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53" r:id="rId5"/>
  </p:sldMasterIdLst>
  <p:notesMasterIdLst>
    <p:notesMasterId r:id="rId36"/>
  </p:notesMasterIdLst>
  <p:handoutMasterIdLst>
    <p:handoutMasterId r:id="rId37"/>
  </p:handoutMasterIdLst>
  <p:sldIdLst>
    <p:sldId id="256" r:id="rId6"/>
    <p:sldId id="262" r:id="rId7"/>
    <p:sldId id="264" r:id="rId8"/>
    <p:sldId id="263" r:id="rId9"/>
    <p:sldId id="285" r:id="rId10"/>
    <p:sldId id="265" r:id="rId11"/>
    <p:sldId id="287" r:id="rId12"/>
    <p:sldId id="267" r:id="rId13"/>
    <p:sldId id="282" r:id="rId14"/>
    <p:sldId id="288" r:id="rId15"/>
    <p:sldId id="257" r:id="rId16"/>
    <p:sldId id="258" r:id="rId17"/>
    <p:sldId id="259" r:id="rId18"/>
    <p:sldId id="260" r:id="rId19"/>
    <p:sldId id="261" r:id="rId20"/>
    <p:sldId id="289" r:id="rId21"/>
    <p:sldId id="270" r:id="rId22"/>
    <p:sldId id="279" r:id="rId23"/>
    <p:sldId id="290" r:id="rId24"/>
    <p:sldId id="291" r:id="rId25"/>
    <p:sldId id="292" r:id="rId26"/>
    <p:sldId id="293" r:id="rId27"/>
    <p:sldId id="294" r:id="rId28"/>
    <p:sldId id="295" r:id="rId29"/>
    <p:sldId id="296" r:id="rId30"/>
    <p:sldId id="297" r:id="rId31"/>
    <p:sldId id="298" r:id="rId32"/>
    <p:sldId id="276" r:id="rId33"/>
    <p:sldId id="286" r:id="rId34"/>
    <p:sldId id="269" r:id="rId35"/>
  </p:sldIdLst>
  <p:sldSz cx="12192000" cy="6858000"/>
  <p:notesSz cx="6858000" cy="9144000"/>
  <p:custDataLst>
    <p:tags r:id="rId3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9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B4576A-D1D2-4299-BE9E-60CFCEDABB05}" v="1" dt="2025-02-10T15:16:25.009"/>
    <p1510:client id="{A05760C0-4A6C-CFF7-043B-4ED71D0C6BE6}" v="2" dt="2025-02-10T14:13:16.839"/>
    <p1510:client id="{B51776A7-9406-DF55-4374-E27FE67AC619}" v="1" dt="2025-02-10T09:26:31.970"/>
    <p1510:client id="{C64DD34F-B44C-2ED4-AEED-3D8A3EA3BE0C}" v="106" dt="2025-02-10T11:06:47.5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presProps" Target="presProp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microsoft.com/office/2015/10/relationships/revisionInfo" Target="revisionInfo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EF2FC97-F238-489E-A173-CDA2FAA78DB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356497-9095-4E08-B5AA-E849BB4F62D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E1B496-D99A-43FB-94B7-BC6F55064F2A}" type="datetimeFigureOut">
              <a:rPr lang="en-GB" smtClean="0"/>
              <a:t>16/04/2025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20D166-C416-4138-B632-648B513B736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57425E-DF09-4DDB-8C6C-4D6B4685F0A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2664B-75B3-49C3-A8F6-F7D80BF6E1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41008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2AC21C-710C-430F-A30F-34C1F1E39D78}" type="datetimeFigureOut">
              <a:rPr lang="en-GB" smtClean="0"/>
              <a:t>16/04/2025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DFF3C-35B7-46F3-A749-CE215427D8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4866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EED414-7435-4DBE-AE00-BF37A03D67C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1877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E0D015C-540F-4833-BD5E-5D9A1ACE92E9}"/>
              </a:ext>
            </a:extLst>
          </p:cNvPr>
          <p:cNvSpPr/>
          <p:nvPr userDrawn="1"/>
        </p:nvSpPr>
        <p:spPr>
          <a:xfrm>
            <a:off x="-1" y="1071948"/>
            <a:ext cx="12192000" cy="35953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0937AB-489E-4F1E-9A09-FA8DFAD5D60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9" y="2050187"/>
            <a:ext cx="9936163" cy="1648509"/>
          </a:xfrm>
        </p:spPr>
        <p:txBody>
          <a:bodyPr lIns="0" tIns="0" rIns="0" bIns="0"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CBEF3A-ABB9-4266-BF35-DB3388A3F53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9" y="3854449"/>
            <a:ext cx="9936163" cy="736956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Presenter name, job title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A17B658-1CFD-4CCE-B6BE-614F1914D5EE}"/>
              </a:ext>
            </a:extLst>
          </p:cNvPr>
          <p:cNvSpPr/>
          <p:nvPr userDrawn="1"/>
        </p:nvSpPr>
        <p:spPr>
          <a:xfrm>
            <a:off x="5" y="4667320"/>
            <a:ext cx="12191999" cy="3634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12" name="Picture 11" descr="A picture containing drawing&#10;&#10;Description automatically generated">
            <a:extLst>
              <a:ext uri="{FF2B5EF4-FFF2-40B4-BE49-F238E27FC236}">
                <a16:creationId xmlns:a16="http://schemas.microsoft.com/office/drawing/2014/main" id="{382E9277-FB23-4E99-B506-451DFD01B3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0" y="360000"/>
            <a:ext cx="893064" cy="35966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03F4E1E-8CBC-4FBE-8832-866BBF73DC33}"/>
              </a:ext>
            </a:extLst>
          </p:cNvPr>
          <p:cNvSpPr txBox="1"/>
          <p:nvPr userDrawn="1"/>
        </p:nvSpPr>
        <p:spPr>
          <a:xfrm>
            <a:off x="7920000" y="5220006"/>
            <a:ext cx="2868064" cy="8771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>
              <a:lnSpc>
                <a:spcPct val="100000"/>
              </a:lnSpc>
            </a:pPr>
            <a:r>
              <a:rPr lang="en-GB" sz="140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by:</a:t>
            </a:r>
          </a:p>
          <a:p>
            <a:pPr marL="0" lvl="1">
              <a:lnSpc>
                <a:spcPct val="100000"/>
              </a:lnSpc>
            </a:pPr>
            <a:endParaRPr lang="en-GB" sz="1100" i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>
              <a:lnSpc>
                <a:spcPct val="100000"/>
              </a:lnSpc>
            </a:pPr>
            <a:r>
              <a:rPr lang="en-GB" sz="16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NHS England</a:t>
            </a:r>
          </a:p>
          <a:p>
            <a:pPr marL="0" lvl="1">
              <a:lnSpc>
                <a:spcPct val="100000"/>
              </a:lnSpc>
            </a:pPr>
            <a:r>
              <a:rPr lang="en-GB" sz="16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NHS Improvement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A02C58A-6DC2-49A8-8DC7-746D331E558A}"/>
              </a:ext>
            </a:extLst>
          </p:cNvPr>
          <p:cNvSpPr txBox="1"/>
          <p:nvPr userDrawn="1"/>
        </p:nvSpPr>
        <p:spPr>
          <a:xfrm>
            <a:off x="839792" y="5220003"/>
            <a:ext cx="118584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Delivered by:</a:t>
            </a:r>
          </a:p>
        </p:txBody>
      </p:sp>
      <p:sp>
        <p:nvSpPr>
          <p:cNvPr id="19" name="TextBox 5">
            <a:extLst>
              <a:ext uri="{FF2B5EF4-FFF2-40B4-BE49-F238E27FC236}">
                <a16:creationId xmlns:a16="http://schemas.microsoft.com/office/drawing/2014/main" id="{23FF7A57-5C54-42CD-81B2-A24A31F12BFF}"/>
              </a:ext>
            </a:extLst>
          </p:cNvPr>
          <p:cNvSpPr txBox="1"/>
          <p:nvPr userDrawn="1"/>
        </p:nvSpPr>
        <p:spPr>
          <a:xfrm>
            <a:off x="839791" y="5604726"/>
            <a:ext cx="443706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West Midlands </a:t>
            </a:r>
            <a:r>
              <a:rPr lang="en-GB" sz="1600" b="1">
                <a:solidFill>
                  <a:srgbClr val="005E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 Safety Collaborative</a:t>
            </a:r>
          </a:p>
          <a:p>
            <a:r>
              <a:rPr lang="en-GB" sz="1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East Midlands </a:t>
            </a:r>
            <a:r>
              <a:rPr lang="en-GB" sz="1600" b="1">
                <a:solidFill>
                  <a:srgbClr val="005E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 Safety Collaborative</a:t>
            </a:r>
          </a:p>
        </p:txBody>
      </p:sp>
      <p:pic>
        <p:nvPicPr>
          <p:cNvPr id="20" name="Picture 19" descr="A picture containing website&#10;&#10;Description automatically generated">
            <a:extLst>
              <a:ext uri="{FF2B5EF4-FFF2-40B4-BE49-F238E27FC236}">
                <a16:creationId xmlns:a16="http://schemas.microsoft.com/office/drawing/2014/main" id="{B7BF094B-090E-59A2-4E1F-03E6F3B44A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360000"/>
            <a:ext cx="2700000" cy="191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7403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16">
          <p15:clr>
            <a:srgbClr val="FBAE40"/>
          </p15:clr>
        </p15:guide>
        <p15:guide id="2" pos="3840">
          <p15:clr>
            <a:srgbClr val="FBAE40"/>
          </p15:clr>
        </p15:guide>
        <p15:guide id="3" pos="529">
          <p15:clr>
            <a:srgbClr val="FBAE40"/>
          </p15:clr>
        </p15:guide>
        <p15:guide id="4" pos="6788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CE0C1-B91A-75EC-2AF8-8A7C77175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AB5215-FAA1-8DED-11BD-6895DF993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04AC1-8165-4CAD-84E8-05A200E6E694}" type="datetimeFigureOut">
              <a:rPr lang="en-GB" smtClean="0"/>
              <a:t>16/04/2025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FA4682-7C5A-6AF6-EF96-8D139BFCE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18EAE3-2A6B-4DA4-BA7D-2DA1CCF49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4AEEC-EDA5-4361-8927-48494F2A4B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465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0B4CB8-A9C8-024F-A70B-69DA0AC69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04AC1-8165-4CAD-84E8-05A200E6E694}" type="datetimeFigureOut">
              <a:rPr lang="en-GB" smtClean="0"/>
              <a:t>16/04/2025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189A33-EC3A-226A-EEFD-438C8A4FC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25B55C-E1B9-7D3D-E632-FF07F5D8C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4AEEC-EDA5-4361-8927-48494F2A4B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54530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8EE7B-710F-21F0-2C8D-E0ACC21DF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E10A46-E3F2-A7F9-D934-05706CBAF8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4989FD-EA13-14C1-3859-B2117E63FA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A67712-CEEC-5921-1C85-C26C0C87A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04AC1-8165-4CAD-84E8-05A200E6E694}" type="datetimeFigureOut">
              <a:rPr lang="en-GB" smtClean="0"/>
              <a:t>16/04/2025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F356EB-E84D-1F76-8DEF-D43289464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E3BE31-106D-F92E-B59D-1CFD10243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4AEEC-EDA5-4361-8927-48494F2A4B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70054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490388-7220-1D7A-7FCC-C90F58D23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F186E8-5702-79CD-F1C4-68A3AB5623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ADE44F-E087-9BAC-01DF-498C62ADA0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328701-C710-DEBC-6B0E-660DADA3B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04AC1-8165-4CAD-84E8-05A200E6E694}" type="datetimeFigureOut">
              <a:rPr lang="en-GB" smtClean="0"/>
              <a:t>16/04/2025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7B4F4-0073-6B29-AD91-02AE4944F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67C47F-24F6-CD33-2ED4-70546C2A5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4AEEC-EDA5-4361-8927-48494F2A4B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14829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8CDE7-AC21-6B1C-1598-E89C5EB57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28E494-56D1-D96E-88FB-8FA4750528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D41CEE-8FD1-0DA8-9A4A-947CFFAFE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04AC1-8165-4CAD-84E8-05A200E6E694}" type="datetimeFigureOut">
              <a:rPr lang="en-GB" smtClean="0"/>
              <a:t>16/04/2025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808CE8-C37F-564B-4D30-598B5877C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5F6AC9-D4A6-84F5-B409-6D889AAE7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4AEEC-EDA5-4361-8927-48494F2A4B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94803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BC5F38-87CB-5581-B059-0572B03A43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5008E8-9D13-F686-F35A-CF0162BFD3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F00037-F6C8-F569-59A8-826BCDF49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04AC1-8165-4CAD-84E8-05A200E6E694}" type="datetimeFigureOut">
              <a:rPr lang="en-GB" smtClean="0"/>
              <a:t>16/04/2025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1366C9-03B8-0523-9CB8-26C4E0AEC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2AD3F0-8047-BA94-E253-9CD050627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4AEEC-EDA5-4361-8927-48494F2A4B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478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66D85-7224-477B-AAE0-8C99993BF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7365" y="652560"/>
            <a:ext cx="9346435" cy="596900"/>
          </a:xfrm>
        </p:spPr>
        <p:txBody>
          <a:bodyPr/>
          <a:lstStyle>
            <a:lvl1pPr>
              <a:defRPr>
                <a:solidFill>
                  <a:srgbClr val="F29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9C8AE-064A-40F5-BAF3-87ABCF3663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5C2E9FB-D304-45EF-8770-20D2B2D8D3F3}"/>
              </a:ext>
            </a:extLst>
          </p:cNvPr>
          <p:cNvSpPr/>
          <p:nvPr userDrawn="1"/>
        </p:nvSpPr>
        <p:spPr>
          <a:xfrm>
            <a:off x="0" y="6768000"/>
            <a:ext cx="12192000" cy="9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6598795-09A6-4A3D-809B-18AAFB5D43F4}"/>
              </a:ext>
            </a:extLst>
          </p:cNvPr>
          <p:cNvSpPr/>
          <p:nvPr userDrawn="1"/>
        </p:nvSpPr>
        <p:spPr>
          <a:xfrm>
            <a:off x="0" y="6677383"/>
            <a:ext cx="12192000" cy="9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00A8F022-8652-4ACD-90B2-B918193A5D0B}"/>
              </a:ext>
            </a:extLst>
          </p:cNvPr>
          <p:cNvSpPr txBox="1"/>
          <p:nvPr userDrawn="1"/>
        </p:nvSpPr>
        <p:spPr>
          <a:xfrm>
            <a:off x="228604" y="6311903"/>
            <a:ext cx="9296401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West</a:t>
            </a:r>
            <a:r>
              <a:rPr lang="en-GB" sz="1600" baseline="0">
                <a:latin typeface="Arial" panose="020B0604020202020204" pitchFamily="34" charset="0"/>
                <a:cs typeface="Arial" panose="020B0604020202020204" pitchFamily="34" charset="0"/>
              </a:rPr>
              <a:t> Midlands </a:t>
            </a:r>
            <a:r>
              <a:rPr lang="en-GB" sz="1600" b="1">
                <a:solidFill>
                  <a:srgbClr val="005E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 Safety Collaborative        </a:t>
            </a:r>
            <a:r>
              <a:rPr lang="en-GB" sz="1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East</a:t>
            </a:r>
            <a:r>
              <a:rPr lang="en-GB" sz="1600" b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aseline="0">
                <a:latin typeface="Arial" panose="020B0604020202020204" pitchFamily="34" charset="0"/>
                <a:cs typeface="Arial" panose="020B0604020202020204" pitchFamily="34" charset="0"/>
              </a:rPr>
              <a:t>Midlands </a:t>
            </a:r>
            <a:r>
              <a:rPr lang="en-GB" sz="1600" b="1">
                <a:solidFill>
                  <a:srgbClr val="005E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 Safety Collaborative</a:t>
            </a:r>
          </a:p>
          <a:p>
            <a:endParaRPr lang="en-GB" sz="1600" b="1">
              <a:solidFill>
                <a:srgbClr val="005E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System Safety Improvement Programme ...">
            <a:extLst>
              <a:ext uri="{FF2B5EF4-FFF2-40B4-BE49-F238E27FC236}">
                <a16:creationId xmlns:a16="http://schemas.microsoft.com/office/drawing/2014/main" id="{1661713E-DD29-6138-04B9-FAA171CAA13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2" y="119510"/>
            <a:ext cx="1778767" cy="1259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1560348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D30B4-8917-0BFF-7DAF-C68FB7D2C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34156-A8D0-35ED-CD00-B7F34315AC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lIns="0" tIns="0" r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B12F40-F0D3-3DEF-B068-0ED39202E1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lIns="0" tIns="0" r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A7E4821-5B2B-368B-BD9E-C089E225969B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F34ED84-33DB-8FB8-C1E3-15CA37E1C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US"/>
              <a:t>Staffordshire &amp; Stoke-on-Trent and Shropshire Telford &amp; Wrekin Integrated Care Systems</a:t>
            </a:r>
          </a:p>
          <a:p>
            <a:r>
              <a:rPr lang="en-US"/>
              <a:t>
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D8585F0-F7C5-CCCC-F1CC-C4252DD94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2" name="Colour group">
            <a:extLst>
              <a:ext uri="{FF2B5EF4-FFF2-40B4-BE49-F238E27FC236}">
                <a16:creationId xmlns:a16="http://schemas.microsoft.com/office/drawing/2014/main" id="{A0ECB04B-2C50-61EB-5E93-0B7563F369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127000" cy="6876000"/>
            <a:chOff x="123871" y="0"/>
            <a:chExt cx="127000" cy="6847369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76C2B98-6FCC-9301-6EDA-6DFD56E12939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6"/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301A9C5-7F0D-14E6-4E37-A822CC6BF066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5AC0601-EE03-240B-1FEA-4FAE5CA54A25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6C7CAE5-E20C-DCC7-CC61-F414430AC5CB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8CCDBF91-A7DB-7853-0F23-0D9BDD66D4BD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rgbClr val="ED8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FA994D0-6AED-0A24-8E53-38BFE706BC63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E5BFCDBC-C87E-E44E-39CF-44C585F94079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714854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2509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2412B4-C550-AACB-931E-F91B9BE78F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E54F93-15D0-1AE4-6994-94BFA54C7B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277D54-A16B-93EC-BE32-FC039F8D12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04AC1-8165-4CAD-84E8-05A200E6E694}" type="datetimeFigureOut">
              <a:rPr lang="en-GB" smtClean="0"/>
              <a:t>16/04/2025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EE319D-0673-0002-ABE4-9A40E36D3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9086C1-43DA-EF81-14CD-34E120F42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4AEEC-EDA5-4361-8927-48494F2A4B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99195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6D36C-5EF0-2361-EE32-5F6385C01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C15BDD-BC00-4A2C-E78F-7EA1CB0E44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D9B4B5-BBE5-0F30-E108-ED2AA2BB9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04AC1-8165-4CAD-84E8-05A200E6E694}" type="datetimeFigureOut">
              <a:rPr lang="en-GB" smtClean="0"/>
              <a:t>16/04/2025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2240E1-0A3A-E2C8-6AA4-59181B050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00E1E-1B44-9CFF-F4A2-8165860E9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4AEEC-EDA5-4361-8927-48494F2A4B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0793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F521E7-D597-B75E-7E2D-4D977F98C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862B6B-F741-B1F6-C083-C5608A2260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9BC138-B554-59E2-635E-083E201B9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04AC1-8165-4CAD-84E8-05A200E6E694}" type="datetimeFigureOut">
              <a:rPr lang="en-GB" smtClean="0"/>
              <a:t>16/04/2025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12F4C2-2B71-580D-8EEF-53C7E95B2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2BB4C3-F868-6ECF-45F7-97D742638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4AEEC-EDA5-4361-8927-48494F2A4B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1489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859C0-B588-E1E3-A33F-08060233F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F6DB4E-8BB7-49ED-14E8-AE31BD0498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ABB7E6-9904-6A86-37D3-A3D7B58C65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63B77C-6AAE-76C4-08CD-CB7AA41FC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04AC1-8165-4CAD-84E8-05A200E6E694}" type="datetimeFigureOut">
              <a:rPr lang="en-GB" smtClean="0"/>
              <a:t>16/04/2025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9C89BA-836F-87D8-12D0-2F5825D88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7B1D22-85E0-2FAB-2E09-584E8EEFF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4AEEC-EDA5-4361-8927-48494F2A4B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537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53E6E-746A-6143-D61E-3FDC99340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104957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C2C9C6-CA42-8EFD-CAF0-741C39339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420995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A7907D-FFF3-ACB6-2F3B-932554A334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333404"/>
            <a:ext cx="5157787" cy="285625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DC43E8-8E83-5C72-6E6C-8641E65753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420995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ECBC7E7-3ACB-18E8-EEF4-40D580AECD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333404"/>
            <a:ext cx="5183188" cy="285625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9C8927-164B-F248-3971-2B925A4BA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04AC1-8165-4CAD-84E8-05A200E6E694}" type="datetimeFigureOut">
              <a:rPr lang="en-GB" smtClean="0"/>
              <a:t>16/04/2025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DB42AFF-62C0-C07E-95A9-49CD5ED49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450919-59FB-813A-75E6-1CC8D7095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4AEEC-EDA5-4361-8927-48494F2A4B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1295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image" Target="../media/image6.png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94760AC-7EAC-494B-85E2-23EDE850E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989694-C10D-416F-ACC8-99CD96A072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9398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80589E-D011-A5A0-4278-D6E64F0AF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521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9E2D7B-26C1-5542-23FB-4F5C2C3918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593571"/>
            <a:ext cx="10515600" cy="3583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8C7CD6-21F4-1496-F10E-3BADE0DE8F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604AC1-8165-4CAD-84E8-05A200E6E694}" type="datetimeFigureOut">
              <a:rPr lang="en-GB" smtClean="0"/>
              <a:t>16/04/2025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BEDBEB-D5ED-FD22-D0BD-7EC14542EE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5CEA8E-EB1D-65FC-110B-99437780D0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4AEEC-EDA5-4361-8927-48494F2A4B5C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D2A50FD-C13D-0E83-0A65-6810DB3E9898}"/>
              </a:ext>
            </a:extLst>
          </p:cNvPr>
          <p:cNvSpPr/>
          <p:nvPr userDrawn="1"/>
        </p:nvSpPr>
        <p:spPr>
          <a:xfrm>
            <a:off x="0" y="0"/>
            <a:ext cx="12192000" cy="1056807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E528C122-4986-B582-E194-A9AEAE4DDB1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719" y="235715"/>
            <a:ext cx="1493399" cy="657644"/>
          </a:xfrm>
          <a:prstGeom prst="rect">
            <a:avLst/>
          </a:prstGeom>
        </p:spPr>
      </p:pic>
      <p:pic>
        <p:nvPicPr>
          <p:cNvPr id="9" name="Picture 8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323B7535-C557-F243-D43B-D90975112A4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716" y="235715"/>
            <a:ext cx="1596132" cy="6061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2C41706-24FD-5611-41BF-8A89188E4F8D}"/>
              </a:ext>
            </a:extLst>
          </p:cNvPr>
          <p:cNvSpPr txBox="1"/>
          <p:nvPr userDrawn="1"/>
        </p:nvSpPr>
        <p:spPr>
          <a:xfrm>
            <a:off x="2807408" y="592640"/>
            <a:ext cx="9599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>
                <a:solidFill>
                  <a:schemeClr val="bg1"/>
                </a:solidFill>
                <a:latin typeface="Frutiger LT Pro 45 Light" panose="020B0803030504020204" pitchFamily="34" charset="0"/>
              </a:rPr>
              <a:t>roh.nhs.uk</a:t>
            </a:r>
          </a:p>
        </p:txBody>
      </p:sp>
      <p:pic>
        <p:nvPicPr>
          <p:cNvPr id="11" name="Picture 10" descr="A black and white logo&#10;&#10;Description automatically generated">
            <a:extLst>
              <a:ext uri="{FF2B5EF4-FFF2-40B4-BE49-F238E27FC236}">
                <a16:creationId xmlns:a16="http://schemas.microsoft.com/office/drawing/2014/main" id="{A4D14CA9-6E68-0244-247D-12995D08E16D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512" y="139725"/>
            <a:ext cx="735232" cy="72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455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4.xml"/><Relationship Id="rId5" Type="http://schemas.openxmlformats.org/officeDocument/2006/relationships/tags" Target="../tags/tag13.xml"/><Relationship Id="rId4" Type="http://schemas.openxmlformats.org/officeDocument/2006/relationships/tags" Target="../tags/tag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mailto:sophie.mason@nottingham.ac.uk" TargetMode="External"/><Relationship Id="rId3" Type="http://schemas.openxmlformats.org/officeDocument/2006/relationships/image" Target="../media/image12.jpeg"/><Relationship Id="rId7" Type="http://schemas.openxmlformats.org/officeDocument/2006/relationships/image" Target="../media/image14.jpeg"/><Relationship Id="rId2" Type="http://schemas.openxmlformats.org/officeDocument/2006/relationships/hyperlink" Target="mailto:Nasrin.khan@healthinnovationwm.or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ella.west@nottingham.ac.uk" TargetMode="External"/><Relationship Id="rId11" Type="http://schemas.openxmlformats.org/officeDocument/2006/relationships/image" Target="../media/image16.png"/><Relationship Id="rId5" Type="http://schemas.openxmlformats.org/officeDocument/2006/relationships/hyperlink" Target="mailto:victoria.harrop@healthinnovationwm.org" TargetMode="External"/><Relationship Id="rId10" Type="http://schemas.openxmlformats.org/officeDocument/2006/relationships/hyperlink" Target="mailto:Dale.Jenkins-lyons@healthinnovationwm.org" TargetMode="External"/><Relationship Id="rId4" Type="http://schemas.openxmlformats.org/officeDocument/2006/relationships/image" Target="../media/image13.jpeg"/><Relationship Id="rId9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.xml"/><Relationship Id="rId13" Type="http://schemas.openxmlformats.org/officeDocument/2006/relationships/image" Target="../media/image27.png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12" Type="http://schemas.openxmlformats.org/officeDocument/2006/relationships/image" Target="../media/image26.sv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image" Target="../media/image25.png"/><Relationship Id="rId5" Type="http://schemas.openxmlformats.org/officeDocument/2006/relationships/tags" Target="../tags/tag6.xml"/><Relationship Id="rId10" Type="http://schemas.openxmlformats.org/officeDocument/2006/relationships/image" Target="../media/image24.svg"/><Relationship Id="rId4" Type="http://schemas.openxmlformats.org/officeDocument/2006/relationships/tags" Target="../tags/tag5.xml"/><Relationship Id="rId9" Type="http://schemas.openxmlformats.org/officeDocument/2006/relationships/image" Target="../media/image23.png"/><Relationship Id="rId14" Type="http://schemas.openxmlformats.org/officeDocument/2006/relationships/image" Target="../media/image2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80E8D95-468A-432C-BD00-38162ED195E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en-GB">
                <a:latin typeface="Arial"/>
                <a:cs typeface="Arial"/>
              </a:rPr>
              <a:t>Victoria Harrop – Programme Lead – West Midlands Health Innovation</a:t>
            </a:r>
            <a:endParaRPr lang="en-GB"/>
          </a:p>
          <a:p>
            <a:r>
              <a:rPr lang="en-GB">
                <a:latin typeface="Arial"/>
                <a:cs typeface="Arial"/>
              </a:rPr>
              <a:t>Sophie Mason – Improvement Lead – East Midlands Health Innovation</a:t>
            </a:r>
            <a:endParaRPr lang="en-GB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FBAFB997-9A6F-48B4-E000-E0C16EB7E0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91" y="1778655"/>
            <a:ext cx="10777807" cy="1648509"/>
          </a:xfrm>
        </p:spPr>
        <p:txBody>
          <a:bodyPr>
            <a:normAutofit/>
          </a:bodyPr>
          <a:lstStyle/>
          <a:p>
            <a:r>
              <a:rPr lang="en-GB" sz="3200">
                <a:latin typeface="Arial"/>
                <a:cs typeface="Arial"/>
              </a:rPr>
              <a:t>Midlands Shared Learning Event:</a:t>
            </a:r>
            <a:br>
              <a:rPr lang="en-GB" sz="3200">
                <a:latin typeface="Arial"/>
                <a:cs typeface="Arial"/>
              </a:rPr>
            </a:br>
            <a:r>
              <a:rPr lang="en-GB" sz="3200">
                <a:latin typeface="Arial"/>
                <a:cs typeface="Arial"/>
              </a:rPr>
              <a:t>Planning for Sustainability in PSIRF</a:t>
            </a:r>
            <a:br>
              <a:rPr lang="en-GB">
                <a:latin typeface="Arial"/>
                <a:cs typeface="Arial"/>
              </a:rPr>
            </a:br>
            <a:endParaRPr lang="en-GB" sz="14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E3B399-BFD7-8BD6-6329-8E04761286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8983" y="155561"/>
            <a:ext cx="2404200" cy="718820"/>
          </a:xfrm>
          <a:prstGeom prst="rect">
            <a:avLst/>
          </a:prstGeom>
        </p:spPr>
      </p:pic>
      <p:pic>
        <p:nvPicPr>
          <p:cNvPr id="11" name="Picture 7" descr="A picture containing ax, pinwheel, vector graphics, tool&#10;&#10;Description automatically generated">
            <a:extLst>
              <a:ext uri="{FF2B5EF4-FFF2-40B4-BE49-F238E27FC236}">
                <a16:creationId xmlns:a16="http://schemas.microsoft.com/office/drawing/2014/main" id="{114A518E-4B46-A3C7-1665-D28E1E4761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99" y="4695951"/>
            <a:ext cx="428176" cy="25637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F3A01E0-7FA4-FFBB-F160-C18AACA15A91}"/>
              </a:ext>
            </a:extLst>
          </p:cNvPr>
          <p:cNvSpPr txBox="1"/>
          <p:nvPr/>
        </p:nvSpPr>
        <p:spPr>
          <a:xfrm>
            <a:off x="1014573" y="4639471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>
                <a:solidFill>
                  <a:schemeClr val="bg1"/>
                </a:solidFill>
              </a:rPr>
              <a:t>@PtSafetyWM   @Healthinn_em</a:t>
            </a:r>
          </a:p>
        </p:txBody>
      </p:sp>
      <p:pic>
        <p:nvPicPr>
          <p:cNvPr id="2" name="Picture 1" descr="A logo with colorful lines&#10;&#10;Description automatically generated">
            <a:extLst>
              <a:ext uri="{FF2B5EF4-FFF2-40B4-BE49-F238E27FC236}">
                <a16:creationId xmlns:a16="http://schemas.microsoft.com/office/drawing/2014/main" id="{341A30C8-2EDD-300E-7917-6C49B542BA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657" y="-164853"/>
            <a:ext cx="1978035" cy="1373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244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1F254-624C-E4FF-C0E2-90A74E0CF5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PSIRF: From Investigation to Improvement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266197-691F-9A53-052F-6197895CE9C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/>
              <a:t>Adam Roberts</a:t>
            </a:r>
          </a:p>
          <a:p>
            <a:r>
              <a:rPr lang="en-GB"/>
              <a:t>Assistant Director of Governance &amp; Risk</a:t>
            </a:r>
          </a:p>
          <a:p>
            <a:r>
              <a:rPr lang="en-GB"/>
              <a:t>Royal Orthopaedic Hospital NHS Foundation Trust</a:t>
            </a:r>
          </a:p>
        </p:txBody>
      </p:sp>
    </p:spTree>
    <p:extLst>
      <p:ext uri="{BB962C8B-B14F-4D97-AF65-F5344CB8AC3E}">
        <p14:creationId xmlns:p14="http://schemas.microsoft.com/office/powerpoint/2010/main" val="3570196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6CCDD-6D48-3E22-8BFE-BFF7787E2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/>
              <a:t>Content &amp; Scope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C2F8E1-8DCD-F677-31D5-34DACC7F15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/>
              <a:t>1. Reflections on implementation of PSIRF</a:t>
            </a:r>
          </a:p>
          <a:p>
            <a:pPr marL="0" indent="0">
              <a:buNone/>
            </a:pPr>
            <a:r>
              <a:rPr lang="en-GB"/>
              <a:t>2. Challenges</a:t>
            </a:r>
          </a:p>
          <a:p>
            <a:pPr marL="0" indent="0">
              <a:buNone/>
            </a:pPr>
            <a:r>
              <a:rPr lang="en-GB"/>
              <a:t>3. Successes</a:t>
            </a:r>
          </a:p>
          <a:p>
            <a:pPr marL="0" indent="0">
              <a:buNone/>
            </a:pPr>
            <a:r>
              <a:rPr lang="en-GB"/>
              <a:t>4. The next steps</a:t>
            </a:r>
          </a:p>
          <a:p>
            <a:pPr marL="0" indent="0">
              <a:buNone/>
            </a:pPr>
            <a:r>
              <a:rPr lang="en-GB"/>
              <a:t>5. Sustainability of learning and improvement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83382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A8929-156B-6B33-C788-5C6F0131D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/>
              <a:t>Reflections on the implementation of PSIRF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2B5E71-CFD0-5354-B30F-D11FF37A7C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My ‘eureka’ moment</a:t>
            </a:r>
          </a:p>
          <a:p>
            <a:pPr marL="0" indent="0">
              <a:buNone/>
            </a:pPr>
            <a:endParaRPr lang="en-GB"/>
          </a:p>
          <a:p>
            <a:r>
              <a:rPr lang="en-GB"/>
              <a:t>A ‘safe’ PSIRF Response Plan</a:t>
            </a:r>
          </a:p>
          <a:p>
            <a:endParaRPr lang="en-GB"/>
          </a:p>
          <a:p>
            <a:r>
              <a:rPr lang="en-GB"/>
              <a:t>Evolution not revolution</a:t>
            </a:r>
          </a:p>
        </p:txBody>
      </p:sp>
    </p:spTree>
    <p:extLst>
      <p:ext uri="{BB962C8B-B14F-4D97-AF65-F5344CB8AC3E}">
        <p14:creationId xmlns:p14="http://schemas.microsoft.com/office/powerpoint/2010/main" val="8418957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05DCB0-44C1-FFBA-A2D5-DB72197F1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/>
              <a:t>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747186-5DDB-E305-40DF-F89FA7B91A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Exec Director &amp; Board buy in</a:t>
            </a:r>
          </a:p>
          <a:p>
            <a:r>
              <a:rPr lang="en-GB"/>
              <a:t>Proportionality of PSIRF responses</a:t>
            </a:r>
          </a:p>
          <a:p>
            <a:r>
              <a:rPr lang="en-GB"/>
              <a:t>SEIPS based learning and actions</a:t>
            </a:r>
          </a:p>
          <a:p>
            <a:r>
              <a:rPr lang="en-GB"/>
              <a:t>Assurance Reports</a:t>
            </a:r>
          </a:p>
          <a:p>
            <a:r>
              <a:rPr lang="en-GB"/>
              <a:t>The Coroner</a:t>
            </a:r>
          </a:p>
        </p:txBody>
      </p:sp>
    </p:spTree>
    <p:extLst>
      <p:ext uri="{BB962C8B-B14F-4D97-AF65-F5344CB8AC3E}">
        <p14:creationId xmlns:p14="http://schemas.microsoft.com/office/powerpoint/2010/main" val="18791581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92546-BFF9-1096-2C89-24A996535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Successes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90F7FB-126C-88CC-3E41-7DD91C88F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/>
              <a:t>Proportionality</a:t>
            </a:r>
          </a:p>
          <a:p>
            <a:pPr lvl="1"/>
            <a:r>
              <a:rPr lang="en-GB"/>
              <a:t>VTE &amp; Pressure Sore Triage Forms</a:t>
            </a:r>
          </a:p>
          <a:p>
            <a:pPr lvl="1"/>
            <a:endParaRPr lang="en-GB"/>
          </a:p>
          <a:p>
            <a:r>
              <a:rPr lang="en-GB"/>
              <a:t>Cultural maturity</a:t>
            </a:r>
          </a:p>
          <a:p>
            <a:pPr lvl="1"/>
            <a:r>
              <a:rPr lang="en-GB"/>
              <a:t>Divisional Governance, Exec Directors and Board</a:t>
            </a:r>
          </a:p>
          <a:p>
            <a:pPr lvl="1"/>
            <a:r>
              <a:rPr lang="en-GB"/>
              <a:t>Response to Coroner S28 Preventing Future Deaths Report</a:t>
            </a:r>
          </a:p>
          <a:p>
            <a:pPr lvl="1"/>
            <a:r>
              <a:rPr lang="en-GB"/>
              <a:t>Assurance Reports</a:t>
            </a:r>
          </a:p>
          <a:p>
            <a:pPr lvl="1"/>
            <a:endParaRPr lang="en-GB"/>
          </a:p>
          <a:p>
            <a:r>
              <a:rPr lang="en-GB"/>
              <a:t>Birmingham &amp; Solihull (BSOL) ICB PSIRF Learning Network</a:t>
            </a:r>
          </a:p>
          <a:p>
            <a:pPr lvl="1"/>
            <a:r>
              <a:rPr lang="en-GB"/>
              <a:t>On the same journey</a:t>
            </a:r>
          </a:p>
          <a:p>
            <a:pPr lvl="1"/>
            <a:r>
              <a:rPr lang="en-GB"/>
              <a:t>Shared experiences and learning</a:t>
            </a:r>
          </a:p>
          <a:p>
            <a:pPr lvl="1"/>
            <a:r>
              <a:rPr lang="en-GB"/>
              <a:t>Action Learning Sets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19707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81AF1-6480-6399-FF63-999710F53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6FB307-7115-D8BC-3ED1-C7C086B834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What has PSIRF taught us as a Trust?</a:t>
            </a:r>
          </a:p>
          <a:p>
            <a:r>
              <a:rPr lang="en-GB"/>
              <a:t>PSIRF Annual Review &amp; 2</a:t>
            </a:r>
            <a:r>
              <a:rPr lang="en-GB" baseline="30000"/>
              <a:t>nd</a:t>
            </a:r>
            <a:r>
              <a:rPr lang="en-GB"/>
              <a:t> PSIRF Response Plan</a:t>
            </a:r>
          </a:p>
          <a:p>
            <a:r>
              <a:rPr lang="en-GB"/>
              <a:t>Duty of Candour and passionate engagement</a:t>
            </a:r>
          </a:p>
          <a:p>
            <a:r>
              <a:rPr lang="en-GB" err="1"/>
              <a:t>SMARTer</a:t>
            </a:r>
            <a:r>
              <a:rPr lang="en-GB"/>
              <a:t> learning and actions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26881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77C2F-0172-ED21-2D1B-C5A0192CE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Sustainability of learning and improvement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414299-6524-F13D-1FAC-F904BFB33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593571"/>
            <a:ext cx="10944069" cy="3583392"/>
          </a:xfrm>
        </p:spPr>
        <p:txBody>
          <a:bodyPr>
            <a:normAutofit/>
          </a:bodyPr>
          <a:lstStyle/>
          <a:p>
            <a:endParaRPr lang="en-GB"/>
          </a:p>
          <a:p>
            <a:r>
              <a:rPr lang="en-GB"/>
              <a:t>From investigation to improvement</a:t>
            </a:r>
          </a:p>
          <a:p>
            <a:pPr lvl="1"/>
            <a:r>
              <a:rPr lang="en-GB"/>
              <a:t>A PSIRF Response Plan that is reflective of the wider current issues, risks &amp; priorities</a:t>
            </a:r>
          </a:p>
          <a:p>
            <a:pPr lvl="1"/>
            <a:r>
              <a:rPr lang="en-GB"/>
              <a:t>Aligning PSIRF to quality improvement workstreams/complaints/claims/business plans/trust strategies</a:t>
            </a:r>
          </a:p>
          <a:p>
            <a:pPr lvl="1"/>
            <a:r>
              <a:rPr lang="en-GB"/>
              <a:t>Best, most effective way to make improvements?</a:t>
            </a:r>
          </a:p>
          <a:p>
            <a:pPr lvl="1"/>
            <a:r>
              <a:rPr lang="en-GB"/>
              <a:t>Collaboration and shared learning with ICBs and system partners</a:t>
            </a:r>
          </a:p>
          <a:p>
            <a:pPr marL="457200" lvl="1" indent="0">
              <a:buNone/>
            </a:pPr>
            <a:endParaRPr lang="en-GB"/>
          </a:p>
          <a:p>
            <a:endParaRPr lang="en-GB"/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5399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80E8D95-468A-432C-BD00-38162ED195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6859" y="3856928"/>
            <a:ext cx="9936163" cy="736956"/>
          </a:xfrm>
        </p:spPr>
        <p:txBody>
          <a:bodyPr vert="horz" lIns="0" tIns="0" rIns="0" bIns="0" rtlCol="0" anchor="t">
            <a:normAutofit fontScale="92500" lnSpcReduction="20000"/>
          </a:bodyPr>
          <a:lstStyle/>
          <a:p>
            <a:r>
              <a:rPr lang="en-GB">
                <a:latin typeface="Arial"/>
                <a:cs typeface="Arial"/>
              </a:rPr>
              <a:t>Paul Jibson, Head of Quality Services Team</a:t>
            </a:r>
          </a:p>
          <a:p>
            <a:r>
              <a:rPr lang="en-GB">
                <a:latin typeface="Arial"/>
                <a:cs typeface="Arial"/>
              </a:rPr>
              <a:t>Tracy Petch, Senior Patient Safety Manager</a:t>
            </a:r>
          </a:p>
          <a:p>
            <a:r>
              <a:rPr lang="en-GB">
                <a:latin typeface="Arial"/>
                <a:cs typeface="Arial"/>
              </a:rPr>
              <a:t>Lincolnshire Integrated Care Board</a:t>
            </a:r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E3B399-BFD7-8BD6-6329-8E04761286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0135" y="301248"/>
            <a:ext cx="2085975" cy="495300"/>
          </a:xfrm>
          <a:prstGeom prst="rect">
            <a:avLst/>
          </a:prstGeom>
        </p:spPr>
      </p:pic>
      <p:pic>
        <p:nvPicPr>
          <p:cNvPr id="6" name="Picture 5" descr="A logo for a health innovation&#10;&#10;Description automatically generated">
            <a:extLst>
              <a:ext uri="{FF2B5EF4-FFF2-40B4-BE49-F238E27FC236}">
                <a16:creationId xmlns:a16="http://schemas.microsoft.com/office/drawing/2014/main" id="{4931861D-72D1-4971-FB35-D1EBB50952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9536" y="25024"/>
            <a:ext cx="1152525" cy="1047750"/>
          </a:xfrm>
          <a:prstGeom prst="rect">
            <a:avLst/>
          </a:prstGeom>
        </p:spPr>
      </p:pic>
      <p:pic>
        <p:nvPicPr>
          <p:cNvPr id="11" name="Picture 7" descr="A picture containing ax, pinwheel, vector graphics, tool&#10;&#10;Description automatically generated">
            <a:extLst>
              <a:ext uri="{FF2B5EF4-FFF2-40B4-BE49-F238E27FC236}">
                <a16:creationId xmlns:a16="http://schemas.microsoft.com/office/drawing/2014/main" id="{114A518E-4B46-A3C7-1665-D28E1E4761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99" y="4695951"/>
            <a:ext cx="428176" cy="25637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F3A01E0-7FA4-FFBB-F160-C18AACA15A91}"/>
              </a:ext>
            </a:extLst>
          </p:cNvPr>
          <p:cNvSpPr txBox="1"/>
          <p:nvPr/>
        </p:nvSpPr>
        <p:spPr>
          <a:xfrm>
            <a:off x="1014573" y="4639471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>
                <a:solidFill>
                  <a:schemeClr val="bg1"/>
                </a:solidFill>
              </a:rPr>
              <a:t>@PtSafetyWM   @Healthinn_em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7A69EBC-F827-C9C7-B189-B85FDB69DA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1689" y="1993831"/>
            <a:ext cx="10501311" cy="1273196"/>
          </a:xfrm>
        </p:spPr>
        <p:txBody>
          <a:bodyPr/>
          <a:lstStyle/>
          <a:p>
            <a:r>
              <a:rPr lang="en-GB">
                <a:latin typeface="Arial"/>
                <a:cs typeface="Arial"/>
              </a:rPr>
              <a:t>PSIRF: Planning for Sustainability</a:t>
            </a:r>
          </a:p>
        </p:txBody>
      </p:sp>
    </p:spTree>
    <p:extLst>
      <p:ext uri="{BB962C8B-B14F-4D97-AF65-F5344CB8AC3E}">
        <p14:creationId xmlns:p14="http://schemas.microsoft.com/office/powerpoint/2010/main" val="31210814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E6984-2C39-8779-A6BB-645DB89CB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Insert presenter slides here</a:t>
            </a:r>
          </a:p>
        </p:txBody>
      </p:sp>
      <p:pic>
        <p:nvPicPr>
          <p:cNvPr id="4" name="Content Placeholder 3" descr="A group of people walking in a city&#10;&#10;AI-generated content may be incorrect.">
            <a:extLst>
              <a:ext uri="{FF2B5EF4-FFF2-40B4-BE49-F238E27FC236}">
                <a16:creationId xmlns:a16="http://schemas.microsoft.com/office/drawing/2014/main" id="{69FDC312-3DA8-EF1D-E21F-57A7E2D13B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990" y="-5450"/>
            <a:ext cx="12193980" cy="6864800"/>
          </a:xfrm>
        </p:spPr>
      </p:pic>
    </p:spTree>
    <p:extLst>
      <p:ext uri="{BB962C8B-B14F-4D97-AF65-F5344CB8AC3E}">
        <p14:creationId xmlns:p14="http://schemas.microsoft.com/office/powerpoint/2010/main" val="20240980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36A17-1CFD-D2DE-656F-F0572885E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0E3BA-5586-ADBC-1D25-B441258AA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Insert presenter slides here</a:t>
            </a:r>
          </a:p>
        </p:txBody>
      </p:sp>
      <p:pic>
        <p:nvPicPr>
          <p:cNvPr id="4" name="Content Placeholder 3" descr="A chart with text on it&#10;&#10;AI-generated content may be incorrect.">
            <a:extLst>
              <a:ext uri="{FF2B5EF4-FFF2-40B4-BE49-F238E27FC236}">
                <a16:creationId xmlns:a16="http://schemas.microsoft.com/office/drawing/2014/main" id="{CF798B84-8A42-3AE3-F89A-8DC36C372D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989" y="-5449"/>
            <a:ext cx="12193979" cy="6864800"/>
          </a:xfrm>
        </p:spPr>
      </p:pic>
    </p:spTree>
    <p:extLst>
      <p:ext uri="{BB962C8B-B14F-4D97-AF65-F5344CB8AC3E}">
        <p14:creationId xmlns:p14="http://schemas.microsoft.com/office/powerpoint/2010/main" val="146581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91;p1">
            <a:extLst>
              <a:ext uri="{FF2B5EF4-FFF2-40B4-BE49-F238E27FC236}">
                <a16:creationId xmlns:a16="http://schemas.microsoft.com/office/drawing/2014/main" id="{F6B8BD82-24EC-B289-1268-33BDF04CA451}"/>
              </a:ext>
            </a:extLst>
          </p:cNvPr>
          <p:cNvPicPr preferRelativeResize="0"/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12"/>
          <a:stretch/>
        </p:blipFill>
        <p:spPr>
          <a:xfrm>
            <a:off x="197401" y="2473059"/>
            <a:ext cx="11797203" cy="2646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C1E546FD-50CF-CB1D-BD0B-454D4D5179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60" y="1382589"/>
            <a:ext cx="10172689" cy="760414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F07BE4C7-4011-82CC-3064-43339E82D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5658" y="451866"/>
            <a:ext cx="9667983" cy="719387"/>
          </a:xfrm>
        </p:spPr>
        <p:txBody>
          <a:bodyPr/>
          <a:lstStyle/>
          <a:p>
            <a:r>
              <a:rPr lang="en-GB">
                <a:solidFill>
                  <a:srgbClr val="F29000"/>
                </a:solidFill>
              </a:rPr>
              <a:t>Housekeeping</a:t>
            </a:r>
          </a:p>
        </p:txBody>
      </p:sp>
    </p:spTree>
    <p:extLst>
      <p:ext uri="{BB962C8B-B14F-4D97-AF65-F5344CB8AC3E}">
        <p14:creationId xmlns:p14="http://schemas.microsoft.com/office/powerpoint/2010/main" val="32522192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30DE0-2675-A855-26EF-17EA0724A0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3D4BD-9D44-24AB-CC16-11A9BA477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Insert presenter slides here</a:t>
            </a:r>
          </a:p>
        </p:txBody>
      </p:sp>
      <p:pic>
        <p:nvPicPr>
          <p:cNvPr id="4" name="Content Placeholder 3" descr="A group of papers with text&#10;&#10;AI-generated content may be incorrect.">
            <a:extLst>
              <a:ext uri="{FF2B5EF4-FFF2-40B4-BE49-F238E27FC236}">
                <a16:creationId xmlns:a16="http://schemas.microsoft.com/office/drawing/2014/main" id="{1C2A8FCA-EAA4-81C3-6BA3-116D331784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990" y="-5449"/>
            <a:ext cx="12193980" cy="6864799"/>
          </a:xfrm>
        </p:spPr>
      </p:pic>
    </p:spTree>
    <p:extLst>
      <p:ext uri="{BB962C8B-B14F-4D97-AF65-F5344CB8AC3E}">
        <p14:creationId xmlns:p14="http://schemas.microsoft.com/office/powerpoint/2010/main" val="39387454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B5971F-F8FF-855B-EED5-F378891A38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F4ADF-E2CD-8926-2124-3096B47CF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Insert presenter slides here</a:t>
            </a:r>
          </a:p>
        </p:txBody>
      </p:sp>
      <p:pic>
        <p:nvPicPr>
          <p:cNvPr id="4" name="Content Placeholder 3" descr="A group of people with text&#10;&#10;AI-generated content may be incorrect.">
            <a:extLst>
              <a:ext uri="{FF2B5EF4-FFF2-40B4-BE49-F238E27FC236}">
                <a16:creationId xmlns:a16="http://schemas.microsoft.com/office/drawing/2014/main" id="{C06D1197-EEF1-E89E-42F9-AD677F07CB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989" y="-5449"/>
            <a:ext cx="12193979" cy="6864799"/>
          </a:xfrm>
        </p:spPr>
      </p:pic>
    </p:spTree>
    <p:extLst>
      <p:ext uri="{BB962C8B-B14F-4D97-AF65-F5344CB8AC3E}">
        <p14:creationId xmlns:p14="http://schemas.microsoft.com/office/powerpoint/2010/main" val="8233710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3AF2CD-E113-A2C0-AB4D-7C6AF394F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03BDA-8DE1-CD15-4752-D3C0C327A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Insert presenter slides here</a:t>
            </a:r>
          </a:p>
        </p:txBody>
      </p:sp>
      <p:pic>
        <p:nvPicPr>
          <p:cNvPr id="4" name="Content Placeholder 3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28D2DB48-DAD9-5723-C00E-483B59033B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990" y="-5449"/>
            <a:ext cx="12307711" cy="6864799"/>
          </a:xfrm>
        </p:spPr>
      </p:pic>
    </p:spTree>
    <p:extLst>
      <p:ext uri="{BB962C8B-B14F-4D97-AF65-F5344CB8AC3E}">
        <p14:creationId xmlns:p14="http://schemas.microsoft.com/office/powerpoint/2010/main" val="3648442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AE459-13FB-3E1C-A6A1-C1C3D99CF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A group of papers with text&#10;&#10;AI-generated content may be incorrect.">
            <a:extLst>
              <a:ext uri="{FF2B5EF4-FFF2-40B4-BE49-F238E27FC236}">
                <a16:creationId xmlns:a16="http://schemas.microsoft.com/office/drawing/2014/main" id="{256C4BFC-FBA7-27F7-2806-3FC690B747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990" y="-5449"/>
            <a:ext cx="12284965" cy="6864799"/>
          </a:xfrm>
        </p:spPr>
      </p:pic>
    </p:spTree>
    <p:extLst>
      <p:ext uri="{BB962C8B-B14F-4D97-AF65-F5344CB8AC3E}">
        <p14:creationId xmlns:p14="http://schemas.microsoft.com/office/powerpoint/2010/main" val="21303334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BF160-2802-EBE2-110E-51577A2C6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A screenshot of a web page&#10;&#10;AI-generated content may be incorrect.">
            <a:extLst>
              <a:ext uri="{FF2B5EF4-FFF2-40B4-BE49-F238E27FC236}">
                <a16:creationId xmlns:a16="http://schemas.microsoft.com/office/drawing/2014/main" id="{78DAA12D-ED18-DF2A-FA89-A7F36A4B34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" y="2612"/>
            <a:ext cx="12201610" cy="6859186"/>
          </a:xfrm>
        </p:spPr>
      </p:pic>
    </p:spTree>
    <p:extLst>
      <p:ext uri="{BB962C8B-B14F-4D97-AF65-F5344CB8AC3E}">
        <p14:creationId xmlns:p14="http://schemas.microsoft.com/office/powerpoint/2010/main" val="14053317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9EE3A-5C5E-7C81-5465-3CAAF5CA3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A gavel and a document&#10;&#10;AI-generated content may be incorrect.">
            <a:extLst>
              <a:ext uri="{FF2B5EF4-FFF2-40B4-BE49-F238E27FC236}">
                <a16:creationId xmlns:a16="http://schemas.microsoft.com/office/drawing/2014/main" id="{06FDD909-2B7F-E6AF-8C07-E323F4A1DD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995" y="-5450"/>
            <a:ext cx="12102995" cy="6864800"/>
          </a:xfrm>
        </p:spPr>
      </p:pic>
    </p:spTree>
    <p:extLst>
      <p:ext uri="{BB962C8B-B14F-4D97-AF65-F5344CB8AC3E}">
        <p14:creationId xmlns:p14="http://schemas.microsoft.com/office/powerpoint/2010/main" val="29502810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C69FF4-2E57-0D2D-8A11-C3321B6FB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ABF8B5B9-B1BB-D145-21B1-A45CE2105A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990" y="119655"/>
            <a:ext cx="12193980" cy="6739696"/>
          </a:xfrm>
        </p:spPr>
      </p:pic>
    </p:spTree>
    <p:extLst>
      <p:ext uri="{BB962C8B-B14F-4D97-AF65-F5344CB8AC3E}">
        <p14:creationId xmlns:p14="http://schemas.microsoft.com/office/powerpoint/2010/main" val="14694813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0516FB-7956-BE37-3159-2138119B3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A close-up of a message&#10;&#10;AI-generated content may be incorrect.">
            <a:extLst>
              <a:ext uri="{FF2B5EF4-FFF2-40B4-BE49-F238E27FC236}">
                <a16:creationId xmlns:a16="http://schemas.microsoft.com/office/drawing/2014/main" id="{AA78028D-ED12-4486-5402-8F3B2B4170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990" y="-5449"/>
            <a:ext cx="12193980" cy="6864799"/>
          </a:xfrm>
        </p:spPr>
      </p:pic>
    </p:spTree>
    <p:extLst>
      <p:ext uri="{BB962C8B-B14F-4D97-AF65-F5344CB8AC3E}">
        <p14:creationId xmlns:p14="http://schemas.microsoft.com/office/powerpoint/2010/main" val="14052075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4E6984-2C39-8779-A6BB-645DB89CB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1" y="325375"/>
            <a:ext cx="4368603" cy="1956841"/>
          </a:xfrm>
        </p:spPr>
        <p:txBody>
          <a:bodyPr anchor="b">
            <a:normAutofit/>
          </a:bodyPr>
          <a:lstStyle/>
          <a:p>
            <a:r>
              <a:rPr lang="en-GB" sz="5400">
                <a:latin typeface="Arial"/>
                <a:cs typeface="Arial"/>
              </a:rPr>
              <a:t>Word Cloud </a:t>
            </a:r>
            <a:r>
              <a:rPr lang="en-GB" sz="5400" err="1">
                <a:latin typeface="Arial"/>
                <a:cs typeface="Arial"/>
              </a:rPr>
              <a:t>Slido</a:t>
            </a:r>
            <a:r>
              <a:rPr lang="en-GB" sz="5400">
                <a:latin typeface="Arial"/>
                <a:cs typeface="Arial"/>
              </a:rPr>
              <a:t> - </a:t>
            </a:r>
            <a:endParaRPr lang="en-GB" sz="5400"/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D84F39-38E0-328F-369A-D34B93767C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937" y="2896711"/>
            <a:ext cx="4725691" cy="3320668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GB" sz="2200">
              <a:latin typeface="Arial"/>
              <a:ea typeface="Calibri"/>
              <a:cs typeface="Arial"/>
            </a:endParaRPr>
          </a:p>
          <a:p>
            <a:endParaRPr lang="en-GB" sz="2200">
              <a:latin typeface="Calibri"/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GB" sz="3600" b="1">
                <a:latin typeface="Arial"/>
                <a:ea typeface="Calibri"/>
                <a:cs typeface="Arial"/>
              </a:rPr>
              <a:t>What 3 things will you take away from today's learning event?</a:t>
            </a:r>
          </a:p>
          <a:p>
            <a:endParaRPr lang="en-GB" sz="2200">
              <a:latin typeface="Arial"/>
              <a:cs typeface="Arial"/>
            </a:endParaRPr>
          </a:p>
        </p:txBody>
      </p:sp>
      <p:pic>
        <p:nvPicPr>
          <p:cNvPr id="6" name="Picture 5" descr="Sticky notes on a wall">
            <a:extLst>
              <a:ext uri="{FF2B5EF4-FFF2-40B4-BE49-F238E27FC236}">
                <a16:creationId xmlns:a16="http://schemas.microsoft.com/office/drawing/2014/main" id="{94577B74-F6FB-0C87-330F-726824C429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11706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7976251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>
            <p:custDataLst>
              <p:tags r:id="rId2"/>
            </p:custDataLst>
          </p:nvPr>
        </p:nvSpPr>
        <p:spPr>
          <a:xfrm>
            <a:off x="6286500" y="430530"/>
            <a:ext cx="5524500" cy="891540"/>
          </a:xfrm>
          <a:prstGeom prst="roundRect">
            <a:avLst/>
          </a:prstGeom>
          <a:solidFill>
            <a:srgbClr val="F4F4F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17500" rIns="1143000" rtlCol="0" anchor="ctr">
            <a:normAutofit/>
          </a:bodyPr>
          <a:lstStyle/>
          <a:p>
            <a:r>
              <a:rPr lang="en-GB" sz="2000">
                <a:solidFill>
                  <a:srgbClr val="5B5B5B"/>
                </a:solidFill>
              </a:rPr>
              <a:t>Please download and install the </a:t>
            </a:r>
            <a:r>
              <a:rPr lang="en-GB" sz="2000" err="1">
                <a:solidFill>
                  <a:srgbClr val="5B5B5B"/>
                </a:solidFill>
              </a:rPr>
              <a:t>Slido</a:t>
            </a:r>
            <a:r>
              <a:rPr lang="en-GB" sz="2000">
                <a:solidFill>
                  <a:srgbClr val="5B5B5B"/>
                </a:solidFill>
              </a:rPr>
              <a:t> app on all computers you use</a:t>
            </a:r>
          </a:p>
        </p:txBody>
      </p:sp>
      <p:sp>
        <p:nvSpPr>
          <p:cNvPr id="3" name="TextBox 2"/>
          <p:cNvSpPr txBox="1"/>
          <p:nvPr>
            <p:custDataLst>
              <p:tags r:id="rId3"/>
            </p:custDataLst>
          </p:nvPr>
        </p:nvSpPr>
        <p:spPr>
          <a:xfrm>
            <a:off x="3246764" y="617220"/>
            <a:ext cx="1690996" cy="70788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GB" sz="4000" b="1" err="1">
                <a:solidFill>
                  <a:srgbClr val="39AC37"/>
                </a:solidFill>
              </a:rPr>
              <a:t>slido</a:t>
            </a:r>
            <a:endParaRPr lang="en-GB" sz="4000" b="1">
              <a:solidFill>
                <a:srgbClr val="39AC37"/>
              </a:solidFill>
            </a:endParaRPr>
          </a:p>
        </p:txBody>
      </p:sp>
      <p:sp>
        <p:nvSpPr>
          <p:cNvPr id="4" name="Rectangle 3"/>
          <p:cNvSpPr/>
          <p:nvPr>
            <p:custDataLst>
              <p:tags r:id="rId4"/>
            </p:custDataLst>
          </p:nvPr>
        </p:nvSpPr>
        <p:spPr>
          <a:xfrm>
            <a:off x="3901440" y="2571750"/>
            <a:ext cx="7315199" cy="1714500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 b="1">
                <a:solidFill>
                  <a:srgbClr val="5B5B5B"/>
                </a:solidFill>
              </a:rPr>
              <a:t>What 3 things will you take away from today's learning event?</a:t>
            </a:r>
          </a:p>
        </p:txBody>
      </p:sp>
      <p:sp>
        <p:nvSpPr>
          <p:cNvPr id="5" name="Rectangle 4"/>
          <p:cNvSpPr/>
          <p:nvPr>
            <p:custDataLst>
              <p:tags r:id="rId5"/>
            </p:custDataLst>
          </p:nvPr>
        </p:nvSpPr>
        <p:spPr>
          <a:xfrm>
            <a:off x="3901440" y="6032500"/>
            <a:ext cx="7315199" cy="5181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GB" sz="2200" b="1">
                <a:solidFill>
                  <a:srgbClr val="5B5B5B"/>
                </a:solidFill>
              </a:rPr>
              <a:t>ⓘ</a:t>
            </a:r>
            <a:r>
              <a:rPr lang="en-GB" sz="2000">
                <a:solidFill>
                  <a:srgbClr val="5B5B5B"/>
                </a:solidFill>
              </a:rPr>
              <a:t> Start presenting to display the poll results on this slide.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96204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220C3-DB9F-8874-FD07-EA6793EE7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2625" y="424486"/>
            <a:ext cx="9346435" cy="596900"/>
          </a:xfrm>
        </p:spPr>
        <p:txBody>
          <a:bodyPr>
            <a:normAutofit fontScale="90000"/>
          </a:bodyPr>
          <a:lstStyle/>
          <a:p>
            <a:pPr algn="ctr"/>
            <a:r>
              <a:rPr lang="en-GB">
                <a:solidFill>
                  <a:srgbClr val="F29000"/>
                </a:solidFill>
              </a:rPr>
              <a:t>System Safety Improvement Programme</a:t>
            </a:r>
            <a:br>
              <a:rPr lang="en-GB">
                <a:solidFill>
                  <a:srgbClr val="F29000"/>
                </a:solidFill>
              </a:rPr>
            </a:br>
            <a:endParaRPr lang="en-GB">
              <a:solidFill>
                <a:srgbClr val="F29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76E431-4F2D-AC6A-73C5-1C0D94FCF47C}"/>
              </a:ext>
            </a:extLst>
          </p:cNvPr>
          <p:cNvSpPr txBox="1"/>
          <p:nvPr/>
        </p:nvSpPr>
        <p:spPr>
          <a:xfrm>
            <a:off x="75973" y="5446788"/>
            <a:ext cx="3222754" cy="1051025"/>
          </a:xfrm>
          <a:prstGeom prst="rect">
            <a:avLst/>
          </a:prstGeom>
          <a:noFill/>
        </p:spPr>
        <p:txBody>
          <a:bodyPr wrap="square" lIns="91115" tIns="45544" rIns="91115" bIns="45544" rtlCol="0" anchor="t">
            <a:spAutoFit/>
          </a:bodyPr>
          <a:lstStyle/>
          <a:p>
            <a:pPr algn="ctr"/>
            <a:r>
              <a:rPr lang="en-GB" sz="1500" b="1"/>
              <a:t>Nasrin Khan</a:t>
            </a:r>
          </a:p>
          <a:p>
            <a:pPr algn="ctr"/>
            <a:r>
              <a:rPr lang="en-GB" sz="1500"/>
              <a:t>Improvement Science Manager</a:t>
            </a:r>
            <a:endParaRPr lang="en-GB" sz="1500">
              <a:cs typeface="Arial"/>
            </a:endParaRPr>
          </a:p>
          <a:p>
            <a:pPr algn="ctr"/>
            <a:r>
              <a:rPr lang="en-GB" sz="1500">
                <a:hlinkClick r:id="rId2"/>
              </a:rPr>
              <a:t>Nasrin.khan@healthinnovationwm.org</a:t>
            </a:r>
            <a:endParaRPr lang="en-GB" sz="1500"/>
          </a:p>
          <a:p>
            <a:pPr algn="ctr"/>
            <a:endParaRPr lang="en-GB" sz="1500"/>
          </a:p>
        </p:txBody>
      </p:sp>
      <p:pic>
        <p:nvPicPr>
          <p:cNvPr id="6" name="Picture 5" descr="A person wearing a black head wrap&#10;&#10;Description automatically generated">
            <a:extLst>
              <a:ext uri="{FF2B5EF4-FFF2-40B4-BE49-F238E27FC236}">
                <a16:creationId xmlns:a16="http://schemas.microsoft.com/office/drawing/2014/main" id="{6CC5F92A-B809-46F1-26A2-C4BD6864045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4970" y="3870420"/>
            <a:ext cx="1244752" cy="1566728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7078A804-1066-202C-AC47-C0B2A8A8C6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6963" y="1328191"/>
            <a:ext cx="1244752" cy="1557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868B090-B432-F398-1C51-FB53CCA792E1}"/>
              </a:ext>
            </a:extLst>
          </p:cNvPr>
          <p:cNvSpPr txBox="1"/>
          <p:nvPr/>
        </p:nvSpPr>
        <p:spPr>
          <a:xfrm>
            <a:off x="555935" y="2982236"/>
            <a:ext cx="5246815" cy="1015307"/>
          </a:xfrm>
          <a:prstGeom prst="rect">
            <a:avLst/>
          </a:prstGeom>
          <a:noFill/>
        </p:spPr>
        <p:txBody>
          <a:bodyPr wrap="square" lIns="91115" tIns="45544" rIns="91115" bIns="45544" rtlCol="0" anchor="t">
            <a:spAutoFit/>
          </a:bodyPr>
          <a:lstStyle/>
          <a:p>
            <a:pPr algn="ctr"/>
            <a:r>
              <a:rPr lang="en-GB" sz="1500" b="1"/>
              <a:t>Victoria Harrop</a:t>
            </a:r>
          </a:p>
          <a:p>
            <a:pPr algn="ctr"/>
            <a:r>
              <a:rPr lang="en-GB" sz="1500">
                <a:cs typeface="Arial"/>
              </a:rPr>
              <a:t>Programme Lead &amp; Associate National Co-lead– System Safety</a:t>
            </a:r>
            <a:endParaRPr lang="en-GB" sz="1500">
              <a:ea typeface="Calibri"/>
              <a:cs typeface="Arial"/>
            </a:endParaRPr>
          </a:p>
          <a:p>
            <a:pPr algn="ctr"/>
            <a:r>
              <a:rPr lang="en-GB" sz="1500">
                <a:ea typeface="+mn-lt"/>
                <a:cs typeface="+mn-lt"/>
                <a:hlinkClick r:id="rId5"/>
              </a:rPr>
              <a:t>victoria.harrop@healthinnovationwm.org</a:t>
            </a:r>
            <a:r>
              <a:rPr lang="en-GB" sz="1500">
                <a:ea typeface="+mn-lt"/>
                <a:cs typeface="+mn-lt"/>
              </a:rPr>
              <a:t> </a:t>
            </a:r>
            <a:endParaRPr lang="en-GB">
              <a:ea typeface="+mn-lt"/>
              <a:cs typeface="+mn-lt"/>
            </a:endParaRPr>
          </a:p>
          <a:p>
            <a:pPr algn="ctr"/>
            <a:endParaRPr lang="en-GB" sz="15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E54243-DD2F-E59F-7DDE-FD9520DDC58D}"/>
              </a:ext>
            </a:extLst>
          </p:cNvPr>
          <p:cNvSpPr txBox="1"/>
          <p:nvPr/>
        </p:nvSpPr>
        <p:spPr>
          <a:xfrm>
            <a:off x="6401248" y="5524015"/>
            <a:ext cx="5244917" cy="784440"/>
          </a:xfrm>
          <a:prstGeom prst="rect">
            <a:avLst/>
          </a:prstGeom>
          <a:noFill/>
        </p:spPr>
        <p:txBody>
          <a:bodyPr wrap="square" lIns="91082" tIns="45527" rIns="91082" bIns="45527" rtlCol="0" anchor="t">
            <a:spAutoFit/>
          </a:bodyPr>
          <a:lstStyle/>
          <a:p>
            <a:pPr algn="ctr" defTabSz="1087520"/>
            <a:r>
              <a:rPr lang="en-GB" sz="1500" b="1">
                <a:solidFill>
                  <a:srgbClr val="231F20"/>
                </a:solidFill>
              </a:rPr>
              <a:t>Ella West</a:t>
            </a:r>
            <a:endParaRPr lang="en-GB" sz="1500">
              <a:solidFill>
                <a:srgbClr val="231F20"/>
              </a:solidFill>
            </a:endParaRPr>
          </a:p>
          <a:p>
            <a:pPr algn="ctr" defTabSz="1087520"/>
            <a:r>
              <a:rPr lang="en-GB" sz="1500">
                <a:solidFill>
                  <a:srgbClr val="231F20"/>
                </a:solidFill>
                <a:cs typeface="Arial"/>
              </a:rPr>
              <a:t>Project Officer</a:t>
            </a:r>
            <a:endParaRPr lang="en-GB" sz="1500" b="1">
              <a:solidFill>
                <a:srgbClr val="231F20"/>
              </a:solidFill>
              <a:cs typeface="Arial"/>
            </a:endParaRPr>
          </a:p>
          <a:p>
            <a:pPr algn="ctr" defTabSz="1087520"/>
            <a:r>
              <a:rPr lang="en-GB" sz="1500">
                <a:solidFill>
                  <a:srgbClr val="231F20"/>
                </a:solidFill>
                <a:ea typeface="+mn-lt"/>
                <a:cs typeface="Arial" panose="020B0604020202020204"/>
                <a:hlinkClick r:id="rId6"/>
              </a:rPr>
              <a:t>ella.west@nottingham.ac.uk</a:t>
            </a:r>
            <a:endParaRPr lang="en-GB" sz="1500">
              <a:solidFill>
                <a:srgbClr val="231F20"/>
              </a:solidFill>
              <a:cs typeface="Arial" panose="020B0604020202020204"/>
            </a:endParaRPr>
          </a:p>
        </p:txBody>
      </p:sp>
      <p:pic>
        <p:nvPicPr>
          <p:cNvPr id="9" name="Picture 8" descr="A person taking a selfie&#10;&#10;Description automatically generated">
            <a:extLst>
              <a:ext uri="{FF2B5EF4-FFF2-40B4-BE49-F238E27FC236}">
                <a16:creationId xmlns:a16="http://schemas.microsoft.com/office/drawing/2014/main" id="{DF7CC810-2A67-075C-4944-BE2A0AE169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8219131" y="4081212"/>
            <a:ext cx="1616517" cy="126532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7911F62-8043-1F04-85EC-6BADBB72BE38}"/>
              </a:ext>
            </a:extLst>
          </p:cNvPr>
          <p:cNvSpPr txBox="1"/>
          <p:nvPr/>
        </p:nvSpPr>
        <p:spPr>
          <a:xfrm>
            <a:off x="6389256" y="2956925"/>
            <a:ext cx="5244917" cy="784440"/>
          </a:xfrm>
          <a:prstGeom prst="rect">
            <a:avLst/>
          </a:prstGeom>
          <a:noFill/>
        </p:spPr>
        <p:txBody>
          <a:bodyPr wrap="square" lIns="91082" tIns="45527" rIns="91082" bIns="45527" rtlCol="0" anchor="t">
            <a:spAutoFit/>
          </a:bodyPr>
          <a:lstStyle/>
          <a:p>
            <a:pPr algn="ctr" defTabSz="1087520"/>
            <a:r>
              <a:rPr lang="en-GB" sz="1500" b="1">
                <a:solidFill>
                  <a:srgbClr val="231F20"/>
                </a:solidFill>
              </a:rPr>
              <a:t>Sophie Mason</a:t>
            </a:r>
          </a:p>
          <a:p>
            <a:pPr algn="ctr" defTabSz="1087520"/>
            <a:r>
              <a:rPr lang="en-GB" sz="1500">
                <a:solidFill>
                  <a:srgbClr val="231F20"/>
                </a:solidFill>
                <a:cs typeface="Arial"/>
              </a:rPr>
              <a:t>Programme Lead – System Safety</a:t>
            </a:r>
          </a:p>
          <a:p>
            <a:pPr algn="ctr" defTabSz="1087520"/>
            <a:r>
              <a:rPr lang="en-GB" sz="1500">
                <a:solidFill>
                  <a:srgbClr val="231F20"/>
                </a:solidFill>
                <a:ea typeface="+mn-lt"/>
                <a:cs typeface="Arial" panose="020B0604020202020204"/>
                <a:hlinkClick r:id="rId8"/>
              </a:rPr>
              <a:t>sophie.mason@nottingham.ac.uk</a:t>
            </a:r>
            <a:endParaRPr lang="en-GB" sz="1500">
              <a:solidFill>
                <a:srgbClr val="231F20"/>
              </a:solidFill>
              <a:cs typeface="Arial" panose="020B0604020202020204"/>
            </a:endParaRPr>
          </a:p>
        </p:txBody>
      </p:sp>
      <p:pic>
        <p:nvPicPr>
          <p:cNvPr id="3" name="Picture 2" descr="A person taking a selfie&#10;&#10;Description automatically generated">
            <a:extLst>
              <a:ext uri="{FF2B5EF4-FFF2-40B4-BE49-F238E27FC236}">
                <a16:creationId xmlns:a16="http://schemas.microsoft.com/office/drawing/2014/main" id="{48CAD040-A6FB-4985-2F15-51FAD9ED492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57869" y="1332606"/>
            <a:ext cx="1241987" cy="158526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A5F2936-E0E6-3BCE-550F-CCA0E7C91F9B}"/>
              </a:ext>
            </a:extLst>
          </p:cNvPr>
          <p:cNvSpPr txBox="1"/>
          <p:nvPr/>
        </p:nvSpPr>
        <p:spPr>
          <a:xfrm>
            <a:off x="3297255" y="5521879"/>
            <a:ext cx="3469952" cy="954089"/>
          </a:xfrm>
          <a:prstGeom prst="rect">
            <a:avLst/>
          </a:prstGeom>
          <a:noFill/>
          <a:ln>
            <a:noFill/>
          </a:ln>
        </p:spPr>
        <p:txBody>
          <a:bodyPr wrap="square" lIns="91423" tIns="45711" rIns="91423" bIns="45711" rtlCol="0" anchor="t">
            <a:spAutoFit/>
          </a:bodyPr>
          <a:lstStyle/>
          <a:p>
            <a:pPr algn="ctr"/>
            <a:r>
              <a:rPr lang="en-GB" sz="1400" b="1"/>
              <a:t>Dale Lyons</a:t>
            </a:r>
          </a:p>
          <a:p>
            <a:pPr algn="ctr"/>
            <a:r>
              <a:rPr lang="en-GB" sz="1400"/>
              <a:t>Project Manager</a:t>
            </a:r>
            <a:endParaRPr lang="en-GB" sz="1400">
              <a:ea typeface="Calibri"/>
              <a:cs typeface="Calibri"/>
            </a:endParaRPr>
          </a:p>
          <a:p>
            <a:pPr algn="ctr"/>
            <a:r>
              <a:rPr lang="en-GB" sz="1400">
                <a:hlinkClick r:id="rId10"/>
              </a:rPr>
              <a:t>Dale.Jenkins-lyons@healthinnovationwm.org</a:t>
            </a:r>
            <a:endParaRPr lang="en-GB" sz="1400"/>
          </a:p>
          <a:p>
            <a:pPr algn="ctr"/>
            <a:endParaRPr lang="en-GB" sz="1400"/>
          </a:p>
        </p:txBody>
      </p:sp>
      <p:pic>
        <p:nvPicPr>
          <p:cNvPr id="11" name="Picture 3" descr="C:\Users\NIKN\Downloads\Dale lyons.png">
            <a:extLst>
              <a:ext uri="{FF2B5EF4-FFF2-40B4-BE49-F238E27FC236}">
                <a16:creationId xmlns:a16="http://schemas.microsoft.com/office/drawing/2014/main" id="{7864D4B6-50BC-FED5-6AE4-5EB4DB8BF2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17" t="12873" r="24104" b="23957"/>
          <a:stretch/>
        </p:blipFill>
        <p:spPr bwMode="auto">
          <a:xfrm>
            <a:off x="4376400" y="3869080"/>
            <a:ext cx="1314174" cy="1626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06447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80E8D95-468A-432C-BD00-38162ED195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789" y="3704125"/>
            <a:ext cx="6103417" cy="805194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GB">
                <a:latin typeface="Arial"/>
                <a:cs typeface="Arial"/>
              </a:rPr>
              <a:t>Sophie Mason – System Safety Programme Lead – East Midlands Health Innovation</a:t>
            </a:r>
            <a:endParaRPr lang="en-GB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FBAFB997-9A6F-48B4-E000-E0C16EB7E0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9" y="2050187"/>
            <a:ext cx="6103417" cy="1648509"/>
          </a:xfrm>
        </p:spPr>
        <p:txBody>
          <a:bodyPr/>
          <a:lstStyle/>
          <a:p>
            <a:r>
              <a:rPr lang="en-GB">
                <a:latin typeface="Arial"/>
                <a:cs typeface="Arial"/>
              </a:rPr>
              <a:t>Closing Remarks</a:t>
            </a:r>
            <a:br>
              <a:rPr lang="en-GB">
                <a:latin typeface="Arial"/>
                <a:cs typeface="Arial"/>
              </a:rPr>
            </a:br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E3B399-BFD7-8BD6-6329-8E04761286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0135" y="301248"/>
            <a:ext cx="2085975" cy="495300"/>
          </a:xfrm>
          <a:prstGeom prst="rect">
            <a:avLst/>
          </a:prstGeom>
        </p:spPr>
      </p:pic>
      <p:pic>
        <p:nvPicPr>
          <p:cNvPr id="11" name="Picture 7" descr="A picture containing ax, pinwheel, vector graphics, tool&#10;&#10;Description automatically generated">
            <a:extLst>
              <a:ext uri="{FF2B5EF4-FFF2-40B4-BE49-F238E27FC236}">
                <a16:creationId xmlns:a16="http://schemas.microsoft.com/office/drawing/2014/main" id="{114A518E-4B46-A3C7-1665-D28E1E4761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99" y="4695951"/>
            <a:ext cx="428176" cy="25637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F3A01E0-7FA4-FFBB-F160-C18AACA15A91}"/>
              </a:ext>
            </a:extLst>
          </p:cNvPr>
          <p:cNvSpPr txBox="1"/>
          <p:nvPr/>
        </p:nvSpPr>
        <p:spPr>
          <a:xfrm>
            <a:off x="1014573" y="4639471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>
                <a:solidFill>
                  <a:schemeClr val="bg1"/>
                </a:solidFill>
              </a:rPr>
              <a:t>@PtSafetyWM   @Healthinn_em</a:t>
            </a:r>
          </a:p>
        </p:txBody>
      </p:sp>
      <p:pic>
        <p:nvPicPr>
          <p:cNvPr id="4" name="Picture 3" descr="A qr code on a blue background&#10;&#10;AI-generated content may be incorrect.">
            <a:extLst>
              <a:ext uri="{FF2B5EF4-FFF2-40B4-BE49-F238E27FC236}">
                <a16:creationId xmlns:a16="http://schemas.microsoft.com/office/drawing/2014/main" id="{E5296D1C-9300-3FC9-45F2-F17AB70C65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3947" y="1348252"/>
            <a:ext cx="3059803" cy="3059803"/>
          </a:xfrm>
          <a:prstGeom prst="rect">
            <a:avLst/>
          </a:prstGeom>
        </p:spPr>
      </p:pic>
      <p:pic>
        <p:nvPicPr>
          <p:cNvPr id="7" name="Picture 6" descr="A logo with colorful lines&#10;&#10;Description automatically generated">
            <a:extLst>
              <a:ext uri="{FF2B5EF4-FFF2-40B4-BE49-F238E27FC236}">
                <a16:creationId xmlns:a16="http://schemas.microsoft.com/office/drawing/2014/main" id="{631E0A17-5770-5165-CB93-F95A2633F91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657" y="-164853"/>
            <a:ext cx="1978035" cy="1373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702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52066-58B1-52D4-2974-6FD847E68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7365" y="184936"/>
            <a:ext cx="9346435" cy="1064524"/>
          </a:xfrm>
        </p:spPr>
        <p:txBody>
          <a:bodyPr>
            <a:normAutofit/>
          </a:bodyPr>
          <a:lstStyle/>
          <a:p>
            <a:pPr algn="ctr"/>
            <a:br>
              <a:rPr lang="en-GB">
                <a:solidFill>
                  <a:srgbClr val="F29000"/>
                </a:solidFill>
              </a:rPr>
            </a:br>
            <a:r>
              <a:rPr lang="en-GB">
                <a:solidFill>
                  <a:srgbClr val="F29000"/>
                </a:solidFill>
              </a:rPr>
              <a:t>Midlands Shared Learning Event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E048425-475B-F55B-A2EC-7B43A4F087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6288027"/>
              </p:ext>
            </p:extLst>
          </p:nvPr>
        </p:nvGraphicFramePr>
        <p:xfrm>
          <a:off x="777434" y="1379194"/>
          <a:ext cx="10890978" cy="493108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478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17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910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84554">
                <a:tc>
                  <a:txBody>
                    <a:bodyPr/>
                    <a:lstStyle/>
                    <a:p>
                      <a:pPr algn="ctr"/>
                      <a:r>
                        <a:rPr lang="en-GB" sz="2000"/>
                        <a:t>Time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2000"/>
                        <a:t>Topic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2000"/>
                        <a:t>Speakers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1667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</a:rPr>
                        <a:t>15.00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/>
                        <a:t>Introduction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/>
                        <a:t>Victoria Harrop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0864">
                <a:tc>
                  <a:txBody>
                    <a:bodyPr/>
                    <a:lstStyle/>
                    <a:p>
                      <a:pPr algn="ctr"/>
                      <a:r>
                        <a:rPr lang="en-GB" sz="1800">
                          <a:solidFill>
                            <a:schemeClr val="tx1"/>
                          </a:solidFill>
                        </a:rPr>
                        <a:t>15.10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GB" sz="1800" b="0" i="0" u="none" strike="noStrike" baseline="0" noProof="0">
                          <a:solidFill>
                            <a:srgbClr val="231F20"/>
                          </a:solidFill>
                          <a:latin typeface="Calibri"/>
                        </a:rPr>
                        <a:t>Planning for Sustainability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800"/>
                        <a:t>Lauren Morgan</a:t>
                      </a:r>
                    </a:p>
                    <a:p>
                      <a:pPr lvl="0" algn="l">
                        <a:buNone/>
                      </a:pPr>
                      <a:r>
                        <a:rPr lang="en-GB" sz="1800"/>
                        <a:t>Director, Morgan Human Systems LTD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1667">
                <a:tc>
                  <a:txBody>
                    <a:bodyPr/>
                    <a:lstStyle/>
                    <a:p>
                      <a:pPr algn="ctr"/>
                      <a:r>
                        <a:rPr lang="en-GB" sz="1800">
                          <a:solidFill>
                            <a:schemeClr val="tx1"/>
                          </a:solidFill>
                        </a:rPr>
                        <a:t>15.25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GB" sz="1800" b="0" i="0" u="none" strike="noStrike" noProof="0">
                          <a:solidFill>
                            <a:schemeClr val="tx1"/>
                          </a:solidFill>
                          <a:latin typeface="Calibri"/>
                        </a:rPr>
                        <a:t>The journey from investigation to improvement</a:t>
                      </a:r>
                    </a:p>
                    <a:p>
                      <a:pPr lvl="0" algn="l">
                        <a:buNone/>
                      </a:pPr>
                      <a:r>
                        <a:rPr lang="en-GB" sz="1800" b="0" i="0" u="none" strike="noStrike" noProof="0">
                          <a:solidFill>
                            <a:schemeClr val="tx1"/>
                          </a:solidFill>
                          <a:latin typeface="Calibri"/>
                        </a:rPr>
                        <a:t>The Royal Orthopaedic Hospital NHS Foundation Trust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800"/>
                        <a:t>Adam Roberts </a:t>
                      </a:r>
                    </a:p>
                    <a:p>
                      <a:pPr lvl="0" algn="l">
                        <a:buNone/>
                      </a:pPr>
                      <a:r>
                        <a:rPr lang="en-GB" sz="1800"/>
                        <a:t>Assistant Director of Governance and Risk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1667">
                <a:tc>
                  <a:txBody>
                    <a:bodyPr/>
                    <a:lstStyle/>
                    <a:p>
                      <a:pPr algn="ctr"/>
                      <a:r>
                        <a:rPr lang="en-GB" sz="1800">
                          <a:solidFill>
                            <a:schemeClr val="tx1"/>
                          </a:solidFill>
                        </a:rPr>
                        <a:t>15.50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GB" sz="1800" b="0" i="0" u="none" strike="noStrike" noProof="0">
                          <a:latin typeface="Calibri"/>
                        </a:rPr>
                        <a:t>Sustainability, its meaning to our system and planning for the year ahead</a:t>
                      </a:r>
                      <a:endParaRPr lang="en-US"/>
                    </a:p>
                    <a:p>
                      <a:pPr lvl="0" algn="l">
                        <a:buNone/>
                      </a:pPr>
                      <a:r>
                        <a:rPr lang="en-GB" sz="1800" b="0" i="0" u="none" strike="noStrike" noProof="0">
                          <a:latin typeface="Calibri"/>
                        </a:rPr>
                        <a:t>Lincolnshire Integrated Care Board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800"/>
                        <a:t>Paul Jibson</a:t>
                      </a:r>
                      <a:endParaRPr lang="en-US"/>
                    </a:p>
                    <a:p>
                      <a:pPr lvl="0" algn="l">
                        <a:buNone/>
                      </a:pPr>
                      <a:r>
                        <a:rPr lang="en-GB" sz="1800"/>
                        <a:t>Head of Quality Serivces Team </a:t>
                      </a:r>
                    </a:p>
                    <a:p>
                      <a:pPr lvl="0" algn="l">
                        <a:buNone/>
                      </a:pPr>
                      <a:r>
                        <a:rPr lang="en-GB" sz="1800"/>
                        <a:t>Tracy Petch </a:t>
                      </a:r>
                      <a:endParaRPr lang="en-GB"/>
                    </a:p>
                    <a:p>
                      <a:pPr lvl="0" algn="l">
                        <a:buNone/>
                      </a:pPr>
                      <a:r>
                        <a:rPr lang="en-GB" sz="1800"/>
                        <a:t>Senior Patient Safety Manager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51667">
                <a:tc>
                  <a:txBody>
                    <a:bodyPr/>
                    <a:lstStyle/>
                    <a:p>
                      <a:pPr algn="ctr"/>
                      <a:r>
                        <a:rPr lang="en-GB" sz="1800">
                          <a:solidFill>
                            <a:schemeClr val="tx1"/>
                          </a:solidFill>
                        </a:rPr>
                        <a:t>16:15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800"/>
                        <a:t>Closing Remarks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800"/>
                        <a:t>Sophie Mason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2071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3226E4A-EA44-150D-09E8-3E1ACFE20A4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10" r="-1193"/>
          <a:stretch/>
        </p:blipFill>
        <p:spPr>
          <a:xfrm>
            <a:off x="5835326" y="462044"/>
            <a:ext cx="6354277" cy="3642723"/>
          </a:xfrm>
          <a:prstGeom prst="ellipse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B56ED836-0D40-00C5-4635-1F834B7B1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55" y="1427475"/>
            <a:ext cx="5238941" cy="1410560"/>
          </a:xfrm>
        </p:spPr>
        <p:txBody>
          <a:bodyPr>
            <a:noAutofit/>
          </a:bodyPr>
          <a:lstStyle/>
          <a:p>
            <a:r>
              <a:rPr kumimoji="0" lang="en-GB" sz="2600" i="0" u="none" strike="noStrike" kern="1200" cap="none" spc="0" normalizeH="0" baseline="0" noProof="0">
                <a:ln>
                  <a:noFill/>
                </a:ln>
                <a:solidFill>
                  <a:srgbClr val="F29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3 words do you associate with ‘supportive oversight’?</a:t>
            </a:r>
            <a:endParaRPr lang="en-GB" sz="3200">
              <a:latin typeface="Calibri"/>
              <a:ea typeface="+mn-ea"/>
              <a:cs typeface="+mn-cs"/>
            </a:endParaRPr>
          </a:p>
        </p:txBody>
      </p:sp>
      <p:pic>
        <p:nvPicPr>
          <p:cNvPr id="2" name="Picture 1" descr="A close up of words&#10;&#10;AI-generated content may be incorrect.">
            <a:extLst>
              <a:ext uri="{FF2B5EF4-FFF2-40B4-BE49-F238E27FC236}">
                <a16:creationId xmlns:a16="http://schemas.microsoft.com/office/drawing/2014/main" id="{C168869E-3D9A-8238-A6B9-601C452A6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90"/>
          <a:stretch/>
        </p:blipFill>
        <p:spPr>
          <a:xfrm>
            <a:off x="117243" y="3050449"/>
            <a:ext cx="6356334" cy="3310139"/>
          </a:xfrm>
          <a:prstGeom prst="rect">
            <a:avLst/>
          </a:prstGeom>
        </p:spPr>
      </p:pic>
      <p:sp>
        <p:nvSpPr>
          <p:cNvPr id="3" name="Title 5">
            <a:extLst>
              <a:ext uri="{FF2B5EF4-FFF2-40B4-BE49-F238E27FC236}">
                <a16:creationId xmlns:a16="http://schemas.microsoft.com/office/drawing/2014/main" id="{B56ED836-0D40-00C5-4635-1F834B7B1A99}"/>
              </a:ext>
            </a:extLst>
          </p:cNvPr>
          <p:cNvSpPr>
            <a:spLocks noGrp="1"/>
          </p:cNvSpPr>
          <p:nvPr/>
        </p:nvSpPr>
        <p:spPr>
          <a:xfrm>
            <a:off x="7530544" y="3967514"/>
            <a:ext cx="4703412" cy="15138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rgbClr val="F29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2600">
                <a:solidFill>
                  <a:srgbClr val="F29000"/>
                </a:solidFill>
                <a:latin typeface="Calibri"/>
                <a:ea typeface="Calibri"/>
                <a:cs typeface="Arial"/>
              </a:rPr>
              <a:t>What 3 things will you take away from today’s learning event</a:t>
            </a:r>
            <a:r>
              <a:rPr lang="en-GB" sz="2600" b="1">
                <a:solidFill>
                  <a:srgbClr val="F29000"/>
                </a:solidFill>
                <a:latin typeface="Calibri"/>
                <a:ea typeface="Calibri"/>
                <a:cs typeface="Arial"/>
              </a:rPr>
              <a:t>?</a:t>
            </a:r>
            <a:endParaRPr lang="en-GB" sz="3200">
              <a:latin typeface="Calibri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897172-F4BA-278E-4A20-16F4EC307335}"/>
              </a:ext>
            </a:extLst>
          </p:cNvPr>
          <p:cNvSpPr txBox="1"/>
          <p:nvPr/>
        </p:nvSpPr>
        <p:spPr>
          <a:xfrm>
            <a:off x="1967899" y="146220"/>
            <a:ext cx="6392211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b="1">
                <a:solidFill>
                  <a:srgbClr val="0070C0"/>
                </a:solidFill>
                <a:ea typeface="Calibri"/>
                <a:cs typeface="Calibri"/>
              </a:rPr>
              <a:t>Reflections - our last learning event</a:t>
            </a:r>
            <a:endParaRPr lang="en-GB" sz="3200" b="1">
              <a:solidFill>
                <a:srgbClr val="0070C0"/>
              </a:solidFill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591391E8-3EDA-86E2-8984-004FAE9BD9FF}"/>
              </a:ext>
            </a:extLst>
          </p:cNvPr>
          <p:cNvSpPr/>
          <p:nvPr/>
        </p:nvSpPr>
        <p:spPr>
          <a:xfrm>
            <a:off x="5292320" y="1891005"/>
            <a:ext cx="1084448" cy="561617"/>
          </a:xfrm>
          <a:prstGeom prst="rightArrow">
            <a:avLst/>
          </a:prstGeom>
          <a:solidFill>
            <a:srgbClr val="ED7D31"/>
          </a:solidFill>
          <a:ln>
            <a:solidFill>
              <a:srgbClr val="F29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61929F6D-B8E5-7ACC-7272-6F61F8BC575D}"/>
              </a:ext>
            </a:extLst>
          </p:cNvPr>
          <p:cNvSpPr/>
          <p:nvPr/>
        </p:nvSpPr>
        <p:spPr>
          <a:xfrm rot="10800000">
            <a:off x="6377200" y="4422394"/>
            <a:ext cx="1084448" cy="561617"/>
          </a:xfrm>
          <a:prstGeom prst="rightArrow">
            <a:avLst/>
          </a:prstGeom>
          <a:solidFill>
            <a:srgbClr val="ED7D31"/>
          </a:solidFill>
          <a:ln>
            <a:solidFill>
              <a:srgbClr val="F29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3538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hinking man, PowerPoint animation Presentation Stick figure ...">
            <a:extLst>
              <a:ext uri="{FF2B5EF4-FFF2-40B4-BE49-F238E27FC236}">
                <a16:creationId xmlns:a16="http://schemas.microsoft.com/office/drawing/2014/main" id="{9CC6B5DD-5732-5F10-F614-F3AA5B3BBF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49" r="15304"/>
          <a:stretch/>
        </p:blipFill>
        <p:spPr>
          <a:xfrm>
            <a:off x="9372385" y="174135"/>
            <a:ext cx="2705100" cy="5273135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B0E9AB71-4115-399C-9891-478A87729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4172" y="193412"/>
            <a:ext cx="5847010" cy="1325563"/>
          </a:xfrm>
        </p:spPr>
        <p:txBody>
          <a:bodyPr>
            <a:normAutofit/>
          </a:bodyPr>
          <a:lstStyle/>
          <a:p>
            <a:r>
              <a:rPr lang="en-GB" sz="3200">
                <a:latin typeface="Arial"/>
                <a:cs typeface="Arial"/>
              </a:rPr>
              <a:t>‘Wild Tea’ - Your thoughts</a:t>
            </a:r>
            <a:endParaRPr lang="en-GB" sz="3200"/>
          </a:p>
        </p:txBody>
      </p:sp>
      <p:sp>
        <p:nvSpPr>
          <p:cNvPr id="14" name="Title 11">
            <a:extLst>
              <a:ext uri="{FF2B5EF4-FFF2-40B4-BE49-F238E27FC236}">
                <a16:creationId xmlns:a16="http://schemas.microsoft.com/office/drawing/2014/main" id="{D1207AF8-6D53-72F9-CFBC-4A64C2EE13C0}"/>
              </a:ext>
            </a:extLst>
          </p:cNvPr>
          <p:cNvSpPr txBox="1">
            <a:spLocks/>
          </p:cNvSpPr>
          <p:nvPr/>
        </p:nvSpPr>
        <p:spPr>
          <a:xfrm>
            <a:off x="300743" y="1197502"/>
            <a:ext cx="9999358" cy="18329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i="0" kern="12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GB" sz="2800">
                <a:solidFill>
                  <a:srgbClr val="F29000"/>
                </a:solidFill>
                <a:latin typeface="Arial"/>
                <a:cs typeface="Arial"/>
              </a:rPr>
              <a:t>Be ready to share your thoughts on</a:t>
            </a:r>
            <a:endParaRPr lang="en-US">
              <a:solidFill>
                <a:srgbClr val="F29000"/>
              </a:solidFill>
            </a:endParaRPr>
          </a:p>
          <a:p>
            <a:endParaRPr lang="en-GB" sz="900">
              <a:solidFill>
                <a:srgbClr val="F29000"/>
              </a:solidFill>
              <a:latin typeface="Arial"/>
              <a:cs typeface="Arial"/>
            </a:endParaRPr>
          </a:p>
          <a:p>
            <a:pPr algn="ctr"/>
            <a:r>
              <a:rPr lang="en-GB" sz="3600">
                <a:solidFill>
                  <a:srgbClr val="F29000"/>
                </a:solidFill>
                <a:latin typeface="Arial"/>
                <a:cs typeface="Arial"/>
              </a:rPr>
              <a:t>What does sustainability mean to you?</a:t>
            </a:r>
            <a:endParaRPr lang="en-GB" sz="3200">
              <a:solidFill>
                <a:srgbClr val="F29000"/>
              </a:solidFill>
            </a:endParaRPr>
          </a:p>
          <a:p>
            <a:pPr algn="ctr"/>
            <a:r>
              <a:rPr lang="en-US" sz="2400">
                <a:latin typeface="+mj-lt"/>
                <a:cs typeface="+mj-cs"/>
              </a:rPr>
              <a:t>  </a:t>
            </a:r>
            <a:endParaRPr lang="en-US" sz="2400">
              <a:latin typeface="+mj-lt"/>
              <a:ea typeface="Calibri Light"/>
              <a:cs typeface="Calibri Light"/>
            </a:endParaRPr>
          </a:p>
        </p:txBody>
      </p:sp>
      <p:pic>
        <p:nvPicPr>
          <p:cNvPr id="16" name="Picture 15" descr="A stop sign with a traffic light&#10;&#10;AI-generated content may be incorrect.">
            <a:extLst>
              <a:ext uri="{FF2B5EF4-FFF2-40B4-BE49-F238E27FC236}">
                <a16:creationId xmlns:a16="http://schemas.microsoft.com/office/drawing/2014/main" id="{3888EAF1-EC06-D109-306B-CB05C5BFB7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8319" y="2713719"/>
            <a:ext cx="2397349" cy="1573281"/>
          </a:xfrm>
          <a:prstGeom prst="rect">
            <a:avLst/>
          </a:prstGeom>
        </p:spPr>
      </p:pic>
      <p:sp>
        <p:nvSpPr>
          <p:cNvPr id="18" name="Title 11">
            <a:extLst>
              <a:ext uri="{FF2B5EF4-FFF2-40B4-BE49-F238E27FC236}">
                <a16:creationId xmlns:a16="http://schemas.microsoft.com/office/drawing/2014/main" id="{87739605-6458-ED93-F5F2-B71E7D111EF2}"/>
              </a:ext>
            </a:extLst>
          </p:cNvPr>
          <p:cNvSpPr txBox="1">
            <a:spLocks/>
          </p:cNvSpPr>
          <p:nvPr/>
        </p:nvSpPr>
        <p:spPr>
          <a:xfrm>
            <a:off x="660277" y="5063170"/>
            <a:ext cx="4350934" cy="5693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i="0" kern="12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>
                <a:latin typeface="+mj-lt"/>
                <a:cs typeface="+mj-cs"/>
              </a:rPr>
              <a:t>Share in </a:t>
            </a:r>
            <a:r>
              <a:rPr lang="en-US" sz="2800" err="1">
                <a:latin typeface="+mj-lt"/>
                <a:cs typeface="+mj-cs"/>
              </a:rPr>
              <a:t>Slido</a:t>
            </a:r>
            <a:r>
              <a:rPr lang="en-US" sz="2800">
                <a:latin typeface="+mj-lt"/>
                <a:cs typeface="+mj-cs"/>
              </a:rPr>
              <a:t> now ……  GO!</a:t>
            </a:r>
            <a:endParaRPr lang="en-US">
              <a:cs typeface="+mj-cs"/>
            </a:endParaRPr>
          </a:p>
        </p:txBody>
      </p:sp>
      <p:pic>
        <p:nvPicPr>
          <p:cNvPr id="22" name="Picture 21" descr="Green colour on the traffic light">
            <a:extLst>
              <a:ext uri="{FF2B5EF4-FFF2-40B4-BE49-F238E27FC236}">
                <a16:creationId xmlns:a16="http://schemas.microsoft.com/office/drawing/2014/main" id="{B22B57A5-E51C-F72D-D56D-790C473361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0465" y="4553348"/>
            <a:ext cx="2390939" cy="1573281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C816371-8DB2-0E68-DB87-93A2603CF286}"/>
              </a:ext>
            </a:extLst>
          </p:cNvPr>
          <p:cNvSpPr txBox="1"/>
          <p:nvPr/>
        </p:nvSpPr>
        <p:spPr>
          <a:xfrm>
            <a:off x="665208" y="3261441"/>
            <a:ext cx="4353058" cy="5339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solidFill>
                  <a:srgbClr val="005EB8"/>
                </a:solidFill>
                <a:latin typeface="Calibri Light"/>
              </a:rPr>
              <a:t>STOP… do not hit return yet</a:t>
            </a:r>
            <a:r>
              <a:rPr lang="en-GB" sz="2800">
                <a:latin typeface="Calibri Light"/>
                <a:ea typeface="Calibri Light"/>
                <a:cs typeface="Calibri Light"/>
              </a:rPr>
              <a:t>​</a:t>
            </a:r>
            <a:endParaRPr lang="en-GB" sz="2800"/>
          </a:p>
        </p:txBody>
      </p:sp>
      <p:pic>
        <p:nvPicPr>
          <p:cNvPr id="2" name="Picture 1" descr="Slido Pricing Benchmarking ...">
            <a:extLst>
              <a:ext uri="{FF2B5EF4-FFF2-40B4-BE49-F238E27FC236}">
                <a16:creationId xmlns:a16="http://schemas.microsoft.com/office/drawing/2014/main" id="{23EA7CE7-81A2-DCB8-5DBA-49F4962680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51793" y="5457097"/>
            <a:ext cx="1135735" cy="1135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615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128C2E7-2394-CDDA-400C-CCF7ED61995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286500" y="430530"/>
            <a:ext cx="5524500" cy="891540"/>
          </a:xfrm>
          <a:prstGeom prst="roundRect">
            <a:avLst/>
          </a:prstGeom>
          <a:solidFill>
            <a:srgbClr val="F4F4F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17500" rIns="1143000" rtlCol="0" anchor="ctr">
            <a:normAutofit/>
          </a:bodyPr>
          <a:lstStyle/>
          <a:p>
            <a:r>
              <a:rPr lang="en-GB" sz="2000">
                <a:solidFill>
                  <a:srgbClr val="5B5B5B"/>
                </a:solidFill>
              </a:rPr>
              <a:t>Please download and install the Slido app on all computers you use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61C3A14C-9BAF-2169-59D5-2CEDF6D6A1D8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26048" y="577634"/>
            <a:ext cx="597332" cy="59733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5E2D2C8D-9ABB-4215-A908-071E8A62AD6F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01440" y="617220"/>
            <a:ext cx="1036320" cy="51816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15DAA737-ED66-D213-0DF9-C5794A70ABC3}"/>
              </a:ext>
            </a:extLst>
          </p:cNvPr>
          <p:cNvPicPr>
            <a:picLocks/>
          </p:cNvPicPr>
          <p:nvPr>
            <p:custDataLst>
              <p:tags r:id="rId5"/>
            </p:custDataLst>
          </p:nvPr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58240" y="2270760"/>
            <a:ext cx="2316480" cy="231648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7F8F321-2023-EC0E-14A1-0F51DFAA1E2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901440" y="2571750"/>
            <a:ext cx="7315199" cy="1714500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 b="1">
                <a:solidFill>
                  <a:srgbClr val="5B5B5B"/>
                </a:solidFill>
              </a:rPr>
              <a:t>What does sustainability mean to you?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BA20F0C-BCA6-64E9-45A5-BAC302E2995E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3901440" y="6032500"/>
            <a:ext cx="7315199" cy="5181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GB" sz="2200" b="1">
                <a:solidFill>
                  <a:srgbClr val="5B5B5B"/>
                </a:solidFill>
              </a:rPr>
              <a:t>ⓘ</a:t>
            </a:r>
            <a:r>
              <a:rPr lang="en-GB" sz="2000">
                <a:solidFill>
                  <a:srgbClr val="5B5B5B"/>
                </a:solidFill>
              </a:rPr>
              <a:t> Start presenting to display the poll results on this slide.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288485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80E8D95-468A-432C-BD00-38162ED195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4053" y="3882629"/>
            <a:ext cx="9936163" cy="736956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GB">
                <a:latin typeface="Arial"/>
                <a:cs typeface="Arial"/>
              </a:rPr>
              <a:t>Lauren Morgan, Chartered Human Factors Specialist</a:t>
            </a:r>
            <a:endParaRPr lang="en-GB"/>
          </a:p>
          <a:p>
            <a:r>
              <a:rPr lang="en-GB">
                <a:latin typeface="Arial"/>
                <a:cs typeface="Arial"/>
              </a:rPr>
              <a:t>Director of Morgan Human Systems LTD</a:t>
            </a:r>
            <a:endParaRPr lang="en-GB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FBAFB997-9A6F-48B4-E000-E0C16EB7E0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9" y="2050187"/>
            <a:ext cx="9936163" cy="1381141"/>
          </a:xfrm>
        </p:spPr>
        <p:txBody>
          <a:bodyPr>
            <a:normAutofit/>
          </a:bodyPr>
          <a:lstStyle/>
          <a:p>
            <a:r>
              <a:rPr lang="en-GB">
                <a:latin typeface="Calibri"/>
                <a:ea typeface="Calibri"/>
                <a:cs typeface="Calibri"/>
              </a:rPr>
              <a:t>Planning for sustainability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E3B399-BFD7-8BD6-6329-8E04761286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0135" y="301248"/>
            <a:ext cx="2085975" cy="495300"/>
          </a:xfrm>
          <a:prstGeom prst="rect">
            <a:avLst/>
          </a:prstGeom>
        </p:spPr>
      </p:pic>
      <p:pic>
        <p:nvPicPr>
          <p:cNvPr id="11" name="Picture 7" descr="A picture containing ax, pinwheel, vector graphics, tool&#10;&#10;Description automatically generated">
            <a:extLst>
              <a:ext uri="{FF2B5EF4-FFF2-40B4-BE49-F238E27FC236}">
                <a16:creationId xmlns:a16="http://schemas.microsoft.com/office/drawing/2014/main" id="{114A518E-4B46-A3C7-1665-D28E1E4761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99" y="4695951"/>
            <a:ext cx="428176" cy="25637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F3A01E0-7FA4-FFBB-F160-C18AACA15A91}"/>
              </a:ext>
            </a:extLst>
          </p:cNvPr>
          <p:cNvSpPr txBox="1"/>
          <p:nvPr/>
        </p:nvSpPr>
        <p:spPr>
          <a:xfrm>
            <a:off x="1014573" y="4639471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>
                <a:solidFill>
                  <a:schemeClr val="bg1"/>
                </a:solidFill>
              </a:rPr>
              <a:t>@PtSafetyWM   @Healthinn_em</a:t>
            </a:r>
          </a:p>
        </p:txBody>
      </p:sp>
      <p:pic>
        <p:nvPicPr>
          <p:cNvPr id="4" name="Picture 3" descr="A logo with colorful lines&#10;&#10;Description automatically generated">
            <a:extLst>
              <a:ext uri="{FF2B5EF4-FFF2-40B4-BE49-F238E27FC236}">
                <a16:creationId xmlns:a16="http://schemas.microsoft.com/office/drawing/2014/main" id="{DFBB2E70-F388-6945-8716-53AA6596DC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5926" y="-210346"/>
            <a:ext cx="1978035" cy="1373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99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80E8D95-468A-432C-BD00-38162ED195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6859" y="3952178"/>
            <a:ext cx="9936163" cy="736956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GB">
                <a:latin typeface="Arial"/>
                <a:cs typeface="Arial"/>
              </a:rPr>
              <a:t>Adam Roberts, Assistant Director of Governance &amp; Risk</a:t>
            </a:r>
            <a:endParaRPr lang="en-GB">
              <a:solidFill>
                <a:srgbClr val="FF0000"/>
              </a:solidFill>
            </a:endParaRPr>
          </a:p>
          <a:p>
            <a:r>
              <a:rPr lang="en-GB">
                <a:latin typeface="Arial"/>
                <a:cs typeface="Arial"/>
              </a:rPr>
              <a:t>Royal Orthopaedic Hospital NHS Foundation Trust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E3B399-BFD7-8BD6-6329-8E04761286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0135" y="301248"/>
            <a:ext cx="2085975" cy="495300"/>
          </a:xfrm>
          <a:prstGeom prst="rect">
            <a:avLst/>
          </a:prstGeom>
        </p:spPr>
      </p:pic>
      <p:pic>
        <p:nvPicPr>
          <p:cNvPr id="11" name="Picture 7" descr="A picture containing ax, pinwheel, vector graphics, tool&#10;&#10;Description automatically generated">
            <a:extLst>
              <a:ext uri="{FF2B5EF4-FFF2-40B4-BE49-F238E27FC236}">
                <a16:creationId xmlns:a16="http://schemas.microsoft.com/office/drawing/2014/main" id="{114A518E-4B46-A3C7-1665-D28E1E4761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99" y="4695951"/>
            <a:ext cx="428176" cy="25637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F3A01E0-7FA4-FFBB-F160-C18AACA15A91}"/>
              </a:ext>
            </a:extLst>
          </p:cNvPr>
          <p:cNvSpPr txBox="1"/>
          <p:nvPr/>
        </p:nvSpPr>
        <p:spPr>
          <a:xfrm>
            <a:off x="1014573" y="4639471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>
                <a:solidFill>
                  <a:schemeClr val="bg1"/>
                </a:solidFill>
              </a:rPr>
              <a:t>@PtSafetyWM   @Healthinn_em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7A69EBC-F827-C9C7-B189-B85FDB69DA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1689" y="2100987"/>
            <a:ext cx="10501311" cy="1648509"/>
          </a:xfrm>
        </p:spPr>
        <p:txBody>
          <a:bodyPr/>
          <a:lstStyle/>
          <a:p>
            <a:r>
              <a:rPr lang="en-GB">
                <a:latin typeface="Arial"/>
                <a:cs typeface="Arial"/>
              </a:rPr>
              <a:t>PSIRF Year 2 – The journey from investigation to improvement</a:t>
            </a:r>
            <a:endParaRPr lang="en-GB"/>
          </a:p>
        </p:txBody>
      </p:sp>
      <p:sp>
        <p:nvSpPr>
          <p:cNvPr id="7" name="Title 9">
            <a:extLst>
              <a:ext uri="{FF2B5EF4-FFF2-40B4-BE49-F238E27FC236}">
                <a16:creationId xmlns:a16="http://schemas.microsoft.com/office/drawing/2014/main" id="{7ACE223C-8E90-D2BD-474D-14E67758B188}"/>
              </a:ext>
            </a:extLst>
          </p:cNvPr>
          <p:cNvSpPr txBox="1">
            <a:spLocks/>
          </p:cNvSpPr>
          <p:nvPr/>
        </p:nvSpPr>
        <p:spPr>
          <a:xfrm>
            <a:off x="992189" y="2202587"/>
            <a:ext cx="9936163" cy="1648509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pic>
        <p:nvPicPr>
          <p:cNvPr id="8" name="Picture 7" descr="A logo with colorful lines&#10;&#10;Description automatically generated">
            <a:extLst>
              <a:ext uri="{FF2B5EF4-FFF2-40B4-BE49-F238E27FC236}">
                <a16:creationId xmlns:a16="http://schemas.microsoft.com/office/drawing/2014/main" id="{898FDDA5-07CD-4DA7-D2CB-C46DE0BE09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060" y="-130734"/>
            <a:ext cx="1978035" cy="1373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70333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APP_VERSION" val="1.14.0.5919"/>
  <p:tag name="SLIDO_PRESENTATION_ID" val="1e5f77fa-c5bb-4cff-aae2-8d6ce953ec54"/>
  <p:tag name="SLIDO_EVENT_UUID" val="c4df4188-f436-409d-ad7e-568178164ac1"/>
  <p:tag name="SLIDO_EVENT_SECTION_UUID" val="04da6533-c949-4ed2-a3bc-2120a2465f5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reminder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logo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footer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MzgwNTc3MTh9"/>
  <p:tag name="SLIDO_TYPE" val="SlidoPoll"/>
  <p:tag name="SLIDO_POLL_UUID" val="1b6e6304-9ca6-44e2-a380-d09f589a3f66"/>
  <p:tag name="SLIDO_TIMELINE" val="W3sicG9sbFF1ZXN0aW9uVXVpZCI6ImE4YTQ4OGJhLTc5OTctNGJkYy04NzRmLTQwYTgxMDYxMmNmOSIsInNob3dSZXN1bHRzIjp0cnVlLCJzaG93Q29ycmVjdEFuc3dlcnMiOmZhbHNlLCJ2b3RpbmdMb2NrZWQiOmZhbHNlfV0=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reminder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dotty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logo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OpenText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footer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MzgwMTQwODJ9"/>
  <p:tag name="SLIDO_TYPE" val="SlidoPoll"/>
  <p:tag name="SLIDO_POLL_UUID" val="7aeb751e-4c17-4593-9434-7c79abd0a879"/>
  <p:tag name="SLIDO_TIMELINE" val="W3sicG9sbFF1ZXN0aW9uVXVpZCI6IjczNGNiZGQ5LTY0MDEtNDM3ZC1iYjE5LWYzMjMwNGZiNTE0OCIsInNob3dSZXN1bHRzIjp0cnVlLCJzaG93Q29ycmVjdEFuc3dlcnMiOmZhbHNlLCJ2b3RpbmdMb2NrZWQiOmZhbHNlfV0="/>
</p:tagLst>
</file>

<file path=ppt/theme/theme1.xml><?xml version="1.0" encoding="utf-8"?>
<a:theme xmlns:a="http://schemas.openxmlformats.org/drawingml/2006/main" name="Office Theme">
  <a:themeElements>
    <a:clrScheme name="NatPatSIPs">
      <a:dk1>
        <a:srgbClr val="231F20"/>
      </a:dk1>
      <a:lt1>
        <a:srgbClr val="FFFFFF"/>
      </a:lt1>
      <a:dk2>
        <a:srgbClr val="005EB8"/>
      </a:dk2>
      <a:lt2>
        <a:srgbClr val="41B6E6"/>
      </a:lt2>
      <a:accent1>
        <a:srgbClr val="005EB8"/>
      </a:accent1>
      <a:accent2>
        <a:srgbClr val="330072"/>
      </a:accent2>
      <a:accent3>
        <a:srgbClr val="78BE20"/>
      </a:accent3>
      <a:accent4>
        <a:srgbClr val="AE2573"/>
      </a:accent4>
      <a:accent5>
        <a:srgbClr val="00A499"/>
      </a:accent5>
      <a:accent6>
        <a:srgbClr val="ED8B00"/>
      </a:accent6>
      <a:hlink>
        <a:srgbClr val="005EB8"/>
      </a:hlink>
      <a:folHlink>
        <a:srgbClr val="76869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ust PowerPoint Template.pptx" id="{0998B57E-42F1-4264-8703-D7944399480A}" vid="{655F9873-3542-41C9-A8FC-27FB8C01290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93633ef-e402-4baa-aa23-e871caf304f2">
      <Terms xmlns="http://schemas.microsoft.com/office/infopath/2007/PartnerControls"/>
    </lcf76f155ced4ddcb4097134ff3c332f>
    <TaxCatchAll xmlns="96caade2-a68c-4492-ba32-c11e28e0f3f7" xsi:nil="true"/>
    <MediaLengthInSeconds xmlns="d93633ef-e402-4baa-aa23-e871caf304f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28705AEAC2094F8D23CAFADEE6A139" ma:contentTypeVersion="17" ma:contentTypeDescription="Create a new document." ma:contentTypeScope="" ma:versionID="d63170bf39dfbb5cf7a1a7ac4c7f0b21">
  <xsd:schema xmlns:xsd="http://www.w3.org/2001/XMLSchema" xmlns:xs="http://www.w3.org/2001/XMLSchema" xmlns:p="http://schemas.microsoft.com/office/2006/metadata/properties" xmlns:ns2="d93633ef-e402-4baa-aa23-e871caf304f2" xmlns:ns3="96caade2-a68c-4492-ba32-c11e28e0f3f7" targetNamespace="http://schemas.microsoft.com/office/2006/metadata/properties" ma:root="true" ma:fieldsID="bb78c5868a433d3e9752901dc7831a37" ns2:_="" ns3:_="">
    <xsd:import namespace="d93633ef-e402-4baa-aa23-e871caf304f2"/>
    <xsd:import namespace="96caade2-a68c-4492-ba32-c11e28e0f3f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3633ef-e402-4baa-aa23-e871caf30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4de0d9b-a43a-467d-b1ea-13a10adc577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caade2-a68c-4492-ba32-c11e28e0f3f7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42bf144-2b76-4883-9f34-28d64cf8e44c}" ma:internalName="TaxCatchAll" ma:showField="CatchAllData" ma:web="96caade2-a68c-4492-ba32-c11e28e0f3f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47E66E9-252A-4119-92E7-DFB655B2E6A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9A09FF9-1288-4B2F-B01A-A66D2442C242}">
  <ds:schemaRefs>
    <ds:schemaRef ds:uri="96caade2-a68c-4492-ba32-c11e28e0f3f7"/>
    <ds:schemaRef ds:uri="d93633ef-e402-4baa-aa23-e871caf304f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1A52C4B-5B2E-4223-8F29-A057B3B21707}">
  <ds:schemaRefs>
    <ds:schemaRef ds:uri="96caade2-a68c-4492-ba32-c11e28e0f3f7"/>
    <ds:schemaRef ds:uri="d93633ef-e402-4baa-aa23-e871caf304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Widescreen</PresentationFormat>
  <Slides>30</Slides>
  <Notes>1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2" baseType="lpstr">
      <vt:lpstr>Office Theme</vt:lpstr>
      <vt:lpstr>1_Office Theme</vt:lpstr>
      <vt:lpstr>Midlands Shared Learning Event: Planning for Sustainability in PSIRF </vt:lpstr>
      <vt:lpstr>Housekeeping</vt:lpstr>
      <vt:lpstr>System Safety Improvement Programme </vt:lpstr>
      <vt:lpstr> Midlands Shared Learning Event</vt:lpstr>
      <vt:lpstr>What 3 words do you associate with ‘supportive oversight’?</vt:lpstr>
      <vt:lpstr>‘Wild Tea’ - Your thoughts</vt:lpstr>
      <vt:lpstr>PowerPoint Presentation</vt:lpstr>
      <vt:lpstr>Planning for sustainability</vt:lpstr>
      <vt:lpstr>PSIRF Year 2 – The journey from investigation to improvement</vt:lpstr>
      <vt:lpstr>PSIRF: From Investigation to Improvement</vt:lpstr>
      <vt:lpstr>Content &amp; Scope</vt:lpstr>
      <vt:lpstr>Reflections on the implementation of PSIRF</vt:lpstr>
      <vt:lpstr>Challenges</vt:lpstr>
      <vt:lpstr>Successes</vt:lpstr>
      <vt:lpstr>The next steps</vt:lpstr>
      <vt:lpstr>Sustainability of learning and improvement</vt:lpstr>
      <vt:lpstr>PSIRF: Planning for Sustainability</vt:lpstr>
      <vt:lpstr>Insert presenter slides here</vt:lpstr>
      <vt:lpstr>Insert presenter slides here</vt:lpstr>
      <vt:lpstr>Insert presenter slides here</vt:lpstr>
      <vt:lpstr>Insert presenter slides here</vt:lpstr>
      <vt:lpstr>Insert presenter slides here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Word Cloud Slido - </vt:lpstr>
      <vt:lpstr>PowerPoint Presentation</vt:lpstr>
      <vt:lpstr>Closing Remarks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Bernard Allen</dc:creator>
  <cp:revision>4</cp:revision>
  <dcterms:created xsi:type="dcterms:W3CDTF">2020-05-20T20:00:34Z</dcterms:created>
  <dcterms:modified xsi:type="dcterms:W3CDTF">2025-04-16T08:48:33Z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0x0101004428705AEAC2094F8D23CAFADEE6A139</vt:lpwstr>
  </property>
  <property fmtid="{D5CDD505-2E9C-101B-9397-08002B2CF9AE}" pid="3" name="MediaServiceImageTags">
    <vt:lpwstr/>
  </property>
  <property fmtid="{D5CDD505-2E9C-101B-9397-08002B2CF9AE}" pid="4" name="Order">
    <vt:r8>3050900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ComplianceAssetId">
    <vt:lpwstr/>
  </property>
  <property fmtid="{D5CDD505-2E9C-101B-9397-08002B2CF9AE}" pid="10" name="TemplateUrl">
    <vt:lpwstr/>
  </property>
</Properties>
</file>