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51" r:id="rId5"/>
  </p:sldMasterIdLst>
  <p:notesMasterIdLst>
    <p:notesMasterId r:id="rId53"/>
  </p:notesMasterIdLst>
  <p:handoutMasterIdLst>
    <p:handoutMasterId r:id="rId54"/>
  </p:handoutMasterIdLst>
  <p:sldIdLst>
    <p:sldId id="256" r:id="rId6"/>
    <p:sldId id="262" r:id="rId7"/>
    <p:sldId id="264" r:id="rId8"/>
    <p:sldId id="263" r:id="rId9"/>
    <p:sldId id="304" r:id="rId10"/>
    <p:sldId id="272" r:id="rId11"/>
    <p:sldId id="267" r:id="rId12"/>
    <p:sldId id="2145707306" r:id="rId13"/>
    <p:sldId id="2145707307" r:id="rId14"/>
    <p:sldId id="856" r:id="rId15"/>
    <p:sldId id="805" r:id="rId16"/>
    <p:sldId id="804" r:id="rId17"/>
    <p:sldId id="2145706561" r:id="rId18"/>
    <p:sldId id="2145706565" r:id="rId19"/>
    <p:sldId id="814" r:id="rId20"/>
    <p:sldId id="270"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74" r:id="rId39"/>
    <p:sldId id="296" r:id="rId40"/>
    <p:sldId id="297" r:id="rId41"/>
    <p:sldId id="298" r:id="rId42"/>
    <p:sldId id="299" r:id="rId43"/>
    <p:sldId id="300" r:id="rId44"/>
    <p:sldId id="301" r:id="rId45"/>
    <p:sldId id="302" r:id="rId46"/>
    <p:sldId id="303" r:id="rId47"/>
    <p:sldId id="305" r:id="rId48"/>
    <p:sldId id="269" r:id="rId49"/>
    <p:sldId id="277" r:id="rId50"/>
    <p:sldId id="278" r:id="rId51"/>
    <p:sldId id="268" r:id="rId52"/>
  </p:sldIdLst>
  <p:sldSz cx="12192000" cy="6858000"/>
  <p:notesSz cx="6858000" cy="9144000"/>
  <p:custDataLst>
    <p:tags r:id="rId5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9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912" y="78"/>
      </p:cViewPr>
      <p:guideLst>
        <p:guide orient="horz" pos="2160"/>
        <p:guide pos="3840"/>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ags" Target="tags/tag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viewProps" Target="view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a:t>Community Aquired Pressure Ulcer: Significant Harm review (moderate/severe) </a:t>
            </a:r>
          </a:p>
        </c:rich>
      </c:tx>
      <c:overlay val="0"/>
      <c:spPr>
        <a:noFill/>
        <a:ln>
          <a:noFill/>
        </a:ln>
        <a:effectLst/>
      </c:spPr>
    </c:title>
    <c:autoTitleDeleted val="0"/>
    <c:plotArea>
      <c:layout/>
      <c:lineChart>
        <c:grouping val="standard"/>
        <c:varyColors val="0"/>
        <c:ser>
          <c:idx val="0"/>
          <c:order val="0"/>
          <c:tx>
            <c:strRef>
              <c:f>Sheet2!$B$19</c:f>
              <c:strCache>
                <c:ptCount val="1"/>
                <c:pt idx="0">
                  <c:v>Moderate Harm</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Sheet2!$C$18:$AD$18</c:f>
              <c:numCache>
                <c:formatCode>mmm\-yy</c:formatCode>
                <c:ptCount val="28"/>
                <c:pt idx="0">
                  <c:v>44621</c:v>
                </c:pt>
                <c:pt idx="1">
                  <c:v>44652</c:v>
                </c:pt>
                <c:pt idx="2">
                  <c:v>44682</c:v>
                </c:pt>
                <c:pt idx="3">
                  <c:v>44713</c:v>
                </c:pt>
                <c:pt idx="4">
                  <c:v>44743</c:v>
                </c:pt>
                <c:pt idx="5">
                  <c:v>44774</c:v>
                </c:pt>
                <c:pt idx="6">
                  <c:v>44805</c:v>
                </c:pt>
                <c:pt idx="7">
                  <c:v>44835</c:v>
                </c:pt>
                <c:pt idx="8">
                  <c:v>44866</c:v>
                </c:pt>
                <c:pt idx="9">
                  <c:v>44896</c:v>
                </c:pt>
                <c:pt idx="10">
                  <c:v>44927</c:v>
                </c:pt>
                <c:pt idx="11">
                  <c:v>44958</c:v>
                </c:pt>
                <c:pt idx="12">
                  <c:v>44986</c:v>
                </c:pt>
                <c:pt idx="13">
                  <c:v>45017</c:v>
                </c:pt>
                <c:pt idx="14">
                  <c:v>45047</c:v>
                </c:pt>
                <c:pt idx="15">
                  <c:v>45078</c:v>
                </c:pt>
                <c:pt idx="16">
                  <c:v>45108</c:v>
                </c:pt>
                <c:pt idx="17">
                  <c:v>45139</c:v>
                </c:pt>
                <c:pt idx="18">
                  <c:v>45170</c:v>
                </c:pt>
                <c:pt idx="19">
                  <c:v>45200</c:v>
                </c:pt>
                <c:pt idx="20">
                  <c:v>45231</c:v>
                </c:pt>
                <c:pt idx="21">
                  <c:v>45261</c:v>
                </c:pt>
                <c:pt idx="22">
                  <c:v>45292</c:v>
                </c:pt>
                <c:pt idx="23">
                  <c:v>45323</c:v>
                </c:pt>
                <c:pt idx="24">
                  <c:v>45352</c:v>
                </c:pt>
                <c:pt idx="25">
                  <c:v>45383</c:v>
                </c:pt>
                <c:pt idx="26">
                  <c:v>45413</c:v>
                </c:pt>
                <c:pt idx="27">
                  <c:v>45444</c:v>
                </c:pt>
              </c:numCache>
            </c:numRef>
          </c:cat>
          <c:val>
            <c:numRef>
              <c:f>Sheet2!$C$19:$AD$19</c:f>
            </c:numRef>
          </c:val>
          <c:smooth val="0"/>
          <c:extLst>
            <c:ext xmlns:c16="http://schemas.microsoft.com/office/drawing/2014/chart" uri="{C3380CC4-5D6E-409C-BE32-E72D297353CC}">
              <c16:uniqueId val="{00000000-5A61-4204-AA41-15AFBD80D4EC}"/>
            </c:ext>
          </c:extLst>
        </c:ser>
        <c:ser>
          <c:idx val="1"/>
          <c:order val="1"/>
          <c:tx>
            <c:strRef>
              <c:f>Sheet2!$B$20</c:f>
              <c:strCache>
                <c:ptCount val="1"/>
                <c:pt idx="0">
                  <c:v>Severe Harm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Sheet2!$C$18:$AD$18</c:f>
              <c:numCache>
                <c:formatCode>mmm\-yy</c:formatCode>
                <c:ptCount val="28"/>
                <c:pt idx="0">
                  <c:v>44621</c:v>
                </c:pt>
                <c:pt idx="1">
                  <c:v>44652</c:v>
                </c:pt>
                <c:pt idx="2">
                  <c:v>44682</c:v>
                </c:pt>
                <c:pt idx="3">
                  <c:v>44713</c:v>
                </c:pt>
                <c:pt idx="4">
                  <c:v>44743</c:v>
                </c:pt>
                <c:pt idx="5">
                  <c:v>44774</c:v>
                </c:pt>
                <c:pt idx="6">
                  <c:v>44805</c:v>
                </c:pt>
                <c:pt idx="7">
                  <c:v>44835</c:v>
                </c:pt>
                <c:pt idx="8">
                  <c:v>44866</c:v>
                </c:pt>
                <c:pt idx="9">
                  <c:v>44896</c:v>
                </c:pt>
                <c:pt idx="10">
                  <c:v>44927</c:v>
                </c:pt>
                <c:pt idx="11">
                  <c:v>44958</c:v>
                </c:pt>
                <c:pt idx="12">
                  <c:v>44986</c:v>
                </c:pt>
                <c:pt idx="13">
                  <c:v>45017</c:v>
                </c:pt>
                <c:pt idx="14">
                  <c:v>45047</c:v>
                </c:pt>
                <c:pt idx="15">
                  <c:v>45078</c:v>
                </c:pt>
                <c:pt idx="16">
                  <c:v>45108</c:v>
                </c:pt>
                <c:pt idx="17">
                  <c:v>45139</c:v>
                </c:pt>
                <c:pt idx="18">
                  <c:v>45170</c:v>
                </c:pt>
                <c:pt idx="19">
                  <c:v>45200</c:v>
                </c:pt>
                <c:pt idx="20">
                  <c:v>45231</c:v>
                </c:pt>
                <c:pt idx="21">
                  <c:v>45261</c:v>
                </c:pt>
                <c:pt idx="22">
                  <c:v>45292</c:v>
                </c:pt>
                <c:pt idx="23">
                  <c:v>45323</c:v>
                </c:pt>
                <c:pt idx="24">
                  <c:v>45352</c:v>
                </c:pt>
                <c:pt idx="25">
                  <c:v>45383</c:v>
                </c:pt>
                <c:pt idx="26">
                  <c:v>45413</c:v>
                </c:pt>
                <c:pt idx="27">
                  <c:v>45444</c:v>
                </c:pt>
              </c:numCache>
            </c:numRef>
          </c:cat>
          <c:val>
            <c:numRef>
              <c:f>Sheet2!$C$20:$AD$20</c:f>
            </c:numRef>
          </c:val>
          <c:smooth val="0"/>
          <c:extLst>
            <c:ext xmlns:c16="http://schemas.microsoft.com/office/drawing/2014/chart" uri="{C3380CC4-5D6E-409C-BE32-E72D297353CC}">
              <c16:uniqueId val="{00000001-5A61-4204-AA41-15AFBD80D4EC}"/>
            </c:ext>
          </c:extLst>
        </c:ser>
        <c:ser>
          <c:idx val="2"/>
          <c:order val="2"/>
          <c:tx>
            <c:strRef>
              <c:f>Sheet2!$B$21</c:f>
              <c:strCache>
                <c:ptCount val="1"/>
                <c:pt idx="0">
                  <c:v>Significant Harm</c:v>
                </c:pt>
              </c:strCache>
            </c:strRef>
          </c:tx>
          <c:spPr>
            <a:ln w="28575" cap="rnd">
              <a:solidFill>
                <a:srgbClr val="002060"/>
              </a:solidFill>
              <a:round/>
            </a:ln>
            <a:effectLst/>
          </c:spPr>
          <c:marker>
            <c:symbol val="none"/>
          </c:marker>
          <c:trendline>
            <c:spPr>
              <a:ln w="19050" cap="rnd">
                <a:solidFill>
                  <a:schemeClr val="accent3"/>
                </a:solidFill>
                <a:prstDash val="sysDot"/>
              </a:ln>
              <a:effectLst/>
            </c:spPr>
            <c:trendlineType val="linear"/>
            <c:dispRSqr val="0"/>
            <c:dispEq val="0"/>
          </c:trendline>
          <c:cat>
            <c:numRef>
              <c:f>Sheet2!$C$18:$AD$18</c:f>
              <c:numCache>
                <c:formatCode>mmm\-yy</c:formatCode>
                <c:ptCount val="28"/>
                <c:pt idx="0">
                  <c:v>44621</c:v>
                </c:pt>
                <c:pt idx="1">
                  <c:v>44652</c:v>
                </c:pt>
                <c:pt idx="2">
                  <c:v>44682</c:v>
                </c:pt>
                <c:pt idx="3">
                  <c:v>44713</c:v>
                </c:pt>
                <c:pt idx="4">
                  <c:v>44743</c:v>
                </c:pt>
                <c:pt idx="5">
                  <c:v>44774</c:v>
                </c:pt>
                <c:pt idx="6">
                  <c:v>44805</c:v>
                </c:pt>
                <c:pt idx="7">
                  <c:v>44835</c:v>
                </c:pt>
                <c:pt idx="8">
                  <c:v>44866</c:v>
                </c:pt>
                <c:pt idx="9">
                  <c:v>44896</c:v>
                </c:pt>
                <c:pt idx="10">
                  <c:v>44927</c:v>
                </c:pt>
                <c:pt idx="11">
                  <c:v>44958</c:v>
                </c:pt>
                <c:pt idx="12">
                  <c:v>44986</c:v>
                </c:pt>
                <c:pt idx="13">
                  <c:v>45017</c:v>
                </c:pt>
                <c:pt idx="14">
                  <c:v>45047</c:v>
                </c:pt>
                <c:pt idx="15">
                  <c:v>45078</c:v>
                </c:pt>
                <c:pt idx="16">
                  <c:v>45108</c:v>
                </c:pt>
                <c:pt idx="17">
                  <c:v>45139</c:v>
                </c:pt>
                <c:pt idx="18">
                  <c:v>45170</c:v>
                </c:pt>
                <c:pt idx="19">
                  <c:v>45200</c:v>
                </c:pt>
                <c:pt idx="20">
                  <c:v>45231</c:v>
                </c:pt>
                <c:pt idx="21">
                  <c:v>45261</c:v>
                </c:pt>
                <c:pt idx="22">
                  <c:v>45292</c:v>
                </c:pt>
                <c:pt idx="23">
                  <c:v>45323</c:v>
                </c:pt>
                <c:pt idx="24">
                  <c:v>45352</c:v>
                </c:pt>
                <c:pt idx="25">
                  <c:v>45383</c:v>
                </c:pt>
                <c:pt idx="26">
                  <c:v>45413</c:v>
                </c:pt>
                <c:pt idx="27">
                  <c:v>45444</c:v>
                </c:pt>
              </c:numCache>
            </c:numRef>
          </c:cat>
          <c:val>
            <c:numRef>
              <c:f>Sheet2!$C$21:$AD$21</c:f>
              <c:numCache>
                <c:formatCode>General</c:formatCode>
                <c:ptCount val="28"/>
                <c:pt idx="0">
                  <c:v>1</c:v>
                </c:pt>
                <c:pt idx="1">
                  <c:v>2</c:v>
                </c:pt>
                <c:pt idx="2">
                  <c:v>1</c:v>
                </c:pt>
                <c:pt idx="3">
                  <c:v>0</c:v>
                </c:pt>
                <c:pt idx="4">
                  <c:v>0</c:v>
                </c:pt>
                <c:pt idx="5">
                  <c:v>2</c:v>
                </c:pt>
                <c:pt idx="6">
                  <c:v>3</c:v>
                </c:pt>
                <c:pt idx="7">
                  <c:v>1</c:v>
                </c:pt>
                <c:pt idx="8">
                  <c:v>6</c:v>
                </c:pt>
                <c:pt idx="9">
                  <c:v>3</c:v>
                </c:pt>
                <c:pt idx="10">
                  <c:v>3</c:v>
                </c:pt>
                <c:pt idx="11">
                  <c:v>3</c:v>
                </c:pt>
                <c:pt idx="12">
                  <c:v>1</c:v>
                </c:pt>
                <c:pt idx="13">
                  <c:v>0</c:v>
                </c:pt>
                <c:pt idx="14">
                  <c:v>2</c:v>
                </c:pt>
                <c:pt idx="15">
                  <c:v>1</c:v>
                </c:pt>
                <c:pt idx="16">
                  <c:v>0</c:v>
                </c:pt>
                <c:pt idx="17">
                  <c:v>1</c:v>
                </c:pt>
                <c:pt idx="18">
                  <c:v>0</c:v>
                </c:pt>
                <c:pt idx="19">
                  <c:v>0</c:v>
                </c:pt>
                <c:pt idx="20">
                  <c:v>0</c:v>
                </c:pt>
                <c:pt idx="21">
                  <c:v>0</c:v>
                </c:pt>
                <c:pt idx="22">
                  <c:v>0</c:v>
                </c:pt>
                <c:pt idx="23">
                  <c:v>0</c:v>
                </c:pt>
                <c:pt idx="24">
                  <c:v>0</c:v>
                </c:pt>
                <c:pt idx="25">
                  <c:v>0</c:v>
                </c:pt>
                <c:pt idx="26">
                  <c:v>0</c:v>
                </c:pt>
                <c:pt idx="27">
                  <c:v>0</c:v>
                </c:pt>
              </c:numCache>
            </c:numRef>
          </c:val>
          <c:smooth val="0"/>
          <c:extLst>
            <c:ext xmlns:c16="http://schemas.microsoft.com/office/drawing/2014/chart" uri="{C3380CC4-5D6E-409C-BE32-E72D297353CC}">
              <c16:uniqueId val="{00000003-5A61-4204-AA41-15AFBD80D4EC}"/>
            </c:ext>
          </c:extLst>
        </c:ser>
        <c:dLbls>
          <c:showLegendKey val="0"/>
          <c:showVal val="0"/>
          <c:showCatName val="0"/>
          <c:showSerName val="0"/>
          <c:showPercent val="0"/>
          <c:showBubbleSize val="0"/>
        </c:dLbls>
        <c:smooth val="0"/>
        <c:axId val="37687296"/>
        <c:axId val="195618496"/>
      </c:lineChart>
      <c:dateAx>
        <c:axId val="37687296"/>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95618496"/>
        <c:crosses val="autoZero"/>
        <c:auto val="1"/>
        <c:lblOffset val="100"/>
        <c:baseTimeUnit val="months"/>
      </c:dateAx>
      <c:valAx>
        <c:axId val="19561849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37687296"/>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b="1"/>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a:t>Community  Aquired Pressure Ulcers: No/Minimal Harm reported</a:t>
            </a:r>
          </a:p>
        </c:rich>
      </c:tx>
      <c:overlay val="0"/>
      <c:spPr>
        <a:noFill/>
        <a:ln>
          <a:noFill/>
        </a:ln>
        <a:effectLst/>
      </c:spPr>
    </c:title>
    <c:autoTitleDeleted val="0"/>
    <c:plotArea>
      <c:layout/>
      <c:lineChart>
        <c:grouping val="standard"/>
        <c:varyColors val="0"/>
        <c:ser>
          <c:idx val="0"/>
          <c:order val="0"/>
          <c:tx>
            <c:strRef>
              <c:f>Sheet3!$B$5</c:f>
              <c:strCache>
                <c:ptCount val="1"/>
                <c:pt idx="0">
                  <c:v>Near Miss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Sheet3!$C$4:$AD$4</c:f>
              <c:numCache>
                <c:formatCode>mmm\-yy</c:formatCode>
                <c:ptCount val="28"/>
                <c:pt idx="0">
                  <c:v>44621</c:v>
                </c:pt>
                <c:pt idx="1">
                  <c:v>44652</c:v>
                </c:pt>
                <c:pt idx="2">
                  <c:v>44682</c:v>
                </c:pt>
                <c:pt idx="3">
                  <c:v>44713</c:v>
                </c:pt>
                <c:pt idx="4">
                  <c:v>44743</c:v>
                </c:pt>
                <c:pt idx="5">
                  <c:v>44774</c:v>
                </c:pt>
                <c:pt idx="6">
                  <c:v>44805</c:v>
                </c:pt>
                <c:pt idx="7">
                  <c:v>44835</c:v>
                </c:pt>
                <c:pt idx="8">
                  <c:v>44866</c:v>
                </c:pt>
                <c:pt idx="9">
                  <c:v>44896</c:v>
                </c:pt>
                <c:pt idx="10">
                  <c:v>44927</c:v>
                </c:pt>
                <c:pt idx="11">
                  <c:v>44958</c:v>
                </c:pt>
                <c:pt idx="12">
                  <c:v>44986</c:v>
                </c:pt>
                <c:pt idx="13">
                  <c:v>45017</c:v>
                </c:pt>
                <c:pt idx="14">
                  <c:v>45047</c:v>
                </c:pt>
                <c:pt idx="15">
                  <c:v>45078</c:v>
                </c:pt>
                <c:pt idx="16">
                  <c:v>45108</c:v>
                </c:pt>
                <c:pt idx="17">
                  <c:v>45139</c:v>
                </c:pt>
                <c:pt idx="18">
                  <c:v>45170</c:v>
                </c:pt>
                <c:pt idx="19">
                  <c:v>45200</c:v>
                </c:pt>
                <c:pt idx="20">
                  <c:v>45231</c:v>
                </c:pt>
                <c:pt idx="21">
                  <c:v>45261</c:v>
                </c:pt>
                <c:pt idx="22">
                  <c:v>45292</c:v>
                </c:pt>
                <c:pt idx="23">
                  <c:v>45323</c:v>
                </c:pt>
                <c:pt idx="24">
                  <c:v>45352</c:v>
                </c:pt>
                <c:pt idx="25">
                  <c:v>45383</c:v>
                </c:pt>
                <c:pt idx="26">
                  <c:v>45413</c:v>
                </c:pt>
                <c:pt idx="27">
                  <c:v>45444</c:v>
                </c:pt>
              </c:numCache>
            </c:numRef>
          </c:cat>
          <c:val>
            <c:numRef>
              <c:f>Sheet3!$C$5:$AD$5</c:f>
            </c:numRef>
          </c:val>
          <c:smooth val="0"/>
          <c:extLst>
            <c:ext xmlns:c16="http://schemas.microsoft.com/office/drawing/2014/chart" uri="{C3380CC4-5D6E-409C-BE32-E72D297353CC}">
              <c16:uniqueId val="{00000000-9858-432F-8560-05942475547C}"/>
            </c:ext>
          </c:extLst>
        </c:ser>
        <c:ser>
          <c:idx val="1"/>
          <c:order val="1"/>
          <c:tx>
            <c:strRef>
              <c:f>Sheet3!$B$6</c:f>
              <c:strCache>
                <c:ptCount val="1"/>
                <c:pt idx="0">
                  <c:v>No Harm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Sheet3!$C$4:$AD$4</c:f>
              <c:numCache>
                <c:formatCode>mmm\-yy</c:formatCode>
                <c:ptCount val="28"/>
                <c:pt idx="0">
                  <c:v>44621</c:v>
                </c:pt>
                <c:pt idx="1">
                  <c:v>44652</c:v>
                </c:pt>
                <c:pt idx="2">
                  <c:v>44682</c:v>
                </c:pt>
                <c:pt idx="3">
                  <c:v>44713</c:v>
                </c:pt>
                <c:pt idx="4">
                  <c:v>44743</c:v>
                </c:pt>
                <c:pt idx="5">
                  <c:v>44774</c:v>
                </c:pt>
                <c:pt idx="6">
                  <c:v>44805</c:v>
                </c:pt>
                <c:pt idx="7">
                  <c:v>44835</c:v>
                </c:pt>
                <c:pt idx="8">
                  <c:v>44866</c:v>
                </c:pt>
                <c:pt idx="9">
                  <c:v>44896</c:v>
                </c:pt>
                <c:pt idx="10">
                  <c:v>44927</c:v>
                </c:pt>
                <c:pt idx="11">
                  <c:v>44958</c:v>
                </c:pt>
                <c:pt idx="12">
                  <c:v>44986</c:v>
                </c:pt>
                <c:pt idx="13">
                  <c:v>45017</c:v>
                </c:pt>
                <c:pt idx="14">
                  <c:v>45047</c:v>
                </c:pt>
                <c:pt idx="15">
                  <c:v>45078</c:v>
                </c:pt>
                <c:pt idx="16">
                  <c:v>45108</c:v>
                </c:pt>
                <c:pt idx="17">
                  <c:v>45139</c:v>
                </c:pt>
                <c:pt idx="18">
                  <c:v>45170</c:v>
                </c:pt>
                <c:pt idx="19">
                  <c:v>45200</c:v>
                </c:pt>
                <c:pt idx="20">
                  <c:v>45231</c:v>
                </c:pt>
                <c:pt idx="21">
                  <c:v>45261</c:v>
                </c:pt>
                <c:pt idx="22">
                  <c:v>45292</c:v>
                </c:pt>
                <c:pt idx="23">
                  <c:v>45323</c:v>
                </c:pt>
                <c:pt idx="24">
                  <c:v>45352</c:v>
                </c:pt>
                <c:pt idx="25">
                  <c:v>45383</c:v>
                </c:pt>
                <c:pt idx="26">
                  <c:v>45413</c:v>
                </c:pt>
                <c:pt idx="27">
                  <c:v>45444</c:v>
                </c:pt>
              </c:numCache>
            </c:numRef>
          </c:cat>
          <c:val>
            <c:numRef>
              <c:f>Sheet3!$C$6:$AD$6</c:f>
            </c:numRef>
          </c:val>
          <c:smooth val="0"/>
          <c:extLst>
            <c:ext xmlns:c16="http://schemas.microsoft.com/office/drawing/2014/chart" uri="{C3380CC4-5D6E-409C-BE32-E72D297353CC}">
              <c16:uniqueId val="{00000001-9858-432F-8560-05942475547C}"/>
            </c:ext>
          </c:extLst>
        </c:ser>
        <c:ser>
          <c:idx val="2"/>
          <c:order val="2"/>
          <c:tx>
            <c:strRef>
              <c:f>Sheet3!$B$7</c:f>
              <c:strCache>
                <c:ptCount val="1"/>
                <c:pt idx="0">
                  <c:v>Low Harm</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Sheet3!$C$4:$AD$4</c:f>
              <c:numCache>
                <c:formatCode>mmm\-yy</c:formatCode>
                <c:ptCount val="28"/>
                <c:pt idx="0">
                  <c:v>44621</c:v>
                </c:pt>
                <c:pt idx="1">
                  <c:v>44652</c:v>
                </c:pt>
                <c:pt idx="2">
                  <c:v>44682</c:v>
                </c:pt>
                <c:pt idx="3">
                  <c:v>44713</c:v>
                </c:pt>
                <c:pt idx="4">
                  <c:v>44743</c:v>
                </c:pt>
                <c:pt idx="5">
                  <c:v>44774</c:v>
                </c:pt>
                <c:pt idx="6">
                  <c:v>44805</c:v>
                </c:pt>
                <c:pt idx="7">
                  <c:v>44835</c:v>
                </c:pt>
                <c:pt idx="8">
                  <c:v>44866</c:v>
                </c:pt>
                <c:pt idx="9">
                  <c:v>44896</c:v>
                </c:pt>
                <c:pt idx="10">
                  <c:v>44927</c:v>
                </c:pt>
                <c:pt idx="11">
                  <c:v>44958</c:v>
                </c:pt>
                <c:pt idx="12">
                  <c:v>44986</c:v>
                </c:pt>
                <c:pt idx="13">
                  <c:v>45017</c:v>
                </c:pt>
                <c:pt idx="14">
                  <c:v>45047</c:v>
                </c:pt>
                <c:pt idx="15">
                  <c:v>45078</c:v>
                </c:pt>
                <c:pt idx="16">
                  <c:v>45108</c:v>
                </c:pt>
                <c:pt idx="17">
                  <c:v>45139</c:v>
                </c:pt>
                <c:pt idx="18">
                  <c:v>45170</c:v>
                </c:pt>
                <c:pt idx="19">
                  <c:v>45200</c:v>
                </c:pt>
                <c:pt idx="20">
                  <c:v>45231</c:v>
                </c:pt>
                <c:pt idx="21">
                  <c:v>45261</c:v>
                </c:pt>
                <c:pt idx="22">
                  <c:v>45292</c:v>
                </c:pt>
                <c:pt idx="23">
                  <c:v>45323</c:v>
                </c:pt>
                <c:pt idx="24">
                  <c:v>45352</c:v>
                </c:pt>
                <c:pt idx="25">
                  <c:v>45383</c:v>
                </c:pt>
                <c:pt idx="26">
                  <c:v>45413</c:v>
                </c:pt>
                <c:pt idx="27">
                  <c:v>45444</c:v>
                </c:pt>
              </c:numCache>
            </c:numRef>
          </c:cat>
          <c:val>
            <c:numRef>
              <c:f>Sheet3!$C$7:$AD$7</c:f>
            </c:numRef>
          </c:val>
          <c:smooth val="0"/>
          <c:extLst>
            <c:ext xmlns:c16="http://schemas.microsoft.com/office/drawing/2014/chart" uri="{C3380CC4-5D6E-409C-BE32-E72D297353CC}">
              <c16:uniqueId val="{00000002-9858-432F-8560-05942475547C}"/>
            </c:ext>
          </c:extLst>
        </c:ser>
        <c:ser>
          <c:idx val="3"/>
          <c:order val="3"/>
          <c:tx>
            <c:strRef>
              <c:f>Sheet3!$B$8</c:f>
              <c:strCache>
                <c:ptCount val="1"/>
                <c:pt idx="0">
                  <c:v>Minimal Harm</c:v>
                </c:pt>
              </c:strCache>
            </c:strRef>
          </c:tx>
          <c:spPr>
            <a:ln w="28575" cap="rnd">
              <a:solidFill>
                <a:srgbClr val="00B050"/>
              </a:solidFill>
              <a:round/>
            </a:ln>
            <a:effectLst/>
          </c:spPr>
          <c:marker>
            <c:symbol val="none"/>
          </c:marker>
          <c:trendline>
            <c:spPr>
              <a:ln w="19050" cap="rnd">
                <a:solidFill>
                  <a:srgbClr val="00B050"/>
                </a:solidFill>
                <a:prstDash val="sysDot"/>
              </a:ln>
              <a:effectLst/>
            </c:spPr>
            <c:trendlineType val="linear"/>
            <c:dispRSqr val="0"/>
            <c:dispEq val="0"/>
          </c:trendline>
          <c:cat>
            <c:numRef>
              <c:f>Sheet3!$C$4:$AD$4</c:f>
              <c:numCache>
                <c:formatCode>mmm\-yy</c:formatCode>
                <c:ptCount val="28"/>
                <c:pt idx="0">
                  <c:v>44621</c:v>
                </c:pt>
                <c:pt idx="1">
                  <c:v>44652</c:v>
                </c:pt>
                <c:pt idx="2">
                  <c:v>44682</c:v>
                </c:pt>
                <c:pt idx="3">
                  <c:v>44713</c:v>
                </c:pt>
                <c:pt idx="4">
                  <c:v>44743</c:v>
                </c:pt>
                <c:pt idx="5">
                  <c:v>44774</c:v>
                </c:pt>
                <c:pt idx="6">
                  <c:v>44805</c:v>
                </c:pt>
                <c:pt idx="7">
                  <c:v>44835</c:v>
                </c:pt>
                <c:pt idx="8">
                  <c:v>44866</c:v>
                </c:pt>
                <c:pt idx="9">
                  <c:v>44896</c:v>
                </c:pt>
                <c:pt idx="10">
                  <c:v>44927</c:v>
                </c:pt>
                <c:pt idx="11">
                  <c:v>44958</c:v>
                </c:pt>
                <c:pt idx="12">
                  <c:v>44986</c:v>
                </c:pt>
                <c:pt idx="13">
                  <c:v>45017</c:v>
                </c:pt>
                <c:pt idx="14">
                  <c:v>45047</c:v>
                </c:pt>
                <c:pt idx="15">
                  <c:v>45078</c:v>
                </c:pt>
                <c:pt idx="16">
                  <c:v>45108</c:v>
                </c:pt>
                <c:pt idx="17">
                  <c:v>45139</c:v>
                </c:pt>
                <c:pt idx="18">
                  <c:v>45170</c:v>
                </c:pt>
                <c:pt idx="19">
                  <c:v>45200</c:v>
                </c:pt>
                <c:pt idx="20">
                  <c:v>45231</c:v>
                </c:pt>
                <c:pt idx="21">
                  <c:v>45261</c:v>
                </c:pt>
                <c:pt idx="22">
                  <c:v>45292</c:v>
                </c:pt>
                <c:pt idx="23">
                  <c:v>45323</c:v>
                </c:pt>
                <c:pt idx="24">
                  <c:v>45352</c:v>
                </c:pt>
                <c:pt idx="25">
                  <c:v>45383</c:v>
                </c:pt>
                <c:pt idx="26">
                  <c:v>45413</c:v>
                </c:pt>
                <c:pt idx="27">
                  <c:v>45444</c:v>
                </c:pt>
              </c:numCache>
            </c:numRef>
          </c:cat>
          <c:val>
            <c:numRef>
              <c:f>Sheet3!$C$8:$AD$8</c:f>
              <c:numCache>
                <c:formatCode>General</c:formatCode>
                <c:ptCount val="28"/>
                <c:pt idx="0">
                  <c:v>3</c:v>
                </c:pt>
                <c:pt idx="1">
                  <c:v>1</c:v>
                </c:pt>
                <c:pt idx="2">
                  <c:v>9</c:v>
                </c:pt>
                <c:pt idx="3">
                  <c:v>3</c:v>
                </c:pt>
                <c:pt idx="4">
                  <c:v>11</c:v>
                </c:pt>
                <c:pt idx="5">
                  <c:v>22</c:v>
                </c:pt>
                <c:pt idx="6">
                  <c:v>20</c:v>
                </c:pt>
                <c:pt idx="7">
                  <c:v>16</c:v>
                </c:pt>
                <c:pt idx="8">
                  <c:v>17</c:v>
                </c:pt>
                <c:pt idx="9">
                  <c:v>19</c:v>
                </c:pt>
                <c:pt idx="10">
                  <c:v>29</c:v>
                </c:pt>
                <c:pt idx="11">
                  <c:v>22</c:v>
                </c:pt>
                <c:pt idx="12">
                  <c:v>34</c:v>
                </c:pt>
                <c:pt idx="13">
                  <c:v>27</c:v>
                </c:pt>
                <c:pt idx="14">
                  <c:v>23</c:v>
                </c:pt>
                <c:pt idx="15">
                  <c:v>24</c:v>
                </c:pt>
                <c:pt idx="16">
                  <c:v>12</c:v>
                </c:pt>
                <c:pt idx="17">
                  <c:v>18</c:v>
                </c:pt>
                <c:pt idx="18">
                  <c:v>18</c:v>
                </c:pt>
                <c:pt idx="19">
                  <c:v>28</c:v>
                </c:pt>
                <c:pt idx="20">
                  <c:v>25</c:v>
                </c:pt>
                <c:pt idx="21">
                  <c:v>18</c:v>
                </c:pt>
                <c:pt idx="22">
                  <c:v>26</c:v>
                </c:pt>
                <c:pt idx="23">
                  <c:v>21</c:v>
                </c:pt>
                <c:pt idx="24">
                  <c:v>30</c:v>
                </c:pt>
                <c:pt idx="25">
                  <c:v>26</c:v>
                </c:pt>
                <c:pt idx="26">
                  <c:v>26</c:v>
                </c:pt>
                <c:pt idx="27">
                  <c:v>26</c:v>
                </c:pt>
              </c:numCache>
            </c:numRef>
          </c:val>
          <c:smooth val="0"/>
          <c:extLst>
            <c:ext xmlns:c16="http://schemas.microsoft.com/office/drawing/2014/chart" uri="{C3380CC4-5D6E-409C-BE32-E72D297353CC}">
              <c16:uniqueId val="{00000004-9858-432F-8560-05942475547C}"/>
            </c:ext>
          </c:extLst>
        </c:ser>
        <c:dLbls>
          <c:showLegendKey val="0"/>
          <c:showVal val="0"/>
          <c:showCatName val="0"/>
          <c:showSerName val="0"/>
          <c:showPercent val="0"/>
          <c:showBubbleSize val="0"/>
        </c:dLbls>
        <c:smooth val="0"/>
        <c:axId val="178582528"/>
        <c:axId val="195617344"/>
      </c:lineChart>
      <c:dateAx>
        <c:axId val="17858252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95617344"/>
        <c:crosses val="autoZero"/>
        <c:auto val="1"/>
        <c:lblOffset val="100"/>
        <c:baseTimeUnit val="months"/>
      </c:dateAx>
      <c:valAx>
        <c:axId val="19561734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78582528"/>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b="1"/>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164B1B-E338-4B74-8F03-E130C7A3D265}"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154BDB7A-0F92-4D53-9B7D-A805C68A6305}">
      <dgm:prSet phldrT="[Text]" phldr="0"/>
      <dgm:spPr/>
      <dgm:t>
        <a:bodyPr/>
        <a:lstStyle/>
        <a:p>
          <a:pPr rtl="0"/>
          <a:r>
            <a:rPr lang="en-US" b="1" dirty="0">
              <a:latin typeface="Calibri Light" panose="020F0302020204030204"/>
            </a:rPr>
            <a:t>Policy, planning and oversight</a:t>
          </a:r>
          <a:endParaRPr lang="en-US" b="1" dirty="0"/>
        </a:p>
      </dgm:t>
    </dgm:pt>
    <dgm:pt modelId="{3A9C2626-79CD-4895-804B-B89EB07EDF22}" type="parTrans" cxnId="{0641602B-D7A6-4931-B9DD-527ABC8FD2D1}">
      <dgm:prSet/>
      <dgm:spPr/>
      <dgm:t>
        <a:bodyPr/>
        <a:lstStyle/>
        <a:p>
          <a:endParaRPr lang="en-US"/>
        </a:p>
      </dgm:t>
    </dgm:pt>
    <dgm:pt modelId="{F8B24BEE-980D-4A16-A423-01ED2F111D04}" type="sibTrans" cxnId="{0641602B-D7A6-4931-B9DD-527ABC8FD2D1}">
      <dgm:prSet/>
      <dgm:spPr/>
      <dgm:t>
        <a:bodyPr/>
        <a:lstStyle/>
        <a:p>
          <a:endParaRPr lang="en-US"/>
        </a:p>
      </dgm:t>
    </dgm:pt>
    <dgm:pt modelId="{C293E1B3-14EC-47DB-98A8-10CE5BE8C0B2}">
      <dgm:prSet phldrT="[Text]" phldr="0"/>
      <dgm:spPr/>
      <dgm:t>
        <a:bodyPr/>
        <a:lstStyle/>
        <a:p>
          <a:pPr rtl="0"/>
          <a:r>
            <a:rPr lang="en-US" b="1" dirty="0">
              <a:latin typeface="Calibri Light" panose="020F0302020204030204"/>
            </a:rPr>
            <a:t>Competence and capacity</a:t>
          </a:r>
          <a:endParaRPr lang="en-US" b="1" dirty="0"/>
        </a:p>
      </dgm:t>
    </dgm:pt>
    <dgm:pt modelId="{5ECB7F30-FAEF-4DEA-B8EC-CA9010493A9E}" type="parTrans" cxnId="{7E3D3A4B-E021-4005-9FD7-9DBC833074DF}">
      <dgm:prSet/>
      <dgm:spPr/>
      <dgm:t>
        <a:bodyPr/>
        <a:lstStyle/>
        <a:p>
          <a:endParaRPr lang="en-US"/>
        </a:p>
      </dgm:t>
    </dgm:pt>
    <dgm:pt modelId="{CCEB4357-6F02-45B2-80DC-F1567B8151B0}" type="sibTrans" cxnId="{7E3D3A4B-E021-4005-9FD7-9DBC833074DF}">
      <dgm:prSet/>
      <dgm:spPr/>
      <dgm:t>
        <a:bodyPr/>
        <a:lstStyle/>
        <a:p>
          <a:endParaRPr lang="en-US"/>
        </a:p>
      </dgm:t>
    </dgm:pt>
    <dgm:pt modelId="{0AAA9E8B-8FF0-48BF-AAC7-C4C403ABE9BA}">
      <dgm:prSet phldrT="[Text]" phldr="0"/>
      <dgm:spPr/>
      <dgm:t>
        <a:bodyPr/>
        <a:lstStyle/>
        <a:p>
          <a:pPr rtl="0"/>
          <a:r>
            <a:rPr lang="en-US" b="1" dirty="0">
              <a:latin typeface="Calibri Light" panose="020F0302020204030204"/>
            </a:rPr>
            <a:t>Engagement and involvement of those affected</a:t>
          </a:r>
          <a:endParaRPr lang="en-US" b="1" dirty="0"/>
        </a:p>
      </dgm:t>
    </dgm:pt>
    <dgm:pt modelId="{0DCA6553-E04A-47B6-9E84-4808DCBEFF6E}" type="parTrans" cxnId="{25916E93-75CD-4991-A490-E337D6370F53}">
      <dgm:prSet/>
      <dgm:spPr/>
      <dgm:t>
        <a:bodyPr/>
        <a:lstStyle/>
        <a:p>
          <a:endParaRPr lang="en-US"/>
        </a:p>
      </dgm:t>
    </dgm:pt>
    <dgm:pt modelId="{2649A503-1CE9-4729-B354-CBAD08B8C367}" type="sibTrans" cxnId="{25916E93-75CD-4991-A490-E337D6370F53}">
      <dgm:prSet/>
      <dgm:spPr/>
      <dgm:t>
        <a:bodyPr/>
        <a:lstStyle/>
        <a:p>
          <a:endParaRPr lang="en-US"/>
        </a:p>
      </dgm:t>
    </dgm:pt>
    <dgm:pt modelId="{8D214B9F-7F02-4D63-AB25-21BD781DE237}">
      <dgm:prSet phldrT="[Text]" phldr="0"/>
      <dgm:spPr/>
      <dgm:t>
        <a:bodyPr/>
        <a:lstStyle/>
        <a:p>
          <a:pPr rtl="0"/>
          <a:r>
            <a:rPr lang="en-US" b="1" dirty="0">
              <a:latin typeface="Calibri Light" panose="020F0302020204030204"/>
            </a:rPr>
            <a:t>Proportionate response</a:t>
          </a:r>
          <a:endParaRPr lang="en-US" b="1" dirty="0"/>
        </a:p>
      </dgm:t>
    </dgm:pt>
    <dgm:pt modelId="{A5D95D7E-DF99-4C42-AD17-FEFFA68056B0}" type="parTrans" cxnId="{4B796DFB-4926-4ABA-B274-A63EB6A4CCA5}">
      <dgm:prSet/>
      <dgm:spPr/>
      <dgm:t>
        <a:bodyPr/>
        <a:lstStyle/>
        <a:p>
          <a:endParaRPr lang="en-US"/>
        </a:p>
      </dgm:t>
    </dgm:pt>
    <dgm:pt modelId="{0AD5FC99-E93B-4C8C-9262-01353A0DCB94}" type="sibTrans" cxnId="{4B796DFB-4926-4ABA-B274-A63EB6A4CCA5}">
      <dgm:prSet/>
      <dgm:spPr/>
      <dgm:t>
        <a:bodyPr/>
        <a:lstStyle/>
        <a:p>
          <a:endParaRPr lang="en-US"/>
        </a:p>
      </dgm:t>
    </dgm:pt>
    <dgm:pt modelId="{1D5D75A3-5EC5-4514-81AD-CAAFA78659AF}" type="pres">
      <dgm:prSet presAssocID="{37164B1B-E338-4B74-8F03-E130C7A3D265}" presName="cycle" presStyleCnt="0">
        <dgm:presLayoutVars>
          <dgm:dir/>
          <dgm:resizeHandles val="exact"/>
        </dgm:presLayoutVars>
      </dgm:prSet>
      <dgm:spPr/>
    </dgm:pt>
    <dgm:pt modelId="{19C884C8-EEA7-4BF1-BAF1-9181A731F8EF}" type="pres">
      <dgm:prSet presAssocID="{154BDB7A-0F92-4D53-9B7D-A805C68A6305}" presName="dummy" presStyleCnt="0"/>
      <dgm:spPr/>
    </dgm:pt>
    <dgm:pt modelId="{D0995723-1F14-42E3-8203-C0CEBD8D006E}" type="pres">
      <dgm:prSet presAssocID="{154BDB7A-0F92-4D53-9B7D-A805C68A6305}" presName="node" presStyleLbl="revTx" presStyleIdx="0" presStyleCnt="4">
        <dgm:presLayoutVars>
          <dgm:bulletEnabled val="1"/>
        </dgm:presLayoutVars>
      </dgm:prSet>
      <dgm:spPr/>
    </dgm:pt>
    <dgm:pt modelId="{2D57B97C-6F3E-4EBD-AD85-2F2147DD7DE4}" type="pres">
      <dgm:prSet presAssocID="{F8B24BEE-980D-4A16-A423-01ED2F111D04}" presName="sibTrans" presStyleLbl="node1" presStyleIdx="0" presStyleCnt="4"/>
      <dgm:spPr/>
    </dgm:pt>
    <dgm:pt modelId="{FE12FEF4-46DE-4512-B645-8D154F4DB5A6}" type="pres">
      <dgm:prSet presAssocID="{C293E1B3-14EC-47DB-98A8-10CE5BE8C0B2}" presName="dummy" presStyleCnt="0"/>
      <dgm:spPr/>
    </dgm:pt>
    <dgm:pt modelId="{FE1C0534-66BF-461F-8B62-77654E3A5F7B}" type="pres">
      <dgm:prSet presAssocID="{C293E1B3-14EC-47DB-98A8-10CE5BE8C0B2}" presName="node" presStyleLbl="revTx" presStyleIdx="1" presStyleCnt="4">
        <dgm:presLayoutVars>
          <dgm:bulletEnabled val="1"/>
        </dgm:presLayoutVars>
      </dgm:prSet>
      <dgm:spPr/>
    </dgm:pt>
    <dgm:pt modelId="{8129769B-D7D4-45DE-AC10-9B45E55A8309}" type="pres">
      <dgm:prSet presAssocID="{CCEB4357-6F02-45B2-80DC-F1567B8151B0}" presName="sibTrans" presStyleLbl="node1" presStyleIdx="1" presStyleCnt="4"/>
      <dgm:spPr/>
    </dgm:pt>
    <dgm:pt modelId="{C6D8ACFC-67BA-4049-837A-8F0CFC1499C0}" type="pres">
      <dgm:prSet presAssocID="{0AAA9E8B-8FF0-48BF-AAC7-C4C403ABE9BA}" presName="dummy" presStyleCnt="0"/>
      <dgm:spPr/>
    </dgm:pt>
    <dgm:pt modelId="{FFC6C2D5-099A-4232-8C97-FE9302362F81}" type="pres">
      <dgm:prSet presAssocID="{0AAA9E8B-8FF0-48BF-AAC7-C4C403ABE9BA}" presName="node" presStyleLbl="revTx" presStyleIdx="2" presStyleCnt="4">
        <dgm:presLayoutVars>
          <dgm:bulletEnabled val="1"/>
        </dgm:presLayoutVars>
      </dgm:prSet>
      <dgm:spPr/>
    </dgm:pt>
    <dgm:pt modelId="{85CB7409-9DC3-40E2-B33C-65E27BE3D80A}" type="pres">
      <dgm:prSet presAssocID="{2649A503-1CE9-4729-B354-CBAD08B8C367}" presName="sibTrans" presStyleLbl="node1" presStyleIdx="2" presStyleCnt="4"/>
      <dgm:spPr/>
    </dgm:pt>
    <dgm:pt modelId="{B96DF86F-1D0B-4531-A666-99126D6FCDCC}" type="pres">
      <dgm:prSet presAssocID="{8D214B9F-7F02-4D63-AB25-21BD781DE237}" presName="dummy" presStyleCnt="0"/>
      <dgm:spPr/>
    </dgm:pt>
    <dgm:pt modelId="{15630463-7768-45C2-9D05-F45EBFF4260D}" type="pres">
      <dgm:prSet presAssocID="{8D214B9F-7F02-4D63-AB25-21BD781DE237}" presName="node" presStyleLbl="revTx" presStyleIdx="3" presStyleCnt="4">
        <dgm:presLayoutVars>
          <dgm:bulletEnabled val="1"/>
        </dgm:presLayoutVars>
      </dgm:prSet>
      <dgm:spPr/>
    </dgm:pt>
    <dgm:pt modelId="{A77395E2-1DC0-4ADA-A365-8207E0DC9138}" type="pres">
      <dgm:prSet presAssocID="{0AD5FC99-E93B-4C8C-9262-01353A0DCB94}" presName="sibTrans" presStyleLbl="node1" presStyleIdx="3" presStyleCnt="4"/>
      <dgm:spPr/>
    </dgm:pt>
  </dgm:ptLst>
  <dgm:cxnLst>
    <dgm:cxn modelId="{BC11D607-4E92-40B5-922E-7B3BC41DD8A1}" type="presOf" srcId="{F8B24BEE-980D-4A16-A423-01ED2F111D04}" destId="{2D57B97C-6F3E-4EBD-AD85-2F2147DD7DE4}" srcOrd="0" destOrd="0" presId="urn:microsoft.com/office/officeart/2005/8/layout/cycle1"/>
    <dgm:cxn modelId="{0641602B-D7A6-4931-B9DD-527ABC8FD2D1}" srcId="{37164B1B-E338-4B74-8F03-E130C7A3D265}" destId="{154BDB7A-0F92-4D53-9B7D-A805C68A6305}" srcOrd="0" destOrd="0" parTransId="{3A9C2626-79CD-4895-804B-B89EB07EDF22}" sibTransId="{F8B24BEE-980D-4A16-A423-01ED2F111D04}"/>
    <dgm:cxn modelId="{47D1013C-9B30-4EA7-982D-46908644E669}" type="presOf" srcId="{0AD5FC99-E93B-4C8C-9262-01353A0DCB94}" destId="{A77395E2-1DC0-4ADA-A365-8207E0DC9138}" srcOrd="0" destOrd="0" presId="urn:microsoft.com/office/officeart/2005/8/layout/cycle1"/>
    <dgm:cxn modelId="{DF96D93E-D129-48B9-A9FB-197DD7C28184}" type="presOf" srcId="{0AAA9E8B-8FF0-48BF-AAC7-C4C403ABE9BA}" destId="{FFC6C2D5-099A-4232-8C97-FE9302362F81}" srcOrd="0" destOrd="0" presId="urn:microsoft.com/office/officeart/2005/8/layout/cycle1"/>
    <dgm:cxn modelId="{F145DB65-EEC8-401A-9773-B0D702241804}" type="presOf" srcId="{2649A503-1CE9-4729-B354-CBAD08B8C367}" destId="{85CB7409-9DC3-40E2-B33C-65E27BE3D80A}" srcOrd="0" destOrd="0" presId="urn:microsoft.com/office/officeart/2005/8/layout/cycle1"/>
    <dgm:cxn modelId="{7E3D3A4B-E021-4005-9FD7-9DBC833074DF}" srcId="{37164B1B-E338-4B74-8F03-E130C7A3D265}" destId="{C293E1B3-14EC-47DB-98A8-10CE5BE8C0B2}" srcOrd="1" destOrd="0" parTransId="{5ECB7F30-FAEF-4DEA-B8EC-CA9010493A9E}" sibTransId="{CCEB4357-6F02-45B2-80DC-F1567B8151B0}"/>
    <dgm:cxn modelId="{C26BD84F-257D-4E8B-B41F-65104547F4BB}" type="presOf" srcId="{154BDB7A-0F92-4D53-9B7D-A805C68A6305}" destId="{D0995723-1F14-42E3-8203-C0CEBD8D006E}" srcOrd="0" destOrd="0" presId="urn:microsoft.com/office/officeart/2005/8/layout/cycle1"/>
    <dgm:cxn modelId="{25916E93-75CD-4991-A490-E337D6370F53}" srcId="{37164B1B-E338-4B74-8F03-E130C7A3D265}" destId="{0AAA9E8B-8FF0-48BF-AAC7-C4C403ABE9BA}" srcOrd="2" destOrd="0" parTransId="{0DCA6553-E04A-47B6-9E84-4808DCBEFF6E}" sibTransId="{2649A503-1CE9-4729-B354-CBAD08B8C367}"/>
    <dgm:cxn modelId="{8E5BEBA8-4AFD-44A1-ACA9-3242C6596DA8}" type="presOf" srcId="{CCEB4357-6F02-45B2-80DC-F1567B8151B0}" destId="{8129769B-D7D4-45DE-AC10-9B45E55A8309}" srcOrd="0" destOrd="0" presId="urn:microsoft.com/office/officeart/2005/8/layout/cycle1"/>
    <dgm:cxn modelId="{060059BB-F48F-493E-8CC6-887FA5327CCB}" type="presOf" srcId="{8D214B9F-7F02-4D63-AB25-21BD781DE237}" destId="{15630463-7768-45C2-9D05-F45EBFF4260D}" srcOrd="0" destOrd="0" presId="urn:microsoft.com/office/officeart/2005/8/layout/cycle1"/>
    <dgm:cxn modelId="{7D0F45C9-5218-401E-A78E-9B85FF6E7330}" type="presOf" srcId="{C293E1B3-14EC-47DB-98A8-10CE5BE8C0B2}" destId="{FE1C0534-66BF-461F-8B62-77654E3A5F7B}" srcOrd="0" destOrd="0" presId="urn:microsoft.com/office/officeart/2005/8/layout/cycle1"/>
    <dgm:cxn modelId="{7CE0CCD4-7F59-4AE1-B774-6C12639DD0E4}" type="presOf" srcId="{37164B1B-E338-4B74-8F03-E130C7A3D265}" destId="{1D5D75A3-5EC5-4514-81AD-CAAFA78659AF}" srcOrd="0" destOrd="0" presId="urn:microsoft.com/office/officeart/2005/8/layout/cycle1"/>
    <dgm:cxn modelId="{4B796DFB-4926-4ABA-B274-A63EB6A4CCA5}" srcId="{37164B1B-E338-4B74-8F03-E130C7A3D265}" destId="{8D214B9F-7F02-4D63-AB25-21BD781DE237}" srcOrd="3" destOrd="0" parTransId="{A5D95D7E-DF99-4C42-AD17-FEFFA68056B0}" sibTransId="{0AD5FC99-E93B-4C8C-9262-01353A0DCB94}"/>
    <dgm:cxn modelId="{DA167BB0-8FAD-4159-B897-CFE291B59FAB}" type="presParOf" srcId="{1D5D75A3-5EC5-4514-81AD-CAAFA78659AF}" destId="{19C884C8-EEA7-4BF1-BAF1-9181A731F8EF}" srcOrd="0" destOrd="0" presId="urn:microsoft.com/office/officeart/2005/8/layout/cycle1"/>
    <dgm:cxn modelId="{03D0747E-DF01-4507-A473-786F879A3915}" type="presParOf" srcId="{1D5D75A3-5EC5-4514-81AD-CAAFA78659AF}" destId="{D0995723-1F14-42E3-8203-C0CEBD8D006E}" srcOrd="1" destOrd="0" presId="urn:microsoft.com/office/officeart/2005/8/layout/cycle1"/>
    <dgm:cxn modelId="{E20B2893-EB7A-4423-8A50-A0375AF90879}" type="presParOf" srcId="{1D5D75A3-5EC5-4514-81AD-CAAFA78659AF}" destId="{2D57B97C-6F3E-4EBD-AD85-2F2147DD7DE4}" srcOrd="2" destOrd="0" presId="urn:microsoft.com/office/officeart/2005/8/layout/cycle1"/>
    <dgm:cxn modelId="{01D9E31D-5350-47AC-958A-0B91EC3FD355}" type="presParOf" srcId="{1D5D75A3-5EC5-4514-81AD-CAAFA78659AF}" destId="{FE12FEF4-46DE-4512-B645-8D154F4DB5A6}" srcOrd="3" destOrd="0" presId="urn:microsoft.com/office/officeart/2005/8/layout/cycle1"/>
    <dgm:cxn modelId="{7DBBA4D3-DD50-4DD4-A7F0-C23241897020}" type="presParOf" srcId="{1D5D75A3-5EC5-4514-81AD-CAAFA78659AF}" destId="{FE1C0534-66BF-461F-8B62-77654E3A5F7B}" srcOrd="4" destOrd="0" presId="urn:microsoft.com/office/officeart/2005/8/layout/cycle1"/>
    <dgm:cxn modelId="{26C814D2-303C-4899-895D-7998D791AE4B}" type="presParOf" srcId="{1D5D75A3-5EC5-4514-81AD-CAAFA78659AF}" destId="{8129769B-D7D4-45DE-AC10-9B45E55A8309}" srcOrd="5" destOrd="0" presId="urn:microsoft.com/office/officeart/2005/8/layout/cycle1"/>
    <dgm:cxn modelId="{BAAC1E07-763F-4DCC-99A3-B1F8D3657B55}" type="presParOf" srcId="{1D5D75A3-5EC5-4514-81AD-CAAFA78659AF}" destId="{C6D8ACFC-67BA-4049-837A-8F0CFC1499C0}" srcOrd="6" destOrd="0" presId="urn:microsoft.com/office/officeart/2005/8/layout/cycle1"/>
    <dgm:cxn modelId="{85185656-1ED0-472E-A3CF-DF16C203033B}" type="presParOf" srcId="{1D5D75A3-5EC5-4514-81AD-CAAFA78659AF}" destId="{FFC6C2D5-099A-4232-8C97-FE9302362F81}" srcOrd="7" destOrd="0" presId="urn:microsoft.com/office/officeart/2005/8/layout/cycle1"/>
    <dgm:cxn modelId="{5D89C385-949C-42E1-81BC-BF774422E0E1}" type="presParOf" srcId="{1D5D75A3-5EC5-4514-81AD-CAAFA78659AF}" destId="{85CB7409-9DC3-40E2-B33C-65E27BE3D80A}" srcOrd="8" destOrd="0" presId="urn:microsoft.com/office/officeart/2005/8/layout/cycle1"/>
    <dgm:cxn modelId="{E6EB62F0-1A33-4CAB-B876-BC2F6D062655}" type="presParOf" srcId="{1D5D75A3-5EC5-4514-81AD-CAAFA78659AF}" destId="{B96DF86F-1D0B-4531-A666-99126D6FCDCC}" srcOrd="9" destOrd="0" presId="urn:microsoft.com/office/officeart/2005/8/layout/cycle1"/>
    <dgm:cxn modelId="{4D1C35A1-2525-44EB-9781-DE5EF248D308}" type="presParOf" srcId="{1D5D75A3-5EC5-4514-81AD-CAAFA78659AF}" destId="{15630463-7768-45C2-9D05-F45EBFF4260D}" srcOrd="10" destOrd="0" presId="urn:microsoft.com/office/officeart/2005/8/layout/cycle1"/>
    <dgm:cxn modelId="{8F0B9BD7-1B70-45EB-8291-6C6E0277909E}" type="presParOf" srcId="{1D5D75A3-5EC5-4514-81AD-CAAFA78659AF}" destId="{A77395E2-1DC0-4ADA-A365-8207E0DC9138}" srcOrd="11" destOrd="0" presId="urn:microsoft.com/office/officeart/2005/8/layout/cycle1"/>
  </dgm:cxnLst>
  <dgm:bg>
    <a:noFill/>
  </dgm:bg>
  <dgm:whole>
    <a:ln w="19050"/>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AEE797-3BC9-40F4-8CB1-407CB048F4B8}" type="doc">
      <dgm:prSet loTypeId="urn:microsoft.com/office/officeart/2005/8/layout/cycle3" loCatId="cycle" qsTypeId="urn:microsoft.com/office/officeart/2005/8/quickstyle/simple1" qsCatId="simple" csTypeId="urn:microsoft.com/office/officeart/2005/8/colors/accent2_2" csCatId="accent2" phldr="1"/>
      <dgm:spPr/>
      <dgm:t>
        <a:bodyPr/>
        <a:lstStyle/>
        <a:p>
          <a:endParaRPr lang="en-US"/>
        </a:p>
      </dgm:t>
    </dgm:pt>
    <dgm:pt modelId="{8906273E-4384-45D3-B0E1-D3A5D1D5EB9B}">
      <dgm:prSet phldrT="[Text]" phldr="0"/>
      <dgm:spPr/>
      <dgm:t>
        <a:bodyPr/>
        <a:lstStyle/>
        <a:p>
          <a:pPr rtl="0"/>
          <a:r>
            <a:rPr lang="en-US">
              <a:latin typeface="Calibri Light" panose="020F0302020204030204"/>
            </a:rPr>
            <a:t> Support oversight</a:t>
          </a:r>
          <a:endParaRPr lang="en-US"/>
        </a:p>
      </dgm:t>
    </dgm:pt>
    <dgm:pt modelId="{671E20E6-1466-4711-A498-C8AC7B45F3BF}" type="parTrans" cxnId="{489B5990-5DF3-491F-A3AC-8A4BAD0A8D51}">
      <dgm:prSet/>
      <dgm:spPr/>
      <dgm:t>
        <a:bodyPr/>
        <a:lstStyle/>
        <a:p>
          <a:endParaRPr lang="en-US"/>
        </a:p>
      </dgm:t>
    </dgm:pt>
    <dgm:pt modelId="{39EE2901-1D50-48E3-8D42-2B08CE3FFBBB}" type="sibTrans" cxnId="{489B5990-5DF3-491F-A3AC-8A4BAD0A8D51}">
      <dgm:prSet/>
      <dgm:spPr/>
      <dgm:t>
        <a:bodyPr/>
        <a:lstStyle/>
        <a:p>
          <a:endParaRPr lang="en-US"/>
        </a:p>
      </dgm:t>
    </dgm:pt>
    <dgm:pt modelId="{76FD1693-5F2B-4779-BB89-97CB4902865F}">
      <dgm:prSet phldrT="[Text]" phldr="0"/>
      <dgm:spPr/>
      <dgm:t>
        <a:bodyPr/>
        <a:lstStyle/>
        <a:p>
          <a:pPr rtl="0"/>
          <a:r>
            <a:rPr lang="en-US">
              <a:latin typeface="Calibri Light" panose="020F0302020204030204"/>
            </a:rPr>
            <a:t>Relational governance</a:t>
          </a:r>
          <a:endParaRPr lang="en-US"/>
        </a:p>
      </dgm:t>
    </dgm:pt>
    <dgm:pt modelId="{E77B61F9-8E3D-45B6-A98E-DC6B2A784815}" type="parTrans" cxnId="{13F961CF-BC2B-4CC9-8989-39953F58425B}">
      <dgm:prSet/>
      <dgm:spPr/>
      <dgm:t>
        <a:bodyPr/>
        <a:lstStyle/>
        <a:p>
          <a:endParaRPr lang="en-US"/>
        </a:p>
      </dgm:t>
    </dgm:pt>
    <dgm:pt modelId="{5D18F666-483A-4D27-AA2E-1BE714ED1077}" type="sibTrans" cxnId="{13F961CF-BC2B-4CC9-8989-39953F58425B}">
      <dgm:prSet/>
      <dgm:spPr/>
      <dgm:t>
        <a:bodyPr/>
        <a:lstStyle/>
        <a:p>
          <a:endParaRPr lang="en-US"/>
        </a:p>
      </dgm:t>
    </dgm:pt>
    <dgm:pt modelId="{7D9A1144-EB84-4AC1-9A2B-6936AD83DC13}">
      <dgm:prSet phldrT="[Text]" phldr="0"/>
      <dgm:spPr/>
      <dgm:t>
        <a:bodyPr/>
        <a:lstStyle/>
        <a:p>
          <a:pPr rtl="0"/>
          <a:r>
            <a:rPr lang="en-US">
              <a:latin typeface="Calibri Light" panose="020F0302020204030204"/>
            </a:rPr>
            <a:t>Learning &amp; Sharing</a:t>
          </a:r>
          <a:endParaRPr lang="en-US"/>
        </a:p>
      </dgm:t>
    </dgm:pt>
    <dgm:pt modelId="{7B6D422E-7A69-403D-B6E2-7CA7E8218E52}" type="parTrans" cxnId="{15F75462-151D-4245-9A46-4D3140AC4CE1}">
      <dgm:prSet/>
      <dgm:spPr/>
      <dgm:t>
        <a:bodyPr/>
        <a:lstStyle/>
        <a:p>
          <a:endParaRPr lang="en-US"/>
        </a:p>
      </dgm:t>
    </dgm:pt>
    <dgm:pt modelId="{73D90E1A-316C-4E63-B1E7-99C1186FF6CD}" type="sibTrans" cxnId="{15F75462-151D-4245-9A46-4D3140AC4CE1}">
      <dgm:prSet/>
      <dgm:spPr/>
      <dgm:t>
        <a:bodyPr/>
        <a:lstStyle/>
        <a:p>
          <a:endParaRPr lang="en-US"/>
        </a:p>
      </dgm:t>
    </dgm:pt>
    <dgm:pt modelId="{273707B5-D92F-4343-A945-A2ECCB660501}">
      <dgm:prSet phldrT="[Text]" phldr="0"/>
      <dgm:spPr/>
      <dgm:t>
        <a:bodyPr/>
        <a:lstStyle/>
        <a:p>
          <a:pPr rtl="0"/>
          <a:r>
            <a:rPr lang="en-US">
              <a:latin typeface="Calibri Light" panose="020F0302020204030204"/>
            </a:rPr>
            <a:t>Improvement planning</a:t>
          </a:r>
          <a:endParaRPr lang="en-US"/>
        </a:p>
      </dgm:t>
    </dgm:pt>
    <dgm:pt modelId="{1F267128-91DC-4FF1-AEBC-4DB65C3EBB95}" type="parTrans" cxnId="{2C83B59C-0FE7-4C1E-910B-E8E44A9F45BA}">
      <dgm:prSet/>
      <dgm:spPr/>
      <dgm:t>
        <a:bodyPr/>
        <a:lstStyle/>
        <a:p>
          <a:endParaRPr lang="en-US"/>
        </a:p>
      </dgm:t>
    </dgm:pt>
    <dgm:pt modelId="{3E0EE6BF-BFFA-4414-8262-1C7FB8BBA26E}" type="sibTrans" cxnId="{2C83B59C-0FE7-4C1E-910B-E8E44A9F45BA}">
      <dgm:prSet/>
      <dgm:spPr/>
      <dgm:t>
        <a:bodyPr/>
        <a:lstStyle/>
        <a:p>
          <a:endParaRPr lang="en-US"/>
        </a:p>
      </dgm:t>
    </dgm:pt>
    <dgm:pt modelId="{C7CE6ABB-EDC4-4E11-985A-8F803D97421D}">
      <dgm:prSet phldrT="[Text]" phldr="0"/>
      <dgm:spPr/>
      <dgm:t>
        <a:bodyPr/>
        <a:lstStyle/>
        <a:p>
          <a:pPr rtl="0"/>
          <a:r>
            <a:rPr lang="en-US">
              <a:latin typeface="Calibri Light" panose="020F0302020204030204"/>
            </a:rPr>
            <a:t>Working as a System </a:t>
          </a:r>
          <a:endParaRPr lang="en-US"/>
        </a:p>
      </dgm:t>
    </dgm:pt>
    <dgm:pt modelId="{F380315D-808A-4FC1-B8BA-4DF3A07C6664}" type="parTrans" cxnId="{092470F7-C591-4F0A-A22E-6EF0FC0CEDF4}">
      <dgm:prSet/>
      <dgm:spPr/>
      <dgm:t>
        <a:bodyPr/>
        <a:lstStyle/>
        <a:p>
          <a:endParaRPr lang="en-US"/>
        </a:p>
      </dgm:t>
    </dgm:pt>
    <dgm:pt modelId="{ACF776A3-54B9-4437-A505-9C9F90261F35}" type="sibTrans" cxnId="{092470F7-C591-4F0A-A22E-6EF0FC0CEDF4}">
      <dgm:prSet/>
      <dgm:spPr/>
      <dgm:t>
        <a:bodyPr/>
        <a:lstStyle/>
        <a:p>
          <a:endParaRPr lang="en-US"/>
        </a:p>
      </dgm:t>
    </dgm:pt>
    <dgm:pt modelId="{A6673BDD-FE11-4AF2-B6D5-B4D7B4FA57EB}" type="pres">
      <dgm:prSet presAssocID="{82AEE797-3BC9-40F4-8CB1-407CB048F4B8}" presName="Name0" presStyleCnt="0">
        <dgm:presLayoutVars>
          <dgm:dir/>
          <dgm:resizeHandles val="exact"/>
        </dgm:presLayoutVars>
      </dgm:prSet>
      <dgm:spPr/>
    </dgm:pt>
    <dgm:pt modelId="{EDDACC2E-6123-49CE-B82B-E48FFC895AA5}" type="pres">
      <dgm:prSet presAssocID="{82AEE797-3BC9-40F4-8CB1-407CB048F4B8}" presName="cycle" presStyleCnt="0"/>
      <dgm:spPr/>
    </dgm:pt>
    <dgm:pt modelId="{C0C1AC67-82B0-4A9A-9069-452FEA53265A}" type="pres">
      <dgm:prSet presAssocID="{8906273E-4384-45D3-B0E1-D3A5D1D5EB9B}" presName="nodeFirstNode" presStyleLbl="node1" presStyleIdx="0" presStyleCnt="5">
        <dgm:presLayoutVars>
          <dgm:bulletEnabled val="1"/>
        </dgm:presLayoutVars>
      </dgm:prSet>
      <dgm:spPr/>
    </dgm:pt>
    <dgm:pt modelId="{6C9518DC-E3B4-4AD4-A650-C3BFDACF80F8}" type="pres">
      <dgm:prSet presAssocID="{39EE2901-1D50-48E3-8D42-2B08CE3FFBBB}" presName="sibTransFirstNode" presStyleLbl="bgShp" presStyleIdx="0" presStyleCnt="1"/>
      <dgm:spPr/>
    </dgm:pt>
    <dgm:pt modelId="{6E6F18D9-3416-4BEE-A591-E6FEA129D0A4}" type="pres">
      <dgm:prSet presAssocID="{76FD1693-5F2B-4779-BB89-97CB4902865F}" presName="nodeFollowingNodes" presStyleLbl="node1" presStyleIdx="1" presStyleCnt="5">
        <dgm:presLayoutVars>
          <dgm:bulletEnabled val="1"/>
        </dgm:presLayoutVars>
      </dgm:prSet>
      <dgm:spPr/>
    </dgm:pt>
    <dgm:pt modelId="{E1DB7DA2-B592-49E6-AF0C-D34B949F6175}" type="pres">
      <dgm:prSet presAssocID="{7D9A1144-EB84-4AC1-9A2B-6936AD83DC13}" presName="nodeFollowingNodes" presStyleLbl="node1" presStyleIdx="2" presStyleCnt="5">
        <dgm:presLayoutVars>
          <dgm:bulletEnabled val="1"/>
        </dgm:presLayoutVars>
      </dgm:prSet>
      <dgm:spPr/>
    </dgm:pt>
    <dgm:pt modelId="{C9F3647B-808E-43FC-8F10-59366CE41354}" type="pres">
      <dgm:prSet presAssocID="{273707B5-D92F-4343-A945-A2ECCB660501}" presName="nodeFollowingNodes" presStyleLbl="node1" presStyleIdx="3" presStyleCnt="5">
        <dgm:presLayoutVars>
          <dgm:bulletEnabled val="1"/>
        </dgm:presLayoutVars>
      </dgm:prSet>
      <dgm:spPr/>
    </dgm:pt>
    <dgm:pt modelId="{87302A2C-533A-464C-A768-33A27872154E}" type="pres">
      <dgm:prSet presAssocID="{C7CE6ABB-EDC4-4E11-985A-8F803D97421D}" presName="nodeFollowingNodes" presStyleLbl="node1" presStyleIdx="4" presStyleCnt="5">
        <dgm:presLayoutVars>
          <dgm:bulletEnabled val="1"/>
        </dgm:presLayoutVars>
      </dgm:prSet>
      <dgm:spPr/>
    </dgm:pt>
  </dgm:ptLst>
  <dgm:cxnLst>
    <dgm:cxn modelId="{B8FED200-3AE7-4C90-9324-FDA54E06F92C}" type="presOf" srcId="{39EE2901-1D50-48E3-8D42-2B08CE3FFBBB}" destId="{6C9518DC-E3B4-4AD4-A650-C3BFDACF80F8}" srcOrd="0" destOrd="0" presId="urn:microsoft.com/office/officeart/2005/8/layout/cycle3"/>
    <dgm:cxn modelId="{E1AF0025-7A4A-4E60-ADF8-08A1712B5F6A}" type="presOf" srcId="{8906273E-4384-45D3-B0E1-D3A5D1D5EB9B}" destId="{C0C1AC67-82B0-4A9A-9069-452FEA53265A}" srcOrd="0" destOrd="0" presId="urn:microsoft.com/office/officeart/2005/8/layout/cycle3"/>
    <dgm:cxn modelId="{15F75462-151D-4245-9A46-4D3140AC4CE1}" srcId="{82AEE797-3BC9-40F4-8CB1-407CB048F4B8}" destId="{7D9A1144-EB84-4AC1-9A2B-6936AD83DC13}" srcOrd="2" destOrd="0" parTransId="{7B6D422E-7A69-403D-B6E2-7CA7E8218E52}" sibTransId="{73D90E1A-316C-4E63-B1E7-99C1186FF6CD}"/>
    <dgm:cxn modelId="{0886C450-6D4F-426D-A317-5BEFB1B05425}" type="presOf" srcId="{7D9A1144-EB84-4AC1-9A2B-6936AD83DC13}" destId="{E1DB7DA2-B592-49E6-AF0C-D34B949F6175}" srcOrd="0" destOrd="0" presId="urn:microsoft.com/office/officeart/2005/8/layout/cycle3"/>
    <dgm:cxn modelId="{758F1B76-72E3-4E53-B990-12D90840BCA1}" type="presOf" srcId="{273707B5-D92F-4343-A945-A2ECCB660501}" destId="{C9F3647B-808E-43FC-8F10-59366CE41354}" srcOrd="0" destOrd="0" presId="urn:microsoft.com/office/officeart/2005/8/layout/cycle3"/>
    <dgm:cxn modelId="{489B5990-5DF3-491F-A3AC-8A4BAD0A8D51}" srcId="{82AEE797-3BC9-40F4-8CB1-407CB048F4B8}" destId="{8906273E-4384-45D3-B0E1-D3A5D1D5EB9B}" srcOrd="0" destOrd="0" parTransId="{671E20E6-1466-4711-A498-C8AC7B45F3BF}" sibTransId="{39EE2901-1D50-48E3-8D42-2B08CE3FFBBB}"/>
    <dgm:cxn modelId="{915AB598-30A7-4DC7-9B7A-1BD57BF71561}" type="presOf" srcId="{76FD1693-5F2B-4779-BB89-97CB4902865F}" destId="{6E6F18D9-3416-4BEE-A591-E6FEA129D0A4}" srcOrd="0" destOrd="0" presId="urn:microsoft.com/office/officeart/2005/8/layout/cycle3"/>
    <dgm:cxn modelId="{2C83B59C-0FE7-4C1E-910B-E8E44A9F45BA}" srcId="{82AEE797-3BC9-40F4-8CB1-407CB048F4B8}" destId="{273707B5-D92F-4343-A945-A2ECCB660501}" srcOrd="3" destOrd="0" parTransId="{1F267128-91DC-4FF1-AEBC-4DB65C3EBB95}" sibTransId="{3E0EE6BF-BFFA-4414-8262-1C7FB8BBA26E}"/>
    <dgm:cxn modelId="{65D1A2CB-2480-4AB1-AFCB-1A2F48F9BB94}" type="presOf" srcId="{82AEE797-3BC9-40F4-8CB1-407CB048F4B8}" destId="{A6673BDD-FE11-4AF2-B6D5-B4D7B4FA57EB}" srcOrd="0" destOrd="0" presId="urn:microsoft.com/office/officeart/2005/8/layout/cycle3"/>
    <dgm:cxn modelId="{13F961CF-BC2B-4CC9-8989-39953F58425B}" srcId="{82AEE797-3BC9-40F4-8CB1-407CB048F4B8}" destId="{76FD1693-5F2B-4779-BB89-97CB4902865F}" srcOrd="1" destOrd="0" parTransId="{E77B61F9-8E3D-45B6-A98E-DC6B2A784815}" sibTransId="{5D18F666-483A-4D27-AA2E-1BE714ED1077}"/>
    <dgm:cxn modelId="{092470F7-C591-4F0A-A22E-6EF0FC0CEDF4}" srcId="{82AEE797-3BC9-40F4-8CB1-407CB048F4B8}" destId="{C7CE6ABB-EDC4-4E11-985A-8F803D97421D}" srcOrd="4" destOrd="0" parTransId="{F380315D-808A-4FC1-B8BA-4DF3A07C6664}" sibTransId="{ACF776A3-54B9-4437-A505-9C9F90261F35}"/>
    <dgm:cxn modelId="{5C3DC5FF-76D3-4555-8818-02A9B4FC28F7}" type="presOf" srcId="{C7CE6ABB-EDC4-4E11-985A-8F803D97421D}" destId="{87302A2C-533A-464C-A768-33A27872154E}" srcOrd="0" destOrd="0" presId="urn:microsoft.com/office/officeart/2005/8/layout/cycle3"/>
    <dgm:cxn modelId="{FB92069B-5499-49D4-91A2-D4A6CC528FB8}" type="presParOf" srcId="{A6673BDD-FE11-4AF2-B6D5-B4D7B4FA57EB}" destId="{EDDACC2E-6123-49CE-B82B-E48FFC895AA5}" srcOrd="0" destOrd="0" presId="urn:microsoft.com/office/officeart/2005/8/layout/cycle3"/>
    <dgm:cxn modelId="{B33B6884-1FD0-418E-9C3F-0C41AE8CB791}" type="presParOf" srcId="{EDDACC2E-6123-49CE-B82B-E48FFC895AA5}" destId="{C0C1AC67-82B0-4A9A-9069-452FEA53265A}" srcOrd="0" destOrd="0" presId="urn:microsoft.com/office/officeart/2005/8/layout/cycle3"/>
    <dgm:cxn modelId="{F2393147-84EF-46C4-B281-4520DB119059}" type="presParOf" srcId="{EDDACC2E-6123-49CE-B82B-E48FFC895AA5}" destId="{6C9518DC-E3B4-4AD4-A650-C3BFDACF80F8}" srcOrd="1" destOrd="0" presId="urn:microsoft.com/office/officeart/2005/8/layout/cycle3"/>
    <dgm:cxn modelId="{20489C98-D3DE-4E24-A40A-A18E7A30EFAD}" type="presParOf" srcId="{EDDACC2E-6123-49CE-B82B-E48FFC895AA5}" destId="{6E6F18D9-3416-4BEE-A591-E6FEA129D0A4}" srcOrd="2" destOrd="0" presId="urn:microsoft.com/office/officeart/2005/8/layout/cycle3"/>
    <dgm:cxn modelId="{37FE863B-8F32-4161-AB2B-B7FF8D5B075B}" type="presParOf" srcId="{EDDACC2E-6123-49CE-B82B-E48FFC895AA5}" destId="{E1DB7DA2-B592-49E6-AF0C-D34B949F6175}" srcOrd="3" destOrd="0" presId="urn:microsoft.com/office/officeart/2005/8/layout/cycle3"/>
    <dgm:cxn modelId="{FEC51AD1-7F85-4E75-837A-4ECD80D1CD5E}" type="presParOf" srcId="{EDDACC2E-6123-49CE-B82B-E48FFC895AA5}" destId="{C9F3647B-808E-43FC-8F10-59366CE41354}" srcOrd="4" destOrd="0" presId="urn:microsoft.com/office/officeart/2005/8/layout/cycle3"/>
    <dgm:cxn modelId="{C3B97C6C-C382-4727-B4D0-EC0E5913B809}" type="presParOf" srcId="{EDDACC2E-6123-49CE-B82B-E48FFC895AA5}" destId="{87302A2C-533A-464C-A768-33A27872154E}"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995723-1F14-42E3-8203-C0CEBD8D006E}">
      <dsp:nvSpPr>
        <dsp:cNvPr id="0" name=""/>
        <dsp:cNvSpPr/>
      </dsp:nvSpPr>
      <dsp:spPr>
        <a:xfrm>
          <a:off x="2417482" y="77586"/>
          <a:ext cx="1240118" cy="1240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rtl="0">
            <a:lnSpc>
              <a:spcPct val="90000"/>
            </a:lnSpc>
            <a:spcBef>
              <a:spcPct val="0"/>
            </a:spcBef>
            <a:spcAft>
              <a:spcPct val="35000"/>
            </a:spcAft>
            <a:buNone/>
          </a:pPr>
          <a:r>
            <a:rPr lang="en-US" sz="1700" b="1" kern="1200" dirty="0">
              <a:latin typeface="Calibri Light" panose="020F0302020204030204"/>
            </a:rPr>
            <a:t>Policy, planning and oversight</a:t>
          </a:r>
          <a:endParaRPr lang="en-US" sz="1700" b="1" kern="1200" dirty="0"/>
        </a:p>
      </dsp:txBody>
      <dsp:txXfrm>
        <a:off x="2417482" y="77586"/>
        <a:ext cx="1240118" cy="1240118"/>
      </dsp:txXfrm>
    </dsp:sp>
    <dsp:sp modelId="{2D57B97C-6F3E-4EBD-AD85-2F2147DD7DE4}">
      <dsp:nvSpPr>
        <dsp:cNvPr id="0" name=""/>
        <dsp:cNvSpPr/>
      </dsp:nvSpPr>
      <dsp:spPr>
        <a:xfrm>
          <a:off x="232550" y="-641"/>
          <a:ext cx="3503278" cy="3503278"/>
        </a:xfrm>
        <a:prstGeom prst="circularArrow">
          <a:avLst>
            <a:gd name="adj1" fmla="val 6903"/>
            <a:gd name="adj2" fmla="val 465408"/>
            <a:gd name="adj3" fmla="val 549180"/>
            <a:gd name="adj4" fmla="val 20585412"/>
            <a:gd name="adj5" fmla="val 8053"/>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1C0534-66BF-461F-8B62-77654E3A5F7B}">
      <dsp:nvSpPr>
        <dsp:cNvPr id="0" name=""/>
        <dsp:cNvSpPr/>
      </dsp:nvSpPr>
      <dsp:spPr>
        <a:xfrm>
          <a:off x="2417482" y="2184289"/>
          <a:ext cx="1240118" cy="1240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rtl="0">
            <a:lnSpc>
              <a:spcPct val="90000"/>
            </a:lnSpc>
            <a:spcBef>
              <a:spcPct val="0"/>
            </a:spcBef>
            <a:spcAft>
              <a:spcPct val="35000"/>
            </a:spcAft>
            <a:buNone/>
          </a:pPr>
          <a:r>
            <a:rPr lang="en-US" sz="1700" b="1" kern="1200" dirty="0">
              <a:latin typeface="Calibri Light" panose="020F0302020204030204"/>
            </a:rPr>
            <a:t>Competence and capacity</a:t>
          </a:r>
          <a:endParaRPr lang="en-US" sz="1700" b="1" kern="1200" dirty="0"/>
        </a:p>
      </dsp:txBody>
      <dsp:txXfrm>
        <a:off x="2417482" y="2184289"/>
        <a:ext cx="1240118" cy="1240118"/>
      </dsp:txXfrm>
    </dsp:sp>
    <dsp:sp modelId="{8129769B-D7D4-45DE-AC10-9B45E55A8309}">
      <dsp:nvSpPr>
        <dsp:cNvPr id="0" name=""/>
        <dsp:cNvSpPr/>
      </dsp:nvSpPr>
      <dsp:spPr>
        <a:xfrm>
          <a:off x="232550" y="-641"/>
          <a:ext cx="3503278" cy="3503278"/>
        </a:xfrm>
        <a:prstGeom prst="circularArrow">
          <a:avLst>
            <a:gd name="adj1" fmla="val 6903"/>
            <a:gd name="adj2" fmla="val 465408"/>
            <a:gd name="adj3" fmla="val 5949180"/>
            <a:gd name="adj4" fmla="val 4385412"/>
            <a:gd name="adj5" fmla="val 8053"/>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C6C2D5-099A-4232-8C97-FE9302362F81}">
      <dsp:nvSpPr>
        <dsp:cNvPr id="0" name=""/>
        <dsp:cNvSpPr/>
      </dsp:nvSpPr>
      <dsp:spPr>
        <a:xfrm>
          <a:off x="310778" y="2184289"/>
          <a:ext cx="1240118" cy="1240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rtl="0">
            <a:lnSpc>
              <a:spcPct val="90000"/>
            </a:lnSpc>
            <a:spcBef>
              <a:spcPct val="0"/>
            </a:spcBef>
            <a:spcAft>
              <a:spcPct val="35000"/>
            </a:spcAft>
            <a:buNone/>
          </a:pPr>
          <a:r>
            <a:rPr lang="en-US" sz="1700" b="1" kern="1200" dirty="0">
              <a:latin typeface="Calibri Light" panose="020F0302020204030204"/>
            </a:rPr>
            <a:t>Engagement and involvement of those affected</a:t>
          </a:r>
          <a:endParaRPr lang="en-US" sz="1700" b="1" kern="1200" dirty="0"/>
        </a:p>
      </dsp:txBody>
      <dsp:txXfrm>
        <a:off x="310778" y="2184289"/>
        <a:ext cx="1240118" cy="1240118"/>
      </dsp:txXfrm>
    </dsp:sp>
    <dsp:sp modelId="{85CB7409-9DC3-40E2-B33C-65E27BE3D80A}">
      <dsp:nvSpPr>
        <dsp:cNvPr id="0" name=""/>
        <dsp:cNvSpPr/>
      </dsp:nvSpPr>
      <dsp:spPr>
        <a:xfrm>
          <a:off x="232550" y="-641"/>
          <a:ext cx="3503278" cy="3503278"/>
        </a:xfrm>
        <a:prstGeom prst="circularArrow">
          <a:avLst>
            <a:gd name="adj1" fmla="val 6903"/>
            <a:gd name="adj2" fmla="val 465408"/>
            <a:gd name="adj3" fmla="val 11349180"/>
            <a:gd name="adj4" fmla="val 9785412"/>
            <a:gd name="adj5" fmla="val 8053"/>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630463-7768-45C2-9D05-F45EBFF4260D}">
      <dsp:nvSpPr>
        <dsp:cNvPr id="0" name=""/>
        <dsp:cNvSpPr/>
      </dsp:nvSpPr>
      <dsp:spPr>
        <a:xfrm>
          <a:off x="310778" y="77586"/>
          <a:ext cx="1240118" cy="1240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rtl="0">
            <a:lnSpc>
              <a:spcPct val="90000"/>
            </a:lnSpc>
            <a:spcBef>
              <a:spcPct val="0"/>
            </a:spcBef>
            <a:spcAft>
              <a:spcPct val="35000"/>
            </a:spcAft>
            <a:buNone/>
          </a:pPr>
          <a:r>
            <a:rPr lang="en-US" sz="1700" b="1" kern="1200" dirty="0">
              <a:latin typeface="Calibri Light" panose="020F0302020204030204"/>
            </a:rPr>
            <a:t>Proportionate response</a:t>
          </a:r>
          <a:endParaRPr lang="en-US" sz="1700" b="1" kern="1200" dirty="0"/>
        </a:p>
      </dsp:txBody>
      <dsp:txXfrm>
        <a:off x="310778" y="77586"/>
        <a:ext cx="1240118" cy="1240118"/>
      </dsp:txXfrm>
    </dsp:sp>
    <dsp:sp modelId="{A77395E2-1DC0-4ADA-A365-8207E0DC9138}">
      <dsp:nvSpPr>
        <dsp:cNvPr id="0" name=""/>
        <dsp:cNvSpPr/>
      </dsp:nvSpPr>
      <dsp:spPr>
        <a:xfrm>
          <a:off x="232550" y="-641"/>
          <a:ext cx="3503278" cy="3503278"/>
        </a:xfrm>
        <a:prstGeom prst="circularArrow">
          <a:avLst>
            <a:gd name="adj1" fmla="val 6903"/>
            <a:gd name="adj2" fmla="val 465408"/>
            <a:gd name="adj3" fmla="val 16749180"/>
            <a:gd name="adj4" fmla="val 15185412"/>
            <a:gd name="adj5" fmla="val 8053"/>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9518DC-E3B4-4AD4-A650-C3BFDACF80F8}">
      <dsp:nvSpPr>
        <dsp:cNvPr id="0" name=""/>
        <dsp:cNvSpPr/>
      </dsp:nvSpPr>
      <dsp:spPr>
        <a:xfrm>
          <a:off x="900242" y="-22348"/>
          <a:ext cx="4201569" cy="4201569"/>
        </a:xfrm>
        <a:prstGeom prst="circularArrow">
          <a:avLst>
            <a:gd name="adj1" fmla="val 5544"/>
            <a:gd name="adj2" fmla="val 330680"/>
            <a:gd name="adj3" fmla="val 13818345"/>
            <a:gd name="adj4" fmla="val 17360201"/>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C1AC67-82B0-4A9A-9069-452FEA53265A}">
      <dsp:nvSpPr>
        <dsp:cNvPr id="0" name=""/>
        <dsp:cNvSpPr/>
      </dsp:nvSpPr>
      <dsp:spPr>
        <a:xfrm>
          <a:off x="2035364" y="1964"/>
          <a:ext cx="1931325" cy="96566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kern="1200">
              <a:latin typeface="Calibri Light" panose="020F0302020204030204"/>
            </a:rPr>
            <a:t> Support oversight</a:t>
          </a:r>
          <a:endParaRPr lang="en-US" sz="2300" kern="1200"/>
        </a:p>
      </dsp:txBody>
      <dsp:txXfrm>
        <a:off x="2082504" y="49104"/>
        <a:ext cx="1837045" cy="871382"/>
      </dsp:txXfrm>
    </dsp:sp>
    <dsp:sp modelId="{6E6F18D9-3416-4BEE-A591-E6FEA129D0A4}">
      <dsp:nvSpPr>
        <dsp:cNvPr id="0" name=""/>
        <dsp:cNvSpPr/>
      </dsp:nvSpPr>
      <dsp:spPr>
        <a:xfrm>
          <a:off x="3739386" y="1240008"/>
          <a:ext cx="1931325" cy="96566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kern="1200">
              <a:latin typeface="Calibri Light" panose="020F0302020204030204"/>
            </a:rPr>
            <a:t>Relational governance</a:t>
          </a:r>
          <a:endParaRPr lang="en-US" sz="2300" kern="1200"/>
        </a:p>
      </dsp:txBody>
      <dsp:txXfrm>
        <a:off x="3786526" y="1287148"/>
        <a:ext cx="1837045" cy="871382"/>
      </dsp:txXfrm>
    </dsp:sp>
    <dsp:sp modelId="{E1DB7DA2-B592-49E6-AF0C-D34B949F6175}">
      <dsp:nvSpPr>
        <dsp:cNvPr id="0" name=""/>
        <dsp:cNvSpPr/>
      </dsp:nvSpPr>
      <dsp:spPr>
        <a:xfrm>
          <a:off x="3088507" y="3243205"/>
          <a:ext cx="1931325" cy="96566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kern="1200">
              <a:latin typeface="Calibri Light" panose="020F0302020204030204"/>
            </a:rPr>
            <a:t>Learning &amp; Sharing</a:t>
          </a:r>
          <a:endParaRPr lang="en-US" sz="2300" kern="1200"/>
        </a:p>
      </dsp:txBody>
      <dsp:txXfrm>
        <a:off x="3135647" y="3290345"/>
        <a:ext cx="1837045" cy="871382"/>
      </dsp:txXfrm>
    </dsp:sp>
    <dsp:sp modelId="{C9F3647B-808E-43FC-8F10-59366CE41354}">
      <dsp:nvSpPr>
        <dsp:cNvPr id="0" name=""/>
        <dsp:cNvSpPr/>
      </dsp:nvSpPr>
      <dsp:spPr>
        <a:xfrm>
          <a:off x="982221" y="3243205"/>
          <a:ext cx="1931325" cy="96566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kern="1200">
              <a:latin typeface="Calibri Light" panose="020F0302020204030204"/>
            </a:rPr>
            <a:t>Improvement planning</a:t>
          </a:r>
          <a:endParaRPr lang="en-US" sz="2300" kern="1200"/>
        </a:p>
      </dsp:txBody>
      <dsp:txXfrm>
        <a:off x="1029361" y="3290345"/>
        <a:ext cx="1837045" cy="871382"/>
      </dsp:txXfrm>
    </dsp:sp>
    <dsp:sp modelId="{87302A2C-533A-464C-A768-33A27872154E}">
      <dsp:nvSpPr>
        <dsp:cNvPr id="0" name=""/>
        <dsp:cNvSpPr/>
      </dsp:nvSpPr>
      <dsp:spPr>
        <a:xfrm>
          <a:off x="331343" y="1240008"/>
          <a:ext cx="1931325" cy="96566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kern="1200">
              <a:latin typeface="Calibri Light" panose="020F0302020204030204"/>
            </a:rPr>
            <a:t>Working as a System </a:t>
          </a:r>
          <a:endParaRPr lang="en-US" sz="2300" kern="1200"/>
        </a:p>
      </dsp:txBody>
      <dsp:txXfrm>
        <a:off x="378483" y="1287148"/>
        <a:ext cx="1837045" cy="871382"/>
      </dsp:txXfrm>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EF2FC97-F238-489E-A173-CDA2FAA78DB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3B356497-9095-4E08-B5AA-E849BB4F62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CE1B496-D99A-43FB-94B7-BC6F55064F2A}" type="datetimeFigureOut">
              <a:rPr lang="en-GB" smtClean="0"/>
              <a:t>16/04/2025</a:t>
            </a:fld>
            <a:endParaRPr lang="en-GB"/>
          </a:p>
        </p:txBody>
      </p:sp>
      <p:sp>
        <p:nvSpPr>
          <p:cNvPr id="4" name="Footer Placeholder 3">
            <a:extLst>
              <a:ext uri="{FF2B5EF4-FFF2-40B4-BE49-F238E27FC236}">
                <a16:creationId xmlns:a16="http://schemas.microsoft.com/office/drawing/2014/main" id="{1B20D166-C416-4138-B632-648B513B736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EE57425E-DF09-4DDB-8C6C-4D6B4685F0A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32664B-75B3-49C3-A8F6-F7D80BF6E104}" type="slidenum">
              <a:rPr lang="en-GB" smtClean="0"/>
              <a:t>‹#›</a:t>
            </a:fld>
            <a:endParaRPr lang="en-GB"/>
          </a:p>
        </p:txBody>
      </p:sp>
    </p:spTree>
    <p:extLst>
      <p:ext uri="{BB962C8B-B14F-4D97-AF65-F5344CB8AC3E}">
        <p14:creationId xmlns:p14="http://schemas.microsoft.com/office/powerpoint/2010/main" val="12541008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2AC21C-710C-430F-A30F-34C1F1E39D78}" type="datetimeFigureOut">
              <a:rPr lang="en-GB" smtClean="0"/>
              <a:t>16/04/2025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ADFF3C-35B7-46F3-A749-CE215427D8DB}" type="slidenum">
              <a:rPr lang="en-GB" smtClean="0"/>
              <a:t>‹#›</a:t>
            </a:fld>
            <a:endParaRPr lang="en-GB"/>
          </a:p>
        </p:txBody>
      </p:sp>
    </p:spTree>
    <p:extLst>
      <p:ext uri="{BB962C8B-B14F-4D97-AF65-F5344CB8AC3E}">
        <p14:creationId xmlns:p14="http://schemas.microsoft.com/office/powerpoint/2010/main" val="1564866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r>
              <a:rPr lang="en-GB"/>
              <a:t>NHS Improvement</a:t>
            </a:r>
          </a:p>
        </p:txBody>
      </p:sp>
      <p:sp>
        <p:nvSpPr>
          <p:cNvPr id="5" name="Slide Number Placeholder 4"/>
          <p:cNvSpPr>
            <a:spLocks noGrp="1"/>
          </p:cNvSpPr>
          <p:nvPr>
            <p:ph type="sldNum" sz="quarter" idx="11"/>
          </p:nvPr>
        </p:nvSpPr>
        <p:spPr/>
        <p:txBody>
          <a:bodyPr/>
          <a:lstStyle/>
          <a:p>
            <a:fld id="{7890AB7D-FC04-41BF-88F7-E47891A06283}" type="slidenum">
              <a:rPr lang="en-GB" smtClean="0"/>
              <a:t>10</a:t>
            </a:fld>
            <a:endParaRPr lang="en-GB"/>
          </a:p>
        </p:txBody>
      </p:sp>
    </p:spTree>
    <p:extLst>
      <p:ext uri="{BB962C8B-B14F-4D97-AF65-F5344CB8AC3E}">
        <p14:creationId xmlns:p14="http://schemas.microsoft.com/office/powerpoint/2010/main" val="287064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918207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71424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Time for questions!</a:t>
            </a:r>
          </a:p>
        </p:txBody>
      </p:sp>
    </p:spTree>
    <p:extLst>
      <p:ext uri="{BB962C8B-B14F-4D97-AF65-F5344CB8AC3E}">
        <p14:creationId xmlns:p14="http://schemas.microsoft.com/office/powerpoint/2010/main" val="31464814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E0D015C-540F-4833-BD5E-5D9A1ACE92E9}"/>
              </a:ext>
            </a:extLst>
          </p:cNvPr>
          <p:cNvSpPr/>
          <p:nvPr userDrawn="1"/>
        </p:nvSpPr>
        <p:spPr>
          <a:xfrm>
            <a:off x="-1" y="1071948"/>
            <a:ext cx="12192000" cy="35953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a:extLst>
              <a:ext uri="{FF2B5EF4-FFF2-40B4-BE49-F238E27FC236}">
                <a16:creationId xmlns:a16="http://schemas.microsoft.com/office/drawing/2014/main" id="{A30937AB-489E-4F1E-9A09-FA8DFAD5D600}"/>
              </a:ext>
            </a:extLst>
          </p:cNvPr>
          <p:cNvSpPr>
            <a:spLocks noGrp="1"/>
          </p:cNvSpPr>
          <p:nvPr>
            <p:ph type="ctrTitle" hasCustomPrompt="1"/>
          </p:nvPr>
        </p:nvSpPr>
        <p:spPr>
          <a:xfrm>
            <a:off x="839789" y="2050187"/>
            <a:ext cx="9936163" cy="1648509"/>
          </a:xfrm>
        </p:spPr>
        <p:txBody>
          <a:bodyPr lIns="0" tIns="0" rIns="0" bIns="0" anchor="b">
            <a:normAutofit/>
          </a:bodyPr>
          <a:lstStyle>
            <a:lvl1pPr algn="l">
              <a:defRPr sz="4000">
                <a:solidFill>
                  <a:schemeClr val="bg1"/>
                </a:solidFill>
              </a:defRPr>
            </a:lvl1pPr>
          </a:lstStyle>
          <a:p>
            <a:r>
              <a:rPr lang="en-US"/>
              <a:t>Presentation title</a:t>
            </a:r>
            <a:endParaRPr lang="en-GB"/>
          </a:p>
        </p:txBody>
      </p:sp>
      <p:sp>
        <p:nvSpPr>
          <p:cNvPr id="3" name="Subtitle 2">
            <a:extLst>
              <a:ext uri="{FF2B5EF4-FFF2-40B4-BE49-F238E27FC236}">
                <a16:creationId xmlns:a16="http://schemas.microsoft.com/office/drawing/2014/main" id="{BBCBEF3A-ABB9-4266-BF35-DB3388A3F531}"/>
              </a:ext>
            </a:extLst>
          </p:cNvPr>
          <p:cNvSpPr>
            <a:spLocks noGrp="1"/>
          </p:cNvSpPr>
          <p:nvPr>
            <p:ph type="subTitle" idx="1" hasCustomPrompt="1"/>
          </p:nvPr>
        </p:nvSpPr>
        <p:spPr>
          <a:xfrm>
            <a:off x="839789" y="3854449"/>
            <a:ext cx="9936163" cy="736956"/>
          </a:xfrm>
        </p:spPr>
        <p:txBody>
          <a:bodyPr lIns="0" tIns="0" rIns="0" bIns="0">
            <a:normAutofit/>
          </a:bodyPr>
          <a:lstStyle>
            <a:lvl1pPr marL="0" indent="0" algn="l">
              <a:lnSpc>
                <a:spcPct val="100000"/>
              </a:lnSpc>
              <a:spcBef>
                <a:spcPts val="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 job title</a:t>
            </a:r>
          </a:p>
        </p:txBody>
      </p:sp>
      <p:sp>
        <p:nvSpPr>
          <p:cNvPr id="10" name="Rectangle 9">
            <a:extLst>
              <a:ext uri="{FF2B5EF4-FFF2-40B4-BE49-F238E27FC236}">
                <a16:creationId xmlns:a16="http://schemas.microsoft.com/office/drawing/2014/main" id="{DA17B658-1CFD-4CCE-B6BE-614F1914D5EE}"/>
              </a:ext>
            </a:extLst>
          </p:cNvPr>
          <p:cNvSpPr/>
          <p:nvPr userDrawn="1"/>
        </p:nvSpPr>
        <p:spPr>
          <a:xfrm>
            <a:off x="5" y="4667320"/>
            <a:ext cx="12191999" cy="363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2" name="Picture 11" descr="A picture containing drawing&#10;&#10;Description automatically generated">
            <a:extLst>
              <a:ext uri="{FF2B5EF4-FFF2-40B4-BE49-F238E27FC236}">
                <a16:creationId xmlns:a16="http://schemas.microsoft.com/office/drawing/2014/main" id="{382E9277-FB23-4E99-B506-451DFD01B30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00000" y="360000"/>
            <a:ext cx="893064" cy="359664"/>
          </a:xfrm>
          <a:prstGeom prst="rect">
            <a:avLst/>
          </a:prstGeom>
        </p:spPr>
      </p:pic>
      <p:sp>
        <p:nvSpPr>
          <p:cNvPr id="16" name="TextBox 15">
            <a:extLst>
              <a:ext uri="{FF2B5EF4-FFF2-40B4-BE49-F238E27FC236}">
                <a16:creationId xmlns:a16="http://schemas.microsoft.com/office/drawing/2014/main" id="{803F4E1E-8CBC-4FBE-8832-866BBF73DC33}"/>
              </a:ext>
            </a:extLst>
          </p:cNvPr>
          <p:cNvSpPr txBox="1"/>
          <p:nvPr userDrawn="1"/>
        </p:nvSpPr>
        <p:spPr>
          <a:xfrm>
            <a:off x="7920000" y="5220006"/>
            <a:ext cx="2868064" cy="877163"/>
          </a:xfrm>
          <a:prstGeom prst="rect">
            <a:avLst/>
          </a:prstGeom>
          <a:noFill/>
        </p:spPr>
        <p:txBody>
          <a:bodyPr wrap="square" lIns="0" tIns="0" rIns="0" bIns="0" rtlCol="0">
            <a:spAutoFit/>
          </a:bodyPr>
          <a:lstStyle/>
          <a:p>
            <a:pPr marL="0" lvl="1">
              <a:lnSpc>
                <a:spcPct val="100000"/>
              </a:lnSpc>
            </a:pPr>
            <a:r>
              <a:rPr lang="en-GB" sz="1400" i="0">
                <a:solidFill>
                  <a:schemeClr val="tx1"/>
                </a:solidFill>
                <a:latin typeface="Arial" panose="020B0604020202020204" pitchFamily="34" charset="0"/>
                <a:cs typeface="Arial" panose="020B0604020202020204" pitchFamily="34" charset="0"/>
              </a:rPr>
              <a:t>Led by:</a:t>
            </a:r>
          </a:p>
          <a:p>
            <a:pPr marL="0" lvl="1">
              <a:lnSpc>
                <a:spcPct val="100000"/>
              </a:lnSpc>
            </a:pPr>
            <a:endParaRPr lang="en-GB" sz="1100" i="0">
              <a:solidFill>
                <a:schemeClr val="tx1"/>
              </a:solidFill>
              <a:latin typeface="Arial" panose="020B0604020202020204" pitchFamily="34" charset="0"/>
              <a:cs typeface="Arial" panose="020B0604020202020204" pitchFamily="34" charset="0"/>
            </a:endParaRPr>
          </a:p>
          <a:p>
            <a:pPr marL="0" lvl="1">
              <a:lnSpc>
                <a:spcPct val="100000"/>
              </a:lnSpc>
            </a:pPr>
            <a:r>
              <a:rPr lang="en-GB" sz="1600" b="1" i="0">
                <a:solidFill>
                  <a:schemeClr val="tx1"/>
                </a:solidFill>
                <a:latin typeface="Arial" panose="020B0604020202020204" pitchFamily="34" charset="0"/>
                <a:cs typeface="Arial" panose="020B0604020202020204" pitchFamily="34" charset="0"/>
              </a:rPr>
              <a:t>NHS England</a:t>
            </a:r>
          </a:p>
          <a:p>
            <a:pPr marL="0" lvl="1">
              <a:lnSpc>
                <a:spcPct val="100000"/>
              </a:lnSpc>
            </a:pPr>
            <a:r>
              <a:rPr lang="en-GB" sz="1600" b="1" i="0">
                <a:solidFill>
                  <a:schemeClr val="tx1"/>
                </a:solidFill>
                <a:latin typeface="Arial" panose="020B0604020202020204" pitchFamily="34" charset="0"/>
                <a:cs typeface="Arial" panose="020B0604020202020204" pitchFamily="34" charset="0"/>
              </a:rPr>
              <a:t>NHS Improvement</a:t>
            </a:r>
          </a:p>
        </p:txBody>
      </p:sp>
      <p:sp>
        <p:nvSpPr>
          <p:cNvPr id="17" name="TextBox 16">
            <a:extLst>
              <a:ext uri="{FF2B5EF4-FFF2-40B4-BE49-F238E27FC236}">
                <a16:creationId xmlns:a16="http://schemas.microsoft.com/office/drawing/2014/main" id="{8A02C58A-6DC2-49A8-8DC7-746D331E558A}"/>
              </a:ext>
            </a:extLst>
          </p:cNvPr>
          <p:cNvSpPr txBox="1"/>
          <p:nvPr userDrawn="1"/>
        </p:nvSpPr>
        <p:spPr>
          <a:xfrm>
            <a:off x="839792" y="5220003"/>
            <a:ext cx="1185849" cy="215444"/>
          </a:xfrm>
          <a:prstGeom prst="rect">
            <a:avLst/>
          </a:prstGeom>
          <a:noFill/>
        </p:spPr>
        <p:txBody>
          <a:bodyPr wrap="square" lIns="0" tIns="0" rIns="0" bIns="0" rtlCol="0">
            <a:spAutoFit/>
          </a:bodyPr>
          <a:lstStyle/>
          <a:p>
            <a:r>
              <a:rPr lang="en-GB" sz="1400">
                <a:solidFill>
                  <a:schemeClr val="tx1"/>
                </a:solidFill>
                <a:latin typeface="Arial" panose="020B0604020202020204" pitchFamily="34" charset="0"/>
                <a:cs typeface="Arial" panose="020B0604020202020204" pitchFamily="34" charset="0"/>
              </a:rPr>
              <a:t>Delivered by:</a:t>
            </a:r>
          </a:p>
        </p:txBody>
      </p:sp>
      <p:sp>
        <p:nvSpPr>
          <p:cNvPr id="19" name="TextBox 5">
            <a:extLst>
              <a:ext uri="{FF2B5EF4-FFF2-40B4-BE49-F238E27FC236}">
                <a16:creationId xmlns:a16="http://schemas.microsoft.com/office/drawing/2014/main" id="{23FF7A57-5C54-42CD-81B2-A24A31F12BFF}"/>
              </a:ext>
            </a:extLst>
          </p:cNvPr>
          <p:cNvSpPr txBox="1"/>
          <p:nvPr userDrawn="1"/>
        </p:nvSpPr>
        <p:spPr>
          <a:xfrm>
            <a:off x="839791" y="5604726"/>
            <a:ext cx="4437063" cy="492443"/>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a:latin typeface="Arial" panose="020B0604020202020204" pitchFamily="34" charset="0"/>
                <a:cs typeface="Arial" panose="020B0604020202020204" pitchFamily="34" charset="0"/>
              </a:rPr>
              <a:t>West Midlands </a:t>
            </a:r>
            <a:r>
              <a:rPr lang="en-GB" sz="1600" b="1">
                <a:solidFill>
                  <a:srgbClr val="005EB8"/>
                </a:solidFill>
                <a:latin typeface="Arial" panose="020B0604020202020204" pitchFamily="34" charset="0"/>
                <a:cs typeface="Arial" panose="020B0604020202020204" pitchFamily="34" charset="0"/>
              </a:rPr>
              <a:t>Patient Safety Collaborative</a:t>
            </a:r>
          </a:p>
          <a:p>
            <a:r>
              <a:rPr lang="en-GB" sz="1600" b="0">
                <a:solidFill>
                  <a:schemeClr val="tx1"/>
                </a:solidFill>
                <a:latin typeface="Arial" panose="020B0604020202020204" pitchFamily="34" charset="0"/>
                <a:cs typeface="Arial" panose="020B0604020202020204" pitchFamily="34" charset="0"/>
              </a:rPr>
              <a:t>East Midlands </a:t>
            </a:r>
            <a:r>
              <a:rPr lang="en-GB" sz="1600" b="1">
                <a:solidFill>
                  <a:srgbClr val="005EB8"/>
                </a:solidFill>
                <a:latin typeface="Arial" panose="020B0604020202020204" pitchFamily="34" charset="0"/>
                <a:cs typeface="Arial" panose="020B0604020202020204" pitchFamily="34" charset="0"/>
              </a:rPr>
              <a:t>Patient Safety Collaborative</a:t>
            </a:r>
          </a:p>
        </p:txBody>
      </p:sp>
      <p:pic>
        <p:nvPicPr>
          <p:cNvPr id="20" name="Picture 19" descr="A picture containing website&#10;&#10;Description automatically generated">
            <a:extLst>
              <a:ext uri="{FF2B5EF4-FFF2-40B4-BE49-F238E27FC236}">
                <a16:creationId xmlns:a16="http://schemas.microsoft.com/office/drawing/2014/main" id="{B7BF094B-090E-59A2-4E1F-03E6F3B44A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0000" y="360000"/>
            <a:ext cx="2700000" cy="1910420"/>
          </a:xfrm>
          <a:prstGeom prst="rect">
            <a:avLst/>
          </a:prstGeom>
        </p:spPr>
      </p:pic>
    </p:spTree>
    <p:extLst>
      <p:ext uri="{BB962C8B-B14F-4D97-AF65-F5344CB8AC3E}">
        <p14:creationId xmlns:p14="http://schemas.microsoft.com/office/powerpoint/2010/main" val="1765740354"/>
      </p:ext>
    </p:extLst>
  </p:cSld>
  <p:clrMapOvr>
    <a:masterClrMapping/>
  </p:clrMapOvr>
  <p:extLst>
    <p:ext uri="{DCECCB84-F9BA-43D5-87BE-67443E8EF086}">
      <p15:sldGuideLst xmlns:p15="http://schemas.microsoft.com/office/powerpoint/2012/main">
        <p15:guide id="1" orient="horz" pos="3816">
          <p15:clr>
            <a:srgbClr val="FBAE40"/>
          </p15:clr>
        </p15:guide>
        <p15:guide id="2" pos="3840">
          <p15:clr>
            <a:srgbClr val="FBAE40"/>
          </p15:clr>
        </p15:guide>
        <p15:guide id="3" pos="529">
          <p15:clr>
            <a:srgbClr val="FBAE40"/>
          </p15:clr>
        </p15:guide>
        <p15:guide id="4" pos="67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66D85-7224-477B-AAE0-8C99993BF03B}"/>
              </a:ext>
            </a:extLst>
          </p:cNvPr>
          <p:cNvSpPr>
            <a:spLocks noGrp="1"/>
          </p:cNvSpPr>
          <p:nvPr>
            <p:ph type="title"/>
          </p:nvPr>
        </p:nvSpPr>
        <p:spPr>
          <a:xfrm>
            <a:off x="2007365" y="652560"/>
            <a:ext cx="9346435" cy="596900"/>
          </a:xfrm>
        </p:spPr>
        <p:txBody>
          <a:bodyPr/>
          <a:lstStyle>
            <a:lvl1pPr>
              <a:defRPr>
                <a:solidFill>
                  <a:srgbClr val="F29000"/>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2F9C8AE-064A-40F5-BAF3-87ABCF3663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25C2E9FB-D304-45EF-8770-20D2B2D8D3F3}"/>
              </a:ext>
            </a:extLst>
          </p:cNvPr>
          <p:cNvSpPr/>
          <p:nvPr userDrawn="1"/>
        </p:nvSpPr>
        <p:spPr>
          <a:xfrm>
            <a:off x="0" y="6768000"/>
            <a:ext cx="12192000" cy="9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 name="Rectangle 7">
            <a:extLst>
              <a:ext uri="{FF2B5EF4-FFF2-40B4-BE49-F238E27FC236}">
                <a16:creationId xmlns:a16="http://schemas.microsoft.com/office/drawing/2014/main" id="{86598795-09A6-4A3D-809B-18AAFB5D43F4}"/>
              </a:ext>
            </a:extLst>
          </p:cNvPr>
          <p:cNvSpPr/>
          <p:nvPr userDrawn="1"/>
        </p:nvSpPr>
        <p:spPr>
          <a:xfrm>
            <a:off x="0" y="6677383"/>
            <a:ext cx="12192000" cy="9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9" name="TextBox 5">
            <a:extLst>
              <a:ext uri="{FF2B5EF4-FFF2-40B4-BE49-F238E27FC236}">
                <a16:creationId xmlns:a16="http://schemas.microsoft.com/office/drawing/2014/main" id="{00A8F022-8652-4ACD-90B2-B918193A5D0B}"/>
              </a:ext>
            </a:extLst>
          </p:cNvPr>
          <p:cNvSpPr txBox="1"/>
          <p:nvPr userDrawn="1"/>
        </p:nvSpPr>
        <p:spPr>
          <a:xfrm>
            <a:off x="228604" y="6311903"/>
            <a:ext cx="9296401" cy="492443"/>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latin typeface="Arial" panose="020B0604020202020204" pitchFamily="34" charset="0"/>
                <a:cs typeface="Arial" panose="020B0604020202020204" pitchFamily="34" charset="0"/>
              </a:rPr>
              <a:t>West</a:t>
            </a:r>
            <a:r>
              <a:rPr lang="en-GB" sz="1600" baseline="0">
                <a:latin typeface="Arial" panose="020B0604020202020204" pitchFamily="34" charset="0"/>
                <a:cs typeface="Arial" panose="020B0604020202020204" pitchFamily="34" charset="0"/>
              </a:rPr>
              <a:t> Midlands </a:t>
            </a:r>
            <a:r>
              <a:rPr lang="en-GB" sz="1600" b="1">
                <a:solidFill>
                  <a:srgbClr val="005EB8"/>
                </a:solidFill>
                <a:latin typeface="Arial" panose="020B0604020202020204" pitchFamily="34" charset="0"/>
                <a:cs typeface="Arial" panose="020B0604020202020204" pitchFamily="34" charset="0"/>
              </a:rPr>
              <a:t>Patient Safety Collaborative        </a:t>
            </a:r>
            <a:r>
              <a:rPr lang="en-GB" sz="1600" b="0">
                <a:solidFill>
                  <a:schemeClr val="tx1"/>
                </a:solidFill>
                <a:latin typeface="Arial" panose="020B0604020202020204" pitchFamily="34" charset="0"/>
                <a:cs typeface="Arial" panose="020B0604020202020204" pitchFamily="34" charset="0"/>
              </a:rPr>
              <a:t>East</a:t>
            </a:r>
            <a:r>
              <a:rPr lang="en-GB" sz="1600" b="0" baseline="0">
                <a:solidFill>
                  <a:schemeClr val="tx1"/>
                </a:solidFill>
                <a:latin typeface="Arial" panose="020B0604020202020204" pitchFamily="34" charset="0"/>
                <a:cs typeface="Arial" panose="020B0604020202020204" pitchFamily="34" charset="0"/>
              </a:rPr>
              <a:t> </a:t>
            </a:r>
            <a:r>
              <a:rPr lang="en-GB" sz="1600" baseline="0">
                <a:latin typeface="Arial" panose="020B0604020202020204" pitchFamily="34" charset="0"/>
                <a:cs typeface="Arial" panose="020B0604020202020204" pitchFamily="34" charset="0"/>
              </a:rPr>
              <a:t>Midlands </a:t>
            </a:r>
            <a:r>
              <a:rPr lang="en-GB" sz="1600" b="1">
                <a:solidFill>
                  <a:srgbClr val="005EB8"/>
                </a:solidFill>
                <a:latin typeface="Arial" panose="020B0604020202020204" pitchFamily="34" charset="0"/>
                <a:cs typeface="Arial" panose="020B0604020202020204" pitchFamily="34" charset="0"/>
              </a:rPr>
              <a:t>Patient Safety Collaborative</a:t>
            </a:r>
          </a:p>
          <a:p>
            <a:endParaRPr lang="en-GB" sz="1600" b="1">
              <a:solidFill>
                <a:srgbClr val="005EB8"/>
              </a:solidFill>
              <a:latin typeface="Arial" panose="020B0604020202020204" pitchFamily="34" charset="0"/>
              <a:cs typeface="Arial" panose="020B0604020202020204" pitchFamily="34" charset="0"/>
            </a:endParaRPr>
          </a:p>
        </p:txBody>
      </p:sp>
      <p:pic>
        <p:nvPicPr>
          <p:cNvPr id="1026" name="Picture 2" descr="System Safety Improvement Programme ...">
            <a:extLst>
              <a:ext uri="{FF2B5EF4-FFF2-40B4-BE49-F238E27FC236}">
                <a16:creationId xmlns:a16="http://schemas.microsoft.com/office/drawing/2014/main" id="{1661713E-DD29-6138-04B9-FAA171CAA13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2" y="119510"/>
            <a:ext cx="1778767" cy="1259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1560348"/>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Content Placeholder 9"/>
          <p:cNvSpPr>
            <a:spLocks noGrp="1"/>
          </p:cNvSpPr>
          <p:nvPr>
            <p:ph sz="quarter" idx="10"/>
          </p:nvPr>
        </p:nvSpPr>
        <p:spPr>
          <a:xfrm>
            <a:off x="614920" y="1343804"/>
            <a:ext cx="10316899"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p:cNvSpPr>
            <a:spLocks noGrp="1"/>
          </p:cNvSpPr>
          <p:nvPr>
            <p:ph type="title"/>
          </p:nvPr>
        </p:nvSpPr>
        <p:spPr>
          <a:xfrm>
            <a:off x="609601" y="548641"/>
            <a:ext cx="8756073"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8" name="TextBox 7"/>
          <p:cNvSpPr txBox="1"/>
          <p:nvPr userDrawn="1"/>
        </p:nvSpPr>
        <p:spPr>
          <a:xfrm>
            <a:off x="388419" y="6372537"/>
            <a:ext cx="863149" cy="276999"/>
          </a:xfrm>
          <a:prstGeom prst="rect">
            <a:avLst/>
          </a:prstGeom>
          <a:noFill/>
        </p:spPr>
        <p:txBody>
          <a:bodyPr wrap="square" rtlCol="0">
            <a:spAutoFit/>
          </a:bodyPr>
          <a:lstStyle/>
          <a:p>
            <a:fld id="{34F92BC6-D7C3-584B-87F2-0B845776A5AD}" type="slidenum">
              <a:rPr lang="en-US" sz="1200" smtClean="0">
                <a:solidFill>
                  <a:srgbClr val="768692">
                    <a:lumMod val="60000"/>
                    <a:lumOff val="40000"/>
                  </a:srgbClr>
                </a:solidFill>
                <a:latin typeface="Arial" panose="020B0604020202020204" pitchFamily="34" charset="0"/>
                <a:cs typeface="Arial" panose="020B0604020202020204" pitchFamily="34" charset="0"/>
              </a:rPr>
              <a:pPr/>
              <a:t>‹#›</a:t>
            </a:fld>
            <a:r>
              <a:rPr lang="en-US" sz="1200">
                <a:solidFill>
                  <a:srgbClr val="768692">
                    <a:lumMod val="60000"/>
                    <a:lumOff val="40000"/>
                  </a:srgbClr>
                </a:solidFill>
                <a:latin typeface="Arial" panose="020B0604020202020204" pitchFamily="34" charset="0"/>
                <a:cs typeface="Arial" panose="020B0604020202020204" pitchFamily="34" charset="0"/>
              </a:rPr>
              <a:t> </a:t>
            </a:r>
            <a:r>
              <a:rPr lang="en-US" sz="1200">
                <a:solidFill>
                  <a:srgbClr val="768692"/>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rgbClr val="768692"/>
              </a:solidFill>
              <a:latin typeface="Arial" panose="020B0604020202020204" pitchFamily="34" charset="0"/>
              <a:cs typeface="Arial" panose="020B0604020202020204" pitchFamily="34" charset="0"/>
            </a:endParaRPr>
          </a:p>
        </p:txBody>
      </p:sp>
      <p:sp>
        <p:nvSpPr>
          <p:cNvPr id="9" name="Footer Placeholder 2"/>
          <p:cNvSpPr>
            <a:spLocks noGrp="1"/>
          </p:cNvSpPr>
          <p:nvPr>
            <p:ph type="ftr" sz="quarter" idx="3"/>
          </p:nvPr>
        </p:nvSpPr>
        <p:spPr>
          <a:xfrm>
            <a:off x="920902" y="6333440"/>
            <a:ext cx="7630885"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US">
                <a:solidFill>
                  <a:srgbClr val="768692">
                    <a:lumMod val="60000"/>
                    <a:lumOff val="40000"/>
                  </a:srgbClr>
                </a:solidFill>
              </a:rPr>
              <a:t>Presentation title</a:t>
            </a:r>
          </a:p>
        </p:txBody>
      </p:sp>
      <p:pic>
        <p:nvPicPr>
          <p:cNvPr id="12" name="Picture 11" descr="A picture containing clipart&#10;&#10;Description generated with very high confidence">
            <a:extLst>
              <a:ext uri="{FF2B5EF4-FFF2-40B4-BE49-F238E27FC236}">
                <a16:creationId xmlns:a16="http://schemas.microsoft.com/office/drawing/2014/main" id="{7ADC841C-5A22-4563-A975-9750BB6F94B4}"/>
              </a:ext>
            </a:extLst>
          </p:cNvPr>
          <p:cNvPicPr>
            <a:picLocks noChangeAspect="1"/>
          </p:cNvPicPr>
          <p:nvPr userDrawn="1"/>
        </p:nvPicPr>
        <p:blipFill>
          <a:blip r:embed="rId2"/>
          <a:stretch>
            <a:fillRect/>
          </a:stretch>
        </p:blipFill>
        <p:spPr>
          <a:xfrm>
            <a:off x="10261546" y="293024"/>
            <a:ext cx="1440873" cy="436418"/>
          </a:xfrm>
          <a:prstGeom prst="rect">
            <a:avLst/>
          </a:prstGeom>
        </p:spPr>
      </p:pic>
    </p:spTree>
    <p:extLst>
      <p:ext uri="{BB962C8B-B14F-4D97-AF65-F5344CB8AC3E}">
        <p14:creationId xmlns:p14="http://schemas.microsoft.com/office/powerpoint/2010/main" val="4151773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090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Front title slid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C74A26B3-AA54-E4E3-F815-2DD0B5B502BC}"/>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picture containing icon&#10;&#10;Description automatically generated">
            <a:extLst>
              <a:ext uri="{FF2B5EF4-FFF2-40B4-BE49-F238E27FC236}">
                <a16:creationId xmlns:a16="http://schemas.microsoft.com/office/drawing/2014/main" id="{598E9D71-498A-0294-DB92-FA8A45963CAF}"/>
              </a:ext>
            </a:extLst>
          </p:cNvPr>
          <p:cNvPicPr>
            <a:picLocks noChangeAspect="1"/>
          </p:cNvPicPr>
          <p:nvPr userDrawn="1"/>
        </p:nvPicPr>
        <p:blipFill>
          <a:blip r:embed="rId2"/>
          <a:stretch>
            <a:fillRect/>
          </a:stretch>
        </p:blipFill>
        <p:spPr>
          <a:xfrm>
            <a:off x="2330720" y="-508517"/>
            <a:ext cx="11319578" cy="8005665"/>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4643853" cy="2507695"/>
          </a:xfrm>
          <a:prstGeom prst="rect">
            <a:avLst/>
          </a:prstGeom>
        </p:spPr>
        <p:txBody>
          <a:bodyPr lIns="0" tIns="0" rIns="0" bIns="0" anchor="b">
            <a:noAutofit/>
          </a:bodyPr>
          <a:lstStyle>
            <a:lvl1pPr algn="l">
              <a:defRPr sz="5400" b="1" spc="-30" baseline="0">
                <a:solidFill>
                  <a:schemeClr val="tx1"/>
                </a:solidFill>
              </a:defRPr>
            </a:lvl1pPr>
          </a:lstStyle>
          <a:p>
            <a:r>
              <a:rPr lang="en-GB"/>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fld id="{B8B67EA4-DCE3-FB49-A794-A4595EF638BC}" type="slidenum">
              <a:rPr lang="en-GB" smtClean="0"/>
              <a:t>‹#›</a:t>
            </a:fld>
            <a:endParaRPr lang="en-GB"/>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endParaRPr lang="en-US"/>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a:stretch>
            <a:fillRect/>
          </a:stretch>
        </p:blipFill>
        <p:spPr>
          <a:xfrm>
            <a:off x="10551045" y="364425"/>
            <a:ext cx="1208955" cy="979789"/>
          </a:xfrm>
          <a:prstGeom prst="rect">
            <a:avLst/>
          </a:prstGeom>
        </p:spPr>
      </p:pic>
    </p:spTree>
    <p:extLst>
      <p:ext uri="{BB962C8B-B14F-4D97-AF65-F5344CB8AC3E}">
        <p14:creationId xmlns:p14="http://schemas.microsoft.com/office/powerpoint/2010/main" val="2420723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FCB08CE-B749-4A34-8E38-256DAB23FDA3}"/>
              </a:ext>
            </a:extLst>
          </p:cNvPr>
          <p:cNvSpPr txBox="1"/>
          <p:nvPr userDrawn="1"/>
        </p:nvSpPr>
        <p:spPr>
          <a:xfrm>
            <a:off x="291314" y="6372536"/>
            <a:ext cx="647362"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chemeClr val="accent3"/>
              </a:solidFill>
              <a:latin typeface="Arial" panose="020B0604020202020204" pitchFamily="34" charset="0"/>
              <a:cs typeface="Arial" panose="020B0604020202020204" pitchFamily="34" charset="0"/>
            </a:endParaRPr>
          </a:p>
        </p:txBody>
      </p:sp>
      <p:sp>
        <p:nvSpPr>
          <p:cNvPr id="12" name="Title 10">
            <a:extLst>
              <a:ext uri="{FF2B5EF4-FFF2-40B4-BE49-F238E27FC236}">
                <a16:creationId xmlns:a16="http://schemas.microsoft.com/office/drawing/2014/main" id="{22B34758-9E88-47CF-97D6-6500D97D9E41}"/>
              </a:ext>
            </a:extLst>
          </p:cNvPr>
          <p:cNvSpPr>
            <a:spLocks noGrp="1"/>
          </p:cNvSpPr>
          <p:nvPr>
            <p:ph type="title"/>
          </p:nvPr>
        </p:nvSpPr>
        <p:spPr>
          <a:xfrm>
            <a:off x="784109" y="1210682"/>
            <a:ext cx="10641498"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13" name="Content Placeholder 9">
            <a:extLst>
              <a:ext uri="{FF2B5EF4-FFF2-40B4-BE49-F238E27FC236}">
                <a16:creationId xmlns:a16="http://schemas.microsoft.com/office/drawing/2014/main" id="{34C2919C-3AD4-436F-A0CC-4F48C43AA521}"/>
              </a:ext>
            </a:extLst>
          </p:cNvPr>
          <p:cNvSpPr>
            <a:spLocks noGrp="1"/>
          </p:cNvSpPr>
          <p:nvPr>
            <p:ph sz="quarter" idx="10"/>
          </p:nvPr>
        </p:nvSpPr>
        <p:spPr>
          <a:xfrm>
            <a:off x="784109" y="2141151"/>
            <a:ext cx="10641498"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Footer Placeholder 2">
            <a:extLst>
              <a:ext uri="{FF2B5EF4-FFF2-40B4-BE49-F238E27FC236}">
                <a16:creationId xmlns:a16="http://schemas.microsoft.com/office/drawing/2014/main" id="{5AB091A9-979F-438D-A004-40CFB3EAC3A7}"/>
              </a:ext>
            </a:extLst>
          </p:cNvPr>
          <p:cNvSpPr>
            <a:spLocks noGrp="1"/>
          </p:cNvSpPr>
          <p:nvPr>
            <p:ph type="ftr" sz="quarter" idx="3"/>
          </p:nvPr>
        </p:nvSpPr>
        <p:spPr>
          <a:xfrm>
            <a:off x="690676" y="6333439"/>
            <a:ext cx="5723164"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US"/>
              <a:t>Presentation title</a:t>
            </a:r>
          </a:p>
        </p:txBody>
      </p:sp>
      <p:pic>
        <p:nvPicPr>
          <p:cNvPr id="7" name="Picture 6">
            <a:extLst>
              <a:ext uri="{FF2B5EF4-FFF2-40B4-BE49-F238E27FC236}">
                <a16:creationId xmlns:a16="http://schemas.microsoft.com/office/drawing/2014/main" id="{3D9F83AB-04F8-4C53-93F7-BAAABEF426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90000" y="360000"/>
            <a:ext cx="953272" cy="720000"/>
          </a:xfrm>
          <a:prstGeom prst="rect">
            <a:avLst/>
          </a:prstGeom>
          <a:noFill/>
          <a:ln>
            <a:noFill/>
          </a:ln>
        </p:spPr>
      </p:pic>
    </p:spTree>
    <p:extLst>
      <p:ext uri="{BB962C8B-B14F-4D97-AF65-F5344CB8AC3E}">
        <p14:creationId xmlns:p14="http://schemas.microsoft.com/office/powerpoint/2010/main" val="1247250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9BD58-B286-43BC-9BFE-FF5401F0F35C}"/>
              </a:ext>
            </a:extLst>
          </p:cNvPr>
          <p:cNvSpPr txBox="1">
            <a:spLocks noGrp="1"/>
          </p:cNvSpPr>
          <p:nvPr>
            <p:ph type="ctrTitle"/>
          </p:nvPr>
        </p:nvSpPr>
        <p:spPr>
          <a:xfrm>
            <a:off x="914400" y="2130423"/>
            <a:ext cx="10363200" cy="1470026"/>
          </a:xfrm>
          <a:prstGeom prst="rect">
            <a:avLst/>
          </a:prstGeom>
          <a:noFill/>
          <a:ln>
            <a:noFill/>
          </a:ln>
        </p:spPr>
        <p:txBody>
          <a:bodyPr vert="horz" wrap="square" lIns="91440" tIns="45720" rIns="91440" bIns="45720" anchor="t" anchorCtr="0" compatLnSpc="1">
            <a:noAutofit/>
          </a:bodyPr>
          <a:lstStyle>
            <a:lvl1pPr marL="0" marR="0" lvl="0" indent="0" defTabSz="457200" fontAlgn="auto">
              <a:lnSpc>
                <a:spcPct val="100000"/>
              </a:lnSpc>
              <a:spcBef>
                <a:spcPts val="0"/>
              </a:spcBef>
              <a:spcAft>
                <a:spcPts val="0"/>
              </a:spcAft>
              <a:tabLst/>
              <a:defRPr lang="en-GB" sz="3300" b="1" i="0" u="none" strike="noStrike" cap="none" spc="0" baseline="0">
                <a:solidFill>
                  <a:srgbClr val="184FA6"/>
                </a:solidFill>
                <a:uFillTx/>
                <a:latin typeface="Frutiger  "/>
                <a:cs typeface="Frutiger  "/>
              </a:defRPr>
            </a:lvl1pPr>
          </a:lstStyle>
          <a:p>
            <a:pPr lvl="0"/>
            <a:r>
              <a:rPr lang="en-GB"/>
              <a:t>Click to edit Master title style</a:t>
            </a:r>
            <a:endParaRPr lang="en-US"/>
          </a:p>
        </p:txBody>
      </p:sp>
      <p:sp>
        <p:nvSpPr>
          <p:cNvPr id="3" name="Subtitle 2">
            <a:extLst>
              <a:ext uri="{FF2B5EF4-FFF2-40B4-BE49-F238E27FC236}">
                <a16:creationId xmlns:a16="http://schemas.microsoft.com/office/drawing/2014/main" id="{C748A961-765B-4BC4-A9B4-E38E5CB10106}"/>
              </a:ext>
            </a:extLst>
          </p:cNvPr>
          <p:cNvSpPr txBox="1">
            <a:spLocks noGrp="1"/>
          </p:cNvSpPr>
          <p:nvPr>
            <p:ph type="subTitle" idx="1"/>
          </p:nvPr>
        </p:nvSpPr>
        <p:spPr>
          <a:xfrm>
            <a:off x="1828800" y="3886203"/>
            <a:ext cx="8534400" cy="1752603"/>
          </a:xfrm>
          <a:prstGeom prst="rect">
            <a:avLst/>
          </a:prstGeom>
          <a:noFill/>
          <a:ln>
            <a:noFill/>
          </a:ln>
        </p:spPr>
        <p:txBody>
          <a:bodyPr vert="horz" wrap="square" lIns="91440" tIns="45720" rIns="91440" bIns="45720" anchor="t" anchorCtr="1" compatLnSpc="1">
            <a:noAutofit/>
          </a:bodyPr>
          <a:lstStyle>
            <a:lvl1pPr marL="0" marR="0" lvl="0" indent="0" algn="ctr" defTabSz="457200" fontAlgn="auto">
              <a:lnSpc>
                <a:spcPct val="100000"/>
              </a:lnSpc>
              <a:spcBef>
                <a:spcPts val="800"/>
              </a:spcBef>
              <a:spcAft>
                <a:spcPts val="0"/>
              </a:spcAft>
              <a:buNone/>
              <a:tabLst/>
              <a:defRPr lang="en-GB" sz="3200" b="0" i="0" u="none" strike="noStrike" cap="none" spc="0" baseline="0">
                <a:solidFill>
                  <a:srgbClr val="898989"/>
                </a:solidFill>
                <a:uFillTx/>
                <a:latin typeface="Calibri"/>
              </a:defRPr>
            </a:lvl1pPr>
          </a:lstStyle>
          <a:p>
            <a:pPr lvl="0"/>
            <a:r>
              <a:rPr lang="en-GB"/>
              <a:t>Click to edit Master subtitle style</a:t>
            </a:r>
            <a:endParaRPr lang="en-US"/>
          </a:p>
        </p:txBody>
      </p:sp>
    </p:spTree>
    <p:extLst>
      <p:ext uri="{BB962C8B-B14F-4D97-AF65-F5344CB8AC3E}">
        <p14:creationId xmlns:p14="http://schemas.microsoft.com/office/powerpoint/2010/main" val="2214767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F4B20-BF07-48AC-89A5-732A9B55D322}"/>
              </a:ext>
            </a:extLst>
          </p:cNvPr>
          <p:cNvSpPr txBox="1">
            <a:spLocks noGrp="1"/>
          </p:cNvSpPr>
          <p:nvPr>
            <p:ph type="title"/>
          </p:nvPr>
        </p:nvSpPr>
        <p:spPr>
          <a:xfrm>
            <a:off x="609600" y="274640"/>
            <a:ext cx="10972800" cy="1143000"/>
          </a:xfrm>
          <a:prstGeom prst="rect">
            <a:avLst/>
          </a:prstGeom>
          <a:noFill/>
          <a:ln>
            <a:noFill/>
          </a:ln>
        </p:spPr>
        <p:txBody>
          <a:bodyPr vert="horz" wrap="square" lIns="91440" tIns="45720" rIns="91440" bIns="45720" anchor="t" anchorCtr="0" compatLnSpc="1">
            <a:noAutofit/>
          </a:bodyPr>
          <a:lstStyle>
            <a:lvl1pPr marL="0" marR="0" lvl="0" indent="0" defTabSz="457200" fontAlgn="auto">
              <a:lnSpc>
                <a:spcPct val="100000"/>
              </a:lnSpc>
              <a:spcBef>
                <a:spcPts val="0"/>
              </a:spcBef>
              <a:spcAft>
                <a:spcPts val="0"/>
              </a:spcAft>
              <a:tabLst/>
              <a:defRPr lang="en-GB" sz="3300" b="1" i="0" u="none" strike="noStrike" cap="none" spc="0" baseline="0">
                <a:solidFill>
                  <a:srgbClr val="184FA6"/>
                </a:solidFill>
                <a:uFillTx/>
                <a:latin typeface="Frutiger  "/>
                <a:cs typeface="Frutiger  "/>
              </a:defRPr>
            </a:lvl1pPr>
          </a:lstStyle>
          <a:p>
            <a:pPr lvl="0"/>
            <a:r>
              <a:rPr lang="en-GB"/>
              <a:t>Click to edit Master title style</a:t>
            </a:r>
            <a:endParaRPr lang="en-US"/>
          </a:p>
        </p:txBody>
      </p:sp>
      <p:sp>
        <p:nvSpPr>
          <p:cNvPr id="3" name="Content Placeholder 2">
            <a:extLst>
              <a:ext uri="{FF2B5EF4-FFF2-40B4-BE49-F238E27FC236}">
                <a16:creationId xmlns:a16="http://schemas.microsoft.com/office/drawing/2014/main" id="{0DA18C0B-7FD8-44D8-A8B6-6393911007C4}"/>
              </a:ext>
            </a:extLst>
          </p:cNvPr>
          <p:cNvSpPr txBox="1">
            <a:spLocks noGrp="1"/>
          </p:cNvSpPr>
          <p:nvPr>
            <p:ph sz="quarter" idx="4294967295"/>
          </p:nvPr>
        </p:nvSpPr>
        <p:spPr>
          <a:xfrm>
            <a:off x="609600" y="1641760"/>
            <a:ext cx="10972800" cy="4525959"/>
          </a:xfrm>
          <a:prstGeom prst="rect">
            <a:avLst/>
          </a:prstGeom>
          <a:noFill/>
          <a:ln>
            <a:noFill/>
          </a:ln>
        </p:spPr>
        <p:txBody>
          <a:bodyPr vert="horz" wrap="square" lIns="91440" tIns="45720" rIns="91440" bIns="45720" anchor="t" anchorCtr="0" compatLnSpc="1">
            <a:noAutofit/>
          </a:bodyPr>
          <a:lstStyle>
            <a:lvl1pPr marL="342900" marR="0" lvl="0" indent="-342900" defTabSz="457200" fontAlgn="auto">
              <a:lnSpc>
                <a:spcPct val="100000"/>
              </a:lnSpc>
              <a:spcBef>
                <a:spcPts val="800"/>
              </a:spcBef>
              <a:spcAft>
                <a:spcPts val="0"/>
              </a:spcAft>
              <a:buSzPct val="100000"/>
              <a:buFont typeface="Arial"/>
              <a:tabLst/>
              <a:defRPr lang="en-GB" sz="3200" b="0" i="0" u="none" strike="noStrike" cap="none" spc="0" baseline="0">
                <a:solidFill>
                  <a:srgbClr val="000000"/>
                </a:solidFill>
                <a:uFillTx/>
                <a:latin typeface="Calibri"/>
              </a:defRPr>
            </a:lvl1pPr>
            <a:lvl2pPr marL="742950" marR="0" lvl="1" indent="-285750" defTabSz="457200" fontAlgn="auto">
              <a:lnSpc>
                <a:spcPct val="100000"/>
              </a:lnSpc>
              <a:spcBef>
                <a:spcPts val="700"/>
              </a:spcBef>
              <a:spcAft>
                <a:spcPts val="0"/>
              </a:spcAft>
              <a:buSzPct val="100000"/>
              <a:buFont typeface="Arial"/>
              <a:buChar char="–"/>
              <a:tabLst/>
              <a:defRPr lang="en-GB" sz="2800" b="0" i="0" u="none" strike="noStrike" cap="none" spc="0" baseline="0">
                <a:solidFill>
                  <a:srgbClr val="000000"/>
                </a:solidFill>
                <a:uFillTx/>
                <a:latin typeface="Calibri"/>
              </a:defRPr>
            </a:lvl2pPr>
            <a:lvl3pPr marR="0" lvl="2" defTabSz="457200" fontAlgn="auto">
              <a:lnSpc>
                <a:spcPct val="100000"/>
              </a:lnSpc>
              <a:spcBef>
                <a:spcPts val="600"/>
              </a:spcBef>
              <a:spcAft>
                <a:spcPts val="0"/>
              </a:spcAft>
              <a:buSzPct val="100000"/>
              <a:buFont typeface="Arial"/>
              <a:tabLst/>
              <a:defRPr lang="en-GB" sz="2400" b="0" i="0" u="none" strike="noStrike" cap="none" spc="0" baseline="0">
                <a:solidFill>
                  <a:srgbClr val="000000"/>
                </a:solidFill>
                <a:uFillTx/>
                <a:latin typeface="Calibri"/>
              </a:defRPr>
            </a:lvl3pPr>
            <a:lvl4pPr marR="0" lvl="3" defTabSz="457200" fontAlgn="auto">
              <a:lnSpc>
                <a:spcPct val="100000"/>
              </a:lnSpc>
              <a:spcAft>
                <a:spcPts val="0"/>
              </a:spcAft>
              <a:buSzPct val="100000"/>
              <a:buFont typeface="Arial"/>
              <a:buChar char="–"/>
              <a:tabLst/>
              <a:defRPr lang="en-GB" sz="2000" b="0" i="0" u="none" strike="noStrike" cap="none" spc="0" baseline="0">
                <a:solidFill>
                  <a:srgbClr val="000000"/>
                </a:solidFill>
                <a:uFillTx/>
                <a:latin typeface="Calibri"/>
              </a:defRPr>
            </a:lvl4pPr>
            <a:lvl5pPr marR="0" lvl="4" defTabSz="457200" fontAlgn="auto">
              <a:lnSpc>
                <a:spcPct val="100000"/>
              </a:lnSpc>
              <a:spcAft>
                <a:spcPts val="0"/>
              </a:spcAft>
              <a:buSzPct val="100000"/>
              <a:buFont typeface="Arial"/>
              <a:buChar char="»"/>
              <a:tabLst/>
              <a:defRPr lang="en-GB" sz="2000" b="0" i="0" u="none" strike="noStrike" cap="none" spc="0" baseline="0">
                <a:solidFill>
                  <a:srgbClr val="000000"/>
                </a:solidFill>
                <a:uFillTx/>
                <a:latin typeface="Calibri"/>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74816011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4760AC-7EAC-494B-85E2-23EDE850EF01}"/>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8989694-C10D-416F-ACC8-99CD96A072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19398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5" r:id="rId4"/>
    <p:sldLayoutId id="2147483656" r:id="rId5"/>
    <p:sldLayoutId id="2147483657" r:id="rId6"/>
  </p:sldLayoutIdLst>
  <p:txStyles>
    <p:titleStyle>
      <a:lvl1pPr algn="l" defTabSz="914400" rtl="0" eaLnBrk="1" latinLnBrk="0" hangingPunct="1">
        <a:lnSpc>
          <a:spcPct val="90000"/>
        </a:lnSpc>
        <a:spcBef>
          <a:spcPct val="0"/>
        </a:spcBef>
        <a:buNone/>
        <a:defRPr sz="30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9840843"/>
      </p:ext>
    </p:extLst>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hyperlink" Target="https://www.england.nhs.uk/wp-content/uploads/2022/08/B1465-4.-Oversight-roles-and-responsibilities-specification-v1-FINAL.pdf" TargetMode="Externa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3.png"/><Relationship Id="rId7" Type="http://schemas.openxmlformats.org/officeDocument/2006/relationships/diagramQuickStyle" Target="../diagrams/quickStyle1.xml"/><Relationship Id="rId2" Type="http://schemas.openxmlformats.org/officeDocument/2006/relationships/image" Target="../media/image42.png"/><Relationship Id="rId1" Type="http://schemas.openxmlformats.org/officeDocument/2006/relationships/slideLayout" Target="../slideLayouts/slideLayout6.xml"/><Relationship Id="rId6" Type="http://schemas.openxmlformats.org/officeDocument/2006/relationships/diagramLayout" Target="../diagrams/layout1.xml"/><Relationship Id="rId11" Type="http://schemas.openxmlformats.org/officeDocument/2006/relationships/hyperlink" Target="https://www.england.nhs.uk/wp-content/uploads/2022/08/B1465-5.-Patient-Safety-Incident-Response-standards-v1-FINAL.pdf" TargetMode="External"/><Relationship Id="rId5" Type="http://schemas.openxmlformats.org/officeDocument/2006/relationships/diagramData" Target="../diagrams/data1.xml"/><Relationship Id="rId10" Type="http://schemas.openxmlformats.org/officeDocument/2006/relationships/image" Target="../media/image45.png"/><Relationship Id="rId4" Type="http://schemas.openxmlformats.org/officeDocument/2006/relationships/image" Target="../media/image44.png"/><Relationship Id="rId9" Type="http://schemas.microsoft.com/office/2007/relationships/diagramDrawing" Target="../diagrams/drawing1.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8" Type="http://schemas.openxmlformats.org/officeDocument/2006/relationships/hyperlink" Target="https://openclipart.org/detail/297985/desktop-computer-6" TargetMode="External"/><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8.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8.xml"/><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8.xml"/><Relationship Id="rId4" Type="http://schemas.openxmlformats.org/officeDocument/2006/relationships/image" Target="../media/image57.png"/></Relationships>
</file>

<file path=ppt/slides/_rels/slide2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4.jpeg"/><Relationship Id="rId7" Type="http://schemas.openxmlformats.org/officeDocument/2006/relationships/hyperlink" Target="mailto:sophie.mason@nottingham.ac.uk" TargetMode="External"/><Relationship Id="rId2" Type="http://schemas.openxmlformats.org/officeDocument/2006/relationships/hyperlink" Target="mailto:Nasrin.khan@healthinnovationwm.org" TargetMode="Externa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hyperlink" Target="mailto:ella.west@nottingham.ac.uk" TargetMode="External"/><Relationship Id="rId4" Type="http://schemas.openxmlformats.org/officeDocument/2006/relationships/image" Target="../media/image15.jpeg"/></Relationships>
</file>

<file path=ppt/slides/_rels/slide30.xml.rels><?xml version="1.0" encoding="UTF-8" standalone="yes"?>
<Relationships xmlns="http://schemas.openxmlformats.org/package/2006/relationships"><Relationship Id="rId3" Type="http://schemas.openxmlformats.org/officeDocument/2006/relationships/hyperlink" Target="https://pixabay.com/en/think-thinking-hand-reflect-622689/" TargetMode="External"/><Relationship Id="rId2" Type="http://schemas.openxmlformats.org/officeDocument/2006/relationships/image" Target="../media/image59.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slideLayout" Target="../slideLayouts/slideLayout4.xml"/><Relationship Id="rId13" Type="http://schemas.openxmlformats.org/officeDocument/2006/relationships/image" Target="../media/image22.png"/><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image" Target="../media/image21.sv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image" Target="../media/image20.png"/><Relationship Id="rId5" Type="http://schemas.openxmlformats.org/officeDocument/2006/relationships/tags" Target="../tags/tag13.xml"/><Relationship Id="rId10" Type="http://schemas.openxmlformats.org/officeDocument/2006/relationships/image" Target="../media/image19.svg"/><Relationship Id="rId4" Type="http://schemas.openxmlformats.org/officeDocument/2006/relationships/tags" Target="../tags/tag12.xml"/><Relationship Id="rId9" Type="http://schemas.openxmlformats.org/officeDocument/2006/relationships/image" Target="../media/image18.png"/><Relationship Id="rId14" Type="http://schemas.openxmlformats.org/officeDocument/2006/relationships/image" Target="../media/image23.svg"/></Relationships>
</file>

<file path=ppt/slides/_rels/slide4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hyperlink" Target="https://future.nhs.uk/NHSps/view?objectId=32482672" TargetMode="External"/><Relationship Id="rId13" Type="http://schemas.openxmlformats.org/officeDocument/2006/relationships/hyperlink" Target="https://www.youtube.com/watch?v=HOh6otFtfMc" TargetMode="External"/><Relationship Id="rId3" Type="http://schemas.openxmlformats.org/officeDocument/2006/relationships/hyperlink" Target="mailto:Victoria.harrop@healthinnovationwm.org" TargetMode="External"/><Relationship Id="rId7" Type="http://schemas.openxmlformats.org/officeDocument/2006/relationships/hyperlink" Target="https://www.england.nhs.uk/patient-safety/incident-response-framework/" TargetMode="External"/><Relationship Id="rId12" Type="http://schemas.openxmlformats.org/officeDocument/2006/relationships/hyperlink" Target="https://www.youtube.com/watch?v=6x9uYs1fC2E" TargetMode="External"/><Relationship Id="rId2" Type="http://schemas.openxmlformats.org/officeDocument/2006/relationships/image" Target="../media/image71.png"/><Relationship Id="rId1" Type="http://schemas.openxmlformats.org/officeDocument/2006/relationships/slideLayout" Target="../slideLayouts/slideLayout2.xml"/><Relationship Id="rId6" Type="http://schemas.openxmlformats.org/officeDocument/2006/relationships/hyperlink" Target="mailto:ella.west@nottingham.ac.uk" TargetMode="External"/><Relationship Id="rId11" Type="http://schemas.openxmlformats.org/officeDocument/2006/relationships/hyperlink" Target="https://www.youtube.com/watch?v=7hLPq3pSbJg" TargetMode="External"/><Relationship Id="rId5" Type="http://schemas.openxmlformats.org/officeDocument/2006/relationships/hyperlink" Target="mailto:sophie.mason@nottingham.ac.uk" TargetMode="External"/><Relationship Id="rId10" Type="http://schemas.openxmlformats.org/officeDocument/2006/relationships/hyperlink" Target="https://healthinnovation-em.org.uk/our-work/patient-safety/570-patient-safety-collaborative-overview/1554-patient-safety-incident-response-framework?highlight=WyJwc2lyZiJd" TargetMode="External"/><Relationship Id="rId4" Type="http://schemas.openxmlformats.org/officeDocument/2006/relationships/hyperlink" Target="mailto:Nasrin.khan@healthinnovationwm.org" TargetMode="External"/><Relationship Id="rId9" Type="http://schemas.openxmlformats.org/officeDocument/2006/relationships/hyperlink" Target="https://www.pslhub.org/forums/forum/280-patient-safety-management-network/" TargetMode="External"/><Relationship Id="rId14" Type="http://schemas.openxmlformats.org/officeDocument/2006/relationships/hyperlink" Target="https://www.youtube.com/watch?v=W0VCHcBIRi0" TargetMode="External"/></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4.xml"/><Relationship Id="rId13" Type="http://schemas.openxmlformats.org/officeDocument/2006/relationships/image" Target="../media/image22.png"/><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image" Target="../media/image21.sv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20.png"/><Relationship Id="rId5" Type="http://schemas.openxmlformats.org/officeDocument/2006/relationships/tags" Target="../tags/tag6.xml"/><Relationship Id="rId10" Type="http://schemas.openxmlformats.org/officeDocument/2006/relationships/image" Target="../media/image19.svg"/><Relationship Id="rId4" Type="http://schemas.openxmlformats.org/officeDocument/2006/relationships/tags" Target="../tags/tag5.xml"/><Relationship Id="rId9" Type="http://schemas.openxmlformats.org/officeDocument/2006/relationships/image" Target="../media/image18.png"/><Relationship Id="rId14" Type="http://schemas.openxmlformats.org/officeDocument/2006/relationships/image" Target="../media/image23.sv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people-equation.com/why-one-size-recognition-doesnt-work/" TargetMode="External"/><Relationship Id="rId2" Type="http://schemas.openxmlformats.org/officeDocument/2006/relationships/image" Target="../media/image30.jpg"/><Relationship Id="rId1" Type="http://schemas.openxmlformats.org/officeDocument/2006/relationships/slideLayout" Target="../slideLayouts/slideLayout4.xml"/><Relationship Id="rId5" Type="http://schemas.openxmlformats.org/officeDocument/2006/relationships/hyperlink" Target="https://creativecommons.org/licenses/by-nc-nd/3.0/" TargetMode="External"/><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80E8D95-468A-432C-BD00-38162ED195EA}"/>
              </a:ext>
            </a:extLst>
          </p:cNvPr>
          <p:cNvSpPr>
            <a:spLocks noGrp="1"/>
          </p:cNvSpPr>
          <p:nvPr>
            <p:ph type="subTitle" idx="1"/>
          </p:nvPr>
        </p:nvSpPr>
        <p:spPr/>
        <p:txBody>
          <a:bodyPr vert="horz" lIns="0" tIns="0" rIns="0" bIns="0" rtlCol="0" anchor="t">
            <a:normAutofit/>
          </a:bodyPr>
          <a:lstStyle/>
          <a:p>
            <a:r>
              <a:rPr lang="en-GB">
                <a:latin typeface="Arial"/>
                <a:cs typeface="Arial"/>
              </a:rPr>
              <a:t>Victoria Harrop – Programme Lead – West Midlands Health Innovation</a:t>
            </a:r>
            <a:endParaRPr lang="en-GB"/>
          </a:p>
          <a:p>
            <a:r>
              <a:rPr lang="en-GB">
                <a:latin typeface="Arial"/>
                <a:cs typeface="Arial"/>
              </a:rPr>
              <a:t>Sophie Mason – Improvement Lead – East Midlands Health Innovation</a:t>
            </a:r>
            <a:endParaRPr lang="en-GB"/>
          </a:p>
        </p:txBody>
      </p:sp>
      <p:sp>
        <p:nvSpPr>
          <p:cNvPr id="10" name="Title 9">
            <a:extLst>
              <a:ext uri="{FF2B5EF4-FFF2-40B4-BE49-F238E27FC236}">
                <a16:creationId xmlns:a16="http://schemas.microsoft.com/office/drawing/2014/main" id="{FBAFB997-9A6F-48B4-E000-E0C16EB7E052}"/>
              </a:ext>
            </a:extLst>
          </p:cNvPr>
          <p:cNvSpPr>
            <a:spLocks noGrp="1"/>
          </p:cNvSpPr>
          <p:nvPr>
            <p:ph type="ctrTitle"/>
          </p:nvPr>
        </p:nvSpPr>
        <p:spPr>
          <a:xfrm>
            <a:off x="839791" y="1778655"/>
            <a:ext cx="10777807" cy="1648509"/>
          </a:xfrm>
        </p:spPr>
        <p:txBody>
          <a:bodyPr>
            <a:normAutofit/>
          </a:bodyPr>
          <a:lstStyle/>
          <a:p>
            <a:r>
              <a:rPr lang="en-GB" sz="3200" dirty="0">
                <a:latin typeface="Arial"/>
                <a:cs typeface="Arial"/>
              </a:rPr>
              <a:t>Midlands Shared Learning Event:</a:t>
            </a:r>
            <a:br>
              <a:rPr lang="en-GB" sz="3200" dirty="0">
                <a:latin typeface="Arial"/>
                <a:cs typeface="Arial"/>
              </a:rPr>
            </a:br>
            <a:r>
              <a:rPr lang="en-GB" sz="3200" dirty="0">
                <a:latin typeface="Arial"/>
                <a:cs typeface="Arial"/>
              </a:rPr>
              <a:t>PSIRF Measuring Impact of Improvement</a:t>
            </a:r>
            <a:br>
              <a:rPr lang="en-GB" dirty="0">
                <a:latin typeface="Arial"/>
                <a:cs typeface="Arial"/>
              </a:rPr>
            </a:br>
            <a:r>
              <a:rPr lang="en-GB" sz="1400" dirty="0">
                <a:latin typeface="Arial"/>
                <a:cs typeface="Arial"/>
              </a:rPr>
              <a:t>26 November 2024</a:t>
            </a:r>
            <a:endParaRPr lang="en-GB" sz="1400" dirty="0"/>
          </a:p>
        </p:txBody>
      </p:sp>
      <p:pic>
        <p:nvPicPr>
          <p:cNvPr id="5" name="Picture 4">
            <a:extLst>
              <a:ext uri="{FF2B5EF4-FFF2-40B4-BE49-F238E27FC236}">
                <a16:creationId xmlns:a16="http://schemas.microsoft.com/office/drawing/2014/main" id="{74E3B399-BFD7-8BD6-6329-8E0476128674}"/>
              </a:ext>
            </a:extLst>
          </p:cNvPr>
          <p:cNvPicPr>
            <a:picLocks noChangeAspect="1"/>
          </p:cNvPicPr>
          <p:nvPr/>
        </p:nvPicPr>
        <p:blipFill>
          <a:blip r:embed="rId2"/>
          <a:stretch>
            <a:fillRect/>
          </a:stretch>
        </p:blipFill>
        <p:spPr>
          <a:xfrm>
            <a:off x="8058983" y="155561"/>
            <a:ext cx="2404200" cy="718820"/>
          </a:xfrm>
          <a:prstGeom prst="rect">
            <a:avLst/>
          </a:prstGeom>
        </p:spPr>
      </p:pic>
      <p:pic>
        <p:nvPicPr>
          <p:cNvPr id="11" name="Picture 7" descr="A picture containing ax, pinwheel, vector graphics, tool&#10;&#10;Description automatically generated">
            <a:extLst>
              <a:ext uri="{FF2B5EF4-FFF2-40B4-BE49-F238E27FC236}">
                <a16:creationId xmlns:a16="http://schemas.microsoft.com/office/drawing/2014/main" id="{114A518E-4B46-A3C7-1665-D28E1E47618F}"/>
              </a:ext>
            </a:extLst>
          </p:cNvPr>
          <p:cNvPicPr>
            <a:picLocks noChangeAspect="1"/>
          </p:cNvPicPr>
          <p:nvPr/>
        </p:nvPicPr>
        <p:blipFill>
          <a:blip r:embed="rId3"/>
          <a:stretch>
            <a:fillRect/>
          </a:stretch>
        </p:blipFill>
        <p:spPr>
          <a:xfrm>
            <a:off x="496499" y="4695951"/>
            <a:ext cx="428176" cy="256372"/>
          </a:xfrm>
          <a:prstGeom prst="rect">
            <a:avLst/>
          </a:prstGeom>
        </p:spPr>
      </p:pic>
      <p:sp>
        <p:nvSpPr>
          <p:cNvPr id="13" name="TextBox 12">
            <a:extLst>
              <a:ext uri="{FF2B5EF4-FFF2-40B4-BE49-F238E27FC236}">
                <a16:creationId xmlns:a16="http://schemas.microsoft.com/office/drawing/2014/main" id="{CF3A01E0-7FA4-FFBB-F160-C18AACA15A91}"/>
              </a:ext>
            </a:extLst>
          </p:cNvPr>
          <p:cNvSpPr txBox="1"/>
          <p:nvPr/>
        </p:nvSpPr>
        <p:spPr>
          <a:xfrm>
            <a:off x="1014573" y="4639471"/>
            <a:ext cx="6097712" cy="369332"/>
          </a:xfrm>
          <a:prstGeom prst="rect">
            <a:avLst/>
          </a:prstGeom>
          <a:noFill/>
        </p:spPr>
        <p:txBody>
          <a:bodyPr wrap="square">
            <a:spAutoFit/>
          </a:bodyPr>
          <a:lstStyle/>
          <a:p>
            <a:r>
              <a:rPr lang="en-GB" b="1">
                <a:solidFill>
                  <a:schemeClr val="bg1"/>
                </a:solidFill>
              </a:rPr>
              <a:t>@PtSafetyWM   @Healthinn_em</a:t>
            </a:r>
          </a:p>
        </p:txBody>
      </p:sp>
      <p:pic>
        <p:nvPicPr>
          <p:cNvPr id="2" name="Picture 1" descr="A logo with colorful lines&#10;&#10;Description automatically generated">
            <a:extLst>
              <a:ext uri="{FF2B5EF4-FFF2-40B4-BE49-F238E27FC236}">
                <a16:creationId xmlns:a16="http://schemas.microsoft.com/office/drawing/2014/main" id="{341A30C8-2EDD-300E-7917-6C49B542BADE}"/>
              </a:ext>
            </a:extLst>
          </p:cNvPr>
          <p:cNvPicPr>
            <a:picLocks noChangeAspect="1"/>
          </p:cNvPicPr>
          <p:nvPr/>
        </p:nvPicPr>
        <p:blipFill>
          <a:blip r:embed="rId4"/>
          <a:stretch>
            <a:fillRect/>
          </a:stretch>
        </p:blipFill>
        <p:spPr>
          <a:xfrm>
            <a:off x="6047657" y="-164853"/>
            <a:ext cx="1978035" cy="1373542"/>
          </a:xfrm>
          <a:prstGeom prst="rect">
            <a:avLst/>
          </a:prstGeom>
        </p:spPr>
      </p:pic>
    </p:spTree>
    <p:extLst>
      <p:ext uri="{BB962C8B-B14F-4D97-AF65-F5344CB8AC3E}">
        <p14:creationId xmlns:p14="http://schemas.microsoft.com/office/powerpoint/2010/main" val="276424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161288F-C9E8-447C-9C01-19D0A5D2E221}"/>
              </a:ext>
            </a:extLst>
          </p:cNvPr>
          <p:cNvSpPr>
            <a:spLocks noGrp="1"/>
          </p:cNvSpPr>
          <p:nvPr>
            <p:ph sz="quarter" idx="10"/>
          </p:nvPr>
        </p:nvSpPr>
        <p:spPr>
          <a:xfrm>
            <a:off x="701502" y="1148933"/>
            <a:ext cx="10117714" cy="2244128"/>
          </a:xfrm>
        </p:spPr>
        <p:txBody>
          <a:bodyPr/>
          <a:lstStyle/>
          <a:p>
            <a:r>
              <a:rPr lang="en-GB"/>
              <a:t>A study by Dixon-Woods et al (2013) which looked at culture and behaviour in the English NHS highlighted both ‘bright spots’ and ‘dark spots’; characterised by two key opposing types of behaviour: ‘problem sensing’ and ‘comfort seeking’ </a:t>
            </a:r>
          </a:p>
          <a:p>
            <a:pPr marL="0" indent="0">
              <a:buNone/>
            </a:pPr>
            <a:endParaRPr lang="en-GB"/>
          </a:p>
        </p:txBody>
      </p:sp>
      <p:sp>
        <p:nvSpPr>
          <p:cNvPr id="3" name="Title 2">
            <a:extLst>
              <a:ext uri="{FF2B5EF4-FFF2-40B4-BE49-F238E27FC236}">
                <a16:creationId xmlns:a16="http://schemas.microsoft.com/office/drawing/2014/main" id="{70540824-8CA2-4174-9149-72CF2BAAE453}"/>
              </a:ext>
            </a:extLst>
          </p:cNvPr>
          <p:cNvSpPr>
            <a:spLocks noGrp="1"/>
          </p:cNvSpPr>
          <p:nvPr>
            <p:ph type="title"/>
          </p:nvPr>
        </p:nvSpPr>
        <p:spPr>
          <a:xfrm>
            <a:off x="690676" y="555548"/>
            <a:ext cx="10641498" cy="611649"/>
          </a:xfrm>
        </p:spPr>
        <p:txBody>
          <a:bodyPr>
            <a:normAutofit/>
          </a:bodyPr>
          <a:lstStyle/>
          <a:p>
            <a:r>
              <a:rPr lang="en-GB"/>
              <a:t>Changing culture and behaviour</a:t>
            </a:r>
          </a:p>
        </p:txBody>
      </p:sp>
      <p:sp>
        <p:nvSpPr>
          <p:cNvPr id="9" name="Rectangle 8">
            <a:extLst>
              <a:ext uri="{FF2B5EF4-FFF2-40B4-BE49-F238E27FC236}">
                <a16:creationId xmlns:a16="http://schemas.microsoft.com/office/drawing/2014/main" id="{BFD08ADA-6FF4-4DB7-A072-1D4239383A74}"/>
              </a:ext>
            </a:extLst>
          </p:cNvPr>
          <p:cNvSpPr/>
          <p:nvPr/>
        </p:nvSpPr>
        <p:spPr>
          <a:xfrm>
            <a:off x="1372784" y="3322175"/>
            <a:ext cx="3454400" cy="1600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a:solidFill>
                  <a:schemeClr val="bg1"/>
                </a:solidFill>
                <a:latin typeface="Arial" panose="020B0604020202020204" pitchFamily="34" charset="0"/>
                <a:cs typeface="Arial" panose="020B0604020202020204" pitchFamily="34" charset="0"/>
              </a:rPr>
              <a:t>In </a:t>
            </a:r>
            <a:r>
              <a:rPr lang="en-GB" sz="1100" b="1" u="sng">
                <a:solidFill>
                  <a:schemeClr val="bg1"/>
                </a:solidFill>
                <a:latin typeface="Arial" panose="020B0604020202020204" pitchFamily="34" charset="0"/>
                <a:cs typeface="Arial" panose="020B0604020202020204" pitchFamily="34" charset="0"/>
              </a:rPr>
              <a:t>‘problem sensing’ </a:t>
            </a:r>
            <a:r>
              <a:rPr lang="en-GB" sz="1100" b="1">
                <a:solidFill>
                  <a:schemeClr val="bg1"/>
                </a:solidFill>
                <a:latin typeface="Arial" panose="020B0604020202020204" pitchFamily="34" charset="0"/>
                <a:cs typeface="Arial" panose="020B0604020202020204" pitchFamily="34" charset="0"/>
              </a:rPr>
              <a:t>organisations focused on intelligence gathering, conscious inquiry and ‘organisational sense making’ to expose and explore both threats and opportunities so that meaningful action could be taken in response</a:t>
            </a:r>
            <a:endParaRPr lang="en-GB" sz="1400" b="1">
              <a:solidFill>
                <a:schemeClr val="bg1"/>
              </a:solidFill>
            </a:endParaRPr>
          </a:p>
        </p:txBody>
      </p:sp>
      <p:pic>
        <p:nvPicPr>
          <p:cNvPr id="6" name="Graphic 5" descr="Sun">
            <a:extLst>
              <a:ext uri="{FF2B5EF4-FFF2-40B4-BE49-F238E27FC236}">
                <a16:creationId xmlns:a16="http://schemas.microsoft.com/office/drawing/2014/main" id="{E6B1AF6D-1AC7-434E-A508-07F478366C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5302" y="2862931"/>
            <a:ext cx="914400" cy="914400"/>
          </a:xfrm>
          <a:prstGeom prst="rect">
            <a:avLst/>
          </a:prstGeom>
        </p:spPr>
      </p:pic>
      <p:pic>
        <p:nvPicPr>
          <p:cNvPr id="8" name="Graphic 7" descr="Cloud">
            <a:extLst>
              <a:ext uri="{FF2B5EF4-FFF2-40B4-BE49-F238E27FC236}">
                <a16:creationId xmlns:a16="http://schemas.microsoft.com/office/drawing/2014/main" id="{47BF4E9E-3099-4B35-80EB-DD4C9C003BC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18849" y="3773524"/>
            <a:ext cx="1056370" cy="1056370"/>
          </a:xfrm>
          <a:prstGeom prst="rect">
            <a:avLst/>
          </a:prstGeom>
        </p:spPr>
      </p:pic>
      <p:sp>
        <p:nvSpPr>
          <p:cNvPr id="10" name="Rectangle 9">
            <a:extLst>
              <a:ext uri="{FF2B5EF4-FFF2-40B4-BE49-F238E27FC236}">
                <a16:creationId xmlns:a16="http://schemas.microsoft.com/office/drawing/2014/main" id="{DEBA38B6-ED2A-4447-BCA2-FE1538F12312}"/>
              </a:ext>
            </a:extLst>
          </p:cNvPr>
          <p:cNvSpPr/>
          <p:nvPr/>
        </p:nvSpPr>
        <p:spPr>
          <a:xfrm>
            <a:off x="7126580" y="4564676"/>
            <a:ext cx="3811843" cy="18667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accent1">
                    <a:lumMod val="40000"/>
                    <a:lumOff val="60000"/>
                  </a:schemeClr>
                </a:solidFill>
                <a:latin typeface="Arial" panose="020B0604020202020204" pitchFamily="34" charset="0"/>
                <a:cs typeface="Arial" panose="020B0604020202020204" pitchFamily="34" charset="0"/>
              </a:rPr>
              <a:t>In </a:t>
            </a:r>
            <a:r>
              <a:rPr lang="en-GB" sz="1200" u="sng" dirty="0">
                <a:solidFill>
                  <a:schemeClr val="accent1">
                    <a:lumMod val="40000"/>
                    <a:lumOff val="60000"/>
                  </a:schemeClr>
                </a:solidFill>
                <a:latin typeface="Arial" panose="020B0604020202020204" pitchFamily="34" charset="0"/>
                <a:cs typeface="Arial" panose="020B0604020202020204" pitchFamily="34" charset="0"/>
              </a:rPr>
              <a:t>‘comfort seeking’ </a:t>
            </a:r>
            <a:r>
              <a:rPr lang="en-GB" sz="1200" dirty="0">
                <a:solidFill>
                  <a:schemeClr val="accent1">
                    <a:lumMod val="40000"/>
                    <a:lumOff val="60000"/>
                  </a:schemeClr>
                </a:solidFill>
                <a:latin typeface="Arial" panose="020B0604020202020204" pitchFamily="34" charset="0"/>
                <a:cs typeface="Arial" panose="020B0604020202020204" pitchFamily="34" charset="0"/>
              </a:rPr>
              <a:t>there is focus on data generating, information on external targets collected and used for the purpose of false assurance and reputation management. Solutions proposed in response to incidents or concerns require a level of ‘magical thinking’ since underlying causes remained unknown. </a:t>
            </a:r>
            <a:endParaRPr lang="en-GB" sz="1200" dirty="0">
              <a:solidFill>
                <a:schemeClr val="accent1">
                  <a:lumMod val="40000"/>
                  <a:lumOff val="60000"/>
                </a:schemeClr>
              </a:solidFill>
            </a:endParaRPr>
          </a:p>
        </p:txBody>
      </p:sp>
      <p:sp>
        <p:nvSpPr>
          <p:cNvPr id="12" name="Rectangle 11">
            <a:extLst>
              <a:ext uri="{FF2B5EF4-FFF2-40B4-BE49-F238E27FC236}">
                <a16:creationId xmlns:a16="http://schemas.microsoft.com/office/drawing/2014/main" id="{42B78C02-855E-4B22-A02E-477DCB8EBC04}"/>
              </a:ext>
            </a:extLst>
          </p:cNvPr>
          <p:cNvSpPr/>
          <p:nvPr/>
        </p:nvSpPr>
        <p:spPr>
          <a:xfrm>
            <a:off x="5489254" y="2294285"/>
            <a:ext cx="178419" cy="41371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7D8F706-E5E3-4EEC-B204-258C41388A68}"/>
              </a:ext>
            </a:extLst>
          </p:cNvPr>
          <p:cNvSpPr/>
          <p:nvPr/>
        </p:nvSpPr>
        <p:spPr>
          <a:xfrm rot="524647">
            <a:off x="2011974" y="2194520"/>
            <a:ext cx="7300742" cy="1552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Graphic 14" descr="Link outline">
            <a:extLst>
              <a:ext uri="{FF2B5EF4-FFF2-40B4-BE49-F238E27FC236}">
                <a16:creationId xmlns:a16="http://schemas.microsoft.com/office/drawing/2014/main" id="{98646667-79F6-4CFA-8AD8-BA11A8C565D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586014">
            <a:off x="7961404" y="3726470"/>
            <a:ext cx="914400" cy="914400"/>
          </a:xfrm>
          <a:prstGeom prst="rect">
            <a:avLst/>
          </a:prstGeom>
        </p:spPr>
      </p:pic>
      <p:pic>
        <p:nvPicPr>
          <p:cNvPr id="16" name="Graphic 15" descr="Link outline">
            <a:extLst>
              <a:ext uri="{FF2B5EF4-FFF2-40B4-BE49-F238E27FC236}">
                <a16:creationId xmlns:a16="http://schemas.microsoft.com/office/drawing/2014/main" id="{6D44B552-3D09-4772-9D20-A4441FB8C63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586014">
            <a:off x="7927383" y="2673907"/>
            <a:ext cx="914400" cy="914400"/>
          </a:xfrm>
          <a:prstGeom prst="rect">
            <a:avLst/>
          </a:prstGeom>
        </p:spPr>
      </p:pic>
      <p:pic>
        <p:nvPicPr>
          <p:cNvPr id="17" name="Graphic 16" descr="Link outline">
            <a:extLst>
              <a:ext uri="{FF2B5EF4-FFF2-40B4-BE49-F238E27FC236}">
                <a16:creationId xmlns:a16="http://schemas.microsoft.com/office/drawing/2014/main" id="{0ADD296B-B57A-4EDE-A110-6786DCDA560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586014">
            <a:off x="7939203" y="3058176"/>
            <a:ext cx="914400" cy="914400"/>
          </a:xfrm>
          <a:prstGeom prst="rect">
            <a:avLst/>
          </a:prstGeom>
        </p:spPr>
      </p:pic>
      <p:pic>
        <p:nvPicPr>
          <p:cNvPr id="18" name="Graphic 17" descr="Link outline">
            <a:extLst>
              <a:ext uri="{FF2B5EF4-FFF2-40B4-BE49-F238E27FC236}">
                <a16:creationId xmlns:a16="http://schemas.microsoft.com/office/drawing/2014/main" id="{5A779701-E83F-4B61-9739-B3456BA7050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586014">
            <a:off x="2641039" y="1803752"/>
            <a:ext cx="914400" cy="914400"/>
          </a:xfrm>
          <a:prstGeom prst="rect">
            <a:avLst/>
          </a:prstGeom>
        </p:spPr>
      </p:pic>
      <p:pic>
        <p:nvPicPr>
          <p:cNvPr id="19" name="Graphic 18" descr="Link outline">
            <a:extLst>
              <a:ext uri="{FF2B5EF4-FFF2-40B4-BE49-F238E27FC236}">
                <a16:creationId xmlns:a16="http://schemas.microsoft.com/office/drawing/2014/main" id="{16267D32-0F0F-4B6C-B4FE-39094A97A85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586014">
            <a:off x="2668421" y="2534267"/>
            <a:ext cx="914400" cy="914400"/>
          </a:xfrm>
          <a:prstGeom prst="rect">
            <a:avLst/>
          </a:prstGeom>
        </p:spPr>
      </p:pic>
      <p:sp>
        <p:nvSpPr>
          <p:cNvPr id="20" name="TextBox 19">
            <a:extLst>
              <a:ext uri="{FF2B5EF4-FFF2-40B4-BE49-F238E27FC236}">
                <a16:creationId xmlns:a16="http://schemas.microsoft.com/office/drawing/2014/main" id="{6604CA11-0847-42D8-9EE1-9B6B30AC24DB}"/>
              </a:ext>
            </a:extLst>
          </p:cNvPr>
          <p:cNvSpPr txBox="1"/>
          <p:nvPr/>
        </p:nvSpPr>
        <p:spPr>
          <a:xfrm>
            <a:off x="9718885" y="2426043"/>
            <a:ext cx="2063000" cy="1384995"/>
          </a:xfrm>
          <a:prstGeom prst="rect">
            <a:avLst/>
          </a:prstGeom>
          <a:noFill/>
        </p:spPr>
        <p:txBody>
          <a:bodyPr wrap="square" rtlCol="0">
            <a:spAutoFit/>
          </a:bodyPr>
          <a:lstStyle/>
          <a:p>
            <a:r>
              <a:rPr lang="en-GB" sz="1400"/>
              <a:t>Targets</a:t>
            </a:r>
          </a:p>
          <a:p>
            <a:r>
              <a:rPr lang="en-GB" sz="1400"/>
              <a:t>Demands for quick actions and fixes</a:t>
            </a:r>
          </a:p>
          <a:p>
            <a:r>
              <a:rPr lang="en-GB" sz="1400"/>
              <a:t>Reaction and remarks to ‘things going wrong’</a:t>
            </a:r>
          </a:p>
          <a:p>
            <a:r>
              <a:rPr lang="en-GB" sz="1400"/>
              <a:t>Judgement</a:t>
            </a:r>
          </a:p>
        </p:txBody>
      </p:sp>
      <p:sp>
        <p:nvSpPr>
          <p:cNvPr id="22" name="TextBox 21">
            <a:extLst>
              <a:ext uri="{FF2B5EF4-FFF2-40B4-BE49-F238E27FC236}">
                <a16:creationId xmlns:a16="http://schemas.microsoft.com/office/drawing/2014/main" id="{64A50CB7-B29C-450A-B5AC-90F7F85BA78C}"/>
              </a:ext>
            </a:extLst>
          </p:cNvPr>
          <p:cNvSpPr txBox="1"/>
          <p:nvPr/>
        </p:nvSpPr>
        <p:spPr>
          <a:xfrm>
            <a:off x="2266228" y="5261837"/>
            <a:ext cx="2063000" cy="1169551"/>
          </a:xfrm>
          <a:prstGeom prst="rect">
            <a:avLst/>
          </a:prstGeom>
          <a:noFill/>
        </p:spPr>
        <p:txBody>
          <a:bodyPr wrap="square" rtlCol="0">
            <a:spAutoFit/>
          </a:bodyPr>
          <a:lstStyle/>
          <a:p>
            <a:r>
              <a:rPr lang="en-GB" sz="1400"/>
              <a:t>Curiosity</a:t>
            </a:r>
          </a:p>
          <a:p>
            <a:r>
              <a:rPr lang="en-GB" sz="1400"/>
              <a:t>Compassion and kindness</a:t>
            </a:r>
          </a:p>
          <a:p>
            <a:r>
              <a:rPr lang="en-GB" sz="1400"/>
              <a:t>Fairness</a:t>
            </a:r>
          </a:p>
          <a:p>
            <a:r>
              <a:rPr lang="en-GB" sz="1400"/>
              <a:t>Understanding </a:t>
            </a:r>
          </a:p>
          <a:p>
            <a:r>
              <a:rPr lang="en-GB" sz="1400"/>
              <a:t>Collaboration</a:t>
            </a:r>
          </a:p>
        </p:txBody>
      </p:sp>
    </p:spTree>
    <p:extLst>
      <p:ext uri="{BB962C8B-B14F-4D97-AF65-F5344CB8AC3E}">
        <p14:creationId xmlns:p14="http://schemas.microsoft.com/office/powerpoint/2010/main" val="4188726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FC23551-287A-4E5E-8984-2C3B44F9B0DA}"/>
              </a:ext>
            </a:extLst>
          </p:cNvPr>
          <p:cNvPicPr>
            <a:picLocks noChangeAspect="1"/>
          </p:cNvPicPr>
          <p:nvPr/>
        </p:nvPicPr>
        <p:blipFill rotWithShape="1">
          <a:blip r:embed="rId3"/>
          <a:srcRect l="67036" t="1" b="47482"/>
          <a:stretch/>
        </p:blipFill>
        <p:spPr>
          <a:xfrm>
            <a:off x="10413701" y="-80622"/>
            <a:ext cx="1988379" cy="1781939"/>
          </a:xfrm>
          <a:prstGeom prst="rect">
            <a:avLst/>
          </a:prstGeom>
        </p:spPr>
      </p:pic>
      <p:pic>
        <p:nvPicPr>
          <p:cNvPr id="21" name="Picture 20">
            <a:extLst>
              <a:ext uri="{FF2B5EF4-FFF2-40B4-BE49-F238E27FC236}">
                <a16:creationId xmlns:a16="http://schemas.microsoft.com/office/drawing/2014/main" id="{FBB525BA-8D63-40B7-AD28-167665E5A24C}"/>
              </a:ext>
            </a:extLst>
          </p:cNvPr>
          <p:cNvPicPr>
            <a:picLocks noChangeAspect="1"/>
          </p:cNvPicPr>
          <p:nvPr/>
        </p:nvPicPr>
        <p:blipFill rotWithShape="1">
          <a:blip r:embed="rId4">
            <a:alphaModFix amt="26000"/>
          </a:blip>
          <a:srcRect l="16309" r="63753" b="53327"/>
          <a:stretch/>
        </p:blipFill>
        <p:spPr>
          <a:xfrm>
            <a:off x="4868971" y="3113635"/>
            <a:ext cx="2186402" cy="2878918"/>
          </a:xfrm>
          <a:prstGeom prst="rect">
            <a:avLst/>
          </a:prstGeom>
        </p:spPr>
      </p:pic>
      <p:sp>
        <p:nvSpPr>
          <p:cNvPr id="25" name="Title 24">
            <a:extLst>
              <a:ext uri="{FF2B5EF4-FFF2-40B4-BE49-F238E27FC236}">
                <a16:creationId xmlns:a16="http://schemas.microsoft.com/office/drawing/2014/main" id="{A116A689-1160-47E9-95E6-926F17007844}"/>
              </a:ext>
            </a:extLst>
          </p:cNvPr>
          <p:cNvSpPr>
            <a:spLocks noGrp="1"/>
          </p:cNvSpPr>
          <p:nvPr>
            <p:ph type="title"/>
          </p:nvPr>
        </p:nvSpPr>
        <p:spPr/>
        <p:txBody>
          <a:bodyPr/>
          <a:lstStyle/>
          <a:p>
            <a:r>
              <a:rPr lang="en-GB"/>
              <a:t>Supportive oversight</a:t>
            </a:r>
          </a:p>
        </p:txBody>
      </p:sp>
      <p:graphicFrame>
        <p:nvGraphicFramePr>
          <p:cNvPr id="8" name="Table 5">
            <a:extLst>
              <a:ext uri="{FF2B5EF4-FFF2-40B4-BE49-F238E27FC236}">
                <a16:creationId xmlns:a16="http://schemas.microsoft.com/office/drawing/2014/main" id="{48585256-2291-49DB-A18A-0DB3AF60B697}"/>
              </a:ext>
            </a:extLst>
          </p:cNvPr>
          <p:cNvGraphicFramePr>
            <a:graphicFrameLocks noGrp="1"/>
          </p:cNvGraphicFramePr>
          <p:nvPr>
            <p:ph sz="quarter" idx="10"/>
          </p:nvPr>
        </p:nvGraphicFramePr>
        <p:xfrm>
          <a:off x="2832846" y="1919627"/>
          <a:ext cx="6884896" cy="4572000"/>
        </p:xfrm>
        <a:graphic>
          <a:graphicData uri="http://schemas.openxmlformats.org/drawingml/2006/table">
            <a:tbl>
              <a:tblPr firstRow="1" bandRow="1"/>
              <a:tblGrid>
                <a:gridCol w="3442448">
                  <a:extLst>
                    <a:ext uri="{9D8B030D-6E8A-4147-A177-3AD203B41FA5}">
                      <a16:colId xmlns:a16="http://schemas.microsoft.com/office/drawing/2014/main" val="2600818108"/>
                    </a:ext>
                  </a:extLst>
                </a:gridCol>
                <a:gridCol w="3442448">
                  <a:extLst>
                    <a:ext uri="{9D8B030D-6E8A-4147-A177-3AD203B41FA5}">
                      <a16:colId xmlns:a16="http://schemas.microsoft.com/office/drawing/2014/main" val="2428723765"/>
                    </a:ext>
                  </a:extLst>
                </a:gridCol>
              </a:tblGrid>
              <a:tr h="370840">
                <a:tc>
                  <a:txBody>
                    <a:bodyPr/>
                    <a:lstStyle/>
                    <a:p>
                      <a:r>
                        <a:rPr lang="en-GB"/>
                        <a:t>Oversight mindset</a:t>
                      </a:r>
                    </a:p>
                    <a:p>
                      <a:r>
                        <a:rPr lang="en-GB"/>
                        <a:t>Should underpin oversight approach from provider boards, ICBs and CQC</a:t>
                      </a:r>
                      <a:endParaRPr lang="en-GB" b="0"/>
                    </a:p>
                  </a:txBody>
                  <a:tcPr>
                    <a:lnL w="12700" cap="flat" cmpd="sng" algn="ctr">
                      <a:solidFill>
                        <a:srgbClr val="00388F"/>
                      </a:solidFill>
                      <a:prstDash val="solid"/>
                      <a:round/>
                      <a:headEnd type="none" w="med" len="med"/>
                      <a:tailEnd type="none" w="med" len="med"/>
                    </a:lnL>
                    <a:lnR w="12700" cap="flat" cmpd="sng" algn="ctr">
                      <a:solidFill>
                        <a:srgbClr val="00388F"/>
                      </a:solidFill>
                      <a:prstDash val="solid"/>
                      <a:round/>
                      <a:headEnd type="none" w="med" len="med"/>
                      <a:tailEnd type="none" w="med" len="med"/>
                    </a:lnR>
                    <a:lnT w="12700" cap="flat" cmpd="sng" algn="ctr">
                      <a:solidFill>
                        <a:srgbClr val="00388F"/>
                      </a:solidFill>
                      <a:prstDash val="solid"/>
                      <a:round/>
                      <a:headEnd type="none" w="med" len="med"/>
                      <a:tailEnd type="none" w="med" len="med"/>
                    </a:lnT>
                    <a:lnB w="12700" cap="flat" cmpd="sng" algn="ctr">
                      <a:solidFill>
                        <a:srgbClr val="00388F"/>
                      </a:solidFill>
                      <a:prstDash val="solid"/>
                      <a:round/>
                      <a:headEnd type="none" w="med" len="med"/>
                      <a:tailEnd type="none" w="med" len="med"/>
                    </a:lnB>
                    <a:solidFill>
                      <a:schemeClr val="accent4">
                        <a:lumMod val="60000"/>
                        <a:lumOff val="40000"/>
                      </a:schemeClr>
                    </a:solidFill>
                  </a:tcPr>
                </a:tc>
                <a:tc>
                  <a:txBody>
                    <a:bodyPr/>
                    <a:lstStyle/>
                    <a:p>
                      <a:r>
                        <a:rPr lang="en-GB"/>
                        <a:t>Oversight approach</a:t>
                      </a:r>
                    </a:p>
                    <a:p>
                      <a:r>
                        <a:rPr lang="en-GB"/>
                        <a:t>Principles to consider when designing an approach to oversight</a:t>
                      </a:r>
                      <a:endParaRPr lang="en-GB" b="0"/>
                    </a:p>
                  </a:txBody>
                  <a:tcPr>
                    <a:lnL w="12700" cap="flat" cmpd="sng" algn="ctr">
                      <a:solidFill>
                        <a:srgbClr val="00388F"/>
                      </a:solidFill>
                      <a:prstDash val="solid"/>
                      <a:round/>
                      <a:headEnd type="none" w="med" len="med"/>
                      <a:tailEnd type="none" w="med" len="med"/>
                    </a:lnL>
                    <a:lnR w="12700" cap="flat" cmpd="sng" algn="ctr">
                      <a:solidFill>
                        <a:srgbClr val="00388F"/>
                      </a:solidFill>
                      <a:prstDash val="solid"/>
                      <a:round/>
                      <a:headEnd type="none" w="med" len="med"/>
                      <a:tailEnd type="none" w="med" len="med"/>
                    </a:lnR>
                    <a:lnT w="12700" cap="flat" cmpd="sng" algn="ctr">
                      <a:solidFill>
                        <a:srgbClr val="00388F"/>
                      </a:solidFill>
                      <a:prstDash val="solid"/>
                      <a:round/>
                      <a:headEnd type="none" w="med" len="med"/>
                      <a:tailEnd type="none" w="med" len="med"/>
                    </a:lnT>
                    <a:lnB w="12700" cap="flat" cmpd="sng" algn="ctr">
                      <a:solidFill>
                        <a:srgbClr val="00388F"/>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2277471048"/>
                  </a:ext>
                </a:extLst>
              </a:tr>
              <a:tr h="370840">
                <a:tc>
                  <a:txBody>
                    <a:bodyPr/>
                    <a:lstStyle/>
                    <a:p>
                      <a:pPr marL="342900" indent="-342900">
                        <a:buFont typeface="+mj-lt"/>
                        <a:buAutoNum type="arabicPeriod"/>
                      </a:pPr>
                      <a:r>
                        <a:rPr lang="en-GB"/>
                        <a:t>Improvement is the focus</a:t>
                      </a:r>
                    </a:p>
                    <a:p>
                      <a:pPr marL="342900" indent="-342900">
                        <a:buFont typeface="+mj-lt"/>
                        <a:buAutoNum type="arabicPeriod"/>
                      </a:pPr>
                      <a:r>
                        <a:rPr lang="en-GB"/>
                        <a:t>Blame restricts insight</a:t>
                      </a:r>
                    </a:p>
                    <a:p>
                      <a:pPr marL="342900" indent="-342900">
                        <a:buFont typeface="+mj-lt"/>
                        <a:buAutoNum type="arabicPeriod"/>
                      </a:pPr>
                      <a:r>
                        <a:rPr lang="en-GB"/>
                        <a:t>Learning from patient safety incidents is a proactive step towards improvement</a:t>
                      </a:r>
                    </a:p>
                    <a:p>
                      <a:pPr marL="342900" indent="-342900">
                        <a:buFont typeface="+mj-lt"/>
                        <a:buAutoNum type="arabicPeriod"/>
                      </a:pPr>
                      <a:r>
                        <a:rPr lang="en-GB"/>
                        <a:t>Collaboration is key</a:t>
                      </a:r>
                    </a:p>
                    <a:p>
                      <a:pPr marL="342900" indent="-342900">
                        <a:buFont typeface="+mj-lt"/>
                        <a:buAutoNum type="arabicPeriod"/>
                      </a:pPr>
                      <a:r>
                        <a:rPr lang="en-GB"/>
                        <a:t>Psychological safety allows learning to occur </a:t>
                      </a:r>
                    </a:p>
                    <a:p>
                      <a:pPr marL="342900" indent="-342900">
                        <a:buFont typeface="+mj-lt"/>
                        <a:buAutoNum type="arabicPeriod"/>
                      </a:pPr>
                      <a:r>
                        <a:rPr lang="en-GB"/>
                        <a:t>Curiosity is powerful</a:t>
                      </a:r>
                    </a:p>
                  </a:txBody>
                  <a:tcPr>
                    <a:lnL w="12700" cap="flat" cmpd="sng" algn="ctr">
                      <a:solidFill>
                        <a:srgbClr val="00388F"/>
                      </a:solidFill>
                      <a:prstDash val="solid"/>
                      <a:round/>
                      <a:headEnd type="none" w="med" len="med"/>
                      <a:tailEnd type="none" w="med" len="med"/>
                    </a:lnL>
                    <a:lnR w="12700" cap="flat" cmpd="sng" algn="ctr">
                      <a:solidFill>
                        <a:srgbClr val="00388F"/>
                      </a:solidFill>
                      <a:prstDash val="solid"/>
                      <a:round/>
                      <a:headEnd type="none" w="med" len="med"/>
                      <a:tailEnd type="none" w="med" len="med"/>
                    </a:lnR>
                    <a:lnT w="12700" cap="flat" cmpd="sng" algn="ctr">
                      <a:solidFill>
                        <a:srgbClr val="00388F"/>
                      </a:solidFill>
                      <a:prstDash val="solid"/>
                      <a:round/>
                      <a:headEnd type="none" w="med" len="med"/>
                      <a:tailEnd type="none" w="med" len="med"/>
                    </a:lnT>
                    <a:lnB w="12700" cap="flat" cmpd="sng" algn="ctr">
                      <a:solidFill>
                        <a:srgbClr val="00388F"/>
                      </a:solidFill>
                      <a:prstDash val="solid"/>
                      <a:round/>
                      <a:headEnd type="none" w="med" len="med"/>
                      <a:tailEnd type="none" w="med" len="med"/>
                    </a:lnB>
                  </a:tcPr>
                </a:tc>
                <a:tc>
                  <a:txBody>
                    <a:bodyPr/>
                    <a:lstStyle/>
                    <a:p>
                      <a:pPr marL="342900" indent="-342900">
                        <a:buAutoNum type="arabicPeriod"/>
                      </a:pPr>
                      <a:r>
                        <a:rPr lang="en-GB"/>
                        <a:t>Use a variety of data</a:t>
                      </a:r>
                    </a:p>
                    <a:p>
                      <a:pPr marL="342900" indent="-342900">
                        <a:buAutoNum type="arabicPeriod"/>
                      </a:pPr>
                      <a:r>
                        <a:rPr lang="en-GB"/>
                        <a:t>Reduce the information collection burden</a:t>
                      </a:r>
                    </a:p>
                    <a:p>
                      <a:pPr marL="342900" indent="-342900">
                        <a:buAutoNum type="arabicPeriod"/>
                      </a:pPr>
                      <a:r>
                        <a:rPr lang="en-GB"/>
                        <a:t>Oversight is not ‘one size fits all’</a:t>
                      </a:r>
                    </a:p>
                    <a:p>
                      <a:pPr marL="342900" indent="-342900">
                        <a:buAutoNum type="arabicPeriod"/>
                      </a:pPr>
                      <a:r>
                        <a:rPr lang="en-GB"/>
                        <a:t>Capture meaningful insight from patients, families and staff</a:t>
                      </a:r>
                    </a:p>
                    <a:p>
                      <a:pPr marL="342900" indent="-342900">
                        <a:buAutoNum type="arabicPeriod"/>
                      </a:pPr>
                      <a:r>
                        <a:rPr lang="en-GB"/>
                        <a:t>Metrics require clarity and purpose</a:t>
                      </a:r>
                    </a:p>
                    <a:p>
                      <a:pPr marL="342900" indent="-342900">
                        <a:buAutoNum type="arabicPeriod"/>
                      </a:pPr>
                      <a:r>
                        <a:rPr lang="en-GB"/>
                        <a:t>Be aware of perverse incentives</a:t>
                      </a:r>
                    </a:p>
                  </a:txBody>
                  <a:tcPr>
                    <a:lnL w="12700" cap="flat" cmpd="sng" algn="ctr">
                      <a:solidFill>
                        <a:srgbClr val="00388F"/>
                      </a:solidFill>
                      <a:prstDash val="solid"/>
                      <a:round/>
                      <a:headEnd type="none" w="med" len="med"/>
                      <a:tailEnd type="none" w="med" len="med"/>
                    </a:lnL>
                    <a:lnR w="12700" cap="flat" cmpd="sng" algn="ctr">
                      <a:solidFill>
                        <a:srgbClr val="00388F"/>
                      </a:solidFill>
                      <a:prstDash val="solid"/>
                      <a:round/>
                      <a:headEnd type="none" w="med" len="med"/>
                      <a:tailEnd type="none" w="med" len="med"/>
                    </a:lnR>
                    <a:lnT w="12700" cap="flat" cmpd="sng" algn="ctr">
                      <a:solidFill>
                        <a:srgbClr val="00388F"/>
                      </a:solidFill>
                      <a:prstDash val="solid"/>
                      <a:round/>
                      <a:headEnd type="none" w="med" len="med"/>
                      <a:tailEnd type="none" w="med" len="med"/>
                    </a:lnT>
                    <a:lnB w="12700" cap="flat" cmpd="sng" algn="ctr">
                      <a:solidFill>
                        <a:srgbClr val="00388F"/>
                      </a:solidFill>
                      <a:prstDash val="solid"/>
                      <a:round/>
                      <a:headEnd type="none" w="med" len="med"/>
                      <a:tailEnd type="none" w="med" len="med"/>
                    </a:lnB>
                  </a:tcPr>
                </a:tc>
                <a:extLst>
                  <a:ext uri="{0D108BD9-81ED-4DB2-BD59-A6C34878D82A}">
                    <a16:rowId xmlns:a16="http://schemas.microsoft.com/office/drawing/2014/main" val="3745584076"/>
                  </a:ext>
                </a:extLst>
              </a:tr>
            </a:tbl>
          </a:graphicData>
        </a:graphic>
      </p:graphicFrame>
      <p:pic>
        <p:nvPicPr>
          <p:cNvPr id="9" name="Picture 8" descr="A picture containing text&#10;&#10;Description automatically generated">
            <a:extLst>
              <a:ext uri="{FF2B5EF4-FFF2-40B4-BE49-F238E27FC236}">
                <a16:creationId xmlns:a16="http://schemas.microsoft.com/office/drawing/2014/main" id="{B66656B7-9724-4911-8D6F-1C9C39AC5C5B}"/>
              </a:ext>
            </a:extLst>
          </p:cNvPr>
          <p:cNvPicPr>
            <a:picLocks noChangeAspect="1"/>
          </p:cNvPicPr>
          <p:nvPr/>
        </p:nvPicPr>
        <p:blipFill rotWithShape="1">
          <a:blip r:embed="rId5"/>
          <a:srcRect l="64675" t="14257" r="3738" b="11234"/>
          <a:stretch/>
        </p:blipFill>
        <p:spPr>
          <a:xfrm>
            <a:off x="8565178" y="1925647"/>
            <a:ext cx="3697046" cy="4905487"/>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9BCE593C-3FDF-4CF2-B1D8-1D885C3B4F9D}"/>
              </a:ext>
            </a:extLst>
          </p:cNvPr>
          <p:cNvPicPr>
            <a:picLocks noChangeAspect="1"/>
          </p:cNvPicPr>
          <p:nvPr/>
        </p:nvPicPr>
        <p:blipFill rotWithShape="1">
          <a:blip r:embed="rId6"/>
          <a:srcRect l="3738" r="64675" b="9926"/>
          <a:stretch/>
        </p:blipFill>
        <p:spPr>
          <a:xfrm>
            <a:off x="0" y="987036"/>
            <a:ext cx="3697046" cy="5930160"/>
          </a:xfrm>
          <a:prstGeom prst="rect">
            <a:avLst/>
          </a:prstGeom>
        </p:spPr>
      </p:pic>
    </p:spTree>
    <p:extLst>
      <p:ext uri="{BB962C8B-B14F-4D97-AF65-F5344CB8AC3E}">
        <p14:creationId xmlns:p14="http://schemas.microsoft.com/office/powerpoint/2010/main" val="874656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imeline&#10;&#10;Description automatically generated">
            <a:extLst>
              <a:ext uri="{FF2B5EF4-FFF2-40B4-BE49-F238E27FC236}">
                <a16:creationId xmlns:a16="http://schemas.microsoft.com/office/drawing/2014/main" id="{35C48803-7377-49F6-90B2-10413A5DA238}"/>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928561" y="309382"/>
            <a:ext cx="5843500" cy="6146419"/>
          </a:xfrm>
          <a:prstGeom prst="rect">
            <a:avLst/>
          </a:prstGeom>
          <a:noFill/>
        </p:spPr>
      </p:pic>
      <p:pic>
        <p:nvPicPr>
          <p:cNvPr id="4" name="Picture 3">
            <a:extLst>
              <a:ext uri="{FF2B5EF4-FFF2-40B4-BE49-F238E27FC236}">
                <a16:creationId xmlns:a16="http://schemas.microsoft.com/office/drawing/2014/main" id="{13C8321B-6EFA-4A76-8982-3C3B6B4FFA45}"/>
              </a:ext>
            </a:extLst>
          </p:cNvPr>
          <p:cNvPicPr>
            <a:picLocks noChangeAspect="1"/>
          </p:cNvPicPr>
          <p:nvPr/>
        </p:nvPicPr>
        <p:blipFill rotWithShape="1">
          <a:blip r:embed="rId4"/>
          <a:srcRect l="67036" t="1" b="47482"/>
          <a:stretch/>
        </p:blipFill>
        <p:spPr>
          <a:xfrm>
            <a:off x="7590208" y="1057930"/>
            <a:ext cx="3958324" cy="3547262"/>
          </a:xfrm>
          <a:prstGeom prst="rect">
            <a:avLst/>
          </a:prstGeom>
        </p:spPr>
      </p:pic>
      <p:sp>
        <p:nvSpPr>
          <p:cNvPr id="7" name="TextBox 6">
            <a:extLst>
              <a:ext uri="{FF2B5EF4-FFF2-40B4-BE49-F238E27FC236}">
                <a16:creationId xmlns:a16="http://schemas.microsoft.com/office/drawing/2014/main" id="{8EF79EB8-02D7-46C9-82AB-5F81B94A0F81}"/>
              </a:ext>
            </a:extLst>
          </p:cNvPr>
          <p:cNvSpPr txBox="1"/>
          <p:nvPr/>
        </p:nvSpPr>
        <p:spPr>
          <a:xfrm>
            <a:off x="669472" y="6371550"/>
            <a:ext cx="9482234" cy="369332"/>
          </a:xfrm>
          <a:prstGeom prst="rect">
            <a:avLst/>
          </a:prstGeom>
          <a:noFill/>
        </p:spPr>
        <p:txBody>
          <a:bodyPr wrap="square">
            <a:spAutoFit/>
          </a:bodyPr>
          <a:lstStyle/>
          <a:p>
            <a:r>
              <a:rPr lang="en-GB">
                <a:hlinkClick r:id="rId5"/>
              </a:rPr>
              <a:t>B1465-4.-Oversight-roles-and-responsibilities-specification-v1-FINAL.pdf (england.nhs.uk)</a:t>
            </a:r>
            <a:endParaRPr lang="en-GB"/>
          </a:p>
        </p:txBody>
      </p:sp>
    </p:spTree>
    <p:extLst>
      <p:ext uri="{BB962C8B-B14F-4D97-AF65-F5344CB8AC3E}">
        <p14:creationId xmlns:p14="http://schemas.microsoft.com/office/powerpoint/2010/main" val="904602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2856D-A118-EE23-A3F8-84D5B39445B5}"/>
              </a:ext>
            </a:extLst>
          </p:cNvPr>
          <p:cNvSpPr>
            <a:spLocks noGrp="1"/>
          </p:cNvSpPr>
          <p:nvPr>
            <p:ph type="title"/>
          </p:nvPr>
        </p:nvSpPr>
        <p:spPr/>
        <p:txBody>
          <a:bodyPr/>
          <a:lstStyle/>
          <a:p>
            <a:r>
              <a:rPr lang="en-US">
                <a:latin typeface="Arial"/>
                <a:cs typeface="Arial"/>
              </a:rPr>
              <a:t>Setting the foundations</a:t>
            </a:r>
            <a:endParaRPr lang="en-US"/>
          </a:p>
        </p:txBody>
      </p:sp>
      <p:pic>
        <p:nvPicPr>
          <p:cNvPr id="5" name="Picture 4" descr="A picture containing text&#10;&#10;Description automatically generated">
            <a:extLst>
              <a:ext uri="{FF2B5EF4-FFF2-40B4-BE49-F238E27FC236}">
                <a16:creationId xmlns:a16="http://schemas.microsoft.com/office/drawing/2014/main" id="{5AB13E40-93D7-030A-60DF-8F644C8CA12B}"/>
              </a:ext>
            </a:extLst>
          </p:cNvPr>
          <p:cNvPicPr>
            <a:picLocks noChangeAspect="1"/>
          </p:cNvPicPr>
          <p:nvPr/>
        </p:nvPicPr>
        <p:blipFill rotWithShape="1">
          <a:blip r:embed="rId2"/>
          <a:srcRect l="67036" t="1" b="47482"/>
          <a:stretch/>
        </p:blipFill>
        <p:spPr>
          <a:xfrm>
            <a:off x="6256865" y="1057929"/>
            <a:ext cx="5291667" cy="4742141"/>
          </a:xfrm>
          <a:prstGeom prst="rect">
            <a:avLst/>
          </a:prstGeom>
        </p:spPr>
      </p:pic>
      <p:sp>
        <p:nvSpPr>
          <p:cNvPr id="6" name="TextBox 5">
            <a:extLst>
              <a:ext uri="{FF2B5EF4-FFF2-40B4-BE49-F238E27FC236}">
                <a16:creationId xmlns:a16="http://schemas.microsoft.com/office/drawing/2014/main" id="{F45478EC-61B7-AD78-6EDD-BC3EDD631CD2}"/>
              </a:ext>
            </a:extLst>
          </p:cNvPr>
          <p:cNvSpPr txBox="1"/>
          <p:nvPr/>
        </p:nvSpPr>
        <p:spPr>
          <a:xfrm>
            <a:off x="972765" y="2401516"/>
            <a:ext cx="5107021" cy="28315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000" dirty="0">
                <a:latin typeface="Arial" panose="020B0604020202020204" pitchFamily="34" charset="0"/>
                <a:cs typeface="Arial" panose="020B0604020202020204" pitchFamily="34" charset="0"/>
              </a:rPr>
              <a:t>Relational vs transactional</a:t>
            </a:r>
          </a:p>
          <a:p>
            <a:pPr marL="285750" indent="-285750">
              <a:buFont typeface="Arial"/>
              <a:buChar char="•"/>
            </a:pPr>
            <a:r>
              <a:rPr lang="en-US" sz="2000" dirty="0">
                <a:latin typeface="Arial" panose="020B0604020202020204" pitchFamily="34" charset="0"/>
                <a:cs typeface="Arial" panose="020B0604020202020204" pitchFamily="34" charset="0"/>
              </a:rPr>
              <a:t>Trust on both sides</a:t>
            </a:r>
          </a:p>
          <a:p>
            <a:pPr marL="285750" indent="-285750">
              <a:buFont typeface="Arial"/>
              <a:buChar char="•"/>
            </a:pPr>
            <a:r>
              <a:rPr lang="en-US" sz="2000" dirty="0">
                <a:latin typeface="Arial" panose="020B0604020202020204" pitchFamily="34" charset="0"/>
                <a:cs typeface="Arial" panose="020B0604020202020204" pitchFamily="34" charset="0"/>
              </a:rPr>
              <a:t>Importance of being open and able to share information</a:t>
            </a:r>
          </a:p>
          <a:p>
            <a:pPr marL="285750" indent="-285750">
              <a:buFont typeface="Arial"/>
              <a:buChar char="•"/>
            </a:pPr>
            <a:r>
              <a:rPr lang="en-US" sz="2000" dirty="0">
                <a:latin typeface="Arial" panose="020B0604020202020204" pitchFamily="34" charset="0"/>
                <a:cs typeface="Arial" panose="020B0604020202020204" pitchFamily="34" charset="0"/>
              </a:rPr>
              <a:t>Become partners in creating the best patient safety incident response pathways for your systems</a:t>
            </a:r>
          </a:p>
          <a:p>
            <a:pPr marL="285750" indent="-285750">
              <a:buFont typeface="Arial"/>
              <a:buChar char="•"/>
            </a:pPr>
            <a:r>
              <a:rPr lang="en-US" sz="2000" dirty="0">
                <a:latin typeface="Arial" panose="020B0604020202020204" pitchFamily="34" charset="0"/>
                <a:cs typeface="Arial" panose="020B0604020202020204" pitchFamily="34" charset="0"/>
              </a:rPr>
              <a:t>How far are the standards being met?</a:t>
            </a:r>
          </a:p>
          <a:p>
            <a:pPr marL="285750" indent="-285750">
              <a:buFont typeface="Arial"/>
              <a:buChar char="•"/>
            </a:pPr>
            <a:endParaRPr lang="en-US" dirty="0">
              <a:cs typeface="Calibri" panose="020F0502020204030204"/>
            </a:endParaRPr>
          </a:p>
        </p:txBody>
      </p:sp>
    </p:spTree>
    <p:extLst>
      <p:ext uri="{BB962C8B-B14F-4D97-AF65-F5344CB8AC3E}">
        <p14:creationId xmlns:p14="http://schemas.microsoft.com/office/powerpoint/2010/main" val="367379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B75BD2B0-4295-45E4-AD88-A5C646B5585F}"/>
              </a:ext>
            </a:extLst>
          </p:cNvPr>
          <p:cNvGrpSpPr/>
          <p:nvPr/>
        </p:nvGrpSpPr>
        <p:grpSpPr>
          <a:xfrm>
            <a:off x="3474367" y="2557570"/>
            <a:ext cx="5545880" cy="3698316"/>
            <a:chOff x="3616235" y="3221903"/>
            <a:chExt cx="4694115" cy="2667558"/>
          </a:xfrm>
        </p:grpSpPr>
        <p:pic>
          <p:nvPicPr>
            <p:cNvPr id="17" name="Content Placeholder 4" descr="A picture containing text&#10;&#10;Description automatically generated">
              <a:extLst>
                <a:ext uri="{FF2B5EF4-FFF2-40B4-BE49-F238E27FC236}">
                  <a16:creationId xmlns:a16="http://schemas.microsoft.com/office/drawing/2014/main" id="{43DB29F4-6098-4C34-8E8A-FD7677DE0D18}"/>
                </a:ext>
              </a:extLst>
            </p:cNvPr>
            <p:cNvPicPr>
              <a:picLocks noChangeAspect="1"/>
            </p:cNvPicPr>
            <p:nvPr/>
          </p:nvPicPr>
          <p:blipFill>
            <a:blip r:embed="rId2"/>
            <a:stretch>
              <a:fillRect/>
            </a:stretch>
          </p:blipFill>
          <p:spPr>
            <a:xfrm flipH="1">
              <a:off x="3616235" y="4805829"/>
              <a:ext cx="1551148" cy="872521"/>
            </a:xfrm>
            <a:prstGeom prst="rect">
              <a:avLst/>
            </a:prstGeom>
          </p:spPr>
        </p:pic>
        <p:pic>
          <p:nvPicPr>
            <p:cNvPr id="14" name="Picture 13" descr="Diagram, engineering drawing&#10;&#10;Description automatically generated">
              <a:extLst>
                <a:ext uri="{FF2B5EF4-FFF2-40B4-BE49-F238E27FC236}">
                  <a16:creationId xmlns:a16="http://schemas.microsoft.com/office/drawing/2014/main" id="{07C4AC47-7505-4141-9F03-9D30BAC5F0BC}"/>
                </a:ext>
              </a:extLst>
            </p:cNvPr>
            <p:cNvPicPr>
              <a:picLocks noChangeAspect="1"/>
            </p:cNvPicPr>
            <p:nvPr/>
          </p:nvPicPr>
          <p:blipFill rotWithShape="1">
            <a:blip r:embed="rId3"/>
            <a:srcRect l="25928" t="50000" r="23071"/>
            <a:stretch/>
          </p:blipFill>
          <p:spPr>
            <a:xfrm>
              <a:off x="6774859" y="3221903"/>
              <a:ext cx="1535491" cy="846778"/>
            </a:xfrm>
            <a:prstGeom prst="rect">
              <a:avLst/>
            </a:prstGeom>
          </p:spPr>
        </p:pic>
        <p:pic>
          <p:nvPicPr>
            <p:cNvPr id="15" name="Picture 14" descr="A picture containing silhouette&#10;&#10;Description automatically generated">
              <a:extLst>
                <a:ext uri="{FF2B5EF4-FFF2-40B4-BE49-F238E27FC236}">
                  <a16:creationId xmlns:a16="http://schemas.microsoft.com/office/drawing/2014/main" id="{3CFCA095-05EC-4B38-A9BA-C070454D8B2B}"/>
                </a:ext>
              </a:extLst>
            </p:cNvPr>
            <p:cNvPicPr>
              <a:picLocks noChangeAspect="1"/>
            </p:cNvPicPr>
            <p:nvPr/>
          </p:nvPicPr>
          <p:blipFill rotWithShape="1">
            <a:blip r:embed="rId4"/>
            <a:srcRect l="23044" t="21566" r="53096" b="12368"/>
            <a:stretch/>
          </p:blipFill>
          <p:spPr>
            <a:xfrm>
              <a:off x="7139749" y="4804602"/>
              <a:ext cx="696529" cy="1084859"/>
            </a:xfrm>
            <a:prstGeom prst="rect">
              <a:avLst/>
            </a:prstGeom>
          </p:spPr>
        </p:pic>
        <p:graphicFrame>
          <p:nvGraphicFramePr>
            <p:cNvPr id="16" name="Diagram 11">
              <a:extLst>
                <a:ext uri="{FF2B5EF4-FFF2-40B4-BE49-F238E27FC236}">
                  <a16:creationId xmlns:a16="http://schemas.microsoft.com/office/drawing/2014/main" id="{249B632D-7E1E-444F-A9AE-8FF711201408}"/>
                </a:ext>
              </a:extLst>
            </p:cNvPr>
            <p:cNvGraphicFramePr/>
            <p:nvPr/>
          </p:nvGraphicFramePr>
          <p:xfrm>
            <a:off x="4169435" y="3221903"/>
            <a:ext cx="3358896" cy="252595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sp>
        <p:nvSpPr>
          <p:cNvPr id="2" name="Title 1">
            <a:extLst>
              <a:ext uri="{FF2B5EF4-FFF2-40B4-BE49-F238E27FC236}">
                <a16:creationId xmlns:a16="http://schemas.microsoft.com/office/drawing/2014/main" id="{70B466B6-EB5A-4974-9397-53B3CAB4E026}"/>
              </a:ext>
            </a:extLst>
          </p:cNvPr>
          <p:cNvSpPr>
            <a:spLocks noGrp="1"/>
          </p:cNvSpPr>
          <p:nvPr>
            <p:ph type="title"/>
          </p:nvPr>
        </p:nvSpPr>
        <p:spPr>
          <a:xfrm>
            <a:off x="695739" y="602114"/>
            <a:ext cx="10641498" cy="611649"/>
          </a:xfrm>
        </p:spPr>
        <p:txBody>
          <a:bodyPr/>
          <a:lstStyle/>
          <a:p>
            <a:r>
              <a:rPr lang="en-GB" dirty="0"/>
              <a:t>Developing new oversight processes</a:t>
            </a:r>
          </a:p>
        </p:txBody>
      </p:sp>
      <p:sp>
        <p:nvSpPr>
          <p:cNvPr id="8" name="Callout: Bent Line 7">
            <a:extLst>
              <a:ext uri="{FF2B5EF4-FFF2-40B4-BE49-F238E27FC236}">
                <a16:creationId xmlns:a16="http://schemas.microsoft.com/office/drawing/2014/main" id="{3B9ED29C-9070-4DEF-BDA9-8E546F70C3CF}"/>
              </a:ext>
            </a:extLst>
          </p:cNvPr>
          <p:cNvSpPr/>
          <p:nvPr/>
        </p:nvSpPr>
        <p:spPr>
          <a:xfrm>
            <a:off x="8316974" y="1897553"/>
            <a:ext cx="3549146" cy="1276726"/>
          </a:xfrm>
          <a:prstGeom prst="borderCallout2">
            <a:avLst>
              <a:gd name="adj1" fmla="val 18750"/>
              <a:gd name="adj2" fmla="val -8333"/>
              <a:gd name="adj3" fmla="val 18750"/>
              <a:gd name="adj4" fmla="val -16667"/>
              <a:gd name="adj5" fmla="val 58111"/>
              <a:gd name="adj6" fmla="val -2942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Is the ICB active partner in review and development of plans. </a:t>
            </a:r>
          </a:p>
          <a:p>
            <a:pPr algn="ctr"/>
            <a:r>
              <a:rPr lang="en-GB" sz="1400" dirty="0"/>
              <a:t>Is work progressing to fulfil any gaps identified in meeting national patient safety incident response standards?</a:t>
            </a:r>
          </a:p>
        </p:txBody>
      </p:sp>
      <p:sp>
        <p:nvSpPr>
          <p:cNvPr id="9" name="Callout: Bent Line 8">
            <a:extLst>
              <a:ext uri="{FF2B5EF4-FFF2-40B4-BE49-F238E27FC236}">
                <a16:creationId xmlns:a16="http://schemas.microsoft.com/office/drawing/2014/main" id="{FF7A913E-FD0D-46D4-A584-C0A9E6CF0DAD}"/>
              </a:ext>
            </a:extLst>
          </p:cNvPr>
          <p:cNvSpPr/>
          <p:nvPr/>
        </p:nvSpPr>
        <p:spPr>
          <a:xfrm>
            <a:off x="8871477" y="3899297"/>
            <a:ext cx="3008848" cy="2152372"/>
          </a:xfrm>
          <a:prstGeom prst="borderCallout2">
            <a:avLst>
              <a:gd name="adj1" fmla="val 18750"/>
              <a:gd name="adj2" fmla="val -8333"/>
              <a:gd name="adj3" fmla="val 18750"/>
              <a:gd name="adj4" fmla="val -16667"/>
              <a:gd name="adj5" fmla="val 39621"/>
              <a:gd name="adj6" fmla="val -2427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Can organisations describe their capacity to effectively deliver its patient safety incident response plan? </a:t>
            </a:r>
          </a:p>
          <a:p>
            <a:pPr algn="ctr"/>
            <a:r>
              <a:rPr lang="en-GB" sz="1400" dirty="0"/>
              <a:t>Is staff time protected or dedicated full-time roles in place for patient safety incident response?</a:t>
            </a:r>
          </a:p>
          <a:p>
            <a:pPr algn="ctr"/>
            <a:r>
              <a:rPr lang="en-GB" sz="1400" dirty="0"/>
              <a:t>Opportunity to support at system level? </a:t>
            </a:r>
          </a:p>
        </p:txBody>
      </p:sp>
      <p:sp>
        <p:nvSpPr>
          <p:cNvPr id="11" name="Callout: Bent Line 10">
            <a:extLst>
              <a:ext uri="{FF2B5EF4-FFF2-40B4-BE49-F238E27FC236}">
                <a16:creationId xmlns:a16="http://schemas.microsoft.com/office/drawing/2014/main" id="{10860A39-AFB1-4FE9-A0DD-0782A4C8BA38}"/>
              </a:ext>
            </a:extLst>
          </p:cNvPr>
          <p:cNvSpPr/>
          <p:nvPr/>
        </p:nvSpPr>
        <p:spPr>
          <a:xfrm flipH="1">
            <a:off x="325880" y="1822332"/>
            <a:ext cx="3594341" cy="1798692"/>
          </a:xfrm>
          <a:prstGeom prst="borderCallout2">
            <a:avLst>
              <a:gd name="adj1" fmla="val 18750"/>
              <a:gd name="adj2" fmla="val -8333"/>
              <a:gd name="adj3" fmla="val 18750"/>
              <a:gd name="adj4" fmla="val -16667"/>
              <a:gd name="adj5" fmla="val 59129"/>
              <a:gd name="adj6" fmla="val -2807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Is learning and improvement work adequately balanced?</a:t>
            </a:r>
          </a:p>
          <a:p>
            <a:pPr algn="ctr"/>
            <a:r>
              <a:rPr lang="en-GB" sz="1400" dirty="0"/>
              <a:t>How can the ICB support cross system responses? </a:t>
            </a:r>
          </a:p>
          <a:p>
            <a:pPr algn="ctr"/>
            <a:r>
              <a:rPr lang="en-GB" sz="1400" dirty="0"/>
              <a:t>How are we using insight for improvement?</a:t>
            </a:r>
          </a:p>
        </p:txBody>
      </p:sp>
      <p:sp>
        <p:nvSpPr>
          <p:cNvPr id="12" name="Callout: Bent Line 11">
            <a:extLst>
              <a:ext uri="{FF2B5EF4-FFF2-40B4-BE49-F238E27FC236}">
                <a16:creationId xmlns:a16="http://schemas.microsoft.com/office/drawing/2014/main" id="{2DC61864-F881-40AF-982B-0E72AE5FBA32}"/>
              </a:ext>
            </a:extLst>
          </p:cNvPr>
          <p:cNvSpPr/>
          <p:nvPr/>
        </p:nvSpPr>
        <p:spPr>
          <a:xfrm flipH="1">
            <a:off x="369518" y="3899297"/>
            <a:ext cx="3104849" cy="1704714"/>
          </a:xfrm>
          <a:prstGeom prst="borderCallout2">
            <a:avLst>
              <a:gd name="adj1" fmla="val 18750"/>
              <a:gd name="adj2" fmla="val -8333"/>
              <a:gd name="adj3" fmla="val 18750"/>
              <a:gd name="adj4" fmla="val -16667"/>
              <a:gd name="adj5" fmla="val 66573"/>
              <a:gd name="adj6" fmla="val -286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Is compassionate engagement equitable for all? </a:t>
            </a:r>
          </a:p>
          <a:p>
            <a:pPr algn="ctr"/>
            <a:r>
              <a:rPr lang="en-GB" sz="1400" dirty="0"/>
              <a:t>How extensive is the evidence of a just culture (</a:t>
            </a:r>
            <a:r>
              <a:rPr lang="en-GB" sz="1400" dirty="0" err="1"/>
              <a:t>eg</a:t>
            </a:r>
            <a:r>
              <a:rPr lang="en-GB" sz="1400" dirty="0"/>
              <a:t> does ‘blame’, or focusing on individual actions or omissions occur)? </a:t>
            </a:r>
          </a:p>
        </p:txBody>
      </p:sp>
      <p:pic>
        <p:nvPicPr>
          <p:cNvPr id="18" name="Picture 17" descr="A picture containing text, silhouette&#10;&#10;Description automatically generated">
            <a:extLst>
              <a:ext uri="{FF2B5EF4-FFF2-40B4-BE49-F238E27FC236}">
                <a16:creationId xmlns:a16="http://schemas.microsoft.com/office/drawing/2014/main" id="{8BA6AA9D-0193-4D56-8797-03E918F217E9}"/>
              </a:ext>
            </a:extLst>
          </p:cNvPr>
          <p:cNvPicPr>
            <a:picLocks noChangeAspect="1"/>
          </p:cNvPicPr>
          <p:nvPr/>
        </p:nvPicPr>
        <p:blipFill rotWithShape="1">
          <a:blip r:embed="rId10"/>
          <a:srcRect l="21566" t="21259" r="48240" b="39770"/>
          <a:stretch/>
        </p:blipFill>
        <p:spPr>
          <a:xfrm>
            <a:off x="4020943" y="3347618"/>
            <a:ext cx="1012679" cy="735203"/>
          </a:xfrm>
          <a:prstGeom prst="rect">
            <a:avLst/>
          </a:prstGeom>
        </p:spPr>
      </p:pic>
      <p:sp>
        <p:nvSpPr>
          <p:cNvPr id="20" name="TextBox 19">
            <a:extLst>
              <a:ext uri="{FF2B5EF4-FFF2-40B4-BE49-F238E27FC236}">
                <a16:creationId xmlns:a16="http://schemas.microsoft.com/office/drawing/2014/main" id="{C97BD3ED-2826-47F0-92D3-1CFEB7C851E8}"/>
              </a:ext>
            </a:extLst>
          </p:cNvPr>
          <p:cNvSpPr txBox="1"/>
          <p:nvPr/>
        </p:nvSpPr>
        <p:spPr>
          <a:xfrm>
            <a:off x="1963186" y="6051669"/>
            <a:ext cx="6094476" cy="646331"/>
          </a:xfrm>
          <a:prstGeom prst="rect">
            <a:avLst/>
          </a:prstGeom>
          <a:noFill/>
        </p:spPr>
        <p:txBody>
          <a:bodyPr wrap="square">
            <a:spAutoFit/>
          </a:bodyPr>
          <a:lstStyle/>
          <a:p>
            <a:r>
              <a:rPr lang="en-GB">
                <a:hlinkClick r:id="rId11"/>
              </a:rPr>
              <a:t>B1465-5.-Patient-Safety-Incident-Response-standards-v1-FINAL.pdf (england.nhs.uk)</a:t>
            </a:r>
            <a:endParaRPr lang="en-GB"/>
          </a:p>
        </p:txBody>
      </p:sp>
    </p:spTree>
    <p:extLst>
      <p:ext uri="{BB962C8B-B14F-4D97-AF65-F5344CB8AC3E}">
        <p14:creationId xmlns:p14="http://schemas.microsoft.com/office/powerpoint/2010/main" val="21980588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B3981-47D3-4881-8BA7-46CE298F0600}"/>
              </a:ext>
            </a:extLst>
          </p:cNvPr>
          <p:cNvSpPr>
            <a:spLocks noGrp="1"/>
          </p:cNvSpPr>
          <p:nvPr>
            <p:ph type="title"/>
          </p:nvPr>
        </p:nvSpPr>
        <p:spPr/>
        <p:txBody>
          <a:bodyPr/>
          <a:lstStyle/>
          <a:p>
            <a:endParaRPr lang="en-GB"/>
          </a:p>
        </p:txBody>
      </p:sp>
      <p:pic>
        <p:nvPicPr>
          <p:cNvPr id="9" name="Picture 8">
            <a:extLst>
              <a:ext uri="{FF2B5EF4-FFF2-40B4-BE49-F238E27FC236}">
                <a16:creationId xmlns:a16="http://schemas.microsoft.com/office/drawing/2014/main" id="{4054FB66-3A12-4744-95B5-E7D882FDDC14}"/>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601438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80E8D95-468A-432C-BD00-38162ED195EA}"/>
              </a:ext>
            </a:extLst>
          </p:cNvPr>
          <p:cNvSpPr>
            <a:spLocks noGrp="1"/>
          </p:cNvSpPr>
          <p:nvPr>
            <p:ph type="subTitle" idx="1"/>
          </p:nvPr>
        </p:nvSpPr>
        <p:spPr>
          <a:xfrm>
            <a:off x="839789" y="3791192"/>
            <a:ext cx="9936163" cy="736956"/>
          </a:xfrm>
        </p:spPr>
        <p:txBody>
          <a:bodyPr vert="horz" lIns="0" tIns="0" rIns="0" bIns="0" rtlCol="0" anchor="t">
            <a:normAutofit/>
          </a:bodyPr>
          <a:lstStyle/>
          <a:p>
            <a:r>
              <a:rPr lang="en-GB"/>
              <a:t>Clare Evans &amp; Amanda Last</a:t>
            </a:r>
          </a:p>
          <a:p>
            <a:r>
              <a:rPr lang="en-GB"/>
              <a:t>The Dudley Group NHS Foundation Trust</a:t>
            </a:r>
          </a:p>
        </p:txBody>
      </p:sp>
      <p:pic>
        <p:nvPicPr>
          <p:cNvPr id="5" name="Picture 4">
            <a:extLst>
              <a:ext uri="{FF2B5EF4-FFF2-40B4-BE49-F238E27FC236}">
                <a16:creationId xmlns:a16="http://schemas.microsoft.com/office/drawing/2014/main" id="{74E3B399-BFD7-8BD6-6329-8E0476128674}"/>
              </a:ext>
            </a:extLst>
          </p:cNvPr>
          <p:cNvPicPr>
            <a:picLocks noChangeAspect="1"/>
          </p:cNvPicPr>
          <p:nvPr/>
        </p:nvPicPr>
        <p:blipFill>
          <a:blip r:embed="rId2"/>
          <a:stretch>
            <a:fillRect/>
          </a:stretch>
        </p:blipFill>
        <p:spPr>
          <a:xfrm>
            <a:off x="8540135" y="301248"/>
            <a:ext cx="2085975" cy="495300"/>
          </a:xfrm>
          <a:prstGeom prst="rect">
            <a:avLst/>
          </a:prstGeom>
        </p:spPr>
      </p:pic>
      <p:pic>
        <p:nvPicPr>
          <p:cNvPr id="6" name="Picture 5" descr="A logo for a health innovation&#10;&#10;Description automatically generated">
            <a:extLst>
              <a:ext uri="{FF2B5EF4-FFF2-40B4-BE49-F238E27FC236}">
                <a16:creationId xmlns:a16="http://schemas.microsoft.com/office/drawing/2014/main" id="{4931861D-72D1-4971-FB35-D1EBB5095200}"/>
              </a:ext>
            </a:extLst>
          </p:cNvPr>
          <p:cNvPicPr>
            <a:picLocks noChangeAspect="1"/>
          </p:cNvPicPr>
          <p:nvPr/>
        </p:nvPicPr>
        <p:blipFill>
          <a:blip r:embed="rId3"/>
          <a:stretch>
            <a:fillRect/>
          </a:stretch>
        </p:blipFill>
        <p:spPr>
          <a:xfrm>
            <a:off x="7379536" y="25024"/>
            <a:ext cx="1152525" cy="1047750"/>
          </a:xfrm>
          <a:prstGeom prst="rect">
            <a:avLst/>
          </a:prstGeom>
        </p:spPr>
      </p:pic>
      <p:pic>
        <p:nvPicPr>
          <p:cNvPr id="11" name="Picture 7" descr="A picture containing ax, pinwheel, vector graphics, tool&#10;&#10;Description automatically generated">
            <a:extLst>
              <a:ext uri="{FF2B5EF4-FFF2-40B4-BE49-F238E27FC236}">
                <a16:creationId xmlns:a16="http://schemas.microsoft.com/office/drawing/2014/main" id="{114A518E-4B46-A3C7-1665-D28E1E47618F}"/>
              </a:ext>
            </a:extLst>
          </p:cNvPr>
          <p:cNvPicPr>
            <a:picLocks noChangeAspect="1"/>
          </p:cNvPicPr>
          <p:nvPr/>
        </p:nvPicPr>
        <p:blipFill>
          <a:blip r:embed="rId4"/>
          <a:stretch>
            <a:fillRect/>
          </a:stretch>
        </p:blipFill>
        <p:spPr>
          <a:xfrm>
            <a:off x="496499" y="4695951"/>
            <a:ext cx="428176" cy="256372"/>
          </a:xfrm>
          <a:prstGeom prst="rect">
            <a:avLst/>
          </a:prstGeom>
        </p:spPr>
      </p:pic>
      <p:sp>
        <p:nvSpPr>
          <p:cNvPr id="13" name="TextBox 12">
            <a:extLst>
              <a:ext uri="{FF2B5EF4-FFF2-40B4-BE49-F238E27FC236}">
                <a16:creationId xmlns:a16="http://schemas.microsoft.com/office/drawing/2014/main" id="{CF3A01E0-7FA4-FFBB-F160-C18AACA15A91}"/>
              </a:ext>
            </a:extLst>
          </p:cNvPr>
          <p:cNvSpPr txBox="1"/>
          <p:nvPr/>
        </p:nvSpPr>
        <p:spPr>
          <a:xfrm>
            <a:off x="1014573" y="4639471"/>
            <a:ext cx="6097712" cy="369332"/>
          </a:xfrm>
          <a:prstGeom prst="rect">
            <a:avLst/>
          </a:prstGeom>
          <a:noFill/>
        </p:spPr>
        <p:txBody>
          <a:bodyPr wrap="square">
            <a:spAutoFit/>
          </a:bodyPr>
          <a:lstStyle/>
          <a:p>
            <a:r>
              <a:rPr lang="en-GB" b="1">
                <a:solidFill>
                  <a:schemeClr val="bg1"/>
                </a:solidFill>
              </a:rPr>
              <a:t>@PtSafetyWM   @Healthinn_em</a:t>
            </a:r>
          </a:p>
        </p:txBody>
      </p:sp>
      <p:sp>
        <p:nvSpPr>
          <p:cNvPr id="4" name="Title 3">
            <a:extLst>
              <a:ext uri="{FF2B5EF4-FFF2-40B4-BE49-F238E27FC236}">
                <a16:creationId xmlns:a16="http://schemas.microsoft.com/office/drawing/2014/main" id="{D7A69EBC-F827-C9C7-B189-B85FDB69DAF6}"/>
              </a:ext>
            </a:extLst>
          </p:cNvPr>
          <p:cNvSpPr>
            <a:spLocks noGrp="1"/>
          </p:cNvSpPr>
          <p:nvPr>
            <p:ph type="ctrTitle"/>
          </p:nvPr>
        </p:nvSpPr>
        <p:spPr>
          <a:xfrm>
            <a:off x="801689" y="2100987"/>
            <a:ext cx="10501311" cy="1648509"/>
          </a:xfrm>
        </p:spPr>
        <p:txBody>
          <a:bodyPr/>
          <a:lstStyle/>
          <a:p>
            <a:r>
              <a:rPr lang="en-GB"/>
              <a:t>PSIRF Response Tool:</a:t>
            </a:r>
            <a:br>
              <a:rPr lang="en-GB"/>
            </a:br>
            <a:r>
              <a:rPr lang="en-GB" sz="3600"/>
              <a:t>Thematic Review of Pressure Ulcer Preventative Care in the Community</a:t>
            </a:r>
            <a:endParaRPr lang="en-GB"/>
          </a:p>
        </p:txBody>
      </p:sp>
      <p:sp>
        <p:nvSpPr>
          <p:cNvPr id="7" name="Title 9">
            <a:extLst>
              <a:ext uri="{FF2B5EF4-FFF2-40B4-BE49-F238E27FC236}">
                <a16:creationId xmlns:a16="http://schemas.microsoft.com/office/drawing/2014/main" id="{7ACE223C-8E90-D2BD-474D-14E67758B188}"/>
              </a:ext>
            </a:extLst>
          </p:cNvPr>
          <p:cNvSpPr txBox="1">
            <a:spLocks/>
          </p:cNvSpPr>
          <p:nvPr/>
        </p:nvSpPr>
        <p:spPr>
          <a:xfrm>
            <a:off x="992189" y="2202587"/>
            <a:ext cx="9936163" cy="1648509"/>
          </a:xfrm>
          <a:prstGeom prst="rect">
            <a:avLst/>
          </a:prstGeom>
        </p:spPr>
        <p:txBody>
          <a:bodyPr vert="horz" lIns="0" tIns="0" rIns="0" bIns="0" rtlCol="0" anchor="b">
            <a:normAutofit/>
          </a:bodyPr>
          <a:lstStyle>
            <a:lvl1pPr algn="l"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a:lstStyle>
          <a:p>
            <a:endParaRPr lang="en-GB"/>
          </a:p>
        </p:txBody>
      </p:sp>
    </p:spTree>
    <p:extLst>
      <p:ext uri="{BB962C8B-B14F-4D97-AF65-F5344CB8AC3E}">
        <p14:creationId xmlns:p14="http://schemas.microsoft.com/office/powerpoint/2010/main" val="3121081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6">
            <a:extLst>
              <a:ext uri="{FF2B5EF4-FFF2-40B4-BE49-F238E27FC236}">
                <a16:creationId xmlns:a16="http://schemas.microsoft.com/office/drawing/2014/main" id="{9C46BB2C-F56F-4C70-8D52-D9D8CEC3430E}"/>
              </a:ext>
            </a:extLst>
          </p:cNvPr>
          <p:cNvSpPr txBox="1">
            <a:spLocks noGrp="1"/>
          </p:cNvSpPr>
          <p:nvPr>
            <p:ph type="body" sz="quarter" idx="4294967295"/>
          </p:nvPr>
        </p:nvSpPr>
        <p:spPr>
          <a:xfrm>
            <a:off x="609600" y="1641760"/>
            <a:ext cx="10972800" cy="4525959"/>
          </a:xfrm>
          <a:prstGeom prst="rect">
            <a:avLst/>
          </a:prstGeom>
          <a:noFill/>
          <a:ln>
            <a:noFill/>
          </a:ln>
        </p:spPr>
        <p:txBody>
          <a:bodyPr vert="horz" wrap="square" lIns="91440" tIns="45720" rIns="91440" bIns="45720" anchor="t" anchorCtr="0" compatLnSpc="1">
            <a:noAutofit/>
          </a:bodyPr>
          <a:lstStyle/>
          <a:p>
            <a:endParaRPr lang="en-GB"/>
          </a:p>
        </p:txBody>
      </p:sp>
      <p:pic>
        <p:nvPicPr>
          <p:cNvPr id="3" name="Picture 6" descr="A picture containing background pattern&#10;&#10;Description automatically generated">
            <a:extLst>
              <a:ext uri="{FF2B5EF4-FFF2-40B4-BE49-F238E27FC236}">
                <a16:creationId xmlns:a16="http://schemas.microsoft.com/office/drawing/2014/main" id="{93C644BF-4E64-46AA-9A99-23C2141B9EF5}"/>
              </a:ext>
            </a:extLst>
          </p:cNvPr>
          <p:cNvPicPr>
            <a:picLocks noChangeAspect="1"/>
          </p:cNvPicPr>
          <p:nvPr/>
        </p:nvPicPr>
        <p:blipFill>
          <a:blip r:embed="rId2"/>
          <a:stretch>
            <a:fillRect/>
          </a:stretch>
        </p:blipFill>
        <p:spPr>
          <a:xfrm>
            <a:off x="0" y="-2216"/>
            <a:ext cx="12192000" cy="6858000"/>
          </a:xfrm>
          <a:prstGeom prst="rect">
            <a:avLst/>
          </a:prstGeom>
          <a:noFill/>
          <a:ln cap="flat">
            <a:noFill/>
          </a:ln>
        </p:spPr>
      </p:pic>
      <p:sp>
        <p:nvSpPr>
          <p:cNvPr id="4" name="TextBox 8">
            <a:extLst>
              <a:ext uri="{FF2B5EF4-FFF2-40B4-BE49-F238E27FC236}">
                <a16:creationId xmlns:a16="http://schemas.microsoft.com/office/drawing/2014/main" id="{1F0A00BD-87E6-4639-BC8B-93A180DFA387}"/>
              </a:ext>
            </a:extLst>
          </p:cNvPr>
          <p:cNvSpPr txBox="1"/>
          <p:nvPr/>
        </p:nvSpPr>
        <p:spPr>
          <a:xfrm>
            <a:off x="378817" y="323592"/>
            <a:ext cx="7847600" cy="830997"/>
          </a:xfrm>
          <a:prstGeom prst="rect">
            <a:avLst/>
          </a:prstGeom>
          <a:noFill/>
          <a:ln cap="flat">
            <a:noFill/>
          </a:ln>
          <a:effectLst>
            <a:outerShdw dist="22997" dir="5400000" algn="tl">
              <a:srgbClr val="000000">
                <a:alpha val="35000"/>
              </a:srgbClr>
            </a:outerShdw>
          </a:effectLst>
        </p:spPr>
        <p:txBody>
          <a:bodyPr vert="horz" wrap="square" lIns="91440" tIns="45720" rIns="91440" bIns="45720" anchor="t" anchorCtr="0" compatLnSpc="1">
            <a:spAutoFit/>
          </a:bodyPr>
          <a:lstStyle/>
          <a:p>
            <a:pPr defTabSz="457200">
              <a:defRPr sz="1800" b="0" i="0" u="none" strike="noStrike" kern="0" cap="none" spc="0" baseline="0">
                <a:solidFill>
                  <a:srgbClr val="000000"/>
                </a:solidFill>
                <a:uFillTx/>
              </a:defRPr>
            </a:pPr>
            <a:endParaRPr lang="en-GB" sz="4800">
              <a:solidFill>
                <a:srgbClr val="0070C0"/>
              </a:solidFill>
              <a:effectLst>
                <a:outerShdw dist="38096" dir="2700000">
                  <a:srgbClr val="000000"/>
                </a:outerShdw>
              </a:effectLst>
              <a:latin typeface="Arial" pitchFamily="34"/>
              <a:cs typeface="Arial" pitchFamily="34"/>
            </a:endParaRPr>
          </a:p>
        </p:txBody>
      </p:sp>
      <p:sp>
        <p:nvSpPr>
          <p:cNvPr id="5" name="TextBox 7">
            <a:extLst>
              <a:ext uri="{FF2B5EF4-FFF2-40B4-BE49-F238E27FC236}">
                <a16:creationId xmlns:a16="http://schemas.microsoft.com/office/drawing/2014/main" id="{A2B9B440-53CB-4CFF-9CC0-524E77D4B34C}"/>
              </a:ext>
            </a:extLst>
          </p:cNvPr>
          <p:cNvSpPr txBox="1"/>
          <p:nvPr/>
        </p:nvSpPr>
        <p:spPr>
          <a:xfrm>
            <a:off x="0" y="-2216"/>
            <a:ext cx="7098453" cy="1508105"/>
          </a:xfrm>
          <a:prstGeom prst="rect">
            <a:avLst/>
          </a:prstGeom>
          <a:noFill/>
          <a:ln cap="flat">
            <a:noFill/>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en-GB" sz="3200" b="1">
                <a:solidFill>
                  <a:srgbClr val="0070C0"/>
                </a:solidFill>
                <a:latin typeface="Arial" pitchFamily="34"/>
                <a:cs typeface="Arial" pitchFamily="34"/>
              </a:rPr>
              <a:t>PSIRF Response Tool:</a:t>
            </a:r>
          </a:p>
          <a:p>
            <a:pPr>
              <a:defRPr sz="1800" b="0" i="0" u="none" strike="noStrike" kern="0" cap="none" spc="0" baseline="0">
                <a:solidFill>
                  <a:srgbClr val="000000"/>
                </a:solidFill>
                <a:uFillTx/>
              </a:defRPr>
            </a:pPr>
            <a:r>
              <a:rPr lang="en-GB" sz="3000">
                <a:solidFill>
                  <a:srgbClr val="0070C0"/>
                </a:solidFill>
                <a:latin typeface="Arial" pitchFamily="34"/>
                <a:cs typeface="Arial" pitchFamily="34"/>
              </a:rPr>
              <a:t>Thematic Review of </a:t>
            </a:r>
            <a:r>
              <a:rPr lang="en-GB" sz="3000" kern="0">
                <a:solidFill>
                  <a:srgbClr val="0070C0"/>
                </a:solidFill>
                <a:latin typeface="Arial" pitchFamily="34"/>
                <a:cs typeface="Arial" pitchFamily="34"/>
              </a:rPr>
              <a:t>Pressure Ulcer Preventative Care in the Community</a:t>
            </a:r>
          </a:p>
        </p:txBody>
      </p:sp>
      <p:sp>
        <p:nvSpPr>
          <p:cNvPr id="6" name="TextBox 7">
            <a:extLst>
              <a:ext uri="{FF2B5EF4-FFF2-40B4-BE49-F238E27FC236}">
                <a16:creationId xmlns:a16="http://schemas.microsoft.com/office/drawing/2014/main" id="{B20A6AC1-76EB-B6E5-1314-C8D994F374FA}"/>
              </a:ext>
            </a:extLst>
          </p:cNvPr>
          <p:cNvSpPr txBox="1"/>
          <p:nvPr/>
        </p:nvSpPr>
        <p:spPr>
          <a:xfrm>
            <a:off x="3" y="2097045"/>
            <a:ext cx="7613716" cy="830997"/>
          </a:xfrm>
          <a:prstGeom prst="rect">
            <a:avLst/>
          </a:prstGeom>
          <a:noFill/>
          <a:ln cap="flat">
            <a:noFill/>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en-GB" sz="2400">
                <a:solidFill>
                  <a:srgbClr val="0070C0"/>
                </a:solidFill>
                <a:latin typeface="Arial" pitchFamily="34"/>
                <a:cs typeface="Arial" pitchFamily="34"/>
              </a:rPr>
              <a:t>Clare Evans</a:t>
            </a:r>
          </a:p>
          <a:p>
            <a:pPr>
              <a:defRPr sz="1800" b="0" i="0" u="none" strike="noStrike" kern="0" cap="none" spc="0" baseline="0">
                <a:solidFill>
                  <a:srgbClr val="000000"/>
                </a:solidFill>
                <a:uFillTx/>
              </a:defRPr>
            </a:pPr>
            <a:r>
              <a:rPr lang="en-GB" sz="2400" kern="0">
                <a:solidFill>
                  <a:srgbClr val="0070C0"/>
                </a:solidFill>
                <a:latin typeface="Arial" pitchFamily="34"/>
                <a:cs typeface="Arial" pitchFamily="34"/>
              </a:rPr>
              <a:t>Amanda Last</a:t>
            </a:r>
          </a:p>
        </p:txBody>
      </p:sp>
    </p:spTree>
    <p:extLst>
      <p:ext uri="{BB962C8B-B14F-4D97-AF65-F5344CB8AC3E}">
        <p14:creationId xmlns:p14="http://schemas.microsoft.com/office/powerpoint/2010/main" val="1470661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9E3F8-4D87-43CF-920D-7FFCC2B21449}"/>
              </a:ext>
            </a:extLst>
          </p:cNvPr>
          <p:cNvSpPr txBox="1">
            <a:spLocks noGrp="1"/>
          </p:cNvSpPr>
          <p:nvPr>
            <p:ph type="title"/>
          </p:nvPr>
        </p:nvSpPr>
        <p:spPr/>
        <p:txBody>
          <a:bodyPr/>
          <a:lstStyle/>
          <a:p>
            <a:pPr lvl="0"/>
            <a:r>
              <a:rPr lang="en-GB">
                <a:solidFill>
                  <a:srgbClr val="0070C0"/>
                </a:solidFill>
                <a:latin typeface="Arial" pitchFamily="34"/>
                <a:cs typeface="Arial" pitchFamily="34"/>
              </a:rPr>
              <a:t>Overview</a:t>
            </a:r>
          </a:p>
        </p:txBody>
      </p:sp>
      <p:sp>
        <p:nvSpPr>
          <p:cNvPr id="3" name="Content Placeholder 2">
            <a:extLst>
              <a:ext uri="{FF2B5EF4-FFF2-40B4-BE49-F238E27FC236}">
                <a16:creationId xmlns:a16="http://schemas.microsoft.com/office/drawing/2014/main" id="{6681A4CB-D2CF-4679-804F-C868A48E6670}"/>
              </a:ext>
            </a:extLst>
          </p:cNvPr>
          <p:cNvSpPr txBox="1">
            <a:spLocks noGrp="1"/>
          </p:cNvSpPr>
          <p:nvPr>
            <p:ph type="body" sz="quarter" idx="4294967295"/>
          </p:nvPr>
        </p:nvSpPr>
        <p:spPr>
          <a:xfrm>
            <a:off x="392369" y="1277941"/>
            <a:ext cx="10972800" cy="4840920"/>
          </a:xfrm>
          <a:prstGeom prst="rect">
            <a:avLst/>
          </a:prstGeom>
          <a:solidFill>
            <a:schemeClr val="bg1"/>
          </a:solidFill>
          <a:ln>
            <a:noFill/>
          </a:ln>
        </p:spPr>
        <p:txBody>
          <a:bodyPr vert="horz" wrap="square" lIns="91440" tIns="45720" rIns="91440" bIns="45720" anchor="t" anchorCtr="0" compatLnSpc="1">
            <a:noAutofit/>
          </a:bodyPr>
          <a:lstStyle/>
          <a:p>
            <a:pPr lvl="0" defTabSz="457200">
              <a:lnSpc>
                <a:spcPct val="100000"/>
              </a:lnSpc>
              <a:spcBef>
                <a:spcPts val="800"/>
              </a:spcBef>
              <a:buSzPct val="100000"/>
              <a:buFontTx/>
              <a:buChar char="-"/>
            </a:pPr>
            <a:r>
              <a:rPr lang="en-GB" sz="2200">
                <a:solidFill>
                  <a:srgbClr val="000000"/>
                </a:solidFill>
                <a:latin typeface="Calibri"/>
              </a:rPr>
              <a:t>Planning and rationale of use for the use of thematic review</a:t>
            </a:r>
          </a:p>
          <a:p>
            <a:pPr lvl="0" defTabSz="457200">
              <a:lnSpc>
                <a:spcPct val="100000"/>
              </a:lnSpc>
              <a:spcBef>
                <a:spcPts val="800"/>
              </a:spcBef>
              <a:buSzPct val="100000"/>
              <a:buFontTx/>
              <a:buChar char="-"/>
            </a:pPr>
            <a:r>
              <a:rPr lang="en-GB" sz="2200">
                <a:solidFill>
                  <a:srgbClr val="000000"/>
                </a:solidFill>
                <a:latin typeface="Calibri"/>
              </a:rPr>
              <a:t>Response alignment to the PSIRF standards – proportionate response, engagement, system analysis, oversight</a:t>
            </a:r>
          </a:p>
          <a:p>
            <a:pPr lvl="0" defTabSz="457200">
              <a:lnSpc>
                <a:spcPct val="100000"/>
              </a:lnSpc>
              <a:spcBef>
                <a:spcPts val="800"/>
              </a:spcBef>
              <a:buSzPct val="100000"/>
              <a:buFontTx/>
              <a:buChar char="-"/>
            </a:pPr>
            <a:r>
              <a:rPr lang="en-GB" sz="2200">
                <a:solidFill>
                  <a:srgbClr val="000000"/>
                </a:solidFill>
                <a:latin typeface="Calibri"/>
              </a:rPr>
              <a:t>Adaptations to the process along the way</a:t>
            </a:r>
          </a:p>
          <a:p>
            <a:pPr lvl="0" defTabSz="457200">
              <a:lnSpc>
                <a:spcPct val="100000"/>
              </a:lnSpc>
              <a:spcBef>
                <a:spcPts val="800"/>
              </a:spcBef>
              <a:buSzPct val="100000"/>
              <a:buFontTx/>
              <a:buChar char="-"/>
            </a:pPr>
            <a:r>
              <a:rPr lang="en-GB" sz="2200">
                <a:solidFill>
                  <a:srgbClr val="000000"/>
                </a:solidFill>
                <a:latin typeface="Calibri"/>
              </a:rPr>
              <a:t>Outcomes of our review cycles so far</a:t>
            </a:r>
          </a:p>
          <a:p>
            <a:pPr lvl="0" defTabSz="457200">
              <a:lnSpc>
                <a:spcPct val="100000"/>
              </a:lnSpc>
              <a:spcBef>
                <a:spcPts val="800"/>
              </a:spcBef>
              <a:buSzPct val="100000"/>
              <a:buFontTx/>
              <a:buChar char="-"/>
            </a:pPr>
            <a:r>
              <a:rPr lang="en-GB" sz="2200">
                <a:solidFill>
                  <a:srgbClr val="000000"/>
                </a:solidFill>
                <a:latin typeface="Calibri"/>
              </a:rPr>
              <a:t>Developments underway</a:t>
            </a:r>
          </a:p>
          <a:p>
            <a:pPr lvl="0" defTabSz="457200">
              <a:lnSpc>
                <a:spcPct val="100000"/>
              </a:lnSpc>
              <a:spcBef>
                <a:spcPts val="800"/>
              </a:spcBef>
              <a:buSzPct val="100000"/>
              <a:buFontTx/>
              <a:buChar char="-"/>
            </a:pPr>
            <a:r>
              <a:rPr lang="en-GB" sz="2200">
                <a:solidFill>
                  <a:srgbClr val="000000"/>
                </a:solidFill>
                <a:latin typeface="Calibri"/>
              </a:rPr>
              <a:t>Reflections on process</a:t>
            </a:r>
          </a:p>
          <a:p>
            <a:pPr marL="0" lvl="0" indent="0" defTabSz="457200">
              <a:lnSpc>
                <a:spcPct val="100000"/>
              </a:lnSpc>
              <a:spcBef>
                <a:spcPts val="800"/>
              </a:spcBef>
              <a:buSzPct val="100000"/>
              <a:buNone/>
            </a:pPr>
            <a:endParaRPr lang="en-GB" sz="2200">
              <a:solidFill>
                <a:srgbClr val="000000"/>
              </a:solidFill>
              <a:latin typeface="Calibri"/>
            </a:endParaRPr>
          </a:p>
          <a:p>
            <a:pPr lvl="0" defTabSz="457200">
              <a:lnSpc>
                <a:spcPct val="100000"/>
              </a:lnSpc>
              <a:spcBef>
                <a:spcPts val="800"/>
              </a:spcBef>
              <a:buSzPct val="100000"/>
              <a:buFontTx/>
              <a:buChar char="-"/>
            </a:pPr>
            <a:endParaRPr lang="en-GB" sz="2200">
              <a:solidFill>
                <a:srgbClr val="000000"/>
              </a:solidFill>
              <a:latin typeface="Calibri"/>
            </a:endParaRPr>
          </a:p>
        </p:txBody>
      </p:sp>
    </p:spTree>
    <p:extLst>
      <p:ext uri="{BB962C8B-B14F-4D97-AF65-F5344CB8AC3E}">
        <p14:creationId xmlns:p14="http://schemas.microsoft.com/office/powerpoint/2010/main" val="3782062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81A4CB-D2CF-4679-804F-C868A48E6670}"/>
              </a:ext>
            </a:extLst>
          </p:cNvPr>
          <p:cNvSpPr txBox="1">
            <a:spLocks noGrp="1"/>
          </p:cNvSpPr>
          <p:nvPr>
            <p:ph type="body" sz="quarter" idx="4294967295"/>
          </p:nvPr>
        </p:nvSpPr>
        <p:spPr>
          <a:xfrm>
            <a:off x="189657" y="1179950"/>
            <a:ext cx="11717865" cy="5678050"/>
          </a:xfrm>
          <a:prstGeom prst="rect">
            <a:avLst/>
          </a:prstGeom>
          <a:solidFill>
            <a:schemeClr val="bg1"/>
          </a:solidFill>
          <a:ln>
            <a:noFill/>
          </a:ln>
        </p:spPr>
        <p:txBody>
          <a:bodyPr vert="horz" wrap="square" lIns="91440" tIns="45720" rIns="91440" bIns="45720" anchor="t" anchorCtr="0" compatLnSpc="1">
            <a:noAutofit/>
          </a:bodyPr>
          <a:lstStyle/>
          <a:p>
            <a:pPr marL="0" lvl="0" indent="0" defTabSz="457200">
              <a:lnSpc>
                <a:spcPct val="100000"/>
              </a:lnSpc>
              <a:spcBef>
                <a:spcPts val="800"/>
              </a:spcBef>
              <a:buSzPct val="100000"/>
              <a:buNone/>
            </a:pPr>
            <a:r>
              <a:rPr lang="en-GB" sz="2200" b="1">
                <a:solidFill>
                  <a:srgbClr val="000000"/>
                </a:solidFill>
                <a:latin typeface="Calibri"/>
              </a:rPr>
              <a:t>Pre transition planning:</a:t>
            </a:r>
          </a:p>
          <a:p>
            <a:pPr lvl="1" defTabSz="457200">
              <a:lnSpc>
                <a:spcPct val="100000"/>
              </a:lnSpc>
              <a:spcBef>
                <a:spcPts val="0"/>
              </a:spcBef>
              <a:buSzPct val="100000"/>
              <a:buFontTx/>
              <a:buChar char="-"/>
            </a:pPr>
            <a:r>
              <a:rPr lang="en-GB" sz="2000">
                <a:solidFill>
                  <a:srgbClr val="000000"/>
                </a:solidFill>
                <a:latin typeface="Calibri"/>
              </a:rPr>
              <a:t>In top 3 of the Trust’s most frequently investigated incident</a:t>
            </a:r>
          </a:p>
          <a:p>
            <a:pPr lvl="1" defTabSz="457200">
              <a:lnSpc>
                <a:spcPct val="100000"/>
              </a:lnSpc>
              <a:spcBef>
                <a:spcPts val="0"/>
              </a:spcBef>
              <a:buSzPct val="100000"/>
              <a:buFontTx/>
              <a:buChar char="-"/>
            </a:pPr>
            <a:r>
              <a:rPr lang="en-GB" sz="2000">
                <a:solidFill>
                  <a:srgbClr val="000000"/>
                </a:solidFill>
                <a:latin typeface="Calibri"/>
              </a:rPr>
              <a:t>Review of sample 50 pressure ulcer investigations over 3-year period</a:t>
            </a:r>
          </a:p>
          <a:p>
            <a:pPr lvl="1" defTabSz="457200">
              <a:lnSpc>
                <a:spcPct val="100000"/>
              </a:lnSpc>
              <a:spcBef>
                <a:spcPts val="800"/>
              </a:spcBef>
              <a:buSzPct val="100000"/>
              <a:buFontTx/>
              <a:buChar char="-"/>
            </a:pPr>
            <a:endParaRPr lang="en-GB" sz="2200">
              <a:solidFill>
                <a:srgbClr val="000000"/>
              </a:solidFill>
              <a:latin typeface="Calibri"/>
            </a:endParaRPr>
          </a:p>
          <a:p>
            <a:pPr lvl="1" defTabSz="457200">
              <a:lnSpc>
                <a:spcPct val="100000"/>
              </a:lnSpc>
              <a:spcBef>
                <a:spcPts val="800"/>
              </a:spcBef>
              <a:buSzPct val="100000"/>
              <a:buFontTx/>
              <a:buChar char="-"/>
            </a:pPr>
            <a:endParaRPr lang="en-GB" sz="2200">
              <a:solidFill>
                <a:srgbClr val="000000"/>
              </a:solidFill>
              <a:latin typeface="Calibri"/>
            </a:endParaRPr>
          </a:p>
          <a:p>
            <a:pPr lvl="1" defTabSz="457200">
              <a:lnSpc>
                <a:spcPct val="100000"/>
              </a:lnSpc>
              <a:spcBef>
                <a:spcPts val="800"/>
              </a:spcBef>
              <a:buSzPct val="100000"/>
              <a:buFontTx/>
              <a:buChar char="-"/>
            </a:pPr>
            <a:endParaRPr lang="en-GB" sz="2200">
              <a:solidFill>
                <a:srgbClr val="000000"/>
              </a:solidFill>
              <a:latin typeface="Calibri"/>
            </a:endParaRPr>
          </a:p>
          <a:p>
            <a:pPr lvl="1" defTabSz="457200">
              <a:lnSpc>
                <a:spcPct val="100000"/>
              </a:lnSpc>
              <a:spcBef>
                <a:spcPts val="800"/>
              </a:spcBef>
              <a:buSzPct val="100000"/>
              <a:buFontTx/>
              <a:buChar char="-"/>
            </a:pPr>
            <a:endParaRPr lang="en-GB" sz="2200">
              <a:solidFill>
                <a:srgbClr val="000000"/>
              </a:solidFill>
              <a:latin typeface="Calibri"/>
            </a:endParaRPr>
          </a:p>
          <a:p>
            <a:pPr lvl="1" defTabSz="457200">
              <a:lnSpc>
                <a:spcPct val="100000"/>
              </a:lnSpc>
              <a:spcBef>
                <a:spcPts val="800"/>
              </a:spcBef>
              <a:buSzPct val="100000"/>
              <a:buFontTx/>
              <a:buChar char="-"/>
            </a:pPr>
            <a:endParaRPr lang="en-GB" sz="2200">
              <a:solidFill>
                <a:srgbClr val="000000"/>
              </a:solidFill>
              <a:latin typeface="Calibri"/>
            </a:endParaRPr>
          </a:p>
          <a:p>
            <a:pPr lvl="1" defTabSz="457200">
              <a:lnSpc>
                <a:spcPct val="100000"/>
              </a:lnSpc>
              <a:spcBef>
                <a:spcPts val="800"/>
              </a:spcBef>
              <a:buSzPct val="100000"/>
              <a:buFontTx/>
              <a:buChar char="-"/>
            </a:pPr>
            <a:endParaRPr lang="en-GB" sz="2200">
              <a:solidFill>
                <a:srgbClr val="000000"/>
              </a:solidFill>
              <a:latin typeface="Calibri"/>
            </a:endParaRPr>
          </a:p>
          <a:p>
            <a:pPr lvl="1" defTabSz="457200">
              <a:lnSpc>
                <a:spcPct val="100000"/>
              </a:lnSpc>
              <a:spcBef>
                <a:spcPts val="800"/>
              </a:spcBef>
              <a:buSzPct val="100000"/>
              <a:buFontTx/>
              <a:buChar char="-"/>
            </a:pPr>
            <a:endParaRPr lang="en-GB" sz="2200">
              <a:solidFill>
                <a:srgbClr val="000000"/>
              </a:solidFill>
              <a:latin typeface="Calibri"/>
            </a:endParaRPr>
          </a:p>
          <a:p>
            <a:pPr marL="457200" lvl="1" indent="0" defTabSz="457200">
              <a:lnSpc>
                <a:spcPct val="100000"/>
              </a:lnSpc>
              <a:spcBef>
                <a:spcPts val="0"/>
              </a:spcBef>
              <a:buSzPct val="100000"/>
              <a:buNone/>
            </a:pPr>
            <a:endParaRPr lang="en-GB" sz="2200">
              <a:solidFill>
                <a:srgbClr val="000000"/>
              </a:solidFill>
              <a:latin typeface="Calibri"/>
            </a:endParaRPr>
          </a:p>
          <a:p>
            <a:pPr marL="457200" lvl="1" indent="0" defTabSz="457200">
              <a:lnSpc>
                <a:spcPct val="100000"/>
              </a:lnSpc>
              <a:spcBef>
                <a:spcPts val="0"/>
              </a:spcBef>
              <a:buSzPct val="100000"/>
              <a:buNone/>
            </a:pPr>
            <a:endParaRPr lang="en-GB" sz="2200">
              <a:solidFill>
                <a:srgbClr val="000000"/>
              </a:solidFill>
              <a:latin typeface="Calibri"/>
            </a:endParaRPr>
          </a:p>
          <a:p>
            <a:pPr lvl="1" defTabSz="457200">
              <a:lnSpc>
                <a:spcPct val="100000"/>
              </a:lnSpc>
              <a:spcBef>
                <a:spcPts val="0"/>
              </a:spcBef>
              <a:buSzPct val="100000"/>
              <a:buFontTx/>
              <a:buChar char="-"/>
            </a:pPr>
            <a:r>
              <a:rPr lang="en-GB" sz="2000">
                <a:solidFill>
                  <a:srgbClr val="000000"/>
                </a:solidFill>
                <a:latin typeface="Calibri"/>
              </a:rPr>
              <a:t>Good understanding of where issues in care were </a:t>
            </a:r>
          </a:p>
          <a:p>
            <a:pPr lvl="1" defTabSz="457200">
              <a:lnSpc>
                <a:spcPct val="100000"/>
              </a:lnSpc>
              <a:spcBef>
                <a:spcPts val="0"/>
              </a:spcBef>
              <a:buSzPct val="100000"/>
              <a:buFontTx/>
              <a:buChar char="-"/>
            </a:pPr>
            <a:r>
              <a:rPr lang="en-GB" sz="2000">
                <a:solidFill>
                  <a:srgbClr val="000000"/>
                </a:solidFill>
                <a:latin typeface="Calibri"/>
              </a:rPr>
              <a:t>Avoid over investigation and refocus on improvement</a:t>
            </a:r>
          </a:p>
          <a:p>
            <a:pPr lvl="1" defTabSz="457200">
              <a:lnSpc>
                <a:spcPct val="100000"/>
              </a:lnSpc>
              <a:spcBef>
                <a:spcPts val="0"/>
              </a:spcBef>
              <a:buSzPct val="100000"/>
              <a:buFontTx/>
              <a:buChar char="-"/>
            </a:pPr>
            <a:r>
              <a:rPr lang="en-GB" sz="2000">
                <a:solidFill>
                  <a:srgbClr val="000000"/>
                </a:solidFill>
                <a:latin typeface="Calibri"/>
              </a:rPr>
              <a:t>Designed a thematic review  tool based on the themes identified</a:t>
            </a:r>
          </a:p>
          <a:p>
            <a:pPr lvl="1" defTabSz="457200">
              <a:lnSpc>
                <a:spcPct val="100000"/>
              </a:lnSpc>
              <a:spcBef>
                <a:spcPts val="800"/>
              </a:spcBef>
              <a:buSzPct val="100000"/>
              <a:buFontTx/>
              <a:buChar char="-"/>
            </a:pPr>
            <a:endParaRPr lang="en-GB" sz="2200">
              <a:solidFill>
                <a:srgbClr val="000000"/>
              </a:solidFill>
              <a:latin typeface="Calibri"/>
            </a:endParaRPr>
          </a:p>
          <a:p>
            <a:pPr lvl="0" defTabSz="457200">
              <a:lnSpc>
                <a:spcPct val="100000"/>
              </a:lnSpc>
              <a:spcBef>
                <a:spcPts val="800"/>
              </a:spcBef>
              <a:buSzPct val="100000"/>
              <a:buFontTx/>
              <a:buChar char="-"/>
            </a:pPr>
            <a:endParaRPr lang="en-GB" sz="2200">
              <a:solidFill>
                <a:srgbClr val="000000"/>
              </a:solidFill>
              <a:latin typeface="Calibri"/>
            </a:endParaRPr>
          </a:p>
          <a:p>
            <a:pPr lvl="0" defTabSz="457200">
              <a:lnSpc>
                <a:spcPct val="100000"/>
              </a:lnSpc>
              <a:spcBef>
                <a:spcPts val="800"/>
              </a:spcBef>
              <a:buSzPct val="100000"/>
              <a:buFontTx/>
              <a:buChar char="-"/>
            </a:pPr>
            <a:endParaRPr lang="en-GB" sz="2200">
              <a:solidFill>
                <a:srgbClr val="000000"/>
              </a:solidFill>
              <a:latin typeface="Calibri"/>
            </a:endParaRPr>
          </a:p>
          <a:p>
            <a:pPr lvl="0" defTabSz="457200">
              <a:lnSpc>
                <a:spcPct val="100000"/>
              </a:lnSpc>
              <a:spcBef>
                <a:spcPts val="800"/>
              </a:spcBef>
              <a:buSzPct val="100000"/>
              <a:buFontTx/>
              <a:buChar char="-"/>
            </a:pPr>
            <a:endParaRPr lang="en-GB" sz="2200">
              <a:solidFill>
                <a:srgbClr val="000000"/>
              </a:solidFill>
              <a:latin typeface="Calibri"/>
            </a:endParaRPr>
          </a:p>
        </p:txBody>
      </p:sp>
      <p:graphicFrame>
        <p:nvGraphicFramePr>
          <p:cNvPr id="4" name="Table 3">
            <a:extLst>
              <a:ext uri="{FF2B5EF4-FFF2-40B4-BE49-F238E27FC236}">
                <a16:creationId xmlns:a16="http://schemas.microsoft.com/office/drawing/2014/main" id="{20DC1766-CD78-3F9A-DDA2-296F0AEACD09}"/>
              </a:ext>
            </a:extLst>
          </p:cNvPr>
          <p:cNvGraphicFramePr>
            <a:graphicFrameLocks noGrp="1"/>
          </p:cNvGraphicFramePr>
          <p:nvPr>
            <p:extLst>
              <p:ext uri="{D42A27DB-BD31-4B8C-83A1-F6EECF244321}">
                <p14:modId xmlns:p14="http://schemas.microsoft.com/office/powerpoint/2010/main" val="3317531825"/>
              </p:ext>
            </p:extLst>
          </p:nvPr>
        </p:nvGraphicFramePr>
        <p:xfrm>
          <a:off x="284484" y="2205415"/>
          <a:ext cx="11623037" cy="3657600"/>
        </p:xfrm>
        <a:graphic>
          <a:graphicData uri="http://schemas.openxmlformats.org/drawingml/2006/table">
            <a:tbl>
              <a:tblPr firstRow="1" firstCol="1" bandRow="1">
                <a:tableStyleId>{5C22544A-7EE6-4342-B048-85BDC9FD1C3A}</a:tableStyleId>
              </a:tblPr>
              <a:tblGrid>
                <a:gridCol w="7918949">
                  <a:extLst>
                    <a:ext uri="{9D8B030D-6E8A-4147-A177-3AD203B41FA5}">
                      <a16:colId xmlns:a16="http://schemas.microsoft.com/office/drawing/2014/main" val="1193555713"/>
                    </a:ext>
                  </a:extLst>
                </a:gridCol>
                <a:gridCol w="3704088">
                  <a:extLst>
                    <a:ext uri="{9D8B030D-6E8A-4147-A177-3AD203B41FA5}">
                      <a16:colId xmlns:a16="http://schemas.microsoft.com/office/drawing/2014/main" val="3434684147"/>
                    </a:ext>
                  </a:extLst>
                </a:gridCol>
              </a:tblGrid>
              <a:tr h="192645">
                <a:tc>
                  <a:txBody>
                    <a:bodyPr/>
                    <a:lstStyle/>
                    <a:p>
                      <a:pPr>
                        <a:lnSpc>
                          <a:spcPct val="100000"/>
                        </a:lnSpc>
                        <a:spcAft>
                          <a:spcPts val="0"/>
                        </a:spcAft>
                      </a:pPr>
                      <a:r>
                        <a:rPr lang="en-GB" sz="1500">
                          <a:effectLst/>
                        </a:rPr>
                        <a:t>Issue</a:t>
                      </a:r>
                      <a:endParaRPr lang="en-GB" sz="1500">
                        <a:effectLst/>
                        <a:latin typeface="Calibri" panose="020F0502020204030204" pitchFamily="34" charset="0"/>
                        <a:ea typeface="Calibri" panose="020F0502020204030204" pitchFamily="34" charset="0"/>
                        <a:cs typeface="Times New Roman" panose="02020603050405020304" pitchFamily="18" charset="0"/>
                      </a:endParaRPr>
                    </a:p>
                  </a:txBody>
                  <a:tcPr marL="61720" marR="61720" marT="0" marB="0"/>
                </a:tc>
                <a:tc>
                  <a:txBody>
                    <a:bodyPr/>
                    <a:lstStyle/>
                    <a:p>
                      <a:pPr>
                        <a:lnSpc>
                          <a:spcPct val="100000"/>
                        </a:lnSpc>
                        <a:spcAft>
                          <a:spcPts val="0"/>
                        </a:spcAft>
                      </a:pPr>
                      <a:r>
                        <a:rPr lang="en-GB" sz="1500">
                          <a:effectLst/>
                        </a:rPr>
                        <a:t>Position Statement at transition </a:t>
                      </a:r>
                      <a:endParaRPr lang="en-GB" sz="1500">
                        <a:effectLst/>
                        <a:latin typeface="Calibri" panose="020F0502020204030204" pitchFamily="34" charset="0"/>
                        <a:ea typeface="Calibri" panose="020F0502020204030204" pitchFamily="34" charset="0"/>
                        <a:cs typeface="Times New Roman" panose="02020603050405020304" pitchFamily="18" charset="0"/>
                      </a:endParaRPr>
                    </a:p>
                  </a:txBody>
                  <a:tcPr marL="61720" marR="61720" marT="0" marB="0"/>
                </a:tc>
                <a:extLst>
                  <a:ext uri="{0D108BD9-81ED-4DB2-BD59-A6C34878D82A}">
                    <a16:rowId xmlns:a16="http://schemas.microsoft.com/office/drawing/2014/main" val="3614282363"/>
                  </a:ext>
                </a:extLst>
              </a:tr>
              <a:tr h="366969">
                <a:tc>
                  <a:txBody>
                    <a:bodyPr/>
                    <a:lstStyle/>
                    <a:p>
                      <a:pPr>
                        <a:lnSpc>
                          <a:spcPct val="100000"/>
                        </a:lnSpc>
                        <a:spcAft>
                          <a:spcPts val="0"/>
                        </a:spcAft>
                      </a:pPr>
                      <a:r>
                        <a:rPr lang="en-GB" sz="1500">
                          <a:effectLst/>
                        </a:rPr>
                        <a:t>Failure &amp; lack of robust timely assessments</a:t>
                      </a:r>
                    </a:p>
                    <a:p>
                      <a:pPr marL="342900" lvl="0" indent="-342900">
                        <a:lnSpc>
                          <a:spcPct val="100000"/>
                        </a:lnSpc>
                        <a:spcAft>
                          <a:spcPts val="0"/>
                        </a:spcAft>
                        <a:buFont typeface="Arial" panose="020B0604020202020204" pitchFamily="34" charset="0"/>
                        <a:buChar char="-"/>
                      </a:pPr>
                      <a:r>
                        <a:rPr lang="en-GB" sz="1500" b="0">
                          <a:effectLst/>
                        </a:rPr>
                        <a:t>Skin Bundle, MUST, WATERLOW</a:t>
                      </a:r>
                      <a:endParaRPr lang="en-GB" sz="1500" b="0">
                        <a:effectLst/>
                        <a:latin typeface="Calibri" panose="020F0502020204030204" pitchFamily="34" charset="0"/>
                        <a:ea typeface="Calibri" panose="020F0502020204030204" pitchFamily="34" charset="0"/>
                        <a:cs typeface="Times New Roman" panose="02020603050405020304" pitchFamily="18" charset="0"/>
                      </a:endParaRPr>
                    </a:p>
                  </a:txBody>
                  <a:tcPr marL="61720" marR="61720" marT="0" marB="0"/>
                </a:tc>
                <a:tc>
                  <a:txBody>
                    <a:bodyPr/>
                    <a:lstStyle/>
                    <a:p>
                      <a:pPr>
                        <a:lnSpc>
                          <a:spcPct val="100000"/>
                        </a:lnSpc>
                        <a:spcAft>
                          <a:spcPts val="0"/>
                        </a:spcAft>
                      </a:pPr>
                      <a:r>
                        <a:rPr lang="en-GB" sz="1500">
                          <a:effectLst/>
                        </a:rPr>
                        <a:t>Issue still apparent</a:t>
                      </a:r>
                      <a:endParaRPr lang="en-GB" sz="1500">
                        <a:effectLst/>
                        <a:latin typeface="Calibri" panose="020F0502020204030204" pitchFamily="34" charset="0"/>
                        <a:ea typeface="Calibri" panose="020F0502020204030204" pitchFamily="34" charset="0"/>
                        <a:cs typeface="Times New Roman" panose="02020603050405020304" pitchFamily="18" charset="0"/>
                      </a:endParaRPr>
                    </a:p>
                  </a:txBody>
                  <a:tcPr marL="61720" marR="61720" marT="0" marB="0"/>
                </a:tc>
                <a:extLst>
                  <a:ext uri="{0D108BD9-81ED-4DB2-BD59-A6C34878D82A}">
                    <a16:rowId xmlns:a16="http://schemas.microsoft.com/office/drawing/2014/main" val="3023511429"/>
                  </a:ext>
                </a:extLst>
              </a:tr>
              <a:tr h="507783">
                <a:tc>
                  <a:txBody>
                    <a:bodyPr/>
                    <a:lstStyle/>
                    <a:p>
                      <a:pPr>
                        <a:lnSpc>
                          <a:spcPct val="100000"/>
                        </a:lnSpc>
                        <a:spcAft>
                          <a:spcPts val="0"/>
                        </a:spcAft>
                      </a:pPr>
                      <a:r>
                        <a:rPr lang="en-GB" sz="1500">
                          <a:effectLst/>
                        </a:rPr>
                        <a:t>Equipment </a:t>
                      </a:r>
                    </a:p>
                    <a:p>
                      <a:pPr marL="342900" lvl="0" indent="-342900">
                        <a:lnSpc>
                          <a:spcPct val="100000"/>
                        </a:lnSpc>
                        <a:spcAft>
                          <a:spcPts val="0"/>
                        </a:spcAft>
                        <a:buFont typeface="Arial" panose="020B0604020202020204" pitchFamily="34" charset="0"/>
                        <a:buChar char="-"/>
                      </a:pPr>
                      <a:r>
                        <a:rPr lang="en-GB" sz="1500" b="0">
                          <a:effectLst/>
                        </a:rPr>
                        <a:t>not in use </a:t>
                      </a:r>
                    </a:p>
                    <a:p>
                      <a:pPr marL="342900" lvl="0" indent="-342900">
                        <a:lnSpc>
                          <a:spcPct val="100000"/>
                        </a:lnSpc>
                        <a:spcAft>
                          <a:spcPts val="0"/>
                        </a:spcAft>
                        <a:buFont typeface="Arial" panose="020B0604020202020204" pitchFamily="34" charset="0"/>
                        <a:buChar char="-"/>
                      </a:pPr>
                      <a:r>
                        <a:rPr lang="en-GB" sz="1500" b="0">
                          <a:effectLst/>
                        </a:rPr>
                        <a:t>delays in ordering</a:t>
                      </a:r>
                      <a:endParaRPr lang="en-GB" sz="1500" b="0">
                        <a:effectLst/>
                        <a:latin typeface="Calibri" panose="020F0502020204030204" pitchFamily="34" charset="0"/>
                        <a:ea typeface="Calibri" panose="020F0502020204030204" pitchFamily="34" charset="0"/>
                        <a:cs typeface="Times New Roman" panose="02020603050405020304" pitchFamily="18" charset="0"/>
                      </a:endParaRPr>
                    </a:p>
                  </a:txBody>
                  <a:tcPr marL="61720" marR="61720" marT="0" marB="0"/>
                </a:tc>
                <a:tc>
                  <a:txBody>
                    <a:bodyPr/>
                    <a:lstStyle/>
                    <a:p>
                      <a:pPr>
                        <a:lnSpc>
                          <a:spcPct val="100000"/>
                        </a:lnSpc>
                        <a:spcAft>
                          <a:spcPts val="0"/>
                        </a:spcAft>
                      </a:pPr>
                      <a:r>
                        <a:rPr lang="en-GB" sz="1500">
                          <a:effectLst/>
                        </a:rPr>
                        <a:t>Issue still apparent</a:t>
                      </a:r>
                      <a:endParaRPr lang="en-GB" sz="1500">
                        <a:effectLst/>
                        <a:latin typeface="Calibri" panose="020F0502020204030204" pitchFamily="34" charset="0"/>
                        <a:ea typeface="Calibri" panose="020F0502020204030204" pitchFamily="34" charset="0"/>
                        <a:cs typeface="Times New Roman" panose="02020603050405020304" pitchFamily="18" charset="0"/>
                      </a:endParaRPr>
                    </a:p>
                  </a:txBody>
                  <a:tcPr marL="61720" marR="61720" marT="0" marB="0"/>
                </a:tc>
                <a:extLst>
                  <a:ext uri="{0D108BD9-81ED-4DB2-BD59-A6C34878D82A}">
                    <a16:rowId xmlns:a16="http://schemas.microsoft.com/office/drawing/2014/main" val="1315392650"/>
                  </a:ext>
                </a:extLst>
              </a:tr>
              <a:tr h="507783">
                <a:tc>
                  <a:txBody>
                    <a:bodyPr/>
                    <a:lstStyle/>
                    <a:p>
                      <a:pPr>
                        <a:lnSpc>
                          <a:spcPct val="100000"/>
                        </a:lnSpc>
                        <a:spcAft>
                          <a:spcPts val="0"/>
                        </a:spcAft>
                      </a:pPr>
                      <a:r>
                        <a:rPr lang="en-GB" sz="1500">
                          <a:effectLst/>
                        </a:rPr>
                        <a:t>Lack of escalation of skin concerns</a:t>
                      </a:r>
                    </a:p>
                    <a:p>
                      <a:pPr marL="342900" lvl="0" indent="-342900">
                        <a:lnSpc>
                          <a:spcPct val="100000"/>
                        </a:lnSpc>
                        <a:spcAft>
                          <a:spcPts val="0"/>
                        </a:spcAft>
                        <a:buFont typeface="Arial" panose="020B0604020202020204" pitchFamily="34" charset="0"/>
                        <a:buChar char="-"/>
                      </a:pPr>
                      <a:r>
                        <a:rPr lang="en-GB" sz="1500" b="0">
                          <a:effectLst/>
                        </a:rPr>
                        <a:t>to senior nurses </a:t>
                      </a:r>
                    </a:p>
                    <a:p>
                      <a:pPr marL="342900" lvl="0" indent="-342900">
                        <a:lnSpc>
                          <a:spcPct val="100000"/>
                        </a:lnSpc>
                        <a:spcAft>
                          <a:spcPts val="0"/>
                        </a:spcAft>
                        <a:buFont typeface="Arial" panose="020B0604020202020204" pitchFamily="34" charset="0"/>
                        <a:buChar char="-"/>
                      </a:pPr>
                      <a:r>
                        <a:rPr lang="en-GB" sz="1500" b="0">
                          <a:effectLst/>
                        </a:rPr>
                        <a:t>to TVT   </a:t>
                      </a:r>
                      <a:endParaRPr lang="en-GB" sz="1500" b="0">
                        <a:effectLst/>
                        <a:latin typeface="Calibri" panose="020F0502020204030204" pitchFamily="34" charset="0"/>
                        <a:ea typeface="Calibri" panose="020F0502020204030204" pitchFamily="34" charset="0"/>
                        <a:cs typeface="Times New Roman" panose="02020603050405020304" pitchFamily="18" charset="0"/>
                      </a:endParaRPr>
                    </a:p>
                  </a:txBody>
                  <a:tcPr marL="61720" marR="61720" marT="0" marB="0"/>
                </a:tc>
                <a:tc>
                  <a:txBody>
                    <a:bodyPr/>
                    <a:lstStyle/>
                    <a:p>
                      <a:pPr>
                        <a:lnSpc>
                          <a:spcPct val="100000"/>
                        </a:lnSpc>
                        <a:spcAft>
                          <a:spcPts val="0"/>
                        </a:spcAft>
                      </a:pPr>
                      <a:r>
                        <a:rPr lang="en-GB" sz="1500">
                          <a:effectLst/>
                        </a:rPr>
                        <a:t>Issue still apparent</a:t>
                      </a:r>
                      <a:endParaRPr lang="en-GB" sz="1500">
                        <a:effectLst/>
                        <a:latin typeface="Calibri" panose="020F0502020204030204" pitchFamily="34" charset="0"/>
                        <a:ea typeface="Calibri" panose="020F0502020204030204" pitchFamily="34" charset="0"/>
                        <a:cs typeface="Times New Roman" panose="02020603050405020304" pitchFamily="18" charset="0"/>
                      </a:endParaRPr>
                    </a:p>
                  </a:txBody>
                  <a:tcPr marL="61720" marR="61720" marT="0" marB="0"/>
                </a:tc>
                <a:extLst>
                  <a:ext uri="{0D108BD9-81ED-4DB2-BD59-A6C34878D82A}">
                    <a16:rowId xmlns:a16="http://schemas.microsoft.com/office/drawing/2014/main" val="2171066925"/>
                  </a:ext>
                </a:extLst>
              </a:tr>
              <a:tr h="507783">
                <a:tc>
                  <a:txBody>
                    <a:bodyPr/>
                    <a:lstStyle/>
                    <a:p>
                      <a:pPr>
                        <a:lnSpc>
                          <a:spcPct val="100000"/>
                        </a:lnSpc>
                        <a:spcAft>
                          <a:spcPts val="0"/>
                        </a:spcAft>
                      </a:pPr>
                      <a:r>
                        <a:rPr lang="en-GB" sz="1500">
                          <a:effectLst/>
                        </a:rPr>
                        <a:t>Safeguarding</a:t>
                      </a:r>
                    </a:p>
                    <a:p>
                      <a:pPr marL="342900" lvl="0" indent="-342900">
                        <a:lnSpc>
                          <a:spcPct val="100000"/>
                        </a:lnSpc>
                        <a:spcAft>
                          <a:spcPts val="0"/>
                        </a:spcAft>
                        <a:buFont typeface="Arial" panose="020B0604020202020204" pitchFamily="34" charset="0"/>
                        <a:buChar char="-"/>
                      </a:pPr>
                      <a:r>
                        <a:rPr lang="en-GB" sz="1500" b="0">
                          <a:effectLst/>
                        </a:rPr>
                        <a:t>Lack of raising issues</a:t>
                      </a:r>
                    </a:p>
                    <a:p>
                      <a:pPr marL="342900" lvl="0" indent="-342900">
                        <a:lnSpc>
                          <a:spcPct val="100000"/>
                        </a:lnSpc>
                        <a:spcAft>
                          <a:spcPts val="0"/>
                        </a:spcAft>
                        <a:buFont typeface="Arial" panose="020B0604020202020204" pitchFamily="34" charset="0"/>
                        <a:buChar char="-"/>
                      </a:pPr>
                      <a:r>
                        <a:rPr lang="en-GB" sz="1500" b="0">
                          <a:effectLst/>
                        </a:rPr>
                        <a:t>Insufficient documentation to evidence adequate review</a:t>
                      </a:r>
                      <a:endParaRPr lang="en-GB" sz="1500" b="0">
                        <a:effectLst/>
                        <a:latin typeface="Calibri" panose="020F0502020204030204" pitchFamily="34" charset="0"/>
                        <a:ea typeface="Calibri" panose="020F0502020204030204" pitchFamily="34" charset="0"/>
                        <a:cs typeface="Times New Roman" panose="02020603050405020304" pitchFamily="18" charset="0"/>
                      </a:endParaRPr>
                    </a:p>
                  </a:txBody>
                  <a:tcPr marL="61720" marR="61720" marT="0" marB="0"/>
                </a:tc>
                <a:tc>
                  <a:txBody>
                    <a:bodyPr/>
                    <a:lstStyle/>
                    <a:p>
                      <a:pPr>
                        <a:lnSpc>
                          <a:spcPct val="100000"/>
                        </a:lnSpc>
                        <a:spcAft>
                          <a:spcPts val="0"/>
                        </a:spcAft>
                      </a:pPr>
                      <a:r>
                        <a:rPr lang="en-GB" sz="1500">
                          <a:effectLst/>
                        </a:rPr>
                        <a:t>Issue still apparent</a:t>
                      </a:r>
                      <a:endParaRPr lang="en-GB" sz="1500">
                        <a:effectLst/>
                        <a:latin typeface="Calibri" panose="020F0502020204030204" pitchFamily="34" charset="0"/>
                        <a:ea typeface="Calibri" panose="020F0502020204030204" pitchFamily="34" charset="0"/>
                        <a:cs typeface="Times New Roman" panose="02020603050405020304" pitchFamily="18" charset="0"/>
                      </a:endParaRPr>
                    </a:p>
                  </a:txBody>
                  <a:tcPr marL="61720" marR="61720" marT="0" marB="0"/>
                </a:tc>
                <a:extLst>
                  <a:ext uri="{0D108BD9-81ED-4DB2-BD59-A6C34878D82A}">
                    <a16:rowId xmlns:a16="http://schemas.microsoft.com/office/drawing/2014/main" val="1446324326"/>
                  </a:ext>
                </a:extLst>
              </a:tr>
              <a:tr h="704910">
                <a:tc>
                  <a:txBody>
                    <a:bodyPr/>
                    <a:lstStyle/>
                    <a:p>
                      <a:pPr>
                        <a:lnSpc>
                          <a:spcPct val="100000"/>
                        </a:lnSpc>
                        <a:spcAft>
                          <a:spcPts val="0"/>
                        </a:spcAft>
                      </a:pPr>
                      <a:r>
                        <a:rPr lang="en-GB" sz="1500">
                          <a:effectLst/>
                        </a:rPr>
                        <a:t>Non-adherence to policy/procedure</a:t>
                      </a:r>
                    </a:p>
                    <a:p>
                      <a:pPr marL="342900" lvl="0" indent="-342900">
                        <a:lnSpc>
                          <a:spcPct val="100000"/>
                        </a:lnSpc>
                        <a:spcAft>
                          <a:spcPts val="0"/>
                        </a:spcAft>
                        <a:buFont typeface="Arial" panose="020B0604020202020204" pitchFamily="34" charset="0"/>
                        <a:buChar char="-"/>
                      </a:pPr>
                      <a:r>
                        <a:rPr lang="en-GB" sz="1500" b="0">
                          <a:effectLst/>
                        </a:rPr>
                        <a:t>Leg Ulcer Policy, Pressure Ulcer &amp; Prevention Management </a:t>
                      </a:r>
                    </a:p>
                    <a:p>
                      <a:pPr marL="342900" lvl="0" indent="-342900">
                        <a:lnSpc>
                          <a:spcPct val="100000"/>
                        </a:lnSpc>
                        <a:spcAft>
                          <a:spcPts val="0"/>
                        </a:spcAft>
                        <a:buFont typeface="Arial" panose="020B0604020202020204" pitchFamily="34" charset="0"/>
                        <a:buChar char="-"/>
                      </a:pPr>
                      <a:r>
                        <a:rPr lang="en-GB" sz="1500" b="0">
                          <a:effectLst/>
                        </a:rPr>
                        <a:t>Lack of repositioning patients</a:t>
                      </a:r>
                    </a:p>
                    <a:p>
                      <a:pPr marL="342900" lvl="0" indent="-342900">
                        <a:lnSpc>
                          <a:spcPct val="100000"/>
                        </a:lnSpc>
                        <a:spcAft>
                          <a:spcPts val="0"/>
                        </a:spcAft>
                        <a:buFont typeface="Arial" panose="020B0604020202020204" pitchFamily="34" charset="0"/>
                        <a:buChar char="-"/>
                      </a:pPr>
                      <a:r>
                        <a:rPr lang="en-GB" sz="1500" b="0">
                          <a:effectLst/>
                        </a:rPr>
                        <a:t>Failure to React to RED</a:t>
                      </a:r>
                      <a:endParaRPr lang="en-GB" sz="1500" b="0">
                        <a:effectLst/>
                        <a:latin typeface="Calibri" panose="020F0502020204030204" pitchFamily="34" charset="0"/>
                        <a:ea typeface="Calibri" panose="020F0502020204030204" pitchFamily="34" charset="0"/>
                        <a:cs typeface="Times New Roman" panose="02020603050405020304" pitchFamily="18" charset="0"/>
                      </a:endParaRPr>
                    </a:p>
                  </a:txBody>
                  <a:tcPr marL="61720" marR="61720" marT="0" marB="0"/>
                </a:tc>
                <a:tc>
                  <a:txBody>
                    <a:bodyPr/>
                    <a:lstStyle/>
                    <a:p>
                      <a:pPr>
                        <a:lnSpc>
                          <a:spcPct val="100000"/>
                        </a:lnSpc>
                        <a:spcAft>
                          <a:spcPts val="0"/>
                        </a:spcAft>
                      </a:pPr>
                      <a:r>
                        <a:rPr lang="en-GB" sz="1500">
                          <a:effectLst/>
                        </a:rPr>
                        <a:t>Issue still apparent</a:t>
                      </a:r>
                      <a:endParaRPr lang="en-GB" sz="1500">
                        <a:effectLst/>
                        <a:latin typeface="Calibri" panose="020F0502020204030204" pitchFamily="34" charset="0"/>
                        <a:ea typeface="Calibri" panose="020F0502020204030204" pitchFamily="34" charset="0"/>
                        <a:cs typeface="Times New Roman" panose="02020603050405020304" pitchFamily="18" charset="0"/>
                      </a:endParaRPr>
                    </a:p>
                  </a:txBody>
                  <a:tcPr marL="61720" marR="61720" marT="0" marB="0"/>
                </a:tc>
                <a:extLst>
                  <a:ext uri="{0D108BD9-81ED-4DB2-BD59-A6C34878D82A}">
                    <a16:rowId xmlns:a16="http://schemas.microsoft.com/office/drawing/2014/main" val="1938178437"/>
                  </a:ext>
                </a:extLst>
              </a:tr>
            </a:tbl>
          </a:graphicData>
        </a:graphic>
      </p:graphicFrame>
      <p:pic>
        <p:nvPicPr>
          <p:cNvPr id="5" name="Picture 4">
            <a:extLst>
              <a:ext uri="{FF2B5EF4-FFF2-40B4-BE49-F238E27FC236}">
                <a16:creationId xmlns:a16="http://schemas.microsoft.com/office/drawing/2014/main" id="{9090AB8E-5C2C-088F-D1CB-451602C31D23}"/>
              </a:ext>
            </a:extLst>
          </p:cNvPr>
          <p:cNvPicPr>
            <a:picLocks noChangeAspect="1"/>
          </p:cNvPicPr>
          <p:nvPr/>
        </p:nvPicPr>
        <p:blipFill>
          <a:blip r:embed="rId2"/>
          <a:stretch>
            <a:fillRect/>
          </a:stretch>
        </p:blipFill>
        <p:spPr>
          <a:xfrm>
            <a:off x="4" y="0"/>
            <a:ext cx="9524313" cy="1179950"/>
          </a:xfrm>
          <a:prstGeom prst="rect">
            <a:avLst/>
          </a:prstGeom>
        </p:spPr>
      </p:pic>
    </p:spTree>
    <p:extLst>
      <p:ext uri="{BB962C8B-B14F-4D97-AF65-F5344CB8AC3E}">
        <p14:creationId xmlns:p14="http://schemas.microsoft.com/office/powerpoint/2010/main" val="1855278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91;p1">
            <a:extLst>
              <a:ext uri="{FF2B5EF4-FFF2-40B4-BE49-F238E27FC236}">
                <a16:creationId xmlns:a16="http://schemas.microsoft.com/office/drawing/2014/main" id="{F6B8BD82-24EC-B289-1268-33BDF04CA451}"/>
              </a:ext>
            </a:extLst>
          </p:cNvPr>
          <p:cNvPicPr preferRelativeResize="0"/>
          <p:nvPr/>
        </p:nvPicPr>
        <p:blipFill rotWithShape="1">
          <a:blip r:embed="rId2">
            <a:alphaModFix/>
          </a:blip>
          <a:srcRect t="27027" r="-112" b="270"/>
          <a:stretch/>
        </p:blipFill>
        <p:spPr>
          <a:xfrm>
            <a:off x="197401" y="2473059"/>
            <a:ext cx="11797203" cy="2646459"/>
          </a:xfrm>
          <a:prstGeom prst="rect">
            <a:avLst/>
          </a:prstGeom>
          <a:noFill/>
          <a:ln>
            <a:noFill/>
          </a:ln>
        </p:spPr>
      </p:pic>
      <p:pic>
        <p:nvPicPr>
          <p:cNvPr id="7" name="Picture 5" descr="Graphical user interface, application&#10;&#10;Description automatically generated">
            <a:extLst>
              <a:ext uri="{FF2B5EF4-FFF2-40B4-BE49-F238E27FC236}">
                <a16:creationId xmlns:a16="http://schemas.microsoft.com/office/drawing/2014/main" id="{C1E546FD-50CF-CB1D-BD0B-454D4D5179BC}"/>
              </a:ext>
            </a:extLst>
          </p:cNvPr>
          <p:cNvPicPr>
            <a:picLocks noChangeAspect="1"/>
          </p:cNvPicPr>
          <p:nvPr/>
        </p:nvPicPr>
        <p:blipFill>
          <a:blip r:embed="rId3"/>
          <a:stretch>
            <a:fillRect/>
          </a:stretch>
        </p:blipFill>
        <p:spPr>
          <a:xfrm>
            <a:off x="1009660" y="1382589"/>
            <a:ext cx="10172689" cy="760414"/>
          </a:xfrm>
          <a:prstGeom prst="rect">
            <a:avLst/>
          </a:prstGeom>
        </p:spPr>
      </p:pic>
      <p:sp>
        <p:nvSpPr>
          <p:cNvPr id="11" name="Title 10">
            <a:extLst>
              <a:ext uri="{FF2B5EF4-FFF2-40B4-BE49-F238E27FC236}">
                <a16:creationId xmlns:a16="http://schemas.microsoft.com/office/drawing/2014/main" id="{F07BE4C7-4011-82CC-3064-43339E82D3BE}"/>
              </a:ext>
            </a:extLst>
          </p:cNvPr>
          <p:cNvSpPr>
            <a:spLocks noGrp="1"/>
          </p:cNvSpPr>
          <p:nvPr>
            <p:ph type="title"/>
          </p:nvPr>
        </p:nvSpPr>
        <p:spPr>
          <a:xfrm>
            <a:off x="2085658" y="451866"/>
            <a:ext cx="9667983" cy="719387"/>
          </a:xfrm>
        </p:spPr>
        <p:txBody>
          <a:bodyPr/>
          <a:lstStyle/>
          <a:p>
            <a:r>
              <a:rPr lang="en-GB">
                <a:solidFill>
                  <a:srgbClr val="F29000"/>
                </a:solidFill>
              </a:rPr>
              <a:t>Housekeeping</a:t>
            </a:r>
          </a:p>
        </p:txBody>
      </p:sp>
    </p:spTree>
    <p:extLst>
      <p:ext uri="{BB962C8B-B14F-4D97-AF65-F5344CB8AC3E}">
        <p14:creationId xmlns:p14="http://schemas.microsoft.com/office/powerpoint/2010/main" val="3252219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9E3F8-4D87-43CF-920D-7FFCC2B21449}"/>
              </a:ext>
            </a:extLst>
          </p:cNvPr>
          <p:cNvSpPr txBox="1">
            <a:spLocks noGrp="1"/>
          </p:cNvSpPr>
          <p:nvPr>
            <p:ph type="title"/>
          </p:nvPr>
        </p:nvSpPr>
        <p:spPr>
          <a:xfrm>
            <a:off x="108857" y="0"/>
            <a:ext cx="10972800" cy="620486"/>
          </a:xfrm>
        </p:spPr>
        <p:txBody>
          <a:bodyPr/>
          <a:lstStyle/>
          <a:p>
            <a:pPr lvl="0"/>
            <a:r>
              <a:rPr lang="en-GB">
                <a:solidFill>
                  <a:srgbClr val="0070C0"/>
                </a:solidFill>
                <a:latin typeface="Arial" pitchFamily="34"/>
                <a:cs typeface="Arial" pitchFamily="34"/>
              </a:rPr>
              <a:t>Our Approach</a:t>
            </a:r>
          </a:p>
        </p:txBody>
      </p:sp>
      <p:sp>
        <p:nvSpPr>
          <p:cNvPr id="3" name="Content Placeholder 2">
            <a:extLst>
              <a:ext uri="{FF2B5EF4-FFF2-40B4-BE49-F238E27FC236}">
                <a16:creationId xmlns:a16="http://schemas.microsoft.com/office/drawing/2014/main" id="{6681A4CB-D2CF-4679-804F-C868A48E6670}"/>
              </a:ext>
            </a:extLst>
          </p:cNvPr>
          <p:cNvSpPr txBox="1">
            <a:spLocks noGrp="1"/>
          </p:cNvSpPr>
          <p:nvPr>
            <p:ph type="body" sz="quarter" idx="4294967295"/>
          </p:nvPr>
        </p:nvSpPr>
        <p:spPr>
          <a:xfrm>
            <a:off x="261261" y="1065444"/>
            <a:ext cx="11930743" cy="2167619"/>
          </a:xfrm>
          <a:prstGeom prst="rect">
            <a:avLst/>
          </a:prstGeom>
          <a:solidFill>
            <a:schemeClr val="bg1"/>
          </a:solidFill>
          <a:ln>
            <a:noFill/>
          </a:ln>
        </p:spPr>
        <p:txBody>
          <a:bodyPr vert="horz" wrap="square" lIns="91440" tIns="45720" rIns="91440" bIns="45720" anchor="t" anchorCtr="0" compatLnSpc="1">
            <a:noAutofit/>
          </a:bodyPr>
          <a:lstStyle/>
          <a:p>
            <a:pPr marL="0" indent="0" algn="just">
              <a:lnSpc>
                <a:spcPct val="100000"/>
              </a:lnSpc>
              <a:spcBef>
                <a:spcPts val="0"/>
              </a:spcBef>
              <a:buNone/>
            </a:pPr>
            <a:r>
              <a:rPr lang="en-GB" sz="2000" b="1">
                <a:solidFill>
                  <a:srgbClr val="000000"/>
                </a:solidFill>
              </a:rPr>
              <a:t>Aims</a:t>
            </a:r>
            <a:r>
              <a:rPr lang="en-GB" sz="2000">
                <a:effectLst/>
                <a:ea typeface="Calibri" panose="020F0502020204030204" pitchFamily="34" charset="0"/>
                <a:cs typeface="Times New Roman" panose="02020603050405020304" pitchFamily="18" charset="0"/>
              </a:rPr>
              <a:t>:</a:t>
            </a:r>
          </a:p>
          <a:p>
            <a:pPr marL="0" lvl="0" indent="-342900" algn="just">
              <a:lnSpc>
                <a:spcPct val="100000"/>
              </a:lnSpc>
              <a:spcBef>
                <a:spcPts val="0"/>
              </a:spcBef>
              <a:buFont typeface="Arial" panose="020B0604020202020204" pitchFamily="34" charset="0"/>
              <a:buChar char="-"/>
            </a:pPr>
            <a:r>
              <a:rPr lang="en-GB" sz="2000">
                <a:effectLst/>
                <a:ea typeface="Calibri" panose="020F0502020204030204" pitchFamily="34" charset="0"/>
                <a:cs typeface="Times New Roman" panose="02020603050405020304" pitchFamily="18" charset="0"/>
              </a:rPr>
              <a:t>To assess the frequency of issue occurrence aligned to the key themes </a:t>
            </a:r>
            <a:r>
              <a:rPr lang="en-GB" sz="2000">
                <a:ea typeface="Calibri" panose="020F0502020204030204" pitchFamily="34" charset="0"/>
                <a:cs typeface="Times New Roman" panose="02020603050405020304" pitchFamily="18" charset="0"/>
              </a:rPr>
              <a:t>identified in the initial analysis</a:t>
            </a:r>
          </a:p>
          <a:p>
            <a:pPr marL="0" lvl="0" indent="-342900" algn="just">
              <a:lnSpc>
                <a:spcPct val="100000"/>
              </a:lnSpc>
              <a:spcBef>
                <a:spcPts val="0"/>
              </a:spcBef>
              <a:buFont typeface="Arial" panose="020B0604020202020204" pitchFamily="34" charset="0"/>
              <a:buChar char="-"/>
            </a:pPr>
            <a:r>
              <a:rPr lang="en-GB" sz="2000">
                <a:effectLst/>
                <a:ea typeface="Calibri" panose="020F0502020204030204" pitchFamily="34" charset="0"/>
                <a:cs typeface="Times New Roman" panose="02020603050405020304" pitchFamily="18" charset="0"/>
              </a:rPr>
              <a:t>Provide a means of measurement of the effectiveness of the quality improvement activity between the cycles of thematic reviews</a:t>
            </a:r>
          </a:p>
          <a:p>
            <a:pPr marL="0" lvl="0" indent="-342900" algn="just">
              <a:lnSpc>
                <a:spcPct val="100000"/>
              </a:lnSpc>
              <a:spcBef>
                <a:spcPts val="0"/>
              </a:spcBef>
              <a:buFont typeface="Arial" panose="020B0604020202020204" pitchFamily="34" charset="0"/>
              <a:buChar char="-"/>
            </a:pPr>
            <a:r>
              <a:rPr lang="en-GB" sz="2000">
                <a:effectLst/>
                <a:ea typeface="Calibri" panose="020F0502020204030204" pitchFamily="34" charset="0"/>
                <a:cs typeface="Times New Roman" panose="02020603050405020304" pitchFamily="18" charset="0"/>
              </a:rPr>
              <a:t>To inform our understanding of any system factors impacting pressure ulcer preventive care and management and inform new quality improvement work  </a:t>
            </a:r>
            <a:endParaRPr lang="en-GB" sz="2000">
              <a:solidFill>
                <a:srgbClr val="000000"/>
              </a:solidFill>
            </a:endParaRPr>
          </a:p>
          <a:p>
            <a:pPr marL="0" lvl="0" defTabSz="457200">
              <a:lnSpc>
                <a:spcPct val="100000"/>
              </a:lnSpc>
              <a:spcBef>
                <a:spcPts val="0"/>
              </a:spcBef>
              <a:buSzPct val="100000"/>
              <a:buFontTx/>
              <a:buChar char="-"/>
            </a:pPr>
            <a:endParaRPr lang="en-GB" sz="2000">
              <a:solidFill>
                <a:srgbClr val="000000"/>
              </a:solidFill>
              <a:latin typeface="Calibri"/>
            </a:endParaRPr>
          </a:p>
        </p:txBody>
      </p:sp>
      <p:sp>
        <p:nvSpPr>
          <p:cNvPr id="5" name="Content Placeholder 2">
            <a:extLst>
              <a:ext uri="{FF2B5EF4-FFF2-40B4-BE49-F238E27FC236}">
                <a16:creationId xmlns:a16="http://schemas.microsoft.com/office/drawing/2014/main" id="{3AD1F45D-9A11-7B0A-49B1-DCA607691244}"/>
              </a:ext>
            </a:extLst>
          </p:cNvPr>
          <p:cNvSpPr txBox="1">
            <a:spLocks/>
          </p:cNvSpPr>
          <p:nvPr/>
        </p:nvSpPr>
        <p:spPr>
          <a:xfrm>
            <a:off x="108859" y="3429005"/>
            <a:ext cx="11669484" cy="1549399"/>
          </a:xfrm>
          <a:prstGeom prst="rect">
            <a:avLst/>
          </a:prstGeom>
          <a:solidFill>
            <a:schemeClr val="bg1"/>
          </a:solidFill>
          <a:ln>
            <a:noFill/>
          </a:ln>
        </p:spPr>
        <p:txBody>
          <a:bodyPr vert="horz" wrap="square" lIns="91440" tIns="45720" rIns="91440" bIns="45720" anchor="t" anchorCtr="0" compatLnSpc="1">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en-GB" sz="2000" b="1">
                <a:solidFill>
                  <a:srgbClr val="000000"/>
                </a:solidFill>
              </a:rPr>
              <a:t>Scope</a:t>
            </a:r>
            <a:r>
              <a:rPr lang="en-GB" sz="2000">
                <a:solidFill>
                  <a:prstClr val="black"/>
                </a:solidFill>
                <a:ea typeface="Calibri" panose="020F0502020204030204" pitchFamily="34" charset="0"/>
                <a:cs typeface="Times New Roman" panose="02020603050405020304" pitchFamily="18" charset="0"/>
              </a:rPr>
              <a:t>:</a:t>
            </a:r>
          </a:p>
          <a:p>
            <a:pPr marL="0" defTabSz="457200">
              <a:lnSpc>
                <a:spcPct val="100000"/>
              </a:lnSpc>
              <a:spcBef>
                <a:spcPts val="0"/>
              </a:spcBef>
              <a:buSzPct val="100000"/>
              <a:buFontTx/>
              <a:buChar char="-"/>
            </a:pPr>
            <a:r>
              <a:rPr lang="en-GB" sz="2000">
                <a:solidFill>
                  <a:srgbClr val="000000"/>
                </a:solidFill>
              </a:rPr>
              <a:t>Minimum number of cases (30 +) (use incident investigations (SIT), patient notes</a:t>
            </a:r>
          </a:p>
          <a:p>
            <a:pPr marL="0" defTabSz="457200">
              <a:lnSpc>
                <a:spcPct val="100000"/>
              </a:lnSpc>
              <a:spcBef>
                <a:spcPts val="0"/>
              </a:spcBef>
              <a:buSzPct val="100000"/>
              <a:buFontTx/>
              <a:buChar char="-"/>
            </a:pPr>
            <a:r>
              <a:rPr lang="en-GB" sz="2000">
                <a:solidFill>
                  <a:srgbClr val="000000"/>
                </a:solidFill>
              </a:rPr>
              <a:t>Desk top review completed</a:t>
            </a:r>
          </a:p>
          <a:p>
            <a:pPr marL="0" defTabSz="457200">
              <a:lnSpc>
                <a:spcPct val="100000"/>
              </a:lnSpc>
              <a:spcBef>
                <a:spcPts val="0"/>
              </a:spcBef>
              <a:buSzPct val="100000"/>
              <a:buFontTx/>
              <a:buChar char="-"/>
            </a:pPr>
            <a:r>
              <a:rPr lang="en-GB" sz="2000">
                <a:solidFill>
                  <a:srgbClr val="000000"/>
                </a:solidFill>
              </a:rPr>
              <a:t>Mix of cases across all categories – don’t just focus on significant harm!</a:t>
            </a:r>
          </a:p>
        </p:txBody>
      </p:sp>
      <p:sp>
        <p:nvSpPr>
          <p:cNvPr id="4" name="Content Placeholder 2">
            <a:extLst>
              <a:ext uri="{FF2B5EF4-FFF2-40B4-BE49-F238E27FC236}">
                <a16:creationId xmlns:a16="http://schemas.microsoft.com/office/drawing/2014/main" id="{A3CE021F-29E3-208C-EE7C-C31C9AB4764E}"/>
              </a:ext>
            </a:extLst>
          </p:cNvPr>
          <p:cNvSpPr txBox="1">
            <a:spLocks/>
          </p:cNvSpPr>
          <p:nvPr/>
        </p:nvSpPr>
        <p:spPr>
          <a:xfrm>
            <a:off x="108859" y="4818748"/>
            <a:ext cx="11669484" cy="1917337"/>
          </a:xfrm>
          <a:prstGeom prst="rect">
            <a:avLst/>
          </a:prstGeom>
          <a:solidFill>
            <a:schemeClr val="bg1"/>
          </a:solidFill>
          <a:ln>
            <a:noFill/>
          </a:ln>
        </p:spPr>
        <p:txBody>
          <a:bodyPr vert="horz" wrap="square" lIns="91440" tIns="45720" rIns="91440" bIns="45720" anchor="t" anchorCtr="0" compatLnSpc="1">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en-GB" sz="2000" b="1">
                <a:solidFill>
                  <a:srgbClr val="000000"/>
                </a:solidFill>
              </a:rPr>
              <a:t>Review tool</a:t>
            </a:r>
            <a:r>
              <a:rPr lang="en-GB" sz="2000">
                <a:solidFill>
                  <a:prstClr val="black"/>
                </a:solidFill>
                <a:ea typeface="Calibri" panose="020F0502020204030204" pitchFamily="34" charset="0"/>
                <a:cs typeface="Times New Roman" panose="02020603050405020304" pitchFamily="18" charset="0"/>
              </a:rPr>
              <a:t>:</a:t>
            </a:r>
          </a:p>
          <a:p>
            <a:pPr marL="0" defTabSz="457200">
              <a:lnSpc>
                <a:spcPct val="100000"/>
              </a:lnSpc>
              <a:spcBef>
                <a:spcPts val="0"/>
              </a:spcBef>
              <a:buSzPct val="100000"/>
              <a:buFontTx/>
              <a:buChar char="-"/>
            </a:pPr>
            <a:r>
              <a:rPr lang="en-GB" sz="2000">
                <a:solidFill>
                  <a:srgbClr val="000000"/>
                </a:solidFill>
              </a:rPr>
              <a:t>31-  point data collection tool including the Trust’s baseline standards and expansion to  include community specific processes</a:t>
            </a:r>
          </a:p>
          <a:p>
            <a:pPr marL="0" defTabSz="457200">
              <a:lnSpc>
                <a:spcPct val="100000"/>
              </a:lnSpc>
              <a:spcBef>
                <a:spcPts val="0"/>
              </a:spcBef>
              <a:buSzPct val="100000"/>
              <a:buFontTx/>
              <a:buChar char="-"/>
            </a:pPr>
            <a:r>
              <a:rPr lang="en-GB" sz="2000">
                <a:solidFill>
                  <a:srgbClr val="000000"/>
                </a:solidFill>
              </a:rPr>
              <a:t>Standard reporting template –  including theme and trend analysis, conclusions, improvement outcomes and recommendations </a:t>
            </a:r>
          </a:p>
          <a:p>
            <a:pPr marL="0" defTabSz="457200">
              <a:lnSpc>
                <a:spcPct val="100000"/>
              </a:lnSpc>
              <a:spcBef>
                <a:spcPts val="0"/>
              </a:spcBef>
              <a:buSzPct val="100000"/>
              <a:buFontTx/>
              <a:buChar char="-"/>
            </a:pPr>
            <a:endParaRPr lang="en-GB" sz="2000">
              <a:solidFill>
                <a:srgbClr val="000000"/>
              </a:solidFill>
            </a:endParaRPr>
          </a:p>
        </p:txBody>
      </p:sp>
    </p:spTree>
    <p:extLst>
      <p:ext uri="{BB962C8B-B14F-4D97-AF65-F5344CB8AC3E}">
        <p14:creationId xmlns:p14="http://schemas.microsoft.com/office/powerpoint/2010/main" val="3330573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9E3F8-4D87-43CF-920D-7FFCC2B21449}"/>
              </a:ext>
            </a:extLst>
          </p:cNvPr>
          <p:cNvSpPr txBox="1">
            <a:spLocks noGrp="1"/>
          </p:cNvSpPr>
          <p:nvPr>
            <p:ph type="title"/>
          </p:nvPr>
        </p:nvSpPr>
        <p:spPr>
          <a:xfrm>
            <a:off x="87688" y="1129126"/>
            <a:ext cx="10972800" cy="620486"/>
          </a:xfrm>
        </p:spPr>
        <p:txBody>
          <a:bodyPr/>
          <a:lstStyle/>
          <a:p>
            <a:pPr lvl="0"/>
            <a:r>
              <a:rPr lang="en-GB" sz="2200">
                <a:solidFill>
                  <a:srgbClr val="0070C0"/>
                </a:solidFill>
                <a:latin typeface="Arial" pitchFamily="34"/>
                <a:cs typeface="Arial" pitchFamily="34"/>
              </a:rPr>
              <a:t>Staff Engagement:</a:t>
            </a:r>
          </a:p>
        </p:txBody>
      </p:sp>
      <p:sp>
        <p:nvSpPr>
          <p:cNvPr id="3" name="Content Placeholder 2">
            <a:extLst>
              <a:ext uri="{FF2B5EF4-FFF2-40B4-BE49-F238E27FC236}">
                <a16:creationId xmlns:a16="http://schemas.microsoft.com/office/drawing/2014/main" id="{6681A4CB-D2CF-4679-804F-C868A48E6670}"/>
              </a:ext>
            </a:extLst>
          </p:cNvPr>
          <p:cNvSpPr txBox="1">
            <a:spLocks noGrp="1"/>
          </p:cNvSpPr>
          <p:nvPr>
            <p:ph type="body" sz="quarter" idx="4294967295"/>
          </p:nvPr>
        </p:nvSpPr>
        <p:spPr>
          <a:xfrm>
            <a:off x="77260" y="1595937"/>
            <a:ext cx="11103429" cy="1451268"/>
          </a:xfrm>
          <a:prstGeom prst="rect">
            <a:avLst/>
          </a:prstGeom>
          <a:solidFill>
            <a:schemeClr val="bg1"/>
          </a:solidFill>
          <a:ln>
            <a:noFill/>
          </a:ln>
        </p:spPr>
        <p:txBody>
          <a:bodyPr vert="horz" wrap="square" lIns="91440" tIns="45720" rIns="91440" bIns="45720" anchor="t" anchorCtr="0" compatLnSpc="1">
            <a:noAutofit/>
          </a:bodyPr>
          <a:lstStyle/>
          <a:p>
            <a:pPr marL="0" lvl="0" indent="0" defTabSz="457200">
              <a:lnSpc>
                <a:spcPct val="100000"/>
              </a:lnSpc>
              <a:spcBef>
                <a:spcPts val="800"/>
              </a:spcBef>
              <a:buSzPct val="100000"/>
              <a:buNone/>
            </a:pPr>
            <a:r>
              <a:rPr lang="en-GB" sz="2200" b="1">
                <a:solidFill>
                  <a:srgbClr val="000000"/>
                </a:solidFill>
                <a:latin typeface="Calibri"/>
              </a:rPr>
              <a:t>First round of review….</a:t>
            </a:r>
          </a:p>
          <a:p>
            <a:pPr marL="0" lvl="0" indent="0" defTabSz="457200">
              <a:lnSpc>
                <a:spcPct val="100000"/>
              </a:lnSpc>
              <a:spcBef>
                <a:spcPts val="0"/>
              </a:spcBef>
              <a:buSzPct val="100000"/>
              <a:buNone/>
            </a:pPr>
            <a:r>
              <a:rPr lang="en-GB" sz="1800">
                <a:solidFill>
                  <a:srgbClr val="000000"/>
                </a:solidFill>
                <a:latin typeface="Calibri"/>
              </a:rPr>
              <a:t>                   </a:t>
            </a:r>
            <a:r>
              <a:rPr lang="en-GB" sz="2000">
                <a:solidFill>
                  <a:srgbClr val="000000"/>
                </a:solidFill>
                <a:latin typeface="Calibri"/>
              </a:rPr>
              <a:t>Needed a way to share and explore  the findings </a:t>
            </a:r>
          </a:p>
          <a:p>
            <a:pPr marL="0" lvl="0" indent="0" defTabSz="457200">
              <a:lnSpc>
                <a:spcPct val="100000"/>
              </a:lnSpc>
              <a:spcBef>
                <a:spcPts val="0"/>
              </a:spcBef>
              <a:buSzPct val="100000"/>
              <a:buNone/>
            </a:pPr>
            <a:r>
              <a:rPr lang="en-GB" sz="2000">
                <a:solidFill>
                  <a:srgbClr val="000000"/>
                </a:solidFill>
                <a:latin typeface="Calibri"/>
              </a:rPr>
              <a:t>                   Look at ‘work as done’</a:t>
            </a:r>
          </a:p>
          <a:p>
            <a:pPr marL="0" lvl="0" indent="0" defTabSz="457200">
              <a:lnSpc>
                <a:spcPct val="100000"/>
              </a:lnSpc>
              <a:spcBef>
                <a:spcPts val="0"/>
              </a:spcBef>
              <a:buSzPct val="100000"/>
              <a:buNone/>
            </a:pPr>
            <a:r>
              <a:rPr lang="en-GB" sz="2000">
                <a:solidFill>
                  <a:srgbClr val="000000"/>
                </a:solidFill>
                <a:latin typeface="Calibri"/>
              </a:rPr>
              <a:t>                   Challenge across Community District Nursing service</a:t>
            </a:r>
          </a:p>
          <a:p>
            <a:pPr marL="0" lvl="0" indent="0" defTabSz="457200">
              <a:lnSpc>
                <a:spcPct val="100000"/>
              </a:lnSpc>
              <a:spcBef>
                <a:spcPts val="800"/>
              </a:spcBef>
              <a:buSzPct val="100000"/>
              <a:buNone/>
            </a:pPr>
            <a:endParaRPr lang="en-GB" sz="1800">
              <a:solidFill>
                <a:srgbClr val="000000"/>
              </a:solidFill>
              <a:latin typeface="Calibri"/>
            </a:endParaRPr>
          </a:p>
          <a:p>
            <a:pPr marL="0" lvl="0" indent="0" defTabSz="457200">
              <a:lnSpc>
                <a:spcPct val="100000"/>
              </a:lnSpc>
              <a:spcBef>
                <a:spcPts val="800"/>
              </a:spcBef>
              <a:buSzPct val="100000"/>
              <a:buNone/>
            </a:pPr>
            <a:endParaRPr lang="en-GB" sz="1800">
              <a:solidFill>
                <a:srgbClr val="000000"/>
              </a:solidFill>
              <a:latin typeface="Calibri"/>
            </a:endParaRPr>
          </a:p>
          <a:p>
            <a:pPr marL="0" lvl="0" indent="0" defTabSz="457200">
              <a:lnSpc>
                <a:spcPct val="100000"/>
              </a:lnSpc>
              <a:spcBef>
                <a:spcPts val="800"/>
              </a:spcBef>
              <a:buSzPct val="100000"/>
              <a:buNone/>
            </a:pPr>
            <a:endParaRPr lang="en-GB" sz="1800">
              <a:solidFill>
                <a:srgbClr val="000000"/>
              </a:solidFill>
              <a:latin typeface="Calibri"/>
            </a:endParaRPr>
          </a:p>
          <a:p>
            <a:pPr marL="0" lvl="0" indent="0" defTabSz="457200">
              <a:lnSpc>
                <a:spcPct val="100000"/>
              </a:lnSpc>
              <a:spcBef>
                <a:spcPts val="800"/>
              </a:spcBef>
              <a:buSzPct val="100000"/>
              <a:buNone/>
            </a:pPr>
            <a:endParaRPr lang="en-GB" sz="1800">
              <a:solidFill>
                <a:srgbClr val="000000"/>
              </a:solidFill>
              <a:latin typeface="Calibri"/>
            </a:endParaRPr>
          </a:p>
        </p:txBody>
      </p:sp>
      <p:pic>
        <p:nvPicPr>
          <p:cNvPr id="6" name="Picture 5">
            <a:extLst>
              <a:ext uri="{FF2B5EF4-FFF2-40B4-BE49-F238E27FC236}">
                <a16:creationId xmlns:a16="http://schemas.microsoft.com/office/drawing/2014/main" id="{519E05F7-5731-69C1-9E3E-D449119EA9B4}"/>
              </a:ext>
            </a:extLst>
          </p:cNvPr>
          <p:cNvPicPr>
            <a:picLocks noChangeAspect="1"/>
          </p:cNvPicPr>
          <p:nvPr/>
        </p:nvPicPr>
        <p:blipFill rotWithShape="1">
          <a:blip r:embed="rId2"/>
          <a:srcRect l="71047" t="25210" r="2667" b="22642"/>
          <a:stretch/>
        </p:blipFill>
        <p:spPr>
          <a:xfrm>
            <a:off x="281094" y="2026120"/>
            <a:ext cx="914401" cy="686075"/>
          </a:xfrm>
          <a:prstGeom prst="rect">
            <a:avLst/>
          </a:prstGeom>
        </p:spPr>
      </p:pic>
      <p:grpSp>
        <p:nvGrpSpPr>
          <p:cNvPr id="12" name="Group 11">
            <a:extLst>
              <a:ext uri="{FF2B5EF4-FFF2-40B4-BE49-F238E27FC236}">
                <a16:creationId xmlns:a16="http://schemas.microsoft.com/office/drawing/2014/main" id="{622AE4C4-89E3-AE47-1B24-B1BBEA21DEB1}"/>
              </a:ext>
            </a:extLst>
          </p:cNvPr>
          <p:cNvGrpSpPr/>
          <p:nvPr/>
        </p:nvGrpSpPr>
        <p:grpSpPr>
          <a:xfrm>
            <a:off x="-32511" y="44633"/>
            <a:ext cx="8642112" cy="1142558"/>
            <a:chOff x="57943" y="18616"/>
            <a:chExt cx="6481584" cy="1142558"/>
          </a:xfrm>
        </p:grpSpPr>
        <p:pic>
          <p:nvPicPr>
            <p:cNvPr id="10" name="Picture 9">
              <a:extLst>
                <a:ext uri="{FF2B5EF4-FFF2-40B4-BE49-F238E27FC236}">
                  <a16:creationId xmlns:a16="http://schemas.microsoft.com/office/drawing/2014/main" id="{15EC79CA-6291-BF3E-65DA-8FABF8BE67AE}"/>
                </a:ext>
              </a:extLst>
            </p:cNvPr>
            <p:cNvPicPr>
              <a:picLocks noChangeAspect="1"/>
            </p:cNvPicPr>
            <p:nvPr/>
          </p:nvPicPr>
          <p:blipFill>
            <a:blip r:embed="rId3"/>
            <a:stretch>
              <a:fillRect/>
            </a:stretch>
          </p:blipFill>
          <p:spPr>
            <a:xfrm>
              <a:off x="57943" y="18616"/>
              <a:ext cx="1427957" cy="1142558"/>
            </a:xfrm>
            <a:prstGeom prst="rect">
              <a:avLst/>
            </a:prstGeom>
          </p:spPr>
        </p:pic>
        <p:pic>
          <p:nvPicPr>
            <p:cNvPr id="11" name="Picture 10">
              <a:extLst>
                <a:ext uri="{FF2B5EF4-FFF2-40B4-BE49-F238E27FC236}">
                  <a16:creationId xmlns:a16="http://schemas.microsoft.com/office/drawing/2014/main" id="{25F34EB8-B00E-304E-BF5A-1BB82D765C13}"/>
                </a:ext>
              </a:extLst>
            </p:cNvPr>
            <p:cNvPicPr>
              <a:picLocks noChangeAspect="1"/>
            </p:cNvPicPr>
            <p:nvPr/>
          </p:nvPicPr>
          <p:blipFill>
            <a:blip r:embed="rId4"/>
            <a:srcRect l="8023"/>
            <a:stretch/>
          </p:blipFill>
          <p:spPr>
            <a:xfrm>
              <a:off x="1298121" y="82897"/>
              <a:ext cx="5241406" cy="849089"/>
            </a:xfrm>
            <a:prstGeom prst="rect">
              <a:avLst/>
            </a:prstGeom>
          </p:spPr>
        </p:pic>
      </p:grpSp>
      <p:sp>
        <p:nvSpPr>
          <p:cNvPr id="17" name="Content Placeholder 2">
            <a:extLst>
              <a:ext uri="{FF2B5EF4-FFF2-40B4-BE49-F238E27FC236}">
                <a16:creationId xmlns:a16="http://schemas.microsoft.com/office/drawing/2014/main" id="{121A4D88-F90F-24E1-EA2D-515850746FCE}"/>
              </a:ext>
            </a:extLst>
          </p:cNvPr>
          <p:cNvSpPr txBox="1">
            <a:spLocks/>
          </p:cNvSpPr>
          <p:nvPr/>
        </p:nvSpPr>
        <p:spPr>
          <a:xfrm>
            <a:off x="0" y="3362196"/>
            <a:ext cx="11421373" cy="835796"/>
          </a:xfrm>
          <a:prstGeom prst="rect">
            <a:avLst/>
          </a:prstGeom>
          <a:solidFill>
            <a:schemeClr val="bg1"/>
          </a:solidFill>
          <a:ln>
            <a:noFill/>
          </a:ln>
        </p:spPr>
        <p:txBody>
          <a:bodyPr vert="horz" wrap="square" lIns="91440" tIns="45720" rIns="91440" bIns="45720" anchor="t" anchorCtr="0" compatLnSpc="1">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a:lnSpc>
                <a:spcPct val="100000"/>
              </a:lnSpc>
              <a:spcBef>
                <a:spcPts val="800"/>
              </a:spcBef>
              <a:buSzPct val="100000"/>
              <a:buFont typeface="Arial" panose="020B0604020202020204" pitchFamily="34" charset="0"/>
              <a:buNone/>
            </a:pPr>
            <a:r>
              <a:rPr lang="en-GB" sz="2400" b="1">
                <a:solidFill>
                  <a:srgbClr val="000000"/>
                </a:solidFill>
              </a:rPr>
              <a:t>Engagement events             </a:t>
            </a:r>
            <a:r>
              <a:rPr lang="en-GB" b="1">
                <a:solidFill>
                  <a:srgbClr val="000000"/>
                </a:solidFill>
              </a:rPr>
              <a:t>VS</a:t>
            </a:r>
            <a:r>
              <a:rPr lang="en-GB" sz="2000" b="1">
                <a:solidFill>
                  <a:srgbClr val="000000"/>
                </a:solidFill>
              </a:rPr>
              <a:t> </a:t>
            </a:r>
            <a:r>
              <a:rPr lang="en-GB" sz="2400" b="1">
                <a:solidFill>
                  <a:srgbClr val="000000"/>
                </a:solidFill>
              </a:rPr>
              <a:t>Microsoft forms learning package</a:t>
            </a:r>
          </a:p>
          <a:p>
            <a:pPr marL="0" indent="0" defTabSz="457200">
              <a:lnSpc>
                <a:spcPct val="100000"/>
              </a:lnSpc>
              <a:spcBef>
                <a:spcPts val="800"/>
              </a:spcBef>
              <a:buSzPct val="100000"/>
              <a:buFont typeface="Arial" panose="020B0604020202020204" pitchFamily="34" charset="0"/>
              <a:buNone/>
            </a:pPr>
            <a:endParaRPr lang="en-GB" sz="1800">
              <a:solidFill>
                <a:srgbClr val="000000"/>
              </a:solidFill>
            </a:endParaRPr>
          </a:p>
          <a:p>
            <a:pPr marL="0" indent="0" defTabSz="457200">
              <a:lnSpc>
                <a:spcPct val="100000"/>
              </a:lnSpc>
              <a:spcBef>
                <a:spcPts val="800"/>
              </a:spcBef>
              <a:buSzPct val="100000"/>
              <a:buFont typeface="Arial" panose="020B0604020202020204" pitchFamily="34" charset="0"/>
              <a:buNone/>
            </a:pPr>
            <a:endParaRPr lang="en-GB" sz="1800">
              <a:solidFill>
                <a:srgbClr val="000000"/>
              </a:solidFill>
            </a:endParaRPr>
          </a:p>
          <a:p>
            <a:pPr marL="0" indent="0" defTabSz="457200">
              <a:lnSpc>
                <a:spcPct val="100000"/>
              </a:lnSpc>
              <a:spcBef>
                <a:spcPts val="0"/>
              </a:spcBef>
              <a:buSzPct val="100000"/>
              <a:buFont typeface="Arial" panose="020B0604020202020204" pitchFamily="34" charset="0"/>
              <a:buNone/>
            </a:pPr>
            <a:endParaRPr lang="en-GB" sz="2000">
              <a:solidFill>
                <a:srgbClr val="000000"/>
              </a:solidFill>
            </a:endParaRPr>
          </a:p>
          <a:p>
            <a:pPr marL="0" indent="0" defTabSz="457200">
              <a:lnSpc>
                <a:spcPct val="100000"/>
              </a:lnSpc>
              <a:spcBef>
                <a:spcPts val="0"/>
              </a:spcBef>
              <a:buSzPct val="100000"/>
              <a:buFont typeface="Arial" panose="020B0604020202020204" pitchFamily="34" charset="0"/>
              <a:buNone/>
            </a:pPr>
            <a:endParaRPr lang="en-GB" sz="2000">
              <a:solidFill>
                <a:srgbClr val="000000"/>
              </a:solidFill>
            </a:endParaRPr>
          </a:p>
          <a:p>
            <a:pPr marL="0" indent="0" defTabSz="457200">
              <a:lnSpc>
                <a:spcPct val="100000"/>
              </a:lnSpc>
              <a:spcBef>
                <a:spcPts val="800"/>
              </a:spcBef>
              <a:buSzPct val="100000"/>
              <a:buFont typeface="Arial" panose="020B0604020202020204" pitchFamily="34" charset="0"/>
              <a:buNone/>
            </a:pPr>
            <a:endParaRPr lang="en-GB" sz="1800">
              <a:solidFill>
                <a:srgbClr val="000000"/>
              </a:solidFill>
            </a:endParaRPr>
          </a:p>
        </p:txBody>
      </p:sp>
      <p:pic>
        <p:nvPicPr>
          <p:cNvPr id="19" name="Picture 18">
            <a:extLst>
              <a:ext uri="{FF2B5EF4-FFF2-40B4-BE49-F238E27FC236}">
                <a16:creationId xmlns:a16="http://schemas.microsoft.com/office/drawing/2014/main" id="{B3F2DBA7-6463-C938-5669-5E10B99974AF}"/>
              </a:ext>
            </a:extLst>
          </p:cNvPr>
          <p:cNvPicPr>
            <a:picLocks noChangeAspect="1"/>
          </p:cNvPicPr>
          <p:nvPr/>
        </p:nvPicPr>
        <p:blipFill>
          <a:blip r:embed="rId5"/>
          <a:stretch>
            <a:fillRect/>
          </a:stretch>
        </p:blipFill>
        <p:spPr>
          <a:xfrm>
            <a:off x="3434293" y="3275051"/>
            <a:ext cx="1063811" cy="865916"/>
          </a:xfrm>
          <a:prstGeom prst="rect">
            <a:avLst/>
          </a:prstGeom>
        </p:spPr>
      </p:pic>
      <p:pic>
        <p:nvPicPr>
          <p:cNvPr id="21" name="Picture 20">
            <a:extLst>
              <a:ext uri="{FF2B5EF4-FFF2-40B4-BE49-F238E27FC236}">
                <a16:creationId xmlns:a16="http://schemas.microsoft.com/office/drawing/2014/main" id="{A5C89F61-F36D-8640-5D4A-497116025F78}"/>
              </a:ext>
            </a:extLst>
          </p:cNvPr>
          <p:cNvPicPr>
            <a:picLocks noChangeAspect="1"/>
          </p:cNvPicPr>
          <p:nvPr/>
        </p:nvPicPr>
        <p:blipFill>
          <a:blip r:embed="rId6"/>
          <a:stretch>
            <a:fillRect/>
          </a:stretch>
        </p:blipFill>
        <p:spPr>
          <a:xfrm>
            <a:off x="10846791" y="3189646"/>
            <a:ext cx="1345212" cy="865915"/>
          </a:xfrm>
          <a:prstGeom prst="rect">
            <a:avLst/>
          </a:prstGeom>
        </p:spPr>
      </p:pic>
      <p:sp>
        <p:nvSpPr>
          <p:cNvPr id="22" name="Content Placeholder 2">
            <a:extLst>
              <a:ext uri="{FF2B5EF4-FFF2-40B4-BE49-F238E27FC236}">
                <a16:creationId xmlns:a16="http://schemas.microsoft.com/office/drawing/2014/main" id="{7D12CC8B-6395-481F-02F8-2FF7CF90256A}"/>
              </a:ext>
            </a:extLst>
          </p:cNvPr>
          <p:cNvSpPr txBox="1">
            <a:spLocks/>
          </p:cNvSpPr>
          <p:nvPr/>
        </p:nvSpPr>
        <p:spPr>
          <a:xfrm>
            <a:off x="2680148" y="4688673"/>
            <a:ext cx="9366863" cy="1336211"/>
          </a:xfrm>
          <a:prstGeom prst="rect">
            <a:avLst/>
          </a:prstGeom>
          <a:solidFill>
            <a:schemeClr val="bg1"/>
          </a:solidFill>
          <a:ln>
            <a:noFill/>
          </a:ln>
        </p:spPr>
        <p:txBody>
          <a:bodyPr vert="horz" wrap="square" lIns="91440" tIns="45720" rIns="91440" bIns="45720" anchor="t" anchorCtr="0" compatLnSpc="1">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a:lnSpc>
                <a:spcPct val="100000"/>
              </a:lnSpc>
              <a:spcBef>
                <a:spcPts val="800"/>
              </a:spcBef>
              <a:buSzPct val="100000"/>
              <a:buFont typeface="Arial" panose="020B0604020202020204" pitchFamily="34" charset="0"/>
              <a:buNone/>
            </a:pPr>
            <a:r>
              <a:rPr lang="en-GB" sz="2000" b="1">
                <a:solidFill>
                  <a:prstClr val="black"/>
                </a:solidFill>
              </a:rPr>
              <a:t>MS forms learning package includes- </a:t>
            </a:r>
            <a:r>
              <a:rPr lang="en-GB" sz="2000">
                <a:solidFill>
                  <a:prstClr val="black"/>
                </a:solidFill>
              </a:rPr>
              <a:t>Thematic Learning slides- issue, impact and key message, what good looks like, assessment and staff engagement, Share process changes, Key messages, Reading list.</a:t>
            </a:r>
          </a:p>
        </p:txBody>
      </p:sp>
      <p:pic>
        <p:nvPicPr>
          <p:cNvPr id="24" name="Picture 23" descr="A computer with a keyboard and mouse&#10;&#10;Description automatically generated">
            <a:extLst>
              <a:ext uri="{FF2B5EF4-FFF2-40B4-BE49-F238E27FC236}">
                <a16:creationId xmlns:a16="http://schemas.microsoft.com/office/drawing/2014/main" id="{834AA5A8-7F2F-F9F8-7939-6BC5439F815A}"/>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457199" y="4688668"/>
            <a:ext cx="1668740" cy="1229652"/>
          </a:xfrm>
          <a:prstGeom prst="rect">
            <a:avLst/>
          </a:prstGeom>
        </p:spPr>
      </p:pic>
    </p:spTree>
    <p:extLst>
      <p:ext uri="{BB962C8B-B14F-4D97-AF65-F5344CB8AC3E}">
        <p14:creationId xmlns:p14="http://schemas.microsoft.com/office/powerpoint/2010/main" val="24411245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6CA958-1B1D-FEB7-06E3-55B0DB975435}"/>
              </a:ext>
            </a:extLst>
          </p:cNvPr>
          <p:cNvSpPr>
            <a:spLocks noGrp="1"/>
          </p:cNvSpPr>
          <p:nvPr>
            <p:ph sz="quarter" idx="4294967295"/>
          </p:nvPr>
        </p:nvSpPr>
        <p:spPr>
          <a:xfrm>
            <a:off x="437071" y="1514020"/>
            <a:ext cx="10972800" cy="2631260"/>
          </a:xfrm>
          <a:prstGeom prst="rect">
            <a:avLst/>
          </a:prstGeom>
          <a:solidFill>
            <a:schemeClr val="bg1"/>
          </a:solidFill>
        </p:spPr>
        <p:txBody>
          <a:bodyPr/>
          <a:lstStyle/>
          <a:p>
            <a:pPr marL="0" indent="0">
              <a:buNone/>
            </a:pPr>
            <a:r>
              <a:rPr lang="en-GB" sz="2000" b="1"/>
              <a:t>Anonymised Survey Monkey</a:t>
            </a:r>
          </a:p>
          <a:p>
            <a:pPr marL="0" indent="0">
              <a:buNone/>
            </a:pPr>
            <a:r>
              <a:rPr lang="en-GB" sz="2000"/>
              <a:t>Identified two of the key areas of practice which required improvement and posed questions to staff across District  nursing to get their feedback on what works well what can be done differently. </a:t>
            </a:r>
          </a:p>
          <a:p>
            <a:pPr marL="0" indent="0">
              <a:buNone/>
            </a:pPr>
            <a:r>
              <a:rPr lang="en-GB" sz="2000"/>
              <a:t> </a:t>
            </a:r>
          </a:p>
          <a:p>
            <a:pPr marL="0" indent="0">
              <a:buNone/>
            </a:pPr>
            <a:r>
              <a:rPr lang="en-GB" sz="2000"/>
              <a:t>Utilised to formulate  the improvement action plan (SIP) </a:t>
            </a:r>
          </a:p>
        </p:txBody>
      </p:sp>
      <p:grpSp>
        <p:nvGrpSpPr>
          <p:cNvPr id="4" name="Group 3">
            <a:extLst>
              <a:ext uri="{FF2B5EF4-FFF2-40B4-BE49-F238E27FC236}">
                <a16:creationId xmlns:a16="http://schemas.microsoft.com/office/drawing/2014/main" id="{C5932347-FF24-AEA6-A3BD-5C3BC4F47949}"/>
              </a:ext>
            </a:extLst>
          </p:cNvPr>
          <p:cNvGrpSpPr/>
          <p:nvPr/>
        </p:nvGrpSpPr>
        <p:grpSpPr>
          <a:xfrm>
            <a:off x="130653" y="119003"/>
            <a:ext cx="8642112" cy="1142558"/>
            <a:chOff x="57943" y="18616"/>
            <a:chExt cx="6481584" cy="1142558"/>
          </a:xfrm>
        </p:grpSpPr>
        <p:pic>
          <p:nvPicPr>
            <p:cNvPr id="5" name="Picture 4">
              <a:extLst>
                <a:ext uri="{FF2B5EF4-FFF2-40B4-BE49-F238E27FC236}">
                  <a16:creationId xmlns:a16="http://schemas.microsoft.com/office/drawing/2014/main" id="{E49CCC11-0E17-AF33-E6E0-C67A6E7272D0}"/>
                </a:ext>
              </a:extLst>
            </p:cNvPr>
            <p:cNvPicPr>
              <a:picLocks noChangeAspect="1"/>
            </p:cNvPicPr>
            <p:nvPr/>
          </p:nvPicPr>
          <p:blipFill>
            <a:blip r:embed="rId2"/>
            <a:stretch>
              <a:fillRect/>
            </a:stretch>
          </p:blipFill>
          <p:spPr>
            <a:xfrm>
              <a:off x="57943" y="18616"/>
              <a:ext cx="1427957" cy="1142558"/>
            </a:xfrm>
            <a:prstGeom prst="rect">
              <a:avLst/>
            </a:prstGeom>
          </p:spPr>
        </p:pic>
        <p:pic>
          <p:nvPicPr>
            <p:cNvPr id="6" name="Picture 5">
              <a:extLst>
                <a:ext uri="{FF2B5EF4-FFF2-40B4-BE49-F238E27FC236}">
                  <a16:creationId xmlns:a16="http://schemas.microsoft.com/office/drawing/2014/main" id="{8CB6B1A4-B086-398C-0A1C-35BBA6C458D5}"/>
                </a:ext>
              </a:extLst>
            </p:cNvPr>
            <p:cNvPicPr>
              <a:picLocks noChangeAspect="1"/>
            </p:cNvPicPr>
            <p:nvPr/>
          </p:nvPicPr>
          <p:blipFill>
            <a:blip r:embed="rId3"/>
            <a:srcRect l="8023"/>
            <a:stretch/>
          </p:blipFill>
          <p:spPr>
            <a:xfrm>
              <a:off x="1298121" y="82897"/>
              <a:ext cx="5241406" cy="849089"/>
            </a:xfrm>
            <a:prstGeom prst="rect">
              <a:avLst/>
            </a:prstGeom>
          </p:spPr>
        </p:pic>
      </p:grpSp>
    </p:spTree>
    <p:extLst>
      <p:ext uri="{BB962C8B-B14F-4D97-AF65-F5344CB8AC3E}">
        <p14:creationId xmlns:p14="http://schemas.microsoft.com/office/powerpoint/2010/main" val="38992010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430A5D9-BCEB-9B55-E504-824BB65B563C}"/>
              </a:ext>
            </a:extLst>
          </p:cNvPr>
          <p:cNvSpPr txBox="1">
            <a:spLocks/>
          </p:cNvSpPr>
          <p:nvPr/>
        </p:nvSpPr>
        <p:spPr>
          <a:xfrm>
            <a:off x="402774" y="1259232"/>
            <a:ext cx="11386457" cy="2527769"/>
          </a:xfrm>
          <a:prstGeom prst="rect">
            <a:avLst/>
          </a:prstGeom>
          <a:solidFill>
            <a:schemeClr val="bg1"/>
          </a:solidFill>
          <a:ln>
            <a:noFill/>
          </a:ln>
        </p:spPr>
        <p:txBody>
          <a:bodyPr vert="horz" wrap="square" lIns="91440" tIns="45720" rIns="91440" bIns="45720" anchor="t" anchorCtr="0" compatLnSpc="1">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a:lnSpc>
                <a:spcPct val="100000"/>
              </a:lnSpc>
              <a:spcBef>
                <a:spcPts val="800"/>
              </a:spcBef>
              <a:buSzPct val="100000"/>
              <a:buFont typeface="Arial" panose="020B0604020202020204" pitchFamily="34" charset="0"/>
              <a:buNone/>
            </a:pPr>
            <a:r>
              <a:rPr lang="en-GB" sz="2000" b="1">
                <a:solidFill>
                  <a:srgbClr val="000000"/>
                </a:solidFill>
              </a:rPr>
              <a:t>Single Improvement Plan: </a:t>
            </a:r>
          </a:p>
          <a:p>
            <a:pPr defTabSz="457200">
              <a:lnSpc>
                <a:spcPct val="100000"/>
              </a:lnSpc>
              <a:spcBef>
                <a:spcPts val="800"/>
              </a:spcBef>
              <a:buSzPct val="100000"/>
              <a:buFontTx/>
              <a:buChar char="-"/>
            </a:pPr>
            <a:r>
              <a:rPr lang="en-GB" sz="2000">
                <a:solidFill>
                  <a:srgbClr val="000000"/>
                </a:solidFill>
              </a:rPr>
              <a:t>Removed individual action plans regarding PUs </a:t>
            </a:r>
          </a:p>
          <a:p>
            <a:pPr defTabSz="457200">
              <a:lnSpc>
                <a:spcPct val="100000"/>
              </a:lnSpc>
              <a:spcBef>
                <a:spcPts val="800"/>
              </a:spcBef>
              <a:buSzPct val="100000"/>
              <a:buFontTx/>
              <a:buChar char="-"/>
            </a:pPr>
            <a:r>
              <a:rPr lang="en-GB" sz="2000">
                <a:solidFill>
                  <a:srgbClr val="000000"/>
                </a:solidFill>
              </a:rPr>
              <a:t>Formulated one overarching plan to support oversight/avoid replication</a:t>
            </a:r>
          </a:p>
          <a:p>
            <a:pPr defTabSz="457200">
              <a:lnSpc>
                <a:spcPct val="100000"/>
              </a:lnSpc>
              <a:spcBef>
                <a:spcPts val="800"/>
              </a:spcBef>
              <a:buSzPct val="100000"/>
              <a:buFontTx/>
              <a:buChar char="-"/>
            </a:pPr>
            <a:r>
              <a:rPr lang="en-GB" sz="2000">
                <a:solidFill>
                  <a:srgbClr val="000000"/>
                </a:solidFill>
              </a:rPr>
              <a:t>Datix (central oversight)</a:t>
            </a:r>
          </a:p>
          <a:p>
            <a:pPr defTabSz="457200">
              <a:lnSpc>
                <a:spcPct val="100000"/>
              </a:lnSpc>
              <a:spcBef>
                <a:spcPts val="800"/>
              </a:spcBef>
              <a:buSzPct val="100000"/>
              <a:buFontTx/>
              <a:buChar char="-"/>
            </a:pPr>
            <a:r>
              <a:rPr lang="en-GB" sz="2000">
                <a:solidFill>
                  <a:srgbClr val="000000"/>
                </a:solidFill>
              </a:rPr>
              <a:t>Reporting into governance structure within monthly Incident reports.</a:t>
            </a:r>
          </a:p>
          <a:p>
            <a:pPr defTabSz="457200">
              <a:lnSpc>
                <a:spcPct val="100000"/>
              </a:lnSpc>
              <a:spcBef>
                <a:spcPts val="800"/>
              </a:spcBef>
              <a:buSzPct val="100000"/>
              <a:buFontTx/>
              <a:buChar char="-"/>
            </a:pPr>
            <a:r>
              <a:rPr lang="en-GB" sz="2000">
                <a:solidFill>
                  <a:srgbClr val="000000"/>
                </a:solidFill>
              </a:rPr>
              <a:t>Reporting into SPUG</a:t>
            </a:r>
          </a:p>
        </p:txBody>
      </p:sp>
      <p:grpSp>
        <p:nvGrpSpPr>
          <p:cNvPr id="2" name="Group 1">
            <a:extLst>
              <a:ext uri="{FF2B5EF4-FFF2-40B4-BE49-F238E27FC236}">
                <a16:creationId xmlns:a16="http://schemas.microsoft.com/office/drawing/2014/main" id="{E6ACB7DB-86CA-623B-E785-779A42238880}"/>
              </a:ext>
            </a:extLst>
          </p:cNvPr>
          <p:cNvGrpSpPr/>
          <p:nvPr/>
        </p:nvGrpSpPr>
        <p:grpSpPr>
          <a:xfrm>
            <a:off x="-181278" y="-604123"/>
            <a:ext cx="9505924" cy="1845089"/>
            <a:chOff x="-135960" y="-591269"/>
            <a:chExt cx="7129443" cy="1913516"/>
          </a:xfrm>
        </p:grpSpPr>
        <p:pic>
          <p:nvPicPr>
            <p:cNvPr id="5" name="Picture 4">
              <a:extLst>
                <a:ext uri="{FF2B5EF4-FFF2-40B4-BE49-F238E27FC236}">
                  <a16:creationId xmlns:a16="http://schemas.microsoft.com/office/drawing/2014/main" id="{2B6AE6D9-CA3F-5E1C-F1CD-22DE24A59BC5}"/>
                </a:ext>
              </a:extLst>
            </p:cNvPr>
            <p:cNvPicPr>
              <a:picLocks noChangeAspect="1"/>
            </p:cNvPicPr>
            <p:nvPr/>
          </p:nvPicPr>
          <p:blipFill>
            <a:blip r:embed="rId2"/>
            <a:srcRect r="22059"/>
            <a:stretch/>
          </p:blipFill>
          <p:spPr>
            <a:xfrm>
              <a:off x="-135960" y="-591269"/>
              <a:ext cx="5893327" cy="1576790"/>
            </a:xfrm>
            <a:prstGeom prst="rect">
              <a:avLst/>
            </a:prstGeom>
          </p:spPr>
        </p:pic>
        <p:pic>
          <p:nvPicPr>
            <p:cNvPr id="6" name="Picture 5">
              <a:extLst>
                <a:ext uri="{FF2B5EF4-FFF2-40B4-BE49-F238E27FC236}">
                  <a16:creationId xmlns:a16="http://schemas.microsoft.com/office/drawing/2014/main" id="{CBD45397-9B70-33AF-CC9F-7E14295A5300}"/>
                </a:ext>
              </a:extLst>
            </p:cNvPr>
            <p:cNvPicPr>
              <a:picLocks noChangeAspect="1"/>
            </p:cNvPicPr>
            <p:nvPr/>
          </p:nvPicPr>
          <p:blipFill>
            <a:blip r:embed="rId2"/>
            <a:srcRect l="79062"/>
            <a:stretch/>
          </p:blipFill>
          <p:spPr>
            <a:xfrm>
              <a:off x="5637392" y="0"/>
              <a:ext cx="1356091" cy="1322247"/>
            </a:xfrm>
            <a:prstGeom prst="rect">
              <a:avLst/>
            </a:prstGeom>
          </p:spPr>
        </p:pic>
      </p:grpSp>
      <p:sp>
        <p:nvSpPr>
          <p:cNvPr id="3" name="Content Placeholder 2">
            <a:extLst>
              <a:ext uri="{FF2B5EF4-FFF2-40B4-BE49-F238E27FC236}">
                <a16:creationId xmlns:a16="http://schemas.microsoft.com/office/drawing/2014/main" id="{BB4BA6C0-B1EA-76F6-DC3E-23E2F6403F78}"/>
              </a:ext>
            </a:extLst>
          </p:cNvPr>
          <p:cNvSpPr txBox="1">
            <a:spLocks/>
          </p:cNvSpPr>
          <p:nvPr/>
        </p:nvSpPr>
        <p:spPr>
          <a:xfrm>
            <a:off x="318426" y="3805262"/>
            <a:ext cx="11386457" cy="2527769"/>
          </a:xfrm>
          <a:prstGeom prst="rect">
            <a:avLst/>
          </a:prstGeom>
          <a:solidFill>
            <a:schemeClr val="bg1"/>
          </a:solidFill>
          <a:ln>
            <a:noFill/>
          </a:ln>
        </p:spPr>
        <p:txBody>
          <a:bodyPr vert="horz" wrap="square" lIns="91440" tIns="45720" rIns="91440" bIns="45720" anchor="t" anchorCtr="0" compatLnSpc="1">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defRPr/>
            </a:pPr>
            <a:endParaRPr lang="en-GB" sz="2000" b="1">
              <a:solidFill>
                <a:srgbClr val="00B050"/>
              </a:solidFill>
              <a:latin typeface="Calibri "/>
            </a:endParaRPr>
          </a:p>
          <a:p>
            <a:pPr marL="0" indent="0">
              <a:lnSpc>
                <a:spcPct val="100000"/>
              </a:lnSpc>
              <a:spcBef>
                <a:spcPts val="0"/>
              </a:spcBef>
              <a:buFont typeface="Arial" panose="020B0604020202020204" pitchFamily="34" charset="0"/>
              <a:buNone/>
              <a:defRPr/>
            </a:pPr>
            <a:r>
              <a:rPr lang="en-GB" sz="2000" b="1">
                <a:solidFill>
                  <a:srgbClr val="DB41CC"/>
                </a:solidFill>
                <a:latin typeface="Arial" pitchFamily="34"/>
                <a:cs typeface="Arial" pitchFamily="34"/>
              </a:rPr>
              <a:t>Next Steps………</a:t>
            </a:r>
          </a:p>
          <a:p>
            <a:pPr marL="0" indent="0">
              <a:lnSpc>
                <a:spcPct val="100000"/>
              </a:lnSpc>
              <a:spcBef>
                <a:spcPts val="0"/>
              </a:spcBef>
              <a:buFont typeface="Arial" panose="020B0604020202020204" pitchFamily="34" charset="0"/>
              <a:buNone/>
              <a:defRPr/>
            </a:pPr>
            <a:endParaRPr lang="en-GB" sz="2000" b="1">
              <a:solidFill>
                <a:srgbClr val="00B050"/>
              </a:solidFill>
              <a:latin typeface="Calibri "/>
            </a:endParaRPr>
          </a:p>
          <a:p>
            <a:pPr marL="0" indent="0">
              <a:lnSpc>
                <a:spcPct val="100000"/>
              </a:lnSpc>
              <a:spcBef>
                <a:spcPts val="0"/>
              </a:spcBef>
              <a:buFont typeface="Arial" panose="020B0604020202020204" pitchFamily="34" charset="0"/>
              <a:buNone/>
              <a:defRPr/>
            </a:pPr>
            <a:r>
              <a:rPr lang="en-GB" sz="2000" b="1">
                <a:solidFill>
                  <a:srgbClr val="00B050"/>
                </a:solidFill>
                <a:latin typeface="Calibri "/>
              </a:rPr>
              <a:t>Triangulation of learning</a:t>
            </a:r>
            <a:r>
              <a:rPr lang="en-GB" sz="2000">
                <a:solidFill>
                  <a:prstClr val="black"/>
                </a:solidFill>
                <a:latin typeface="Calibri "/>
              </a:rPr>
              <a:t>: Triangulate learning from individual PU cases with that of the thematic reviews to develop the single improvement plan.</a:t>
            </a:r>
          </a:p>
        </p:txBody>
      </p:sp>
    </p:spTree>
    <p:extLst>
      <p:ext uri="{BB962C8B-B14F-4D97-AF65-F5344CB8AC3E}">
        <p14:creationId xmlns:p14="http://schemas.microsoft.com/office/powerpoint/2010/main" val="39405760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9E3F8-4D87-43CF-920D-7FFCC2B21449}"/>
              </a:ext>
            </a:extLst>
          </p:cNvPr>
          <p:cNvSpPr txBox="1">
            <a:spLocks noGrp="1"/>
          </p:cNvSpPr>
          <p:nvPr>
            <p:ph type="title"/>
          </p:nvPr>
        </p:nvSpPr>
        <p:spPr>
          <a:xfrm>
            <a:off x="163285" y="244929"/>
            <a:ext cx="10972800" cy="620486"/>
          </a:xfrm>
        </p:spPr>
        <p:txBody>
          <a:bodyPr/>
          <a:lstStyle/>
          <a:p>
            <a:pPr lvl="0"/>
            <a:r>
              <a:rPr lang="en-GB" sz="2200">
                <a:solidFill>
                  <a:srgbClr val="0070C0"/>
                </a:solidFill>
                <a:latin typeface="Arial" pitchFamily="34"/>
                <a:cs typeface="Arial" pitchFamily="34"/>
              </a:rPr>
              <a:t>Findings</a:t>
            </a:r>
          </a:p>
        </p:txBody>
      </p:sp>
      <p:graphicFrame>
        <p:nvGraphicFramePr>
          <p:cNvPr id="6" name="Table 5">
            <a:extLst>
              <a:ext uri="{FF2B5EF4-FFF2-40B4-BE49-F238E27FC236}">
                <a16:creationId xmlns:a16="http://schemas.microsoft.com/office/drawing/2014/main" id="{AE8C8D70-FF9C-C195-0670-C9FF30669D73}"/>
              </a:ext>
            </a:extLst>
          </p:cNvPr>
          <p:cNvGraphicFramePr>
            <a:graphicFrameLocks noGrp="1"/>
          </p:cNvGraphicFramePr>
          <p:nvPr>
            <p:extLst>
              <p:ext uri="{D42A27DB-BD31-4B8C-83A1-F6EECF244321}">
                <p14:modId xmlns:p14="http://schemas.microsoft.com/office/powerpoint/2010/main" val="1773880324"/>
              </p:ext>
            </p:extLst>
          </p:nvPr>
        </p:nvGraphicFramePr>
        <p:xfrm>
          <a:off x="163285" y="1164369"/>
          <a:ext cx="11825514" cy="5438547"/>
        </p:xfrm>
        <a:graphic>
          <a:graphicData uri="http://schemas.openxmlformats.org/drawingml/2006/table">
            <a:tbl>
              <a:tblPr firstRow="1" firstCol="1" bandRow="1"/>
              <a:tblGrid>
                <a:gridCol w="1719645">
                  <a:extLst>
                    <a:ext uri="{9D8B030D-6E8A-4147-A177-3AD203B41FA5}">
                      <a16:colId xmlns:a16="http://schemas.microsoft.com/office/drawing/2014/main" val="3130877372"/>
                    </a:ext>
                  </a:extLst>
                </a:gridCol>
                <a:gridCol w="2775997">
                  <a:extLst>
                    <a:ext uri="{9D8B030D-6E8A-4147-A177-3AD203B41FA5}">
                      <a16:colId xmlns:a16="http://schemas.microsoft.com/office/drawing/2014/main" val="572410862"/>
                    </a:ext>
                  </a:extLst>
                </a:gridCol>
                <a:gridCol w="2729596">
                  <a:extLst>
                    <a:ext uri="{9D8B030D-6E8A-4147-A177-3AD203B41FA5}">
                      <a16:colId xmlns:a16="http://schemas.microsoft.com/office/drawing/2014/main" val="3936659069"/>
                    </a:ext>
                  </a:extLst>
                </a:gridCol>
                <a:gridCol w="3129025">
                  <a:extLst>
                    <a:ext uri="{9D8B030D-6E8A-4147-A177-3AD203B41FA5}">
                      <a16:colId xmlns:a16="http://schemas.microsoft.com/office/drawing/2014/main" val="1114012159"/>
                    </a:ext>
                  </a:extLst>
                </a:gridCol>
                <a:gridCol w="1471251">
                  <a:extLst>
                    <a:ext uri="{9D8B030D-6E8A-4147-A177-3AD203B41FA5}">
                      <a16:colId xmlns:a16="http://schemas.microsoft.com/office/drawing/2014/main" val="3210662098"/>
                    </a:ext>
                  </a:extLst>
                </a:gridCol>
              </a:tblGrid>
              <a:tr h="431633">
                <a:tc>
                  <a:txBody>
                    <a:bodyPr/>
                    <a:lstStyle/>
                    <a:p>
                      <a:pPr>
                        <a:lnSpc>
                          <a:spcPct val="107000"/>
                        </a:lnSpc>
                      </a:pPr>
                      <a:endParaRPr lang="en-GB" sz="1200">
                        <a:effectLst/>
                        <a:latin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base">
                        <a:lnSpc>
                          <a:spcPct val="100000"/>
                        </a:lnSpc>
                        <a:spcAft>
                          <a:spcPts val="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Thematic review </a:t>
                      </a:r>
                    </a:p>
                    <a:p>
                      <a:pPr algn="ctr" fontAlgn="base">
                        <a:lnSpc>
                          <a:spcPct val="100000"/>
                        </a:lnSpc>
                        <a:spcAft>
                          <a:spcPts val="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Apr 2023 </a:t>
                      </a: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base">
                        <a:lnSpc>
                          <a:spcPct val="100000"/>
                        </a:lnSpc>
                        <a:spcAft>
                          <a:spcPts val="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Thematic review </a:t>
                      </a:r>
                    </a:p>
                    <a:p>
                      <a:pPr algn="ctr" fontAlgn="base">
                        <a:lnSpc>
                          <a:spcPct val="100000"/>
                        </a:lnSpc>
                        <a:spcAft>
                          <a:spcPts val="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Nov 2023</a:t>
                      </a: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base">
                        <a:lnSpc>
                          <a:spcPct val="100000"/>
                        </a:lnSpc>
                        <a:spcAft>
                          <a:spcPts val="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Thematic review </a:t>
                      </a:r>
                    </a:p>
                    <a:p>
                      <a:pPr algn="ctr" fontAlgn="base">
                        <a:lnSpc>
                          <a:spcPct val="100000"/>
                        </a:lnSpc>
                        <a:spcAft>
                          <a:spcPts val="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June 24</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base">
                        <a:lnSpc>
                          <a:spcPct val="100000"/>
                        </a:lnSpc>
                        <a:spcAft>
                          <a:spcPts val="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Trend</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524118703"/>
                  </a:ext>
                </a:extLst>
              </a:tr>
              <a:tr h="220347">
                <a:tc gridSpan="5">
                  <a:txBody>
                    <a:bodyPr/>
                    <a:lstStyle/>
                    <a:p>
                      <a:pPr algn="just"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  Assessment:</a:t>
                      </a: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165593078"/>
                  </a:ext>
                </a:extLst>
              </a:tr>
              <a:tr h="1808389">
                <a:tc>
                  <a:txBody>
                    <a:bodyPr/>
                    <a:lstStyle/>
                    <a:p>
                      <a:pPr algn="ctr" fontAlgn="base">
                        <a:lnSpc>
                          <a:spcPct val="107000"/>
                        </a:lnSpc>
                        <a:spcAft>
                          <a:spcPts val="800"/>
                        </a:spcAft>
                      </a:pP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ct val="107000"/>
                        </a:lnSpc>
                        <a:spcAft>
                          <a:spcPts val="800"/>
                        </a:spcAft>
                      </a:pPr>
                      <a:r>
                        <a:rPr lang="en-GB" sz="1200">
                          <a:effectLst/>
                          <a:latin typeface="Arial" panose="020B0604020202020204" pitchFamily="34" charset="0"/>
                          <a:ea typeface="Times New Roman" panose="02020603050405020304" pitchFamily="18" charset="0"/>
                          <a:cs typeface="Times New Roman" panose="02020603050405020304" pitchFamily="18" charset="0"/>
                        </a:rPr>
                        <a:t>Lack of Waterlow reassessment in response to changes to the patient’s presentation</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endParaRPr lang="en-GB" sz="1200" b="1">
                        <a:effectLst/>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12</a:t>
                      </a:r>
                      <a:r>
                        <a:rPr lang="en-GB" sz="1200">
                          <a:effectLst/>
                          <a:latin typeface="Arial" panose="020B0604020202020204" pitchFamily="34" charset="0"/>
                          <a:ea typeface="Times New Roman" panose="02020603050405020304" pitchFamily="18" charset="0"/>
                          <a:cs typeface="Times New Roman" panose="02020603050405020304" pitchFamily="18" charset="0"/>
                        </a:rPr>
                        <a:t> out of </a:t>
                      </a:r>
                      <a:r>
                        <a:rPr lang="en-GB" sz="1200" b="1">
                          <a:effectLst/>
                          <a:latin typeface="Arial" panose="020B0604020202020204" pitchFamily="34" charset="0"/>
                          <a:ea typeface="Times New Roman" panose="02020603050405020304" pitchFamily="18" charset="0"/>
                          <a:cs typeface="Times New Roman" panose="02020603050405020304" pitchFamily="18" charset="0"/>
                        </a:rPr>
                        <a:t>18</a:t>
                      </a:r>
                      <a:r>
                        <a:rPr lang="en-GB" sz="1200">
                          <a:effectLst/>
                          <a:latin typeface="Arial" panose="020B0604020202020204" pitchFamily="34" charset="0"/>
                          <a:ea typeface="Times New Roman" panose="02020603050405020304" pitchFamily="18" charset="0"/>
                          <a:cs typeface="Times New Roman" panose="02020603050405020304" pitchFamily="18" charset="0"/>
                        </a:rPr>
                        <a:t> patients did not have their Waterlow updated in response to changes.  </a:t>
                      </a:r>
                      <a:r>
                        <a:rPr lang="en-GB" sz="1200" b="1">
                          <a:effectLst/>
                          <a:latin typeface="Arial" panose="020B0604020202020204" pitchFamily="34" charset="0"/>
                          <a:ea typeface="Times New Roman" panose="02020603050405020304" pitchFamily="18" charset="0"/>
                          <a:cs typeface="Times New Roman" panose="02020603050405020304" pitchFamily="18" charset="0"/>
                        </a:rPr>
                        <a:t>(66.6%)</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endParaRPr lang="en-GB" sz="1200" b="1">
                        <a:effectLst/>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2 </a:t>
                      </a:r>
                      <a:r>
                        <a:rPr lang="en-GB" sz="1200">
                          <a:effectLst/>
                          <a:latin typeface="Arial" panose="020B0604020202020204" pitchFamily="34" charset="0"/>
                          <a:ea typeface="Times New Roman" panose="02020603050405020304" pitchFamily="18" charset="0"/>
                          <a:cs typeface="Times New Roman" panose="02020603050405020304" pitchFamily="18" charset="0"/>
                        </a:rPr>
                        <a:t>out of </a:t>
                      </a:r>
                      <a:r>
                        <a:rPr lang="en-GB" sz="1200" b="1">
                          <a:effectLst/>
                          <a:latin typeface="Arial" panose="020B0604020202020204" pitchFamily="34" charset="0"/>
                          <a:ea typeface="Times New Roman" panose="02020603050405020304" pitchFamily="18" charset="0"/>
                          <a:cs typeface="Times New Roman" panose="02020603050405020304" pitchFamily="18" charset="0"/>
                        </a:rPr>
                        <a:t>18</a:t>
                      </a:r>
                      <a:r>
                        <a:rPr lang="en-GB" sz="1200">
                          <a:effectLst/>
                          <a:latin typeface="Arial" panose="020B0604020202020204" pitchFamily="34" charset="0"/>
                          <a:ea typeface="Times New Roman" panose="02020603050405020304" pitchFamily="18" charset="0"/>
                          <a:cs typeface="Times New Roman" panose="02020603050405020304" pitchFamily="18" charset="0"/>
                        </a:rPr>
                        <a:t> patients did not have a correct Waterlow assessment in response to changes.  </a:t>
                      </a:r>
                      <a:r>
                        <a:rPr lang="en-GB" sz="1200" b="1">
                          <a:effectLst/>
                          <a:latin typeface="Arial" panose="020B0604020202020204" pitchFamily="34" charset="0"/>
                          <a:ea typeface="Times New Roman" panose="02020603050405020304" pitchFamily="18" charset="0"/>
                          <a:cs typeface="Times New Roman" panose="02020603050405020304" pitchFamily="18" charset="0"/>
                        </a:rPr>
                        <a:t>(11%)</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algn="ctr" fontAlgn="base">
                        <a:lnSpc>
                          <a:spcPct val="107000"/>
                        </a:lnSpc>
                        <a:spcAft>
                          <a:spcPts val="800"/>
                        </a:spcAft>
                      </a:pP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endParaRPr lang="en-GB" sz="1200" b="1">
                        <a:effectLst/>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6 </a:t>
                      </a:r>
                      <a:r>
                        <a:rPr lang="en-GB" sz="1200">
                          <a:effectLst/>
                          <a:latin typeface="Arial" panose="020B0604020202020204" pitchFamily="34" charset="0"/>
                          <a:ea typeface="Times New Roman" panose="02020603050405020304" pitchFamily="18" charset="0"/>
                          <a:cs typeface="Times New Roman" panose="02020603050405020304" pitchFamily="18" charset="0"/>
                        </a:rPr>
                        <a:t>out of</a:t>
                      </a:r>
                      <a:r>
                        <a:rPr lang="en-GB" sz="1200" b="1">
                          <a:effectLst/>
                          <a:latin typeface="Arial" panose="020B0604020202020204" pitchFamily="34" charset="0"/>
                          <a:ea typeface="Times New Roman" panose="02020603050405020304" pitchFamily="18" charset="0"/>
                          <a:cs typeface="Times New Roman" panose="02020603050405020304" pitchFamily="18" charset="0"/>
                        </a:rPr>
                        <a:t> 52 </a:t>
                      </a:r>
                      <a:r>
                        <a:rPr lang="en-GB" sz="1200">
                          <a:effectLst/>
                          <a:latin typeface="Arial" panose="020B0604020202020204" pitchFamily="34" charset="0"/>
                          <a:ea typeface="Times New Roman" panose="02020603050405020304" pitchFamily="18" charset="0"/>
                          <a:cs typeface="Times New Roman" panose="02020603050405020304" pitchFamily="18" charset="0"/>
                        </a:rPr>
                        <a:t>patients did not have a correct Waterlow completed prior to the PU identification</a:t>
                      </a:r>
                      <a:r>
                        <a:rPr lang="en-GB" sz="1200" b="1">
                          <a:effectLst/>
                          <a:latin typeface="Arial" panose="020B0604020202020204" pitchFamily="34" charset="0"/>
                          <a:ea typeface="Times New Roman" panose="02020603050405020304" pitchFamily="18" charset="0"/>
                          <a:cs typeface="Times New Roman" panose="02020603050405020304" pitchFamily="18" charset="0"/>
                        </a:rPr>
                        <a:t>. (11%)</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endParaRPr lang="en-GB" sz="12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ct val="107000"/>
                        </a:lnSpc>
                        <a:spcAft>
                          <a:spcPts val="800"/>
                        </a:spcAft>
                      </a:pPr>
                      <a:r>
                        <a:rPr lang="en-GB" sz="12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Improvement maintained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821259602"/>
                  </a:ext>
                </a:extLst>
              </a:tr>
              <a:tr h="1635704">
                <a:tc>
                  <a:txBody>
                    <a:bodyPr/>
                    <a:lstStyle/>
                    <a:p>
                      <a:pPr algn="ctr" fontAlgn="base">
                        <a:lnSpc>
                          <a:spcPct val="107000"/>
                        </a:lnSpc>
                        <a:spcAft>
                          <a:spcPts val="800"/>
                        </a:spcAft>
                      </a:pP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ct val="107000"/>
                        </a:lnSpc>
                        <a:spcAft>
                          <a:spcPts val="800"/>
                        </a:spcAft>
                      </a:pPr>
                      <a:r>
                        <a:rPr lang="en-GB" sz="1200">
                          <a:effectLst/>
                          <a:latin typeface="Arial" panose="020B0604020202020204" pitchFamily="34" charset="0"/>
                          <a:ea typeface="Times New Roman" panose="02020603050405020304" pitchFamily="18" charset="0"/>
                          <a:cs typeface="Times New Roman" panose="02020603050405020304" pitchFamily="18" charset="0"/>
                        </a:rPr>
                        <a:t>MUST assessments not complete and kept up to date.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r>
                        <a:rPr lang="en-GB" sz="1200">
                          <a:effectLst/>
                          <a:latin typeface="Arial" panose="020B0604020202020204" pitchFamily="34" charset="0"/>
                          <a:ea typeface="Times New Roman" panose="02020603050405020304" pitchFamily="18" charset="0"/>
                          <a:cs typeface="Times New Roman" panose="02020603050405020304" pitchFamily="18" charset="0"/>
                        </a:rPr>
                        <a:t> </a:t>
                      </a:r>
                    </a:p>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9</a:t>
                      </a:r>
                      <a:r>
                        <a:rPr lang="en-GB" sz="1200">
                          <a:effectLst/>
                          <a:latin typeface="Arial" panose="020B0604020202020204" pitchFamily="34" charset="0"/>
                          <a:ea typeface="Times New Roman" panose="02020603050405020304" pitchFamily="18" charset="0"/>
                          <a:cs typeface="Times New Roman" panose="02020603050405020304" pitchFamily="18" charset="0"/>
                        </a:rPr>
                        <a:t> out of </a:t>
                      </a:r>
                      <a:r>
                        <a:rPr lang="en-GB" sz="1200" b="1">
                          <a:effectLst/>
                          <a:latin typeface="Arial" panose="020B0604020202020204" pitchFamily="34" charset="0"/>
                          <a:ea typeface="Times New Roman" panose="02020603050405020304" pitchFamily="18" charset="0"/>
                          <a:cs typeface="Times New Roman" panose="02020603050405020304" pitchFamily="18" charset="0"/>
                        </a:rPr>
                        <a:t>18</a:t>
                      </a:r>
                      <a:r>
                        <a:rPr lang="en-GB" sz="1200">
                          <a:effectLst/>
                          <a:latin typeface="Arial" panose="020B0604020202020204" pitchFamily="34" charset="0"/>
                          <a:ea typeface="Times New Roman" panose="02020603050405020304" pitchFamily="18" charset="0"/>
                          <a:cs typeface="Times New Roman" panose="02020603050405020304" pitchFamily="18" charset="0"/>
                        </a:rPr>
                        <a:t> patients did not have their MUST assessment completed accurately and up to date </a:t>
                      </a:r>
                      <a:r>
                        <a:rPr lang="en-GB" sz="1200" b="1">
                          <a:effectLst/>
                          <a:latin typeface="Arial" panose="020B0604020202020204" pitchFamily="34" charset="0"/>
                          <a:ea typeface="Times New Roman" panose="02020603050405020304" pitchFamily="18" charset="0"/>
                          <a:cs typeface="Times New Roman" panose="02020603050405020304" pitchFamily="18" charset="0"/>
                        </a:rPr>
                        <a:t>(50%)</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endParaRPr lang="en-GB" sz="1200" b="1">
                        <a:effectLst/>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7 </a:t>
                      </a:r>
                      <a:r>
                        <a:rPr lang="en-GB" sz="1200">
                          <a:effectLst/>
                          <a:latin typeface="Arial" panose="020B0604020202020204" pitchFamily="34" charset="0"/>
                          <a:ea typeface="Times New Roman" panose="02020603050405020304" pitchFamily="18" charset="0"/>
                          <a:cs typeface="Times New Roman" panose="02020603050405020304" pitchFamily="18" charset="0"/>
                        </a:rPr>
                        <a:t>out of </a:t>
                      </a:r>
                      <a:r>
                        <a:rPr lang="en-GB" sz="1200" b="1">
                          <a:effectLst/>
                          <a:latin typeface="Arial" panose="020B0604020202020204" pitchFamily="34" charset="0"/>
                          <a:ea typeface="Times New Roman" panose="02020603050405020304" pitchFamily="18" charset="0"/>
                          <a:cs typeface="Times New Roman" panose="02020603050405020304" pitchFamily="18" charset="0"/>
                        </a:rPr>
                        <a:t>18</a:t>
                      </a:r>
                      <a:r>
                        <a:rPr lang="en-GB" sz="1200">
                          <a:effectLst/>
                          <a:latin typeface="Arial" panose="020B0604020202020204" pitchFamily="34" charset="0"/>
                          <a:ea typeface="Times New Roman" panose="02020603050405020304" pitchFamily="18" charset="0"/>
                          <a:cs typeface="Times New Roman" panose="02020603050405020304" pitchFamily="18" charset="0"/>
                        </a:rPr>
                        <a:t> patients did not have a MSUST/MUAC completed within 4 weeks prior to the PU development.  </a:t>
                      </a:r>
                      <a:r>
                        <a:rPr lang="en-GB" sz="1200" b="1">
                          <a:effectLst/>
                          <a:latin typeface="Arial" panose="020B0604020202020204" pitchFamily="34" charset="0"/>
                          <a:ea typeface="Times New Roman" panose="02020603050405020304" pitchFamily="18" charset="0"/>
                          <a:cs typeface="Times New Roman" panose="02020603050405020304" pitchFamily="18" charset="0"/>
                        </a:rPr>
                        <a:t>(38%)</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algn="ctr" fontAlgn="base">
                        <a:lnSpc>
                          <a:spcPct val="107000"/>
                        </a:lnSpc>
                        <a:spcAft>
                          <a:spcPts val="800"/>
                        </a:spcAft>
                      </a:pP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endParaRPr lang="en-GB" sz="1200" b="1">
                        <a:effectLst/>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6 </a:t>
                      </a:r>
                      <a:r>
                        <a:rPr lang="en-GB" sz="1200">
                          <a:effectLst/>
                          <a:latin typeface="Arial" panose="020B0604020202020204" pitchFamily="34" charset="0"/>
                          <a:ea typeface="Times New Roman" panose="02020603050405020304" pitchFamily="18" charset="0"/>
                          <a:cs typeface="Times New Roman" panose="02020603050405020304" pitchFamily="18" charset="0"/>
                        </a:rPr>
                        <a:t>out of</a:t>
                      </a:r>
                      <a:r>
                        <a:rPr lang="en-GB" sz="1200" b="1">
                          <a:effectLst/>
                          <a:latin typeface="Arial" panose="020B0604020202020204" pitchFamily="34" charset="0"/>
                          <a:ea typeface="Times New Roman" panose="02020603050405020304" pitchFamily="18" charset="0"/>
                          <a:cs typeface="Times New Roman" panose="02020603050405020304" pitchFamily="18" charset="0"/>
                        </a:rPr>
                        <a:t> 52 </a:t>
                      </a:r>
                      <a:r>
                        <a:rPr lang="en-GB" sz="1200">
                          <a:effectLst/>
                          <a:latin typeface="Arial" panose="020B0604020202020204" pitchFamily="34" charset="0"/>
                          <a:ea typeface="Times New Roman" panose="02020603050405020304" pitchFamily="18" charset="0"/>
                          <a:cs typeface="Times New Roman" panose="02020603050405020304" pitchFamily="18" charset="0"/>
                        </a:rPr>
                        <a:t>patients did not have</a:t>
                      </a:r>
                      <a:r>
                        <a:rPr lang="en-GB" sz="1200">
                          <a:effectLst/>
                          <a:latin typeface="Arial" panose="020B0604020202020204" pitchFamily="34" charset="0"/>
                          <a:ea typeface="Calibri" panose="020F0502020204030204" pitchFamily="34" charset="0"/>
                          <a:cs typeface="Times New Roman" panose="02020603050405020304" pitchFamily="18" charset="0"/>
                        </a:rPr>
                        <a:t> accurate and up to date MUST assessment in place </a:t>
                      </a:r>
                      <a:r>
                        <a:rPr lang="en-GB" sz="1200" b="1">
                          <a:effectLst/>
                          <a:latin typeface="Arial" panose="020B0604020202020204" pitchFamily="34" charset="0"/>
                          <a:ea typeface="Calibri" panose="020F0502020204030204" pitchFamily="34" charset="0"/>
                          <a:cs typeface="Times New Roman" panose="02020603050405020304" pitchFamily="18" charset="0"/>
                        </a:rPr>
                        <a:t>(11%)</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endParaRPr lang="en-GB" sz="12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ct val="107000"/>
                        </a:lnSpc>
                        <a:spcAft>
                          <a:spcPts val="800"/>
                        </a:spcAft>
                      </a:pPr>
                      <a:r>
                        <a:rPr lang="en-GB" sz="12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Improvement </a:t>
                      </a:r>
                      <a:r>
                        <a:rPr lang="en-GB"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190696231"/>
                  </a:ext>
                </a:extLst>
              </a:tr>
              <a:tr h="1342474">
                <a:tc>
                  <a:txBody>
                    <a:bodyPr/>
                    <a:lstStyle/>
                    <a:p>
                      <a:pPr algn="ctr" fontAlgn="base">
                        <a:lnSpc>
                          <a:spcPct val="107000"/>
                        </a:lnSpc>
                        <a:spcAft>
                          <a:spcPts val="800"/>
                        </a:spcAft>
                      </a:pP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ct val="107000"/>
                        </a:lnSpc>
                        <a:spcAft>
                          <a:spcPts val="800"/>
                        </a:spcAft>
                      </a:pPr>
                      <a:r>
                        <a:rPr lang="en-GB" sz="120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Lack of skin bundle completion. </a:t>
                      </a:r>
                    </a:p>
                    <a:p>
                      <a:pPr algn="ctr" fontAlgn="base">
                        <a:lnSpc>
                          <a:spcPct val="107000"/>
                        </a:lnSpc>
                        <a:spcAft>
                          <a:spcPts val="800"/>
                        </a:spcAft>
                      </a:pPr>
                      <a:endParaRPr lang="en-GB" sz="1200">
                        <a:effectLst/>
                        <a:highlight>
                          <a:srgbClr val="FFFF00"/>
                        </a:highlight>
                        <a:latin typeface="Arial" panose="020B0604020202020204" pitchFamily="34" charset="0"/>
                        <a:ea typeface="Calibri" panose="020F0502020204030204" pitchFamily="34" charset="0"/>
                        <a:cs typeface="Times New Roman" panose="02020603050405020304" pitchFamily="18" charset="0"/>
                      </a:endParaRPr>
                    </a:p>
                    <a:p>
                      <a:pPr algn="ctr" fontAlgn="base">
                        <a:lnSpc>
                          <a:spcPct val="107000"/>
                        </a:lnSpc>
                        <a:spcAft>
                          <a:spcPts val="800"/>
                        </a:spcAft>
                      </a:pPr>
                      <a:endParaRPr lang="en-GB" sz="120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endParaRPr lang="en-GB" sz="1200" b="1">
                        <a:effectLst/>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17</a:t>
                      </a:r>
                      <a:r>
                        <a:rPr lang="en-GB" sz="1200">
                          <a:effectLst/>
                          <a:latin typeface="Arial" panose="020B0604020202020204" pitchFamily="34" charset="0"/>
                          <a:ea typeface="Times New Roman" panose="02020603050405020304" pitchFamily="18" charset="0"/>
                          <a:cs typeface="Times New Roman" panose="02020603050405020304" pitchFamily="18" charset="0"/>
                        </a:rPr>
                        <a:t> out of </a:t>
                      </a:r>
                      <a:r>
                        <a:rPr lang="en-GB" sz="1200" b="1">
                          <a:effectLst/>
                          <a:latin typeface="Arial" panose="020B0604020202020204" pitchFamily="34" charset="0"/>
                          <a:ea typeface="Times New Roman" panose="02020603050405020304" pitchFamily="18" charset="0"/>
                          <a:cs typeface="Times New Roman" panose="02020603050405020304" pitchFamily="18" charset="0"/>
                        </a:rPr>
                        <a:t>18</a:t>
                      </a:r>
                      <a:r>
                        <a:rPr lang="en-GB" sz="1200">
                          <a:effectLst/>
                          <a:latin typeface="Arial" panose="020B0604020202020204" pitchFamily="34" charset="0"/>
                          <a:ea typeface="Times New Roman" panose="02020603050405020304" pitchFamily="18" charset="0"/>
                          <a:cs typeface="Times New Roman" panose="02020603050405020304" pitchFamily="18" charset="0"/>
                        </a:rPr>
                        <a:t> patients did not have their skin bundle documentation completed accurately or up to date </a:t>
                      </a:r>
                      <a:r>
                        <a:rPr lang="en-GB" sz="1200" b="1">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(94%</a:t>
                      </a:r>
                      <a:r>
                        <a:rPr lang="en-GB" sz="1200" b="1">
                          <a:effectLst/>
                          <a:latin typeface="Arial" panose="020B0604020202020204" pitchFamily="34" charset="0"/>
                          <a:ea typeface="Times New Roman" panose="02020603050405020304" pitchFamily="18" charset="0"/>
                          <a:cs typeface="Times New Roman" panose="02020603050405020304" pitchFamily="18" charset="0"/>
                        </a:rPr>
                        <a:t>)</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endParaRPr lang="en-GB" sz="1200" b="1">
                        <a:effectLst/>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3</a:t>
                      </a:r>
                      <a:r>
                        <a:rPr lang="en-GB" sz="1200">
                          <a:effectLst/>
                          <a:latin typeface="Arial" panose="020B0604020202020204" pitchFamily="34" charset="0"/>
                          <a:ea typeface="Times New Roman" panose="02020603050405020304" pitchFamily="18" charset="0"/>
                          <a:cs typeface="Times New Roman" panose="02020603050405020304" pitchFamily="18" charset="0"/>
                        </a:rPr>
                        <a:t> out of </a:t>
                      </a:r>
                      <a:r>
                        <a:rPr lang="en-GB" sz="1200" b="1">
                          <a:effectLst/>
                          <a:latin typeface="Arial" panose="020B0604020202020204" pitchFamily="34" charset="0"/>
                          <a:ea typeface="Times New Roman" panose="02020603050405020304" pitchFamily="18" charset="0"/>
                          <a:cs typeface="Times New Roman" panose="02020603050405020304" pitchFamily="18" charset="0"/>
                        </a:rPr>
                        <a:t>18</a:t>
                      </a:r>
                      <a:r>
                        <a:rPr lang="en-GB" sz="1200">
                          <a:effectLst/>
                          <a:latin typeface="Arial" panose="020B0604020202020204" pitchFamily="34" charset="0"/>
                          <a:ea typeface="Times New Roman" panose="02020603050405020304" pitchFamily="18" charset="0"/>
                          <a:cs typeface="Times New Roman" panose="02020603050405020304" pitchFamily="18" charset="0"/>
                        </a:rPr>
                        <a:t> patients did not have a skin bundle commenced. (</a:t>
                      </a:r>
                      <a:r>
                        <a:rPr lang="en-GB" sz="1200" b="1">
                          <a:effectLst/>
                          <a:latin typeface="Arial" panose="020B0604020202020204" pitchFamily="34" charset="0"/>
                          <a:ea typeface="Times New Roman" panose="02020603050405020304" pitchFamily="18" charset="0"/>
                          <a:cs typeface="Times New Roman" panose="02020603050405020304" pitchFamily="18" charset="0"/>
                        </a:rPr>
                        <a:t>16%)</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algn="ctr" fontAlgn="base">
                        <a:lnSpc>
                          <a:spcPct val="107000"/>
                        </a:lnSpc>
                        <a:spcAft>
                          <a:spcPts val="800"/>
                        </a:spcAft>
                      </a:pP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endParaRPr lang="en-GB" sz="1200" b="1">
                        <a:effectLst/>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3 </a:t>
                      </a:r>
                      <a:r>
                        <a:rPr lang="en-GB" sz="1200">
                          <a:effectLst/>
                          <a:latin typeface="Arial" panose="020B0604020202020204" pitchFamily="34" charset="0"/>
                          <a:ea typeface="Times New Roman" panose="02020603050405020304" pitchFamily="18" charset="0"/>
                          <a:cs typeface="Times New Roman" panose="02020603050405020304" pitchFamily="18" charset="0"/>
                        </a:rPr>
                        <a:t>out of</a:t>
                      </a:r>
                      <a:r>
                        <a:rPr lang="en-GB" sz="1200" b="1">
                          <a:effectLst/>
                          <a:latin typeface="Arial" panose="020B0604020202020204" pitchFamily="34" charset="0"/>
                          <a:ea typeface="Times New Roman" panose="02020603050405020304" pitchFamily="18" charset="0"/>
                          <a:cs typeface="Times New Roman" panose="02020603050405020304" pitchFamily="18" charset="0"/>
                        </a:rPr>
                        <a:t> 52 </a:t>
                      </a:r>
                      <a:r>
                        <a:rPr lang="en-GB" sz="1200">
                          <a:effectLst/>
                          <a:latin typeface="Arial" panose="020B0604020202020204" pitchFamily="34" charset="0"/>
                          <a:ea typeface="Times New Roman" panose="02020603050405020304" pitchFamily="18" charset="0"/>
                          <a:cs typeface="Times New Roman" panose="02020603050405020304" pitchFamily="18" charset="0"/>
                        </a:rPr>
                        <a:t>patients did not have   a skin bundle in place. </a:t>
                      </a:r>
                      <a:r>
                        <a:rPr lang="en-GB" sz="1200" b="1">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(5.7%)</a:t>
                      </a:r>
                      <a:endParaRPr lang="en-GB" sz="120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endParaRPr lang="en-GB" sz="12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ct val="107000"/>
                        </a:lnSpc>
                        <a:spcAft>
                          <a:spcPts val="800"/>
                        </a:spcAft>
                      </a:pPr>
                      <a:r>
                        <a:rPr lang="en-GB" sz="12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Improvement</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425626905"/>
                  </a:ext>
                </a:extLst>
              </a:tr>
            </a:tbl>
          </a:graphicData>
        </a:graphic>
      </p:graphicFrame>
    </p:spTree>
    <p:extLst>
      <p:ext uri="{BB962C8B-B14F-4D97-AF65-F5344CB8AC3E}">
        <p14:creationId xmlns:p14="http://schemas.microsoft.com/office/powerpoint/2010/main" val="20308673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9E3F8-4D87-43CF-920D-7FFCC2B21449}"/>
              </a:ext>
            </a:extLst>
          </p:cNvPr>
          <p:cNvSpPr txBox="1">
            <a:spLocks noGrp="1"/>
          </p:cNvSpPr>
          <p:nvPr>
            <p:ph type="title"/>
          </p:nvPr>
        </p:nvSpPr>
        <p:spPr>
          <a:xfrm>
            <a:off x="163285" y="244929"/>
            <a:ext cx="10972800" cy="620486"/>
          </a:xfrm>
        </p:spPr>
        <p:txBody>
          <a:bodyPr/>
          <a:lstStyle/>
          <a:p>
            <a:pPr lvl="0"/>
            <a:r>
              <a:rPr lang="en-GB" sz="2200">
                <a:solidFill>
                  <a:srgbClr val="0070C0"/>
                </a:solidFill>
                <a:latin typeface="Arial" pitchFamily="34"/>
                <a:cs typeface="Arial" pitchFamily="34"/>
              </a:rPr>
              <a:t>Findings</a:t>
            </a:r>
          </a:p>
        </p:txBody>
      </p:sp>
      <p:graphicFrame>
        <p:nvGraphicFramePr>
          <p:cNvPr id="3" name="Table 2">
            <a:extLst>
              <a:ext uri="{FF2B5EF4-FFF2-40B4-BE49-F238E27FC236}">
                <a16:creationId xmlns:a16="http://schemas.microsoft.com/office/drawing/2014/main" id="{5AB58ACB-1CD2-5179-8A59-B41B1B851041}"/>
              </a:ext>
            </a:extLst>
          </p:cNvPr>
          <p:cNvGraphicFramePr>
            <a:graphicFrameLocks noGrp="1"/>
          </p:cNvGraphicFramePr>
          <p:nvPr>
            <p:extLst>
              <p:ext uri="{D42A27DB-BD31-4B8C-83A1-F6EECF244321}">
                <p14:modId xmlns:p14="http://schemas.microsoft.com/office/powerpoint/2010/main" val="3949991188"/>
              </p:ext>
            </p:extLst>
          </p:nvPr>
        </p:nvGraphicFramePr>
        <p:xfrm>
          <a:off x="352216" y="1609884"/>
          <a:ext cx="11568854" cy="2853136"/>
        </p:xfrm>
        <a:graphic>
          <a:graphicData uri="http://schemas.openxmlformats.org/drawingml/2006/table">
            <a:tbl>
              <a:tblPr firstRow="1" firstCol="1" bandRow="1"/>
              <a:tblGrid>
                <a:gridCol w="1910080">
                  <a:extLst>
                    <a:ext uri="{9D8B030D-6E8A-4147-A177-3AD203B41FA5}">
                      <a16:colId xmlns:a16="http://schemas.microsoft.com/office/drawing/2014/main" val="3493896265"/>
                    </a:ext>
                  </a:extLst>
                </a:gridCol>
                <a:gridCol w="2817707">
                  <a:extLst>
                    <a:ext uri="{9D8B030D-6E8A-4147-A177-3AD203B41FA5}">
                      <a16:colId xmlns:a16="http://schemas.microsoft.com/office/drawing/2014/main" val="1232861650"/>
                    </a:ext>
                  </a:extLst>
                </a:gridCol>
                <a:gridCol w="2695787">
                  <a:extLst>
                    <a:ext uri="{9D8B030D-6E8A-4147-A177-3AD203B41FA5}">
                      <a16:colId xmlns:a16="http://schemas.microsoft.com/office/drawing/2014/main" val="3183267673"/>
                    </a:ext>
                  </a:extLst>
                </a:gridCol>
                <a:gridCol w="2668693">
                  <a:extLst>
                    <a:ext uri="{9D8B030D-6E8A-4147-A177-3AD203B41FA5}">
                      <a16:colId xmlns:a16="http://schemas.microsoft.com/office/drawing/2014/main" val="2475470091"/>
                    </a:ext>
                  </a:extLst>
                </a:gridCol>
                <a:gridCol w="1476587">
                  <a:extLst>
                    <a:ext uri="{9D8B030D-6E8A-4147-A177-3AD203B41FA5}">
                      <a16:colId xmlns:a16="http://schemas.microsoft.com/office/drawing/2014/main" val="3300840173"/>
                    </a:ext>
                  </a:extLst>
                </a:gridCol>
              </a:tblGrid>
              <a:tr h="212043">
                <a:tc gridSpan="5">
                  <a:txBody>
                    <a:bodyPr/>
                    <a:lstStyle/>
                    <a:p>
                      <a:pPr algn="just"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 Equipment:</a:t>
                      </a: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3381761058"/>
                  </a:ext>
                </a:extLst>
              </a:tr>
              <a:tr h="1041302">
                <a:tc>
                  <a:txBody>
                    <a:bodyPr/>
                    <a:lstStyle/>
                    <a:p>
                      <a:pPr algn="ctr" fontAlgn="base">
                        <a:lnSpc>
                          <a:spcPct val="107000"/>
                        </a:lnSpc>
                        <a:spcAft>
                          <a:spcPts val="800"/>
                        </a:spcAft>
                      </a:pPr>
                      <a:endParaRPr lang="en-GB" sz="120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ct val="107000"/>
                        </a:lnSpc>
                        <a:spcAft>
                          <a:spcPts val="800"/>
                        </a:spcAft>
                      </a:pPr>
                      <a:r>
                        <a:rPr lang="en-GB" sz="120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Inadequate pressure relieving equipment for patient’s needs-  </a:t>
                      </a:r>
                      <a:endParaRPr lang="en-GB" sz="120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 </a:t>
                      </a:r>
                    </a:p>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14 out of 18 patients did not have the appropriate pressure ulcer prevention equipment appropriate for their needs </a:t>
                      </a:r>
                      <a:r>
                        <a:rPr lang="en-GB" sz="1200" b="1">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(77%)</a:t>
                      </a:r>
                      <a:endParaRPr lang="en-GB" sz="120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endParaRPr lang="en-GB" sz="1200" b="1">
                        <a:effectLst/>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5</a:t>
                      </a:r>
                      <a:r>
                        <a:rPr lang="en-GB" sz="1200">
                          <a:effectLst/>
                          <a:latin typeface="Arial" panose="020B0604020202020204" pitchFamily="34" charset="0"/>
                          <a:ea typeface="Times New Roman" panose="02020603050405020304" pitchFamily="18" charset="0"/>
                          <a:cs typeface="Times New Roman" panose="02020603050405020304" pitchFamily="18" charset="0"/>
                        </a:rPr>
                        <a:t> out of </a:t>
                      </a:r>
                      <a:r>
                        <a:rPr lang="en-GB" sz="1200" b="1">
                          <a:effectLst/>
                          <a:latin typeface="Arial" panose="020B0604020202020204" pitchFamily="34" charset="0"/>
                          <a:ea typeface="Times New Roman" panose="02020603050405020304" pitchFamily="18" charset="0"/>
                          <a:cs typeface="Times New Roman" panose="02020603050405020304" pitchFamily="18" charset="0"/>
                        </a:rPr>
                        <a:t>18 </a:t>
                      </a:r>
                      <a:r>
                        <a:rPr lang="en-GB" sz="1200">
                          <a:effectLst/>
                          <a:latin typeface="Arial" panose="020B0604020202020204" pitchFamily="34" charset="0"/>
                          <a:ea typeface="Times New Roman" panose="02020603050405020304" pitchFamily="18" charset="0"/>
                          <a:cs typeface="Times New Roman" panose="02020603050405020304" pitchFamily="18" charset="0"/>
                        </a:rPr>
                        <a:t>patients did not have the correct pressure relieving equipment in place </a:t>
                      </a:r>
                      <a:r>
                        <a:rPr lang="en-GB" sz="1200" b="1">
                          <a:effectLst/>
                          <a:latin typeface="Arial" panose="020B0604020202020204" pitchFamily="34" charset="0"/>
                          <a:ea typeface="Times New Roman" panose="02020603050405020304" pitchFamily="18" charset="0"/>
                          <a:cs typeface="Times New Roman" panose="02020603050405020304" pitchFamily="18" charset="0"/>
                        </a:rPr>
                        <a:t>(27%)</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endParaRPr lang="en-GB" sz="1200" b="1">
                        <a:effectLst/>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1 </a:t>
                      </a:r>
                      <a:r>
                        <a:rPr lang="en-GB" sz="1200">
                          <a:effectLst/>
                          <a:latin typeface="Arial" panose="020B0604020202020204" pitchFamily="34" charset="0"/>
                          <a:ea typeface="Times New Roman" panose="02020603050405020304" pitchFamily="18" charset="0"/>
                          <a:cs typeface="Times New Roman" panose="02020603050405020304" pitchFamily="18" charset="0"/>
                        </a:rPr>
                        <a:t>out of</a:t>
                      </a:r>
                      <a:r>
                        <a:rPr lang="en-GB" sz="1200" b="1">
                          <a:effectLst/>
                          <a:latin typeface="Arial" panose="020B0604020202020204" pitchFamily="34" charset="0"/>
                          <a:ea typeface="Times New Roman" panose="02020603050405020304" pitchFamily="18" charset="0"/>
                          <a:cs typeface="Times New Roman" panose="02020603050405020304" pitchFamily="18" charset="0"/>
                        </a:rPr>
                        <a:t> 52 </a:t>
                      </a:r>
                      <a:r>
                        <a:rPr lang="en-GB" sz="1200">
                          <a:effectLst/>
                          <a:latin typeface="Arial" panose="020B0604020202020204" pitchFamily="34" charset="0"/>
                          <a:ea typeface="Times New Roman" panose="02020603050405020304" pitchFamily="18" charset="0"/>
                          <a:cs typeface="Times New Roman" panose="02020603050405020304" pitchFamily="18" charset="0"/>
                        </a:rPr>
                        <a:t>patients</a:t>
                      </a:r>
                      <a:r>
                        <a:rPr lang="en-GB" sz="1200" b="1">
                          <a:effectLst/>
                          <a:latin typeface="Arial" panose="020B0604020202020204" pitchFamily="34" charset="0"/>
                          <a:ea typeface="Times New Roman" panose="02020603050405020304" pitchFamily="18" charset="0"/>
                          <a:cs typeface="Times New Roman" panose="02020603050405020304" pitchFamily="18" charset="0"/>
                        </a:rPr>
                        <a:t> </a:t>
                      </a:r>
                      <a:r>
                        <a:rPr lang="en-GB" sz="1200">
                          <a:effectLst/>
                          <a:latin typeface="Arial" panose="020B0604020202020204" pitchFamily="34" charset="0"/>
                          <a:ea typeface="Times New Roman" panose="02020603050405020304" pitchFamily="18" charset="0"/>
                          <a:cs typeface="Times New Roman" panose="02020603050405020304" pitchFamily="18" charset="0"/>
                        </a:rPr>
                        <a:t>did not have the correct pressure relieving equipment in place </a:t>
                      </a:r>
                      <a:r>
                        <a:rPr lang="en-GB" sz="1200" b="1">
                          <a:effectLst/>
                          <a:latin typeface="Arial" panose="020B0604020202020204" pitchFamily="34" charset="0"/>
                          <a:ea typeface="Times New Roman" panose="02020603050405020304" pitchFamily="18" charset="0"/>
                          <a:cs typeface="Times New Roman" panose="02020603050405020304" pitchFamily="18" charset="0"/>
                        </a:rPr>
                        <a:t>(</a:t>
                      </a:r>
                      <a:r>
                        <a:rPr lang="en-GB" sz="1200" b="1">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1.9%)</a:t>
                      </a:r>
                      <a:endParaRPr lang="en-GB" sz="120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endParaRPr lang="en-GB" sz="12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ct val="107000"/>
                        </a:lnSpc>
                        <a:spcAft>
                          <a:spcPts val="800"/>
                        </a:spcAft>
                      </a:pPr>
                      <a:r>
                        <a:rPr lang="en-GB" sz="12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Improvement</a:t>
                      </a:r>
                      <a:r>
                        <a:rPr lang="en-GB"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661507562"/>
                  </a:ext>
                </a:extLst>
              </a:tr>
              <a:tr h="942931">
                <a:tc>
                  <a:txBody>
                    <a:bodyPr/>
                    <a:lstStyle/>
                    <a:p>
                      <a:pPr algn="ctr" fontAlgn="base">
                        <a:lnSpc>
                          <a:spcPct val="107000"/>
                        </a:lnSpc>
                        <a:spcAft>
                          <a:spcPts val="800"/>
                        </a:spcAft>
                      </a:pP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ct val="107000"/>
                        </a:lnSpc>
                        <a:spcAft>
                          <a:spcPts val="800"/>
                        </a:spcAft>
                      </a:pPr>
                      <a:r>
                        <a:rPr lang="en-GB" sz="1200">
                          <a:effectLst/>
                          <a:latin typeface="Arial" panose="020B0604020202020204" pitchFamily="34" charset="0"/>
                          <a:ea typeface="Times New Roman" panose="02020603050405020304" pitchFamily="18" charset="0"/>
                          <a:cs typeface="Times New Roman" panose="02020603050405020304" pitchFamily="18" charset="0"/>
                        </a:rPr>
                        <a:t>Delay with pressure relieving equipment.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r>
                        <a:rPr lang="en-GB" sz="1200">
                          <a:effectLst/>
                          <a:latin typeface="Arial" panose="020B0604020202020204" pitchFamily="34" charset="0"/>
                          <a:ea typeface="Times New Roman" panose="02020603050405020304" pitchFamily="18" charset="0"/>
                          <a:cs typeface="Times New Roman" panose="02020603050405020304" pitchFamily="18" charset="0"/>
                        </a:rPr>
                        <a:t> </a:t>
                      </a:r>
                    </a:p>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9</a:t>
                      </a:r>
                      <a:r>
                        <a:rPr lang="en-GB" sz="1200">
                          <a:effectLst/>
                          <a:latin typeface="Arial" panose="020B0604020202020204" pitchFamily="34" charset="0"/>
                          <a:ea typeface="Times New Roman" panose="02020603050405020304" pitchFamily="18" charset="0"/>
                          <a:cs typeface="Times New Roman" panose="02020603050405020304" pitchFamily="18" charset="0"/>
                        </a:rPr>
                        <a:t> out of </a:t>
                      </a:r>
                      <a:r>
                        <a:rPr lang="en-GB" sz="1200" b="1">
                          <a:effectLst/>
                          <a:latin typeface="Arial" panose="020B0604020202020204" pitchFamily="34" charset="0"/>
                          <a:ea typeface="Times New Roman" panose="02020603050405020304" pitchFamily="18" charset="0"/>
                          <a:cs typeface="Times New Roman" panose="02020603050405020304" pitchFamily="18" charset="0"/>
                        </a:rPr>
                        <a:t>18</a:t>
                      </a:r>
                      <a:r>
                        <a:rPr lang="en-GB" sz="1200">
                          <a:effectLst/>
                          <a:latin typeface="Arial" panose="020B0604020202020204" pitchFamily="34" charset="0"/>
                          <a:ea typeface="Times New Roman" panose="02020603050405020304" pitchFamily="18" charset="0"/>
                          <a:cs typeface="Times New Roman" panose="02020603050405020304" pitchFamily="18" charset="0"/>
                        </a:rPr>
                        <a:t> patients experienced delays in the receipt of equipment </a:t>
                      </a:r>
                      <a:r>
                        <a:rPr lang="en-GB" sz="1200" b="1">
                          <a:effectLst/>
                          <a:latin typeface="Arial" panose="020B0604020202020204" pitchFamily="34" charset="0"/>
                          <a:ea typeface="Times New Roman" panose="02020603050405020304" pitchFamily="18" charset="0"/>
                          <a:cs typeface="Times New Roman" panose="02020603050405020304" pitchFamily="18" charset="0"/>
                        </a:rPr>
                        <a:t>(50%)</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algn="ctr" fontAlgn="base">
                        <a:lnSpc>
                          <a:spcPct val="107000"/>
                        </a:lnSpc>
                        <a:spcAft>
                          <a:spcPts val="800"/>
                        </a:spcAft>
                      </a:pPr>
                      <a:r>
                        <a:rPr lang="en-GB" sz="1200">
                          <a:effectLst/>
                          <a:latin typeface="Segoe UI" panose="020B0502040204020203"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algn="ctr" fontAlgn="base">
                        <a:lnSpc>
                          <a:spcPct val="107000"/>
                        </a:lnSpc>
                        <a:spcAft>
                          <a:spcPts val="800"/>
                        </a:spcAft>
                      </a:pP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ct val="107000"/>
                        </a:lnSpc>
                        <a:spcAft>
                          <a:spcPts val="800"/>
                        </a:spcAft>
                      </a:pPr>
                      <a:r>
                        <a:rPr lang="en-GB" sz="1200">
                          <a:effectLst/>
                          <a:latin typeface="Arial" panose="020B0604020202020204" pitchFamily="34" charset="0"/>
                          <a:ea typeface="Times New Roman" panose="02020603050405020304" pitchFamily="18" charset="0"/>
                          <a:cs typeface="Times New Roman" panose="02020603050405020304" pitchFamily="18" charset="0"/>
                        </a:rPr>
                        <a:t>Not assessed.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endParaRPr lang="en-GB" sz="1200" b="1">
                        <a:effectLst/>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4 </a:t>
                      </a:r>
                      <a:r>
                        <a:rPr lang="en-GB" sz="1200">
                          <a:effectLst/>
                          <a:latin typeface="Arial" panose="020B0604020202020204" pitchFamily="34" charset="0"/>
                          <a:ea typeface="Times New Roman" panose="02020603050405020304" pitchFamily="18" charset="0"/>
                          <a:cs typeface="Times New Roman" panose="02020603050405020304" pitchFamily="18" charset="0"/>
                        </a:rPr>
                        <a:t>out of</a:t>
                      </a:r>
                      <a:r>
                        <a:rPr lang="en-GB" sz="1200" b="1">
                          <a:effectLst/>
                          <a:latin typeface="Arial" panose="020B0604020202020204" pitchFamily="34" charset="0"/>
                          <a:ea typeface="Times New Roman" panose="02020603050405020304" pitchFamily="18" charset="0"/>
                          <a:cs typeface="Times New Roman" panose="02020603050405020304" pitchFamily="18" charset="0"/>
                        </a:rPr>
                        <a:t> 52</a:t>
                      </a:r>
                      <a:r>
                        <a:rPr lang="en-GB" sz="1200">
                          <a:effectLst/>
                          <a:latin typeface="Arial" panose="020B0604020202020204" pitchFamily="34" charset="0"/>
                          <a:ea typeface="Times New Roman" panose="02020603050405020304" pitchFamily="18" charset="0"/>
                          <a:cs typeface="Times New Roman" panose="02020603050405020304" pitchFamily="18" charset="0"/>
                        </a:rPr>
                        <a:t> patients experienced delays in the receipt of equipment (7.9</a:t>
                      </a:r>
                      <a:r>
                        <a:rPr lang="en-GB" sz="1200" b="1">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endParaRPr lang="en-GB" sz="12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ct val="107000"/>
                        </a:lnSpc>
                        <a:spcAft>
                          <a:spcPts val="800"/>
                        </a:spcAft>
                      </a:pPr>
                      <a:r>
                        <a:rPr lang="en-GB" sz="12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Improvement</a:t>
                      </a:r>
                      <a:endParaRPr lang="en-GB" sz="12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485486921"/>
                  </a:ext>
                </a:extLst>
              </a:tr>
            </a:tbl>
          </a:graphicData>
        </a:graphic>
      </p:graphicFrame>
      <p:graphicFrame>
        <p:nvGraphicFramePr>
          <p:cNvPr id="5" name="Table 4">
            <a:extLst>
              <a:ext uri="{FF2B5EF4-FFF2-40B4-BE49-F238E27FC236}">
                <a16:creationId xmlns:a16="http://schemas.microsoft.com/office/drawing/2014/main" id="{79134FFF-D2AC-3D7E-77F6-DDC99A31EA32}"/>
              </a:ext>
            </a:extLst>
          </p:cNvPr>
          <p:cNvGraphicFramePr>
            <a:graphicFrameLocks noGrp="1"/>
          </p:cNvGraphicFramePr>
          <p:nvPr>
            <p:extLst>
              <p:ext uri="{D42A27DB-BD31-4B8C-83A1-F6EECF244321}">
                <p14:modId xmlns:p14="http://schemas.microsoft.com/office/powerpoint/2010/main" val="32175631"/>
              </p:ext>
            </p:extLst>
          </p:nvPr>
        </p:nvGraphicFramePr>
        <p:xfrm>
          <a:off x="352213" y="1224097"/>
          <a:ext cx="11595946" cy="365760"/>
        </p:xfrm>
        <a:graphic>
          <a:graphicData uri="http://schemas.openxmlformats.org/drawingml/2006/table">
            <a:tbl>
              <a:tblPr firstRow="1" firstCol="1" bandRow="1"/>
              <a:tblGrid>
                <a:gridCol w="1855893">
                  <a:extLst>
                    <a:ext uri="{9D8B030D-6E8A-4147-A177-3AD203B41FA5}">
                      <a16:colId xmlns:a16="http://schemas.microsoft.com/office/drawing/2014/main" val="3461101096"/>
                    </a:ext>
                  </a:extLst>
                </a:gridCol>
                <a:gridCol w="2831253">
                  <a:extLst>
                    <a:ext uri="{9D8B030D-6E8A-4147-A177-3AD203B41FA5}">
                      <a16:colId xmlns:a16="http://schemas.microsoft.com/office/drawing/2014/main" val="276096854"/>
                    </a:ext>
                  </a:extLst>
                </a:gridCol>
                <a:gridCol w="2682240">
                  <a:extLst>
                    <a:ext uri="{9D8B030D-6E8A-4147-A177-3AD203B41FA5}">
                      <a16:colId xmlns:a16="http://schemas.microsoft.com/office/drawing/2014/main" val="255542967"/>
                    </a:ext>
                  </a:extLst>
                </a:gridCol>
                <a:gridCol w="2695787">
                  <a:extLst>
                    <a:ext uri="{9D8B030D-6E8A-4147-A177-3AD203B41FA5}">
                      <a16:colId xmlns:a16="http://schemas.microsoft.com/office/drawing/2014/main" val="428639357"/>
                    </a:ext>
                  </a:extLst>
                </a:gridCol>
                <a:gridCol w="1530773">
                  <a:extLst>
                    <a:ext uri="{9D8B030D-6E8A-4147-A177-3AD203B41FA5}">
                      <a16:colId xmlns:a16="http://schemas.microsoft.com/office/drawing/2014/main" val="1796518281"/>
                    </a:ext>
                  </a:extLst>
                </a:gridCol>
              </a:tblGrid>
              <a:tr h="324827">
                <a:tc>
                  <a:txBody>
                    <a:bodyPr/>
                    <a:lstStyle/>
                    <a:p>
                      <a:pPr>
                        <a:lnSpc>
                          <a:spcPct val="107000"/>
                        </a:lnSpc>
                      </a:pPr>
                      <a:endParaRPr lang="en-GB" sz="1200">
                        <a:effectLst/>
                        <a:latin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base">
                        <a:lnSpc>
                          <a:spcPct val="100000"/>
                        </a:lnSpc>
                        <a:spcAft>
                          <a:spcPts val="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Thematic review </a:t>
                      </a:r>
                    </a:p>
                    <a:p>
                      <a:pPr algn="ctr" fontAlgn="base">
                        <a:lnSpc>
                          <a:spcPct val="100000"/>
                        </a:lnSpc>
                        <a:spcAft>
                          <a:spcPts val="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Apr 2023 </a:t>
                      </a: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base">
                        <a:lnSpc>
                          <a:spcPct val="100000"/>
                        </a:lnSpc>
                        <a:spcAft>
                          <a:spcPts val="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Thematic review </a:t>
                      </a:r>
                    </a:p>
                    <a:p>
                      <a:pPr algn="ctr" fontAlgn="base">
                        <a:lnSpc>
                          <a:spcPct val="100000"/>
                        </a:lnSpc>
                        <a:spcAft>
                          <a:spcPts val="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Nov 2023</a:t>
                      </a: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base">
                        <a:lnSpc>
                          <a:spcPct val="100000"/>
                        </a:lnSpc>
                        <a:spcAft>
                          <a:spcPts val="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Thematic review </a:t>
                      </a:r>
                    </a:p>
                    <a:p>
                      <a:pPr algn="ctr" fontAlgn="base">
                        <a:lnSpc>
                          <a:spcPct val="100000"/>
                        </a:lnSpc>
                        <a:spcAft>
                          <a:spcPts val="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June 24</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base">
                        <a:lnSpc>
                          <a:spcPct val="100000"/>
                        </a:lnSpc>
                        <a:spcAft>
                          <a:spcPts val="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Trend</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340767333"/>
                  </a:ext>
                </a:extLst>
              </a:tr>
            </a:tbl>
          </a:graphicData>
        </a:graphic>
      </p:graphicFrame>
      <p:graphicFrame>
        <p:nvGraphicFramePr>
          <p:cNvPr id="7" name="Table 6">
            <a:extLst>
              <a:ext uri="{FF2B5EF4-FFF2-40B4-BE49-F238E27FC236}">
                <a16:creationId xmlns:a16="http://schemas.microsoft.com/office/drawing/2014/main" id="{C62F7D03-2CFE-8A2E-A3C0-FE7EC8BB8C57}"/>
              </a:ext>
            </a:extLst>
          </p:cNvPr>
          <p:cNvGraphicFramePr>
            <a:graphicFrameLocks noGrp="1"/>
          </p:cNvGraphicFramePr>
          <p:nvPr>
            <p:extLst>
              <p:ext uri="{D42A27DB-BD31-4B8C-83A1-F6EECF244321}">
                <p14:modId xmlns:p14="http://schemas.microsoft.com/office/powerpoint/2010/main" val="4272008693"/>
              </p:ext>
            </p:extLst>
          </p:nvPr>
        </p:nvGraphicFramePr>
        <p:xfrm>
          <a:off x="352213" y="4593707"/>
          <a:ext cx="11555307" cy="2019369"/>
        </p:xfrm>
        <a:graphic>
          <a:graphicData uri="http://schemas.openxmlformats.org/drawingml/2006/table">
            <a:tbl>
              <a:tblPr firstRow="1" firstCol="1" bandRow="1"/>
              <a:tblGrid>
                <a:gridCol w="1910080">
                  <a:extLst>
                    <a:ext uri="{9D8B030D-6E8A-4147-A177-3AD203B41FA5}">
                      <a16:colId xmlns:a16="http://schemas.microsoft.com/office/drawing/2014/main" val="3186547166"/>
                    </a:ext>
                  </a:extLst>
                </a:gridCol>
                <a:gridCol w="2831253">
                  <a:extLst>
                    <a:ext uri="{9D8B030D-6E8A-4147-A177-3AD203B41FA5}">
                      <a16:colId xmlns:a16="http://schemas.microsoft.com/office/drawing/2014/main" val="1716537643"/>
                    </a:ext>
                  </a:extLst>
                </a:gridCol>
                <a:gridCol w="2682240">
                  <a:extLst>
                    <a:ext uri="{9D8B030D-6E8A-4147-A177-3AD203B41FA5}">
                      <a16:colId xmlns:a16="http://schemas.microsoft.com/office/drawing/2014/main" val="1989067233"/>
                    </a:ext>
                  </a:extLst>
                </a:gridCol>
                <a:gridCol w="2695787">
                  <a:extLst>
                    <a:ext uri="{9D8B030D-6E8A-4147-A177-3AD203B41FA5}">
                      <a16:colId xmlns:a16="http://schemas.microsoft.com/office/drawing/2014/main" val="3034282809"/>
                    </a:ext>
                  </a:extLst>
                </a:gridCol>
                <a:gridCol w="1435947">
                  <a:extLst>
                    <a:ext uri="{9D8B030D-6E8A-4147-A177-3AD203B41FA5}">
                      <a16:colId xmlns:a16="http://schemas.microsoft.com/office/drawing/2014/main" val="446701140"/>
                    </a:ext>
                  </a:extLst>
                </a:gridCol>
              </a:tblGrid>
              <a:tr h="266976">
                <a:tc gridSpan="5">
                  <a:txBody>
                    <a:bodyPr/>
                    <a:lstStyle/>
                    <a:p>
                      <a:pPr algn="just"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 Mental Capacity Assessment:</a:t>
                      </a: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23162814"/>
                  </a:ext>
                </a:extLst>
              </a:tr>
              <a:tr h="1752393">
                <a:tc>
                  <a:txBody>
                    <a:bodyPr/>
                    <a:lstStyle/>
                    <a:p>
                      <a:pPr algn="ctr" fontAlgn="base">
                        <a:lnSpc>
                          <a:spcPct val="107000"/>
                        </a:lnSpc>
                        <a:spcAft>
                          <a:spcPts val="800"/>
                        </a:spcAft>
                      </a:pPr>
                      <a:endParaRPr lang="en-GB" sz="1200">
                        <a:effectLst/>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ct val="107000"/>
                        </a:lnSpc>
                        <a:spcAft>
                          <a:spcPts val="800"/>
                        </a:spcAft>
                      </a:pPr>
                      <a:r>
                        <a:rPr lang="en-GB" sz="1200">
                          <a:effectLst/>
                          <a:latin typeface="Arial" panose="020B0604020202020204" pitchFamily="34" charset="0"/>
                          <a:ea typeface="Times New Roman" panose="02020603050405020304" pitchFamily="18" charset="0"/>
                          <a:cs typeface="Times New Roman" panose="02020603050405020304" pitchFamily="18" charset="0"/>
                        </a:rPr>
                        <a:t>Lack of consideration for MCA for patients that are non-compliant with pressure relieving equipment &amp;skin checks.</a:t>
                      </a:r>
                    </a:p>
                    <a:p>
                      <a:pPr algn="ctr" fontAlgn="base">
                        <a:lnSpc>
                          <a:spcPct val="107000"/>
                        </a:lnSpc>
                        <a:spcAft>
                          <a:spcPts val="800"/>
                        </a:spcAft>
                      </a:pP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r>
                        <a:rPr lang="en-GB" sz="1200">
                          <a:effectLst/>
                          <a:latin typeface="Arial" panose="020B0604020202020204" pitchFamily="34" charset="0"/>
                          <a:ea typeface="Times New Roman" panose="02020603050405020304" pitchFamily="18" charset="0"/>
                          <a:cs typeface="Times New Roman" panose="02020603050405020304" pitchFamily="18" charset="0"/>
                        </a:rPr>
                        <a:t> </a:t>
                      </a:r>
                    </a:p>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7</a:t>
                      </a:r>
                      <a:r>
                        <a:rPr lang="en-GB" sz="1200">
                          <a:effectLst/>
                          <a:latin typeface="Arial" panose="020B0604020202020204" pitchFamily="34" charset="0"/>
                          <a:ea typeface="Times New Roman" panose="02020603050405020304" pitchFamily="18" charset="0"/>
                          <a:cs typeface="Times New Roman" panose="02020603050405020304" pitchFamily="18" charset="0"/>
                        </a:rPr>
                        <a:t> out of </a:t>
                      </a:r>
                      <a:r>
                        <a:rPr lang="en-GB" sz="1200" b="1">
                          <a:effectLst/>
                          <a:latin typeface="Arial" panose="020B0604020202020204" pitchFamily="34" charset="0"/>
                          <a:ea typeface="Times New Roman" panose="02020603050405020304" pitchFamily="18" charset="0"/>
                          <a:cs typeface="Times New Roman" panose="02020603050405020304" pitchFamily="18" charset="0"/>
                        </a:rPr>
                        <a:t>18</a:t>
                      </a:r>
                      <a:r>
                        <a:rPr lang="en-GB" sz="1200">
                          <a:effectLst/>
                          <a:latin typeface="Arial" panose="020B0604020202020204" pitchFamily="34" charset="0"/>
                          <a:ea typeface="Times New Roman" panose="02020603050405020304" pitchFamily="18" charset="0"/>
                          <a:cs typeface="Times New Roman" panose="02020603050405020304" pitchFamily="18" charset="0"/>
                        </a:rPr>
                        <a:t> patients did not have consideration for a Mental Capacity Assessment to be completed (38%)</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endParaRPr lang="en-GB" sz="1200" b="1">
                        <a:effectLst/>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3</a:t>
                      </a:r>
                      <a:r>
                        <a:rPr lang="en-GB" sz="1200">
                          <a:effectLst/>
                          <a:latin typeface="Arial" panose="020B0604020202020204" pitchFamily="34" charset="0"/>
                          <a:ea typeface="Times New Roman" panose="02020603050405020304" pitchFamily="18" charset="0"/>
                          <a:cs typeface="Times New Roman" panose="02020603050405020304" pitchFamily="18" charset="0"/>
                        </a:rPr>
                        <a:t> out of </a:t>
                      </a:r>
                      <a:r>
                        <a:rPr lang="en-GB" sz="1200" b="1">
                          <a:effectLst/>
                          <a:latin typeface="Arial" panose="020B0604020202020204" pitchFamily="34" charset="0"/>
                          <a:ea typeface="Times New Roman" panose="02020603050405020304" pitchFamily="18" charset="0"/>
                          <a:cs typeface="Times New Roman" panose="02020603050405020304" pitchFamily="18" charset="0"/>
                        </a:rPr>
                        <a:t>18</a:t>
                      </a:r>
                      <a:r>
                        <a:rPr lang="en-GB" sz="1200">
                          <a:effectLst/>
                          <a:latin typeface="Arial" panose="020B0604020202020204" pitchFamily="34" charset="0"/>
                          <a:ea typeface="Times New Roman" panose="02020603050405020304" pitchFamily="18" charset="0"/>
                          <a:cs typeface="Times New Roman" panose="02020603050405020304" pitchFamily="18" charset="0"/>
                        </a:rPr>
                        <a:t> patients did not have an MCA assessment when required </a:t>
                      </a:r>
                      <a:r>
                        <a:rPr lang="en-GB" sz="1200" b="1">
                          <a:effectLst/>
                          <a:latin typeface="Arial" panose="020B0604020202020204" pitchFamily="34" charset="0"/>
                          <a:ea typeface="Times New Roman" panose="02020603050405020304" pitchFamily="18" charset="0"/>
                          <a:cs typeface="Times New Roman" panose="02020603050405020304" pitchFamily="18" charset="0"/>
                        </a:rPr>
                        <a:t>(16%)</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algn="ctr" fontAlgn="base">
                        <a:lnSpc>
                          <a:spcPct val="107000"/>
                        </a:lnSpc>
                        <a:spcAft>
                          <a:spcPts val="800"/>
                        </a:spcAft>
                      </a:pP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457200" algn="ctr">
                        <a:lnSpc>
                          <a:spcPct val="107000"/>
                        </a:lnSpc>
                      </a:pPr>
                      <a:endParaRPr lang="en-GB" sz="1200" b="1">
                        <a:effectLst/>
                        <a:latin typeface="Arial" panose="020B0604020202020204" pitchFamily="34" charset="0"/>
                        <a:ea typeface="Calibri" panose="020F0502020204030204" pitchFamily="34" charset="0"/>
                        <a:cs typeface="Times New Roman" panose="02020603050405020304" pitchFamily="18" charset="0"/>
                      </a:endParaRPr>
                    </a:p>
                    <a:p>
                      <a:pPr marL="457200" algn="l">
                        <a:lnSpc>
                          <a:spcPct val="107000"/>
                        </a:lnSpc>
                      </a:pPr>
                      <a:r>
                        <a:rPr lang="en-GB" sz="1200" b="1">
                          <a:effectLst/>
                          <a:latin typeface="Arial" panose="020B0604020202020204" pitchFamily="34" charset="0"/>
                          <a:ea typeface="Calibri" panose="020F0502020204030204" pitchFamily="34" charset="0"/>
                          <a:cs typeface="Times New Roman" panose="02020603050405020304" pitchFamily="18" charset="0"/>
                        </a:rPr>
                        <a:t>3 </a:t>
                      </a:r>
                      <a:r>
                        <a:rPr lang="en-GB" sz="1200">
                          <a:effectLst/>
                          <a:latin typeface="Arial" panose="020B0604020202020204" pitchFamily="34" charset="0"/>
                          <a:ea typeface="Calibri" panose="020F0502020204030204" pitchFamily="34" charset="0"/>
                          <a:cs typeface="Times New Roman" panose="02020603050405020304" pitchFamily="18" charset="0"/>
                        </a:rPr>
                        <a:t>out of 24</a:t>
                      </a:r>
                      <a:r>
                        <a:rPr lang="en-GB" sz="1200" b="1">
                          <a:effectLst/>
                          <a:latin typeface="Arial" panose="020B0604020202020204" pitchFamily="34" charset="0"/>
                          <a:ea typeface="Calibri" panose="020F0502020204030204" pitchFamily="34" charset="0"/>
                          <a:cs typeface="Times New Roman" panose="02020603050405020304" pitchFamily="18" charset="0"/>
                        </a:rPr>
                        <a:t> </a:t>
                      </a:r>
                      <a:r>
                        <a:rPr lang="en-GB" sz="1200">
                          <a:effectLst/>
                          <a:latin typeface="Arial" panose="020B0604020202020204" pitchFamily="34" charset="0"/>
                          <a:ea typeface="Calibri" panose="020F0502020204030204" pitchFamily="34" charset="0"/>
                          <a:cs typeface="Times New Roman" panose="02020603050405020304" pitchFamily="18" charset="0"/>
                        </a:rPr>
                        <a:t>patients did not have an MCA assessment when required. </a:t>
                      </a:r>
                      <a:r>
                        <a:rPr lang="en-GB" sz="1200" b="1">
                          <a:effectLst/>
                          <a:latin typeface="Arial" panose="020B0604020202020204" pitchFamily="34" charset="0"/>
                          <a:ea typeface="Calibri" panose="020F0502020204030204" pitchFamily="34" charset="0"/>
                          <a:cs typeface="Times New Roman" panose="02020603050405020304" pitchFamily="18" charset="0"/>
                        </a:rPr>
                        <a:t>(12.5%)</a:t>
                      </a:r>
                      <a:r>
                        <a:rPr lang="en-GB" sz="1200" b="0">
                          <a:effectLst/>
                          <a:latin typeface="Calibri" panose="020F0502020204030204" pitchFamily="34" charset="0"/>
                          <a:ea typeface="Calibri" panose="020F0502020204030204" pitchFamily="34" charset="0"/>
                          <a:cs typeface="Times New Roman" panose="02020603050405020304" pitchFamily="18" charset="0"/>
                        </a:rPr>
                        <a:t> </a:t>
                      </a:r>
                    </a:p>
                    <a:p>
                      <a:pPr marL="457200" algn="l">
                        <a:lnSpc>
                          <a:spcPct val="107000"/>
                        </a:lnSpc>
                      </a:pPr>
                      <a:r>
                        <a:rPr lang="en-GB" sz="1200" b="1">
                          <a:effectLst/>
                          <a:latin typeface="Arial" panose="020B0604020202020204" pitchFamily="34" charset="0"/>
                          <a:ea typeface="Calibri" panose="020F0502020204030204" pitchFamily="34" charset="0"/>
                          <a:cs typeface="Times New Roman" panose="02020603050405020304" pitchFamily="18" charset="0"/>
                        </a:rPr>
                        <a:t>(</a:t>
                      </a:r>
                      <a:r>
                        <a:rPr lang="en-GB" sz="1200">
                          <a:effectLst/>
                          <a:latin typeface="Arial" panose="020B0604020202020204" pitchFamily="34" charset="0"/>
                          <a:ea typeface="Calibri" panose="020F0502020204030204" pitchFamily="34" charset="0"/>
                          <a:cs typeface="Times New Roman" panose="02020603050405020304" pitchFamily="18" charset="0"/>
                        </a:rPr>
                        <a:t>28 patients did not require an MCA)</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r>
                        <a:rPr lang="en-GB" sz="12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p>
                    <a:p>
                      <a:pPr algn="ctr" fontAlgn="base">
                        <a:lnSpc>
                          <a:spcPct val="107000"/>
                        </a:lnSpc>
                        <a:spcAft>
                          <a:spcPts val="800"/>
                        </a:spcAft>
                      </a:pPr>
                      <a:r>
                        <a:rPr lang="en-GB" sz="12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Improvement</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285743929"/>
                  </a:ext>
                </a:extLst>
              </a:tr>
            </a:tbl>
          </a:graphicData>
        </a:graphic>
      </p:graphicFrame>
    </p:spTree>
    <p:extLst>
      <p:ext uri="{BB962C8B-B14F-4D97-AF65-F5344CB8AC3E}">
        <p14:creationId xmlns:p14="http://schemas.microsoft.com/office/powerpoint/2010/main" val="29872062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9E3F8-4D87-43CF-920D-7FFCC2B21449}"/>
              </a:ext>
            </a:extLst>
          </p:cNvPr>
          <p:cNvSpPr txBox="1">
            <a:spLocks noGrp="1"/>
          </p:cNvSpPr>
          <p:nvPr>
            <p:ph type="title"/>
          </p:nvPr>
        </p:nvSpPr>
        <p:spPr>
          <a:xfrm>
            <a:off x="163285" y="244929"/>
            <a:ext cx="10972800" cy="620486"/>
          </a:xfrm>
        </p:spPr>
        <p:txBody>
          <a:bodyPr/>
          <a:lstStyle/>
          <a:p>
            <a:pPr lvl="0"/>
            <a:r>
              <a:rPr lang="en-GB" sz="2200">
                <a:solidFill>
                  <a:srgbClr val="0070C0"/>
                </a:solidFill>
                <a:latin typeface="Arial" pitchFamily="34"/>
                <a:cs typeface="Arial" pitchFamily="34"/>
              </a:rPr>
              <a:t>Findings</a:t>
            </a:r>
          </a:p>
        </p:txBody>
      </p:sp>
      <p:graphicFrame>
        <p:nvGraphicFramePr>
          <p:cNvPr id="5" name="Table 4">
            <a:extLst>
              <a:ext uri="{FF2B5EF4-FFF2-40B4-BE49-F238E27FC236}">
                <a16:creationId xmlns:a16="http://schemas.microsoft.com/office/drawing/2014/main" id="{79134FFF-D2AC-3D7E-77F6-DDC99A31EA32}"/>
              </a:ext>
            </a:extLst>
          </p:cNvPr>
          <p:cNvGraphicFramePr>
            <a:graphicFrameLocks noGrp="1"/>
          </p:cNvGraphicFramePr>
          <p:nvPr>
            <p:extLst>
              <p:ext uri="{D42A27DB-BD31-4B8C-83A1-F6EECF244321}">
                <p14:modId xmlns:p14="http://schemas.microsoft.com/office/powerpoint/2010/main" val="2772073924"/>
              </p:ext>
            </p:extLst>
          </p:nvPr>
        </p:nvGraphicFramePr>
        <p:xfrm>
          <a:off x="284480" y="1107445"/>
          <a:ext cx="11623041" cy="422217"/>
        </p:xfrm>
        <a:graphic>
          <a:graphicData uri="http://schemas.openxmlformats.org/drawingml/2006/table">
            <a:tbl>
              <a:tblPr firstRow="1" firstCol="1" bandRow="1"/>
              <a:tblGrid>
                <a:gridCol w="1642924">
                  <a:extLst>
                    <a:ext uri="{9D8B030D-6E8A-4147-A177-3AD203B41FA5}">
                      <a16:colId xmlns:a16="http://schemas.microsoft.com/office/drawing/2014/main" val="3461101096"/>
                    </a:ext>
                  </a:extLst>
                </a:gridCol>
                <a:gridCol w="2652147">
                  <a:extLst>
                    <a:ext uri="{9D8B030D-6E8A-4147-A177-3AD203B41FA5}">
                      <a16:colId xmlns:a16="http://schemas.microsoft.com/office/drawing/2014/main" val="276096854"/>
                    </a:ext>
                  </a:extLst>
                </a:gridCol>
                <a:gridCol w="2607815">
                  <a:extLst>
                    <a:ext uri="{9D8B030D-6E8A-4147-A177-3AD203B41FA5}">
                      <a16:colId xmlns:a16="http://schemas.microsoft.com/office/drawing/2014/main" val="255542967"/>
                    </a:ext>
                  </a:extLst>
                </a:gridCol>
                <a:gridCol w="2989424">
                  <a:extLst>
                    <a:ext uri="{9D8B030D-6E8A-4147-A177-3AD203B41FA5}">
                      <a16:colId xmlns:a16="http://schemas.microsoft.com/office/drawing/2014/main" val="428639357"/>
                    </a:ext>
                  </a:extLst>
                </a:gridCol>
                <a:gridCol w="1730731">
                  <a:extLst>
                    <a:ext uri="{9D8B030D-6E8A-4147-A177-3AD203B41FA5}">
                      <a16:colId xmlns:a16="http://schemas.microsoft.com/office/drawing/2014/main" val="1796518281"/>
                    </a:ext>
                  </a:extLst>
                </a:gridCol>
              </a:tblGrid>
              <a:tr h="422217">
                <a:tc>
                  <a:txBody>
                    <a:bodyPr/>
                    <a:lstStyle/>
                    <a:p>
                      <a:pPr>
                        <a:lnSpc>
                          <a:spcPct val="107000"/>
                        </a:lnSpc>
                      </a:pPr>
                      <a:endParaRPr lang="en-GB" sz="1200">
                        <a:effectLst/>
                        <a:latin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base">
                        <a:lnSpc>
                          <a:spcPct val="100000"/>
                        </a:lnSpc>
                        <a:spcAft>
                          <a:spcPts val="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Thematic review </a:t>
                      </a:r>
                    </a:p>
                    <a:p>
                      <a:pPr algn="ctr" fontAlgn="base">
                        <a:lnSpc>
                          <a:spcPct val="100000"/>
                        </a:lnSpc>
                        <a:spcAft>
                          <a:spcPts val="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Apr 2023 </a:t>
                      </a: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base">
                        <a:lnSpc>
                          <a:spcPct val="100000"/>
                        </a:lnSpc>
                        <a:spcAft>
                          <a:spcPts val="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Thematic review </a:t>
                      </a:r>
                    </a:p>
                    <a:p>
                      <a:pPr algn="ctr" fontAlgn="base">
                        <a:lnSpc>
                          <a:spcPct val="100000"/>
                        </a:lnSpc>
                        <a:spcAft>
                          <a:spcPts val="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Nov 2023</a:t>
                      </a: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base">
                        <a:lnSpc>
                          <a:spcPct val="100000"/>
                        </a:lnSpc>
                        <a:spcAft>
                          <a:spcPts val="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Thematic review </a:t>
                      </a:r>
                    </a:p>
                    <a:p>
                      <a:pPr algn="ctr" fontAlgn="base">
                        <a:lnSpc>
                          <a:spcPct val="100000"/>
                        </a:lnSpc>
                        <a:spcAft>
                          <a:spcPts val="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June 24</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base">
                        <a:lnSpc>
                          <a:spcPct val="100000"/>
                        </a:lnSpc>
                        <a:spcAft>
                          <a:spcPts val="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Trend</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340767333"/>
                  </a:ext>
                </a:extLst>
              </a:tr>
            </a:tbl>
          </a:graphicData>
        </a:graphic>
      </p:graphicFrame>
      <p:graphicFrame>
        <p:nvGraphicFramePr>
          <p:cNvPr id="4" name="Table 3">
            <a:extLst>
              <a:ext uri="{FF2B5EF4-FFF2-40B4-BE49-F238E27FC236}">
                <a16:creationId xmlns:a16="http://schemas.microsoft.com/office/drawing/2014/main" id="{B51BBE64-586F-CC0C-E689-2D516FE50956}"/>
              </a:ext>
            </a:extLst>
          </p:cNvPr>
          <p:cNvGraphicFramePr>
            <a:graphicFrameLocks noGrp="1"/>
          </p:cNvGraphicFramePr>
          <p:nvPr>
            <p:extLst>
              <p:ext uri="{D42A27DB-BD31-4B8C-83A1-F6EECF244321}">
                <p14:modId xmlns:p14="http://schemas.microsoft.com/office/powerpoint/2010/main" val="1598788406"/>
              </p:ext>
            </p:extLst>
          </p:nvPr>
        </p:nvGraphicFramePr>
        <p:xfrm>
          <a:off x="284481" y="1513939"/>
          <a:ext cx="11636587" cy="5205634"/>
        </p:xfrm>
        <a:graphic>
          <a:graphicData uri="http://schemas.openxmlformats.org/drawingml/2006/table">
            <a:tbl>
              <a:tblPr firstRow="1" firstCol="1" bandRow="1"/>
              <a:tblGrid>
                <a:gridCol w="1595033">
                  <a:extLst>
                    <a:ext uri="{9D8B030D-6E8A-4147-A177-3AD203B41FA5}">
                      <a16:colId xmlns:a16="http://schemas.microsoft.com/office/drawing/2014/main" val="1649011667"/>
                    </a:ext>
                  </a:extLst>
                </a:gridCol>
                <a:gridCol w="2822535">
                  <a:extLst>
                    <a:ext uri="{9D8B030D-6E8A-4147-A177-3AD203B41FA5}">
                      <a16:colId xmlns:a16="http://schemas.microsoft.com/office/drawing/2014/main" val="3683284548"/>
                    </a:ext>
                  </a:extLst>
                </a:gridCol>
                <a:gridCol w="2647649">
                  <a:extLst>
                    <a:ext uri="{9D8B030D-6E8A-4147-A177-3AD203B41FA5}">
                      <a16:colId xmlns:a16="http://schemas.microsoft.com/office/drawing/2014/main" val="642506513"/>
                    </a:ext>
                  </a:extLst>
                </a:gridCol>
                <a:gridCol w="2932595">
                  <a:extLst>
                    <a:ext uri="{9D8B030D-6E8A-4147-A177-3AD203B41FA5}">
                      <a16:colId xmlns:a16="http://schemas.microsoft.com/office/drawing/2014/main" val="178526689"/>
                    </a:ext>
                  </a:extLst>
                </a:gridCol>
                <a:gridCol w="1638775">
                  <a:extLst>
                    <a:ext uri="{9D8B030D-6E8A-4147-A177-3AD203B41FA5}">
                      <a16:colId xmlns:a16="http://schemas.microsoft.com/office/drawing/2014/main" val="897573885"/>
                    </a:ext>
                  </a:extLst>
                </a:gridCol>
              </a:tblGrid>
              <a:tr h="297242">
                <a:tc gridSpan="5">
                  <a:txBody>
                    <a:bodyPr/>
                    <a:lstStyle/>
                    <a:p>
                      <a:pPr algn="just"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Review and escalation:</a:t>
                      </a: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3249087695"/>
                  </a:ext>
                </a:extLst>
              </a:tr>
              <a:tr h="1230776">
                <a:tc>
                  <a:txBody>
                    <a:bodyPr/>
                    <a:lstStyle/>
                    <a:p>
                      <a:pPr algn="ctr" fontAlgn="base">
                        <a:lnSpc>
                          <a:spcPct val="107000"/>
                        </a:lnSpc>
                        <a:spcAft>
                          <a:spcPts val="800"/>
                        </a:spcAft>
                      </a:pPr>
                      <a:r>
                        <a:rPr lang="en-GB" sz="1200">
                          <a:effectLst/>
                          <a:latin typeface="Arial" panose="020B0604020202020204" pitchFamily="34" charset="0"/>
                          <a:ea typeface="Times New Roman" panose="02020603050405020304" pitchFamily="18" charset="0"/>
                          <a:cs typeface="Times New Roman" panose="02020603050405020304" pitchFamily="18" charset="0"/>
                        </a:rPr>
                        <a:t>Lack of evidence of advice given to third party carers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r>
                        <a:rPr lang="en-GB" sz="1200">
                          <a:effectLst/>
                          <a:latin typeface="Arial" panose="020B0604020202020204" pitchFamily="34" charset="0"/>
                          <a:ea typeface="Times New Roman" panose="02020603050405020304" pitchFamily="18" charset="0"/>
                          <a:cs typeface="Times New Roman" panose="02020603050405020304" pitchFamily="18" charset="0"/>
                        </a:rPr>
                        <a:t> </a:t>
                      </a:r>
                      <a:r>
                        <a:rPr lang="en-GB" sz="1200" b="1">
                          <a:effectLst/>
                          <a:latin typeface="Arial" panose="020B0604020202020204" pitchFamily="34" charset="0"/>
                          <a:ea typeface="Times New Roman" panose="02020603050405020304" pitchFamily="18" charset="0"/>
                          <a:cs typeface="Times New Roman" panose="02020603050405020304" pitchFamily="18" charset="0"/>
                        </a:rPr>
                        <a:t>14</a:t>
                      </a:r>
                      <a:r>
                        <a:rPr lang="en-GB" sz="1200">
                          <a:effectLst/>
                          <a:latin typeface="Arial" panose="020B0604020202020204" pitchFamily="34" charset="0"/>
                          <a:ea typeface="Times New Roman" panose="02020603050405020304" pitchFamily="18" charset="0"/>
                          <a:cs typeface="Times New Roman" panose="02020603050405020304" pitchFamily="18" charset="0"/>
                        </a:rPr>
                        <a:t> out of </a:t>
                      </a:r>
                      <a:r>
                        <a:rPr lang="en-GB" sz="1200" b="1">
                          <a:effectLst/>
                          <a:latin typeface="Arial" panose="020B0604020202020204" pitchFamily="34" charset="0"/>
                          <a:ea typeface="Times New Roman" panose="02020603050405020304" pitchFamily="18" charset="0"/>
                          <a:cs typeface="Times New Roman" panose="02020603050405020304" pitchFamily="18" charset="0"/>
                        </a:rPr>
                        <a:t>18 </a:t>
                      </a:r>
                      <a:r>
                        <a:rPr lang="en-GB" sz="1200">
                          <a:effectLst/>
                          <a:latin typeface="Arial" panose="020B0604020202020204" pitchFamily="34" charset="0"/>
                          <a:ea typeface="Times New Roman" panose="02020603050405020304" pitchFamily="18" charset="0"/>
                          <a:cs typeface="Times New Roman" panose="02020603050405020304" pitchFamily="18" charset="0"/>
                        </a:rPr>
                        <a:t>case records did not evidence clarity on which was responsible to review the skin and advice not given (</a:t>
                      </a:r>
                      <a:r>
                        <a:rPr lang="en-GB" sz="1200" b="1">
                          <a:effectLst/>
                          <a:latin typeface="Arial" panose="020B0604020202020204" pitchFamily="34" charset="0"/>
                          <a:ea typeface="Times New Roman" panose="02020603050405020304" pitchFamily="18" charset="0"/>
                          <a:cs typeface="Times New Roman" panose="02020603050405020304" pitchFamily="18" charset="0"/>
                        </a:rPr>
                        <a:t>77%)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2</a:t>
                      </a:r>
                      <a:r>
                        <a:rPr lang="en-GB" sz="1200">
                          <a:effectLst/>
                          <a:latin typeface="Arial" panose="020B0604020202020204" pitchFamily="34" charset="0"/>
                          <a:ea typeface="Times New Roman" panose="02020603050405020304" pitchFamily="18" charset="0"/>
                          <a:cs typeface="Times New Roman" panose="02020603050405020304" pitchFamily="18" charset="0"/>
                        </a:rPr>
                        <a:t> out of </a:t>
                      </a:r>
                      <a:r>
                        <a:rPr lang="en-GB" sz="1200" b="1">
                          <a:effectLst/>
                          <a:latin typeface="Arial" panose="020B0604020202020204" pitchFamily="34" charset="0"/>
                          <a:ea typeface="Times New Roman" panose="02020603050405020304" pitchFamily="18" charset="0"/>
                          <a:cs typeface="Times New Roman" panose="02020603050405020304" pitchFamily="18" charset="0"/>
                        </a:rPr>
                        <a:t>18 </a:t>
                      </a:r>
                      <a:r>
                        <a:rPr lang="en-GB" sz="1200">
                          <a:effectLst/>
                          <a:latin typeface="Arial" panose="020B0604020202020204" pitchFamily="34" charset="0"/>
                          <a:ea typeface="Times New Roman" panose="02020603050405020304" pitchFamily="18" charset="0"/>
                          <a:cs typeface="Times New Roman" panose="02020603050405020304" pitchFamily="18" charset="0"/>
                        </a:rPr>
                        <a:t>patients did not receive advice </a:t>
                      </a:r>
                      <a:r>
                        <a:rPr lang="en-GB" sz="1200" b="1">
                          <a:effectLst/>
                          <a:latin typeface="Arial" panose="020B0604020202020204" pitchFamily="34" charset="0"/>
                          <a:ea typeface="Times New Roman" panose="02020603050405020304" pitchFamily="18" charset="0"/>
                          <a:cs typeface="Times New Roman" panose="02020603050405020304" pitchFamily="18" charset="0"/>
                        </a:rPr>
                        <a:t>(11%)</a:t>
                      </a: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NB:</a:t>
                      </a:r>
                      <a:r>
                        <a:rPr lang="en-GB" sz="1200">
                          <a:effectLst/>
                          <a:latin typeface="Arial" panose="020B0604020202020204" pitchFamily="34" charset="0"/>
                          <a:ea typeface="Times New Roman" panose="02020603050405020304" pitchFamily="18" charset="0"/>
                          <a:cs typeface="Times New Roman" panose="02020603050405020304" pitchFamily="18" charset="0"/>
                        </a:rPr>
                        <a:t> This was advice in general not only to third parties.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4</a:t>
                      </a:r>
                      <a:r>
                        <a:rPr lang="en-GB" sz="1200">
                          <a:effectLst/>
                          <a:latin typeface="Arial" panose="020B0604020202020204" pitchFamily="34" charset="0"/>
                          <a:ea typeface="Times New Roman" panose="02020603050405020304" pitchFamily="18" charset="0"/>
                          <a:cs typeface="Times New Roman" panose="02020603050405020304" pitchFamily="18" charset="0"/>
                        </a:rPr>
                        <a:t> out of</a:t>
                      </a:r>
                      <a:r>
                        <a:rPr lang="en-GB" sz="1200" b="1">
                          <a:effectLst/>
                          <a:latin typeface="Arial" panose="020B0604020202020204" pitchFamily="34" charset="0"/>
                          <a:ea typeface="Times New Roman" panose="02020603050405020304" pitchFamily="18" charset="0"/>
                          <a:cs typeface="Times New Roman" panose="02020603050405020304" pitchFamily="18" charset="0"/>
                        </a:rPr>
                        <a:t> 41 </a:t>
                      </a:r>
                      <a:r>
                        <a:rPr lang="en-GB" sz="1200">
                          <a:effectLst/>
                          <a:latin typeface="Arial" panose="020B0604020202020204" pitchFamily="34" charset="0"/>
                          <a:ea typeface="Times New Roman" panose="02020603050405020304" pitchFamily="18" charset="0"/>
                          <a:cs typeface="Times New Roman" panose="02020603050405020304" pitchFamily="18" charset="0"/>
                        </a:rPr>
                        <a:t>eligible cases did not evidence third party carers being given the pressure prevention leaflet </a:t>
                      </a:r>
                      <a:r>
                        <a:rPr lang="en-GB" sz="1200" b="1">
                          <a:effectLst/>
                          <a:latin typeface="Arial" panose="020B0604020202020204" pitchFamily="34" charset="0"/>
                          <a:ea typeface="Times New Roman" panose="02020603050405020304" pitchFamily="18" charset="0"/>
                          <a:cs typeface="Times New Roman" panose="02020603050405020304" pitchFamily="18" charset="0"/>
                        </a:rPr>
                        <a:t>(9.75%)</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NB:</a:t>
                      </a:r>
                      <a:r>
                        <a:rPr lang="en-GB" sz="1200">
                          <a:effectLst/>
                          <a:latin typeface="Arial" panose="020B0604020202020204" pitchFamily="34" charset="0"/>
                          <a:ea typeface="Times New Roman" panose="02020603050405020304" pitchFamily="18" charset="0"/>
                          <a:cs typeface="Times New Roman" panose="02020603050405020304" pitchFamily="18" charset="0"/>
                        </a:rPr>
                        <a:t> </a:t>
                      </a:r>
                      <a:r>
                        <a:rPr lang="en-GB" sz="1200" b="1">
                          <a:effectLst/>
                          <a:latin typeface="Arial" panose="020B0604020202020204" pitchFamily="34" charset="0"/>
                          <a:ea typeface="Times New Roman" panose="02020603050405020304" pitchFamily="18" charset="0"/>
                          <a:cs typeface="Times New Roman" panose="02020603050405020304" pitchFamily="18" charset="0"/>
                        </a:rPr>
                        <a:t>6</a:t>
                      </a:r>
                      <a:r>
                        <a:rPr lang="en-GB" sz="1200">
                          <a:effectLst/>
                          <a:latin typeface="Arial" panose="020B0604020202020204" pitchFamily="34" charset="0"/>
                          <a:ea typeface="Times New Roman" panose="02020603050405020304" pitchFamily="18" charset="0"/>
                          <a:cs typeface="Times New Roman" panose="02020603050405020304" pitchFamily="18" charset="0"/>
                        </a:rPr>
                        <a:t> cases did not have third party involvement.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r>
                        <a:rPr lang="en-GB" sz="12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Improvement</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946729028"/>
                  </a:ext>
                </a:extLst>
              </a:tr>
              <a:tr h="1205835">
                <a:tc>
                  <a:txBody>
                    <a:bodyPr/>
                    <a:lstStyle/>
                    <a:p>
                      <a:pPr algn="ctr" fontAlgn="base">
                        <a:lnSpc>
                          <a:spcPct val="107000"/>
                        </a:lnSpc>
                        <a:spcAft>
                          <a:spcPts val="800"/>
                        </a:spcAft>
                      </a:pPr>
                      <a:r>
                        <a:rPr lang="en-GB" sz="1200">
                          <a:effectLst/>
                          <a:latin typeface="Arial" panose="020B0604020202020204" pitchFamily="34" charset="0"/>
                          <a:ea typeface="Times New Roman" panose="02020603050405020304" pitchFamily="18" charset="0"/>
                          <a:cs typeface="Times New Roman" panose="02020603050405020304" pitchFamily="18" charset="0"/>
                        </a:rPr>
                        <a:t>Lack of TVT escalation and support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r>
                        <a:rPr lang="en-GB" sz="1200">
                          <a:effectLst/>
                          <a:latin typeface="Arial" panose="020B0604020202020204" pitchFamily="34" charset="0"/>
                          <a:ea typeface="Times New Roman" panose="02020603050405020304" pitchFamily="18" charset="0"/>
                          <a:cs typeface="Times New Roman" panose="02020603050405020304" pitchFamily="18" charset="0"/>
                        </a:rPr>
                        <a:t> </a:t>
                      </a:r>
                      <a:r>
                        <a:rPr lang="en-GB" sz="1200" b="1">
                          <a:effectLst/>
                          <a:latin typeface="Arial" panose="020B0604020202020204" pitchFamily="34" charset="0"/>
                          <a:ea typeface="Times New Roman" panose="02020603050405020304" pitchFamily="18" charset="0"/>
                          <a:cs typeface="Times New Roman" panose="02020603050405020304" pitchFamily="18" charset="0"/>
                        </a:rPr>
                        <a:t>16</a:t>
                      </a:r>
                      <a:r>
                        <a:rPr lang="en-GB" sz="1200">
                          <a:effectLst/>
                          <a:latin typeface="Arial" panose="020B0604020202020204" pitchFamily="34" charset="0"/>
                          <a:ea typeface="Times New Roman" panose="02020603050405020304" pitchFamily="18" charset="0"/>
                          <a:cs typeface="Times New Roman" panose="02020603050405020304" pitchFamily="18" charset="0"/>
                        </a:rPr>
                        <a:t> out of </a:t>
                      </a:r>
                      <a:r>
                        <a:rPr lang="en-GB" sz="1200" b="1">
                          <a:effectLst/>
                          <a:latin typeface="Arial" panose="020B0604020202020204" pitchFamily="34" charset="0"/>
                          <a:ea typeface="Times New Roman" panose="02020603050405020304" pitchFamily="18" charset="0"/>
                          <a:cs typeface="Times New Roman" panose="02020603050405020304" pitchFamily="18" charset="0"/>
                        </a:rPr>
                        <a:t>18 </a:t>
                      </a:r>
                      <a:r>
                        <a:rPr lang="en-GB" sz="1200">
                          <a:effectLst/>
                          <a:latin typeface="Arial" panose="020B0604020202020204" pitchFamily="34" charset="0"/>
                          <a:ea typeface="Times New Roman" panose="02020603050405020304" pitchFamily="18" charset="0"/>
                          <a:cs typeface="Times New Roman" panose="02020603050405020304" pitchFamily="18" charset="0"/>
                        </a:rPr>
                        <a:t>cases were not appropriately escalated to Tissue Viability Team for additional input/support </a:t>
                      </a:r>
                      <a:r>
                        <a:rPr lang="en-GB" sz="1200" b="1">
                          <a:effectLst/>
                          <a:latin typeface="Arial" panose="020B0604020202020204" pitchFamily="34" charset="0"/>
                          <a:ea typeface="Times New Roman" panose="02020603050405020304" pitchFamily="18" charset="0"/>
                          <a:cs typeface="Times New Roman" panose="02020603050405020304" pitchFamily="18" charset="0"/>
                        </a:rPr>
                        <a:t>(88%)</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16</a:t>
                      </a:r>
                      <a:r>
                        <a:rPr lang="en-GB" sz="1200">
                          <a:effectLst/>
                          <a:latin typeface="Arial" panose="020B0604020202020204" pitchFamily="34" charset="0"/>
                          <a:ea typeface="Times New Roman" panose="02020603050405020304" pitchFamily="18" charset="0"/>
                          <a:cs typeface="Times New Roman" panose="02020603050405020304" pitchFamily="18" charset="0"/>
                        </a:rPr>
                        <a:t> out of </a:t>
                      </a:r>
                      <a:r>
                        <a:rPr lang="en-GB" sz="1200" b="1">
                          <a:effectLst/>
                          <a:latin typeface="Arial" panose="020B0604020202020204" pitchFamily="34" charset="0"/>
                          <a:ea typeface="Times New Roman" panose="02020603050405020304" pitchFamily="18" charset="0"/>
                          <a:cs typeface="Times New Roman" panose="02020603050405020304" pitchFamily="18" charset="0"/>
                        </a:rPr>
                        <a:t>18</a:t>
                      </a:r>
                      <a:r>
                        <a:rPr lang="en-GB" sz="1200">
                          <a:effectLst/>
                          <a:latin typeface="Arial" panose="020B0604020202020204" pitchFamily="34" charset="0"/>
                          <a:ea typeface="Times New Roman" panose="02020603050405020304" pitchFamily="18" charset="0"/>
                          <a:cs typeface="Times New Roman" panose="02020603050405020304" pitchFamily="18" charset="0"/>
                        </a:rPr>
                        <a:t> patients were not referred to TVT </a:t>
                      </a:r>
                      <a:r>
                        <a:rPr lang="en-GB" sz="1200" b="1">
                          <a:effectLst/>
                          <a:latin typeface="Arial" panose="020B0604020202020204" pitchFamily="34" charset="0"/>
                          <a:ea typeface="Times New Roman" panose="02020603050405020304" pitchFamily="18" charset="0"/>
                          <a:cs typeface="Times New Roman" panose="02020603050405020304" pitchFamily="18" charset="0"/>
                        </a:rPr>
                        <a:t>(88%)</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457200" algn="l">
                        <a:lnSpc>
                          <a:spcPct val="107000"/>
                        </a:lnSpc>
                        <a:spcAft>
                          <a:spcPts val="800"/>
                        </a:spcAft>
                      </a:pPr>
                      <a:r>
                        <a:rPr lang="en-GB" sz="1200" b="1">
                          <a:effectLst/>
                          <a:latin typeface="Arial" panose="020B0604020202020204" pitchFamily="34" charset="0"/>
                          <a:ea typeface="Calibri" panose="020F0502020204030204" pitchFamily="34" charset="0"/>
                          <a:cs typeface="Times New Roman" panose="02020603050405020304" pitchFamily="18" charset="0"/>
                        </a:rPr>
                        <a:t>3</a:t>
                      </a:r>
                      <a:r>
                        <a:rPr lang="en-GB" sz="1200">
                          <a:effectLst/>
                          <a:latin typeface="Arial" panose="020B0604020202020204" pitchFamily="34" charset="0"/>
                          <a:ea typeface="Calibri" panose="020F0502020204030204" pitchFamily="34" charset="0"/>
                          <a:cs typeface="Times New Roman" panose="02020603050405020304" pitchFamily="18" charset="0"/>
                        </a:rPr>
                        <a:t> out of </a:t>
                      </a:r>
                      <a:r>
                        <a:rPr lang="en-GB" sz="1200" b="1">
                          <a:effectLst/>
                          <a:latin typeface="Arial" panose="020B0604020202020204" pitchFamily="34" charset="0"/>
                          <a:ea typeface="Calibri" panose="020F0502020204030204" pitchFamily="34" charset="0"/>
                          <a:cs typeface="Times New Roman" panose="02020603050405020304" pitchFamily="18" charset="0"/>
                        </a:rPr>
                        <a:t>16</a:t>
                      </a:r>
                      <a:r>
                        <a:rPr lang="en-GB" sz="1200">
                          <a:effectLst/>
                          <a:latin typeface="Arial" panose="020B0604020202020204" pitchFamily="34" charset="0"/>
                          <a:ea typeface="Calibri" panose="020F0502020204030204" pitchFamily="34" charset="0"/>
                          <a:cs typeface="Times New Roman" panose="02020603050405020304" pitchFamily="18" charset="0"/>
                        </a:rPr>
                        <a:t> cases of category 3 or above were not referred to TVT. </a:t>
                      </a:r>
                      <a:r>
                        <a:rPr lang="en-GB" sz="1200" b="1">
                          <a:effectLst/>
                          <a:latin typeface="Arial" panose="020B0604020202020204" pitchFamily="34" charset="0"/>
                          <a:ea typeface="Calibri" panose="020F0502020204030204" pitchFamily="34" charset="0"/>
                          <a:cs typeface="Times New Roman" panose="02020603050405020304" pitchFamily="18" charset="0"/>
                        </a:rPr>
                        <a:t>(18.7%)</a:t>
                      </a:r>
                      <a:r>
                        <a:rPr lang="en-GB" sz="1200">
                          <a:effectLst/>
                          <a:latin typeface="Arial" panose="020B0604020202020204" pitchFamily="34" charset="0"/>
                          <a:ea typeface="Calibri" panose="020F0502020204030204" pitchFamily="34" charset="0"/>
                          <a:cs typeface="Times New Roman" panose="02020603050405020304" pitchFamily="18" charset="0"/>
                        </a:rPr>
                        <a:t>.</a:t>
                      </a:r>
                      <a:r>
                        <a:rPr lang="en-GB" sz="1200" b="0">
                          <a:effectLst/>
                          <a:latin typeface="Arial" panose="020B0604020202020204" pitchFamily="34" charset="0"/>
                          <a:ea typeface="Calibri" panose="020F0502020204030204" pitchFamily="34" charset="0"/>
                          <a:cs typeface="Times New Roman" panose="02020603050405020304" pitchFamily="18" charset="0"/>
                        </a:rPr>
                        <a:t> </a:t>
                      </a:r>
                      <a:r>
                        <a:rPr lang="en-GB" sz="1200" b="1">
                          <a:effectLst/>
                          <a:latin typeface="Arial" panose="020B0604020202020204" pitchFamily="34" charset="0"/>
                          <a:ea typeface="Calibri" panose="020F0502020204030204" pitchFamily="34" charset="0"/>
                          <a:cs typeface="Times New Roman" panose="02020603050405020304" pitchFamily="18" charset="0"/>
                        </a:rPr>
                        <a:t>26 </a:t>
                      </a:r>
                      <a:r>
                        <a:rPr lang="en-GB" sz="1200">
                          <a:effectLst/>
                          <a:latin typeface="Arial" panose="020B0604020202020204" pitchFamily="34" charset="0"/>
                          <a:ea typeface="Calibri" panose="020F0502020204030204" pitchFamily="34" charset="0"/>
                          <a:cs typeface="Times New Roman" panose="02020603050405020304" pitchFamily="18" charset="0"/>
                        </a:rPr>
                        <a:t>cases were locally managed/non-concerning ulcers </a:t>
                      </a:r>
                      <a:r>
                        <a:rPr lang="en-GB" sz="1200" b="1">
                          <a:effectLst/>
                          <a:latin typeface="Arial" panose="020B0604020202020204" pitchFamily="34" charset="0"/>
                          <a:ea typeface="Calibri" panose="020F0502020204030204" pitchFamily="34" charset="0"/>
                          <a:cs typeface="Times New Roman" panose="02020603050405020304" pitchFamily="18" charset="0"/>
                        </a:rPr>
                        <a:t>(0%)</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r>
                        <a:rPr lang="en-GB" sz="12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Improvement</a:t>
                      </a:r>
                      <a:r>
                        <a:rPr lang="en-GB"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190458524"/>
                  </a:ext>
                </a:extLst>
              </a:tr>
              <a:tr h="751479">
                <a:tc>
                  <a:txBody>
                    <a:bodyPr/>
                    <a:lstStyle/>
                    <a:p>
                      <a:pPr algn="ctr" fontAlgn="base">
                        <a:lnSpc>
                          <a:spcPct val="107000"/>
                        </a:lnSpc>
                        <a:spcAft>
                          <a:spcPts val="800"/>
                        </a:spcAft>
                      </a:pPr>
                      <a:r>
                        <a:rPr lang="en-GB" sz="1200">
                          <a:effectLst/>
                          <a:latin typeface="Arial" panose="020B0604020202020204" pitchFamily="34" charset="0"/>
                          <a:ea typeface="Times New Roman" panose="02020603050405020304" pitchFamily="18" charset="0"/>
                          <a:cs typeface="Times New Roman" panose="02020603050405020304" pitchFamily="18" charset="0"/>
                        </a:rPr>
                        <a:t>Inaccurate descriptions of pressure ulcer categorisation.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6</a:t>
                      </a:r>
                      <a:r>
                        <a:rPr lang="en-GB" sz="1200">
                          <a:effectLst/>
                          <a:latin typeface="Arial" panose="020B0604020202020204" pitchFamily="34" charset="0"/>
                          <a:ea typeface="Times New Roman" panose="02020603050405020304" pitchFamily="18" charset="0"/>
                          <a:cs typeface="Times New Roman" panose="02020603050405020304" pitchFamily="18" charset="0"/>
                        </a:rPr>
                        <a:t> out of </a:t>
                      </a:r>
                      <a:r>
                        <a:rPr lang="en-GB" sz="1200" b="1">
                          <a:effectLst/>
                          <a:latin typeface="Arial" panose="020B0604020202020204" pitchFamily="34" charset="0"/>
                          <a:ea typeface="Times New Roman" panose="02020603050405020304" pitchFamily="18" charset="0"/>
                          <a:cs typeface="Times New Roman" panose="02020603050405020304" pitchFamily="18" charset="0"/>
                        </a:rPr>
                        <a:t>18 </a:t>
                      </a:r>
                      <a:r>
                        <a:rPr lang="en-GB" sz="1200">
                          <a:effectLst/>
                          <a:latin typeface="Arial" panose="020B0604020202020204" pitchFamily="34" charset="0"/>
                          <a:ea typeface="Times New Roman" panose="02020603050405020304" pitchFamily="18" charset="0"/>
                          <a:cs typeface="Times New Roman" panose="02020603050405020304" pitchFamily="18" charset="0"/>
                        </a:rPr>
                        <a:t>patients did not get an accurate assessment of PU categorisation </a:t>
                      </a:r>
                      <a:r>
                        <a:rPr lang="en-GB" sz="1200" b="1">
                          <a:effectLst/>
                          <a:latin typeface="Arial" panose="020B0604020202020204" pitchFamily="34" charset="0"/>
                          <a:ea typeface="Times New Roman" panose="02020603050405020304" pitchFamily="18" charset="0"/>
                          <a:cs typeface="Times New Roman" panose="02020603050405020304" pitchFamily="18" charset="0"/>
                        </a:rPr>
                        <a:t>(88%)</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r>
                        <a:rPr lang="en-GB" sz="1200">
                          <a:effectLst/>
                          <a:latin typeface="Arial" panose="020B0604020202020204" pitchFamily="34" charset="0"/>
                          <a:ea typeface="Times New Roman" panose="02020603050405020304" pitchFamily="18" charset="0"/>
                          <a:cs typeface="Times New Roman" panose="02020603050405020304" pitchFamily="18" charset="0"/>
                        </a:rPr>
                        <a:t>Not assessed.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All 52 pressure ulcers were of the accurate assessment of category of pressure ulcer.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lang="en-GB" sz="12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Improvement </a:t>
                      </a:r>
                      <a:r>
                        <a:rPr lang="en-GB"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253291149"/>
                  </a:ext>
                </a:extLst>
              </a:tr>
              <a:tr h="1033928">
                <a:tc>
                  <a:txBody>
                    <a:bodyPr/>
                    <a:lstStyle/>
                    <a:p>
                      <a:pPr algn="ctr" fontAlgn="base">
                        <a:lnSpc>
                          <a:spcPct val="107000"/>
                        </a:lnSpc>
                        <a:spcAft>
                          <a:spcPts val="800"/>
                        </a:spcAft>
                      </a:pPr>
                      <a:r>
                        <a:rPr lang="en-GB" sz="120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No evidence of body maps completed in  timelines /SITS </a:t>
                      </a:r>
                      <a:endParaRPr lang="en-GB" sz="120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0 </a:t>
                      </a:r>
                      <a:r>
                        <a:rPr lang="en-GB" sz="1200">
                          <a:effectLst/>
                          <a:latin typeface="Arial" panose="020B0604020202020204" pitchFamily="34" charset="0"/>
                          <a:ea typeface="Times New Roman" panose="02020603050405020304" pitchFamily="18" charset="0"/>
                          <a:cs typeface="Times New Roman" panose="02020603050405020304" pitchFamily="18" charset="0"/>
                        </a:rPr>
                        <a:t>out of </a:t>
                      </a:r>
                      <a:r>
                        <a:rPr lang="en-GB" sz="1200" b="1">
                          <a:effectLst/>
                          <a:latin typeface="Arial" panose="020B0604020202020204" pitchFamily="34" charset="0"/>
                          <a:ea typeface="Times New Roman" panose="02020603050405020304" pitchFamily="18" charset="0"/>
                          <a:cs typeface="Times New Roman" panose="02020603050405020304" pitchFamily="18" charset="0"/>
                        </a:rPr>
                        <a:t>18 </a:t>
                      </a:r>
                      <a:r>
                        <a:rPr lang="en-GB" sz="1200">
                          <a:effectLst/>
                          <a:latin typeface="Arial" panose="020B0604020202020204" pitchFamily="34" charset="0"/>
                          <a:ea typeface="Times New Roman" panose="02020603050405020304" pitchFamily="18" charset="0"/>
                          <a:cs typeface="Times New Roman" panose="02020603050405020304" pitchFamily="18" charset="0"/>
                        </a:rPr>
                        <a:t>patient cases had no evidence of body mapping in any timeline or SIT that was completed </a:t>
                      </a:r>
                      <a:r>
                        <a:rPr lang="en-GB" sz="1200" b="1">
                          <a:effectLst/>
                          <a:latin typeface="Arial" panose="020B0604020202020204" pitchFamily="34" charset="0"/>
                          <a:ea typeface="Times New Roman" panose="02020603050405020304" pitchFamily="18" charset="0"/>
                          <a:cs typeface="Times New Roman" panose="02020603050405020304" pitchFamily="18" charset="0"/>
                        </a:rPr>
                        <a:t>(</a:t>
                      </a:r>
                      <a:r>
                        <a:rPr lang="en-GB" sz="1200" b="1">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100%)</a:t>
                      </a:r>
                      <a:endParaRPr lang="en-GB" sz="120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r>
                        <a:rPr lang="en-GB" sz="1200">
                          <a:effectLst/>
                          <a:latin typeface="Arial" panose="020B0604020202020204" pitchFamily="34" charset="0"/>
                          <a:ea typeface="Times New Roman" panose="02020603050405020304" pitchFamily="18" charset="0"/>
                          <a:cs typeface="Times New Roman" panose="02020603050405020304" pitchFamily="18" charset="0"/>
                        </a:rPr>
                        <a:t>Not assessed.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4</a:t>
                      </a:r>
                      <a:r>
                        <a:rPr lang="en-GB" sz="1200">
                          <a:effectLst/>
                          <a:latin typeface="Arial" panose="020B0604020202020204" pitchFamily="34" charset="0"/>
                          <a:ea typeface="Times New Roman" panose="02020603050405020304" pitchFamily="18" charset="0"/>
                          <a:cs typeface="Times New Roman" panose="02020603050405020304" pitchFamily="18" charset="0"/>
                        </a:rPr>
                        <a:t> out of </a:t>
                      </a:r>
                      <a:r>
                        <a:rPr lang="en-GB" sz="1200" b="1">
                          <a:effectLst/>
                          <a:latin typeface="Arial" panose="020B0604020202020204" pitchFamily="34" charset="0"/>
                          <a:ea typeface="Times New Roman" panose="02020603050405020304" pitchFamily="18" charset="0"/>
                          <a:cs typeface="Times New Roman" panose="02020603050405020304" pitchFamily="18" charset="0"/>
                        </a:rPr>
                        <a:t>48 </a:t>
                      </a:r>
                      <a:r>
                        <a:rPr lang="en-GB" sz="1200">
                          <a:effectLst/>
                          <a:latin typeface="Arial" panose="020B0604020202020204" pitchFamily="34" charset="0"/>
                          <a:ea typeface="Times New Roman" panose="02020603050405020304" pitchFamily="18" charset="0"/>
                          <a:cs typeface="Times New Roman" panose="02020603050405020304" pitchFamily="18" charset="0"/>
                        </a:rPr>
                        <a:t>cases</a:t>
                      </a:r>
                      <a:r>
                        <a:rPr lang="en-GB" sz="1200" b="1">
                          <a:effectLst/>
                          <a:latin typeface="Arial" panose="020B0604020202020204" pitchFamily="34" charset="0"/>
                          <a:ea typeface="Times New Roman" panose="02020603050405020304" pitchFamily="18" charset="0"/>
                          <a:cs typeface="Times New Roman" panose="02020603050405020304" pitchFamily="18" charset="0"/>
                        </a:rPr>
                        <a:t> </a:t>
                      </a:r>
                      <a:r>
                        <a:rPr lang="en-GB" sz="1200">
                          <a:effectLst/>
                          <a:latin typeface="Arial" panose="020B0604020202020204" pitchFamily="34" charset="0"/>
                          <a:ea typeface="Times New Roman" panose="02020603050405020304" pitchFamily="18" charset="0"/>
                          <a:cs typeface="Times New Roman" panose="02020603050405020304" pitchFamily="18" charset="0"/>
                        </a:rPr>
                        <a:t>did not have a body map completed </a:t>
                      </a:r>
                      <a:r>
                        <a:rPr lang="en-GB" sz="1200" b="1">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(8.3%)</a:t>
                      </a:r>
                      <a:endParaRPr lang="en-GB" sz="120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lang="en-GB" sz="12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Improvement</a:t>
                      </a:r>
                      <a:r>
                        <a:rPr lang="en-GB"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4047301553"/>
                  </a:ext>
                </a:extLst>
              </a:tr>
              <a:tr h="686374">
                <a:tc>
                  <a:txBody>
                    <a:bodyPr/>
                    <a:lstStyle/>
                    <a:p>
                      <a:pPr algn="ctr" fontAlgn="base">
                        <a:lnSpc>
                          <a:spcPct val="107000"/>
                        </a:lnSpc>
                        <a:spcAft>
                          <a:spcPts val="800"/>
                        </a:spcAft>
                      </a:pPr>
                      <a:r>
                        <a:rPr lang="en-GB" sz="1200">
                          <a:effectLst/>
                          <a:latin typeface="Arial" panose="020B0604020202020204" pitchFamily="34" charset="0"/>
                          <a:ea typeface="Times New Roman" panose="02020603050405020304" pitchFamily="18" charset="0"/>
                          <a:cs typeface="Times New Roman" panose="02020603050405020304" pitchFamily="18" charset="0"/>
                        </a:rPr>
                        <a:t>Inaccurate SIT information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14</a:t>
                      </a:r>
                      <a:r>
                        <a:rPr lang="en-GB" sz="1200">
                          <a:effectLst/>
                          <a:latin typeface="Arial" panose="020B0604020202020204" pitchFamily="34" charset="0"/>
                          <a:ea typeface="Times New Roman" panose="02020603050405020304" pitchFamily="18" charset="0"/>
                          <a:cs typeface="Times New Roman" panose="02020603050405020304" pitchFamily="18" charset="0"/>
                        </a:rPr>
                        <a:t> out of </a:t>
                      </a:r>
                      <a:r>
                        <a:rPr lang="en-GB" sz="1200" b="1">
                          <a:effectLst/>
                          <a:latin typeface="Arial" panose="020B0604020202020204" pitchFamily="34" charset="0"/>
                          <a:ea typeface="Times New Roman" panose="02020603050405020304" pitchFamily="18" charset="0"/>
                          <a:cs typeface="Times New Roman" panose="02020603050405020304" pitchFamily="18" charset="0"/>
                        </a:rPr>
                        <a:t>18</a:t>
                      </a:r>
                      <a:r>
                        <a:rPr lang="en-GB" sz="1200">
                          <a:effectLst/>
                          <a:latin typeface="Arial" panose="020B0604020202020204" pitchFamily="34" charset="0"/>
                          <a:ea typeface="Times New Roman" panose="02020603050405020304" pitchFamily="18" charset="0"/>
                          <a:cs typeface="Times New Roman" panose="02020603050405020304" pitchFamily="18" charset="0"/>
                        </a:rPr>
                        <a:t> initial reviews (SIT) were not accurately completed </a:t>
                      </a:r>
                      <a:r>
                        <a:rPr lang="en-GB" sz="1200" b="1">
                          <a:effectLst/>
                          <a:latin typeface="Arial" panose="020B0604020202020204" pitchFamily="34" charset="0"/>
                          <a:ea typeface="Times New Roman" panose="02020603050405020304" pitchFamily="18" charset="0"/>
                          <a:cs typeface="Times New Roman" panose="02020603050405020304" pitchFamily="18" charset="0"/>
                        </a:rPr>
                        <a:t>(77%)</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r>
                        <a:rPr lang="en-GB" sz="1200" b="1">
                          <a:effectLst/>
                          <a:latin typeface="Arial" panose="020B0604020202020204" pitchFamily="34" charset="0"/>
                          <a:ea typeface="Times New Roman" panose="02020603050405020304" pitchFamily="18" charset="0"/>
                          <a:cs typeface="Times New Roman" panose="02020603050405020304" pitchFamily="18" charset="0"/>
                        </a:rPr>
                        <a:t>8</a:t>
                      </a:r>
                      <a:r>
                        <a:rPr lang="en-GB" sz="1200">
                          <a:effectLst/>
                          <a:latin typeface="Arial" panose="020B0604020202020204" pitchFamily="34" charset="0"/>
                          <a:ea typeface="Times New Roman" panose="02020603050405020304" pitchFamily="18" charset="0"/>
                          <a:cs typeface="Times New Roman" panose="02020603050405020304" pitchFamily="18" charset="0"/>
                        </a:rPr>
                        <a:t> out of </a:t>
                      </a:r>
                      <a:r>
                        <a:rPr lang="en-GB" sz="1200" b="1">
                          <a:effectLst/>
                          <a:latin typeface="Arial" panose="020B0604020202020204" pitchFamily="34" charset="0"/>
                          <a:ea typeface="Times New Roman" panose="02020603050405020304" pitchFamily="18" charset="0"/>
                          <a:cs typeface="Times New Roman" panose="02020603050405020304" pitchFamily="18" charset="0"/>
                        </a:rPr>
                        <a:t>18</a:t>
                      </a:r>
                      <a:r>
                        <a:rPr lang="en-GB" sz="1200">
                          <a:effectLst/>
                          <a:latin typeface="Arial" panose="020B0604020202020204" pitchFamily="34" charset="0"/>
                          <a:ea typeface="Times New Roman" panose="02020603050405020304" pitchFamily="18" charset="0"/>
                          <a:cs typeface="Times New Roman" panose="02020603050405020304" pitchFamily="18" charset="0"/>
                        </a:rPr>
                        <a:t> SITS were not accurate.  </a:t>
                      </a:r>
                      <a:r>
                        <a:rPr lang="en-GB" sz="1200" b="1">
                          <a:effectLst/>
                          <a:latin typeface="Arial" panose="020B0604020202020204" pitchFamily="34" charset="0"/>
                          <a:ea typeface="Times New Roman" panose="02020603050405020304" pitchFamily="18" charset="0"/>
                          <a:cs typeface="Times New Roman" panose="02020603050405020304" pitchFamily="18" charset="0"/>
                        </a:rPr>
                        <a:t>(44%)</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pPr algn="ctr" fontAlgn="base">
                        <a:lnSpc>
                          <a:spcPct val="107000"/>
                        </a:lnSpc>
                        <a:spcAft>
                          <a:spcPts val="800"/>
                        </a:spcAft>
                      </a:pPr>
                      <a:r>
                        <a:rPr lang="en-GB" sz="1200">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200" b="1">
                          <a:effectLst/>
                          <a:latin typeface="Arial" panose="020B0604020202020204" pitchFamily="34" charset="0"/>
                          <a:ea typeface="Calibri" panose="020F0502020204030204" pitchFamily="34" charset="0"/>
                          <a:cs typeface="Times New Roman" panose="02020603050405020304" pitchFamily="18" charset="0"/>
                        </a:rPr>
                        <a:t>6</a:t>
                      </a:r>
                      <a:r>
                        <a:rPr lang="en-GB" sz="1200">
                          <a:effectLst/>
                          <a:latin typeface="Arial" panose="020B0604020202020204" pitchFamily="34" charset="0"/>
                          <a:ea typeface="Calibri" panose="020F0502020204030204" pitchFamily="34" charset="0"/>
                          <a:cs typeface="Times New Roman" panose="02020603050405020304" pitchFamily="18" charset="0"/>
                        </a:rPr>
                        <a:t> out of </a:t>
                      </a:r>
                      <a:r>
                        <a:rPr lang="en-GB" sz="1200" b="1">
                          <a:effectLst/>
                          <a:latin typeface="Arial" panose="020B0604020202020204" pitchFamily="34" charset="0"/>
                          <a:ea typeface="Calibri" panose="020F0502020204030204" pitchFamily="34" charset="0"/>
                          <a:cs typeface="Times New Roman" panose="02020603050405020304" pitchFamily="18" charset="0"/>
                        </a:rPr>
                        <a:t>42</a:t>
                      </a:r>
                      <a:r>
                        <a:rPr lang="en-GB" sz="1200">
                          <a:effectLst/>
                          <a:latin typeface="Arial" panose="020B0604020202020204" pitchFamily="34" charset="0"/>
                          <a:ea typeface="Calibri" panose="020F0502020204030204" pitchFamily="34" charset="0"/>
                          <a:cs typeface="Times New Roman" panose="02020603050405020304" pitchFamily="18" charset="0"/>
                        </a:rPr>
                        <a:t> SITS were inaccurate. </a:t>
                      </a:r>
                      <a:r>
                        <a:rPr lang="en-GB" sz="1200" b="1">
                          <a:effectLst/>
                          <a:latin typeface="Arial" panose="020B0604020202020204" pitchFamily="34" charset="0"/>
                          <a:ea typeface="Calibri" panose="020F0502020204030204" pitchFamily="34" charset="0"/>
                          <a:cs typeface="Times New Roman" panose="02020603050405020304" pitchFamily="18" charset="0"/>
                        </a:rPr>
                        <a:t>(14.2%)</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ase">
                        <a:lnSpc>
                          <a:spcPct val="107000"/>
                        </a:lnSpc>
                        <a:spcAft>
                          <a:spcPts val="800"/>
                        </a:spcAft>
                      </a:pPr>
                      <a:r>
                        <a:rPr lang="en-GB" sz="12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Improvement</a:t>
                      </a:r>
                      <a:r>
                        <a:rPr lang="en-GB"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744882632"/>
                  </a:ext>
                </a:extLst>
              </a:tr>
            </a:tbl>
          </a:graphicData>
        </a:graphic>
      </p:graphicFrame>
    </p:spTree>
    <p:extLst>
      <p:ext uri="{BB962C8B-B14F-4D97-AF65-F5344CB8AC3E}">
        <p14:creationId xmlns:p14="http://schemas.microsoft.com/office/powerpoint/2010/main" val="15433271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31CC9-26DB-3797-28B3-75CE960FEB00}"/>
              </a:ext>
            </a:extLst>
          </p:cNvPr>
          <p:cNvSpPr>
            <a:spLocks noGrp="1"/>
          </p:cNvSpPr>
          <p:nvPr>
            <p:ph type="title"/>
          </p:nvPr>
        </p:nvSpPr>
        <p:spPr>
          <a:xfrm>
            <a:off x="0" y="828084"/>
            <a:ext cx="10972800" cy="455210"/>
          </a:xfrm>
        </p:spPr>
        <p:txBody>
          <a:bodyPr/>
          <a:lstStyle/>
          <a:p>
            <a:r>
              <a:rPr lang="en-GB" sz="2200"/>
              <a:t>Outcome Measures: Improvement</a:t>
            </a:r>
            <a:br>
              <a:rPr lang="en-GB" sz="2200"/>
            </a:br>
            <a:br>
              <a:rPr lang="en-GB" sz="2200"/>
            </a:br>
            <a:br>
              <a:rPr lang="en-GB" sz="1800" b="0">
                <a:solidFill>
                  <a:schemeClr val="tx1"/>
                </a:solidFill>
                <a:latin typeface="Calibri "/>
              </a:rPr>
            </a:br>
            <a:br>
              <a:rPr lang="en-GB" sz="1800" b="0">
                <a:solidFill>
                  <a:schemeClr val="tx1"/>
                </a:solidFill>
                <a:latin typeface="Calibri "/>
              </a:rPr>
            </a:br>
            <a:br>
              <a:rPr lang="en-GB" sz="1800" b="0">
                <a:solidFill>
                  <a:schemeClr val="tx1"/>
                </a:solidFill>
                <a:latin typeface="Calibri "/>
              </a:rPr>
            </a:br>
            <a:br>
              <a:rPr lang="en-GB" sz="2200"/>
            </a:br>
            <a:endParaRPr lang="en-GB" sz="2200">
              <a:solidFill>
                <a:srgbClr val="FF0000"/>
              </a:solidFill>
            </a:endParaRPr>
          </a:p>
        </p:txBody>
      </p:sp>
      <p:graphicFrame>
        <p:nvGraphicFramePr>
          <p:cNvPr id="5" name="Chart 4">
            <a:extLst>
              <a:ext uri="{FF2B5EF4-FFF2-40B4-BE49-F238E27FC236}">
                <a16:creationId xmlns:a16="http://schemas.microsoft.com/office/drawing/2014/main" id="{A5D26133-1AB0-14AB-B44B-59E065B99DEB}"/>
              </a:ext>
            </a:extLst>
          </p:cNvPr>
          <p:cNvGraphicFramePr>
            <a:graphicFrameLocks/>
          </p:cNvGraphicFramePr>
          <p:nvPr>
            <p:extLst>
              <p:ext uri="{D42A27DB-BD31-4B8C-83A1-F6EECF244321}">
                <p14:modId xmlns:p14="http://schemas.microsoft.com/office/powerpoint/2010/main" val="3427056447"/>
              </p:ext>
            </p:extLst>
          </p:nvPr>
        </p:nvGraphicFramePr>
        <p:xfrm>
          <a:off x="144900" y="1314077"/>
          <a:ext cx="7531589" cy="26212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6A75E807-3B41-6CBA-A33C-AFCE32B767BD}"/>
              </a:ext>
            </a:extLst>
          </p:cNvPr>
          <p:cNvGraphicFramePr>
            <a:graphicFrameLocks/>
          </p:cNvGraphicFramePr>
          <p:nvPr>
            <p:extLst>
              <p:ext uri="{D42A27DB-BD31-4B8C-83A1-F6EECF244321}">
                <p14:modId xmlns:p14="http://schemas.microsoft.com/office/powerpoint/2010/main" val="3926097231"/>
              </p:ext>
            </p:extLst>
          </p:nvPr>
        </p:nvGraphicFramePr>
        <p:xfrm>
          <a:off x="144903" y="3935357"/>
          <a:ext cx="7820540" cy="2621280"/>
        </p:xfrm>
        <a:graphic>
          <a:graphicData uri="http://schemas.openxmlformats.org/drawingml/2006/chart">
            <c:chart xmlns:c="http://schemas.openxmlformats.org/drawingml/2006/chart" xmlns:r="http://schemas.openxmlformats.org/officeDocument/2006/relationships" r:id="rId3"/>
          </a:graphicData>
        </a:graphic>
      </p:graphicFrame>
      <p:grpSp>
        <p:nvGrpSpPr>
          <p:cNvPr id="10" name="Group 9">
            <a:extLst>
              <a:ext uri="{FF2B5EF4-FFF2-40B4-BE49-F238E27FC236}">
                <a16:creationId xmlns:a16="http://schemas.microsoft.com/office/drawing/2014/main" id="{1D11351A-F004-D8AA-79E4-F5C34A62850F}"/>
              </a:ext>
            </a:extLst>
          </p:cNvPr>
          <p:cNvGrpSpPr/>
          <p:nvPr/>
        </p:nvGrpSpPr>
        <p:grpSpPr>
          <a:xfrm>
            <a:off x="-181278" y="-672549"/>
            <a:ext cx="9505924" cy="1913516"/>
            <a:chOff x="-135960" y="-591269"/>
            <a:chExt cx="7129443" cy="1913516"/>
          </a:xfrm>
        </p:grpSpPr>
        <p:pic>
          <p:nvPicPr>
            <p:cNvPr id="4" name="Picture 3">
              <a:extLst>
                <a:ext uri="{FF2B5EF4-FFF2-40B4-BE49-F238E27FC236}">
                  <a16:creationId xmlns:a16="http://schemas.microsoft.com/office/drawing/2014/main" id="{27D753EC-F9EC-8BA3-8A85-2790DB004829}"/>
                </a:ext>
              </a:extLst>
            </p:cNvPr>
            <p:cNvPicPr>
              <a:picLocks noChangeAspect="1"/>
            </p:cNvPicPr>
            <p:nvPr/>
          </p:nvPicPr>
          <p:blipFill>
            <a:blip r:embed="rId4"/>
            <a:srcRect r="22059"/>
            <a:stretch/>
          </p:blipFill>
          <p:spPr>
            <a:xfrm>
              <a:off x="-135960" y="-591269"/>
              <a:ext cx="5893327" cy="1576790"/>
            </a:xfrm>
            <a:prstGeom prst="rect">
              <a:avLst/>
            </a:prstGeom>
          </p:spPr>
        </p:pic>
        <p:pic>
          <p:nvPicPr>
            <p:cNvPr id="7" name="Picture 6">
              <a:extLst>
                <a:ext uri="{FF2B5EF4-FFF2-40B4-BE49-F238E27FC236}">
                  <a16:creationId xmlns:a16="http://schemas.microsoft.com/office/drawing/2014/main" id="{949C1CBB-E4BD-1108-2DCD-462C9F0E9F42}"/>
                </a:ext>
              </a:extLst>
            </p:cNvPr>
            <p:cNvPicPr>
              <a:picLocks noChangeAspect="1"/>
            </p:cNvPicPr>
            <p:nvPr/>
          </p:nvPicPr>
          <p:blipFill>
            <a:blip r:embed="rId4"/>
            <a:srcRect l="79062"/>
            <a:stretch/>
          </p:blipFill>
          <p:spPr>
            <a:xfrm>
              <a:off x="5637392" y="0"/>
              <a:ext cx="1356091" cy="1322247"/>
            </a:xfrm>
            <a:prstGeom prst="rect">
              <a:avLst/>
            </a:prstGeom>
          </p:spPr>
        </p:pic>
      </p:grpSp>
      <p:sp>
        <p:nvSpPr>
          <p:cNvPr id="9" name="TextBox 8">
            <a:extLst>
              <a:ext uri="{FF2B5EF4-FFF2-40B4-BE49-F238E27FC236}">
                <a16:creationId xmlns:a16="http://schemas.microsoft.com/office/drawing/2014/main" id="{2C2E3B1B-00D3-F3FF-DF2F-072D8E783CE0}"/>
              </a:ext>
            </a:extLst>
          </p:cNvPr>
          <p:cNvSpPr txBox="1"/>
          <p:nvPr/>
        </p:nvSpPr>
        <p:spPr>
          <a:xfrm>
            <a:off x="8236376" y="2037254"/>
            <a:ext cx="4091093" cy="646331"/>
          </a:xfrm>
          <a:prstGeom prst="rect">
            <a:avLst/>
          </a:prstGeom>
          <a:noFill/>
        </p:spPr>
        <p:txBody>
          <a:bodyPr wrap="square">
            <a:spAutoFit/>
          </a:bodyPr>
          <a:lstStyle/>
          <a:p>
            <a:r>
              <a:rPr lang="en-GB" b="1">
                <a:solidFill>
                  <a:prstClr val="black"/>
                </a:solidFill>
                <a:ea typeface="Calibri" panose="020F0502020204030204" pitchFamily="34" charset="0"/>
                <a:cs typeface="Calibri" panose="020F0502020204030204" pitchFamily="34" charset="0"/>
              </a:rPr>
              <a:t>↓ significant  harm incidents</a:t>
            </a:r>
            <a:br>
              <a:rPr lang="en-GB" b="1">
                <a:solidFill>
                  <a:prstClr val="black"/>
                </a:solidFill>
                <a:ea typeface="Calibri" panose="020F0502020204030204" pitchFamily="34" charset="0"/>
                <a:cs typeface="Calibri" panose="020F0502020204030204" pitchFamily="34" charset="0"/>
              </a:rPr>
            </a:br>
            <a:r>
              <a:rPr lang="en-GB" b="1">
                <a:solidFill>
                  <a:prstClr val="black"/>
                </a:solidFill>
                <a:ea typeface="Calibri" panose="020F0502020204030204" pitchFamily="34" charset="0"/>
                <a:cs typeface="Calibri" panose="020F0502020204030204" pitchFamily="34" charset="0"/>
              </a:rPr>
              <a:t>↑ Minimal/no  harm caused</a:t>
            </a:r>
            <a:endParaRPr lang="en-GB" b="1">
              <a:solidFill>
                <a:prstClr val="black"/>
              </a:solidFill>
            </a:endParaRPr>
          </a:p>
        </p:txBody>
      </p:sp>
      <p:sp>
        <p:nvSpPr>
          <p:cNvPr id="11" name="TextBox 10">
            <a:extLst>
              <a:ext uri="{FF2B5EF4-FFF2-40B4-BE49-F238E27FC236}">
                <a16:creationId xmlns:a16="http://schemas.microsoft.com/office/drawing/2014/main" id="{75B93572-28E8-3E33-60A5-811BABDEFDB0}"/>
              </a:ext>
            </a:extLst>
          </p:cNvPr>
          <p:cNvSpPr txBox="1"/>
          <p:nvPr/>
        </p:nvSpPr>
        <p:spPr>
          <a:xfrm>
            <a:off x="8209284" y="4629230"/>
            <a:ext cx="4190033" cy="984885"/>
          </a:xfrm>
          <a:prstGeom prst="rect">
            <a:avLst/>
          </a:prstGeom>
          <a:noFill/>
        </p:spPr>
        <p:txBody>
          <a:bodyPr wrap="square" rtlCol="0">
            <a:spAutoFit/>
          </a:bodyPr>
          <a:lstStyle/>
          <a:p>
            <a:r>
              <a:rPr lang="en-GB" sz="2200" b="1">
                <a:solidFill>
                  <a:srgbClr val="DB41CC"/>
                </a:solidFill>
              </a:rPr>
              <a:t>*Next Steps:</a:t>
            </a:r>
          </a:p>
          <a:p>
            <a:r>
              <a:rPr lang="en-GB" b="1">
                <a:solidFill>
                  <a:srgbClr val="DB41CC"/>
                </a:solidFill>
              </a:rPr>
              <a:t>-To refine and develop our improvement measures</a:t>
            </a:r>
          </a:p>
        </p:txBody>
      </p:sp>
    </p:spTree>
    <p:extLst>
      <p:ext uri="{BB962C8B-B14F-4D97-AF65-F5344CB8AC3E}">
        <p14:creationId xmlns:p14="http://schemas.microsoft.com/office/powerpoint/2010/main" val="29294586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31CC9-26DB-3797-28B3-75CE960FEB00}"/>
              </a:ext>
            </a:extLst>
          </p:cNvPr>
          <p:cNvSpPr>
            <a:spLocks noGrp="1"/>
          </p:cNvSpPr>
          <p:nvPr>
            <p:ph type="title"/>
          </p:nvPr>
        </p:nvSpPr>
        <p:spPr>
          <a:xfrm>
            <a:off x="122528" y="1111912"/>
            <a:ext cx="11974647" cy="1765849"/>
          </a:xfrm>
        </p:spPr>
        <p:txBody>
          <a:bodyPr/>
          <a:lstStyle/>
          <a:p>
            <a:r>
              <a:rPr lang="en-GB" sz="2200"/>
              <a:t>Outcome Measures: Process</a:t>
            </a:r>
            <a:br>
              <a:rPr lang="en-GB" sz="2200"/>
            </a:br>
            <a:br>
              <a:rPr lang="en-GB" sz="2200"/>
            </a:br>
            <a:r>
              <a:rPr lang="en-GB" sz="2200">
                <a:solidFill>
                  <a:schemeClr val="tx1"/>
                </a:solidFill>
              </a:rPr>
              <a:t>Engagement</a:t>
            </a:r>
            <a:r>
              <a:rPr lang="en-GB" sz="2200"/>
              <a:t> </a:t>
            </a:r>
            <a:r>
              <a:rPr lang="en-GB" sz="2200" b="0">
                <a:solidFill>
                  <a:schemeClr val="tx1"/>
                </a:solidFill>
              </a:rPr>
              <a:t>– </a:t>
            </a:r>
            <a:r>
              <a:rPr lang="en-GB" sz="2000" b="0">
                <a:solidFill>
                  <a:schemeClr val="tx1"/>
                </a:solidFill>
              </a:rPr>
              <a:t>staff survey to collate staff feedback on process </a:t>
            </a:r>
          </a:p>
        </p:txBody>
      </p:sp>
      <p:sp>
        <p:nvSpPr>
          <p:cNvPr id="6" name="TextBox 5">
            <a:extLst>
              <a:ext uri="{FF2B5EF4-FFF2-40B4-BE49-F238E27FC236}">
                <a16:creationId xmlns:a16="http://schemas.microsoft.com/office/drawing/2014/main" id="{DD8BC984-985B-0E70-1453-129452A1DF0F}"/>
              </a:ext>
            </a:extLst>
          </p:cNvPr>
          <p:cNvSpPr txBox="1"/>
          <p:nvPr/>
        </p:nvSpPr>
        <p:spPr>
          <a:xfrm>
            <a:off x="108679" y="3895884"/>
            <a:ext cx="11974647" cy="769441"/>
          </a:xfrm>
          <a:prstGeom prst="rect">
            <a:avLst/>
          </a:prstGeom>
          <a:solidFill>
            <a:schemeClr val="bg1"/>
          </a:solidFill>
        </p:spPr>
        <p:txBody>
          <a:bodyPr wrap="square" rtlCol="0">
            <a:spAutoFit/>
          </a:bodyPr>
          <a:lstStyle/>
          <a:p>
            <a:endParaRPr lang="en-GB" sz="2200" b="1">
              <a:solidFill>
                <a:prstClr val="black"/>
              </a:solidFill>
            </a:endParaRPr>
          </a:p>
          <a:p>
            <a:r>
              <a:rPr lang="en-GB" sz="2200" b="1">
                <a:solidFill>
                  <a:prstClr val="black"/>
                </a:solidFill>
              </a:rPr>
              <a:t>66/67 respondents </a:t>
            </a:r>
            <a:r>
              <a:rPr lang="en-GB" sz="2200">
                <a:solidFill>
                  <a:prstClr val="black"/>
                </a:solidFill>
              </a:rPr>
              <a:t>– </a:t>
            </a:r>
            <a:r>
              <a:rPr lang="en-GB" sz="2000">
                <a:solidFill>
                  <a:prstClr val="black"/>
                </a:solidFill>
              </a:rPr>
              <a:t>have a robust understanding of the purpose of thematic review and  PSIRF</a:t>
            </a:r>
          </a:p>
        </p:txBody>
      </p:sp>
      <p:grpSp>
        <p:nvGrpSpPr>
          <p:cNvPr id="7" name="Group 6">
            <a:extLst>
              <a:ext uri="{FF2B5EF4-FFF2-40B4-BE49-F238E27FC236}">
                <a16:creationId xmlns:a16="http://schemas.microsoft.com/office/drawing/2014/main" id="{A213E8B6-B319-3554-0BBD-3144FFFA81DC}"/>
              </a:ext>
            </a:extLst>
          </p:cNvPr>
          <p:cNvGrpSpPr/>
          <p:nvPr/>
        </p:nvGrpSpPr>
        <p:grpSpPr>
          <a:xfrm>
            <a:off x="-181278" y="-568961"/>
            <a:ext cx="9505924" cy="1891207"/>
            <a:chOff x="-135960" y="-591269"/>
            <a:chExt cx="7129443" cy="1913516"/>
          </a:xfrm>
        </p:grpSpPr>
        <p:pic>
          <p:nvPicPr>
            <p:cNvPr id="8" name="Picture 7">
              <a:extLst>
                <a:ext uri="{FF2B5EF4-FFF2-40B4-BE49-F238E27FC236}">
                  <a16:creationId xmlns:a16="http://schemas.microsoft.com/office/drawing/2014/main" id="{4FB46430-3A82-7926-B418-0A928AB81067}"/>
                </a:ext>
              </a:extLst>
            </p:cNvPr>
            <p:cNvPicPr>
              <a:picLocks noChangeAspect="1"/>
            </p:cNvPicPr>
            <p:nvPr/>
          </p:nvPicPr>
          <p:blipFill>
            <a:blip r:embed="rId2"/>
            <a:srcRect r="22059"/>
            <a:stretch/>
          </p:blipFill>
          <p:spPr>
            <a:xfrm>
              <a:off x="-135960" y="-591269"/>
              <a:ext cx="5893327" cy="1576790"/>
            </a:xfrm>
            <a:prstGeom prst="rect">
              <a:avLst/>
            </a:prstGeom>
          </p:spPr>
        </p:pic>
        <p:pic>
          <p:nvPicPr>
            <p:cNvPr id="9" name="Picture 8">
              <a:extLst>
                <a:ext uri="{FF2B5EF4-FFF2-40B4-BE49-F238E27FC236}">
                  <a16:creationId xmlns:a16="http://schemas.microsoft.com/office/drawing/2014/main" id="{622A2819-FCFC-93CB-DB2B-66F6367F5CA0}"/>
                </a:ext>
              </a:extLst>
            </p:cNvPr>
            <p:cNvPicPr>
              <a:picLocks noChangeAspect="1"/>
            </p:cNvPicPr>
            <p:nvPr/>
          </p:nvPicPr>
          <p:blipFill>
            <a:blip r:embed="rId2"/>
            <a:srcRect l="79062"/>
            <a:stretch/>
          </p:blipFill>
          <p:spPr>
            <a:xfrm>
              <a:off x="5637392" y="0"/>
              <a:ext cx="1356091" cy="1322247"/>
            </a:xfrm>
            <a:prstGeom prst="rect">
              <a:avLst/>
            </a:prstGeom>
          </p:spPr>
        </p:pic>
      </p:grpSp>
      <p:sp>
        <p:nvSpPr>
          <p:cNvPr id="10" name="TextBox 9">
            <a:extLst>
              <a:ext uri="{FF2B5EF4-FFF2-40B4-BE49-F238E27FC236}">
                <a16:creationId xmlns:a16="http://schemas.microsoft.com/office/drawing/2014/main" id="{87F3A366-0E3A-2791-D45A-AFBE7D5FDF51}"/>
              </a:ext>
            </a:extLst>
          </p:cNvPr>
          <p:cNvSpPr txBox="1"/>
          <p:nvPr/>
        </p:nvSpPr>
        <p:spPr>
          <a:xfrm>
            <a:off x="122525" y="5120186"/>
            <a:ext cx="3968568" cy="1538883"/>
          </a:xfrm>
          <a:prstGeom prst="rect">
            <a:avLst/>
          </a:prstGeom>
          <a:solidFill>
            <a:schemeClr val="bg1"/>
          </a:solidFill>
        </p:spPr>
        <p:txBody>
          <a:bodyPr wrap="square" rtlCol="0">
            <a:spAutoFit/>
          </a:bodyPr>
          <a:lstStyle/>
          <a:p>
            <a:r>
              <a:rPr lang="en-GB" sz="2200" b="1">
                <a:solidFill>
                  <a:srgbClr val="DB41CC"/>
                </a:solidFill>
              </a:rPr>
              <a:t>*Next Steps:</a:t>
            </a:r>
          </a:p>
          <a:p>
            <a:pPr marL="285750" indent="-285750">
              <a:buFontTx/>
              <a:buChar char="-"/>
            </a:pPr>
            <a:r>
              <a:rPr lang="en-GB" b="1">
                <a:solidFill>
                  <a:srgbClr val="DB41CC"/>
                </a:solidFill>
              </a:rPr>
              <a:t>To review the findings</a:t>
            </a:r>
          </a:p>
          <a:p>
            <a:pPr marL="285750" indent="-285750">
              <a:buFontTx/>
              <a:buChar char="-"/>
            </a:pPr>
            <a:r>
              <a:rPr lang="en-GB" b="1">
                <a:solidFill>
                  <a:srgbClr val="DB41CC"/>
                </a:solidFill>
              </a:rPr>
              <a:t>Respond to the feedback</a:t>
            </a:r>
          </a:p>
          <a:p>
            <a:pPr marL="285750" indent="-285750">
              <a:buFontTx/>
              <a:buChar char="-"/>
            </a:pPr>
            <a:r>
              <a:rPr lang="en-GB" b="1">
                <a:solidFill>
                  <a:srgbClr val="DB41CC"/>
                </a:solidFill>
              </a:rPr>
              <a:t>Tweak the questions</a:t>
            </a:r>
          </a:p>
          <a:p>
            <a:pPr marL="285750" indent="-285750">
              <a:buFontTx/>
              <a:buChar char="-"/>
            </a:pPr>
            <a:r>
              <a:rPr lang="en-GB" b="1">
                <a:solidFill>
                  <a:srgbClr val="DB41CC"/>
                </a:solidFill>
              </a:rPr>
              <a:t>Implement routinely</a:t>
            </a:r>
          </a:p>
        </p:txBody>
      </p:sp>
      <p:pic>
        <p:nvPicPr>
          <p:cNvPr id="4" name="Picture 3">
            <a:extLst>
              <a:ext uri="{FF2B5EF4-FFF2-40B4-BE49-F238E27FC236}">
                <a16:creationId xmlns:a16="http://schemas.microsoft.com/office/drawing/2014/main" id="{A7121B05-94FB-CE23-D749-C5D7A62B0AFD}"/>
              </a:ext>
            </a:extLst>
          </p:cNvPr>
          <p:cNvPicPr>
            <a:picLocks noChangeAspect="1"/>
          </p:cNvPicPr>
          <p:nvPr/>
        </p:nvPicPr>
        <p:blipFill>
          <a:blip r:embed="rId3"/>
          <a:stretch>
            <a:fillRect/>
          </a:stretch>
        </p:blipFill>
        <p:spPr>
          <a:xfrm>
            <a:off x="6308971" y="2554310"/>
            <a:ext cx="3847199" cy="1789137"/>
          </a:xfrm>
          <a:prstGeom prst="rect">
            <a:avLst/>
          </a:prstGeom>
        </p:spPr>
      </p:pic>
      <p:pic>
        <p:nvPicPr>
          <p:cNvPr id="12" name="Picture 11">
            <a:extLst>
              <a:ext uri="{FF2B5EF4-FFF2-40B4-BE49-F238E27FC236}">
                <a16:creationId xmlns:a16="http://schemas.microsoft.com/office/drawing/2014/main" id="{D18F14C3-4806-0CFB-2ACD-4A37D96813C4}"/>
              </a:ext>
            </a:extLst>
          </p:cNvPr>
          <p:cNvPicPr>
            <a:picLocks noChangeAspect="1"/>
          </p:cNvPicPr>
          <p:nvPr/>
        </p:nvPicPr>
        <p:blipFill>
          <a:blip r:embed="rId4"/>
          <a:stretch>
            <a:fillRect/>
          </a:stretch>
        </p:blipFill>
        <p:spPr>
          <a:xfrm>
            <a:off x="2426899" y="2565972"/>
            <a:ext cx="2392392" cy="1441844"/>
          </a:xfrm>
          <a:prstGeom prst="rect">
            <a:avLst/>
          </a:prstGeom>
        </p:spPr>
      </p:pic>
    </p:spTree>
    <p:extLst>
      <p:ext uri="{BB962C8B-B14F-4D97-AF65-F5344CB8AC3E}">
        <p14:creationId xmlns:p14="http://schemas.microsoft.com/office/powerpoint/2010/main" val="30917939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2858479-06F5-7879-8F52-0FA9B6C7EED0}"/>
              </a:ext>
            </a:extLst>
          </p:cNvPr>
          <p:cNvPicPr>
            <a:picLocks noChangeAspect="1"/>
          </p:cNvPicPr>
          <p:nvPr/>
        </p:nvPicPr>
        <p:blipFill>
          <a:blip r:embed="rId2"/>
          <a:stretch>
            <a:fillRect/>
          </a:stretch>
        </p:blipFill>
        <p:spPr>
          <a:xfrm>
            <a:off x="-217715" y="1"/>
            <a:ext cx="9253341" cy="1227846"/>
          </a:xfrm>
          <a:prstGeom prst="rect">
            <a:avLst/>
          </a:prstGeom>
        </p:spPr>
      </p:pic>
      <p:sp>
        <p:nvSpPr>
          <p:cNvPr id="2" name="Content Placeholder 2">
            <a:extLst>
              <a:ext uri="{FF2B5EF4-FFF2-40B4-BE49-F238E27FC236}">
                <a16:creationId xmlns:a16="http://schemas.microsoft.com/office/drawing/2014/main" id="{826EA600-B0B4-85AE-88C6-674B4A1D08D6}"/>
              </a:ext>
            </a:extLst>
          </p:cNvPr>
          <p:cNvSpPr>
            <a:spLocks noGrp="1"/>
          </p:cNvSpPr>
          <p:nvPr>
            <p:ph sz="quarter" idx="4294967295"/>
          </p:nvPr>
        </p:nvSpPr>
        <p:spPr>
          <a:xfrm>
            <a:off x="187596" y="2986273"/>
            <a:ext cx="11665493" cy="3191008"/>
          </a:xfrm>
          <a:prstGeom prst="rect">
            <a:avLst/>
          </a:prstGeom>
          <a:solidFill>
            <a:schemeClr val="bg1"/>
          </a:solidFill>
        </p:spPr>
        <p:txBody>
          <a:bodyPr/>
          <a:lstStyle/>
          <a:p>
            <a:pPr lvl="1"/>
            <a:r>
              <a:rPr lang="en-GB" sz="2000"/>
              <a:t>Explore aspects of care following concern/themes on SIT presentation  </a:t>
            </a:r>
          </a:p>
          <a:p>
            <a:pPr lvl="1"/>
            <a:r>
              <a:rPr lang="en-GB" sz="2000"/>
              <a:t>Exploration of ‘work as done’ identify relevant system factors that have contributed to deviations</a:t>
            </a:r>
          </a:p>
          <a:p>
            <a:pPr lvl="1"/>
            <a:r>
              <a:rPr lang="en-GB" sz="2000"/>
              <a:t>Work in collaboration with speciality teams such as TVT to review processes </a:t>
            </a:r>
          </a:p>
          <a:p>
            <a:pPr lvl="1"/>
            <a:r>
              <a:rPr lang="en-GB" sz="2000"/>
              <a:t>Work with staff to develop improvements and inform the Pressure ulcer SIP </a:t>
            </a:r>
          </a:p>
          <a:p>
            <a:pPr lvl="1"/>
            <a:endParaRPr lang="en-GB" sz="2000"/>
          </a:p>
          <a:p>
            <a:pPr marL="457200" lvl="1" indent="0">
              <a:buNone/>
            </a:pPr>
            <a:r>
              <a:rPr lang="en-GB" sz="2200" b="1"/>
              <a:t>First session November 2024 -   Focus on the pathway from Community to  TVT referrals and miss classification of pressure ulcers </a:t>
            </a:r>
          </a:p>
          <a:p>
            <a:pPr marL="0" indent="0">
              <a:buNone/>
            </a:pPr>
            <a:endParaRPr lang="en-GB" sz="2000"/>
          </a:p>
          <a:p>
            <a:pPr marL="0" indent="0">
              <a:buNone/>
            </a:pPr>
            <a:endParaRPr lang="en-GB" sz="2000" b="1"/>
          </a:p>
        </p:txBody>
      </p:sp>
      <p:sp>
        <p:nvSpPr>
          <p:cNvPr id="4" name="Title 1">
            <a:extLst>
              <a:ext uri="{FF2B5EF4-FFF2-40B4-BE49-F238E27FC236}">
                <a16:creationId xmlns:a16="http://schemas.microsoft.com/office/drawing/2014/main" id="{677BE714-8197-7586-C7AD-71903DBBBCF3}"/>
              </a:ext>
            </a:extLst>
          </p:cNvPr>
          <p:cNvSpPr txBox="1">
            <a:spLocks noGrp="1"/>
          </p:cNvSpPr>
          <p:nvPr>
            <p:ph type="title"/>
          </p:nvPr>
        </p:nvSpPr>
        <p:spPr>
          <a:xfrm>
            <a:off x="533943" y="1312695"/>
            <a:ext cx="10972800" cy="789289"/>
          </a:xfrm>
        </p:spPr>
        <p:txBody>
          <a:bodyPr/>
          <a:lstStyle/>
          <a:p>
            <a:pPr algn="ctr"/>
            <a:r>
              <a:rPr lang="en-GB" sz="2200">
                <a:solidFill>
                  <a:srgbClr val="DB41CC"/>
                </a:solidFill>
                <a:latin typeface="Arial" pitchFamily="34"/>
                <a:cs typeface="Arial" pitchFamily="34"/>
              </a:rPr>
              <a:t>Improvement focus groups incorporating SEIPS analysis</a:t>
            </a:r>
            <a:r>
              <a:rPr lang="en-GB" sz="2400">
                <a:solidFill>
                  <a:prstClr val="black"/>
                </a:solidFill>
                <a:latin typeface="Calibri "/>
              </a:rPr>
              <a:t> </a:t>
            </a:r>
            <a:br>
              <a:rPr lang="en-GB" sz="2400">
                <a:solidFill>
                  <a:prstClr val="black"/>
                </a:solidFill>
                <a:latin typeface="Calibri "/>
              </a:rPr>
            </a:br>
            <a:br>
              <a:rPr lang="en-GB" sz="2400">
                <a:solidFill>
                  <a:prstClr val="black"/>
                </a:solidFill>
                <a:latin typeface="Calibri "/>
              </a:rPr>
            </a:br>
            <a:r>
              <a:rPr lang="en-GB" sz="2000">
                <a:solidFill>
                  <a:prstClr val="black"/>
                </a:solidFill>
                <a:latin typeface="Calibri "/>
              </a:rPr>
              <a:t>Incorporating </a:t>
            </a:r>
            <a:r>
              <a:rPr lang="en-GB" sz="2000">
                <a:solidFill>
                  <a:srgbClr val="FF0000"/>
                </a:solidFill>
                <a:latin typeface="Calibri "/>
              </a:rPr>
              <a:t>“</a:t>
            </a:r>
            <a:r>
              <a:rPr lang="en-GB" sz="2400">
                <a:solidFill>
                  <a:srgbClr val="FF0000"/>
                </a:solidFill>
                <a:latin typeface="Calibri "/>
              </a:rPr>
              <a:t>What you hear, what you see and what you perceive”</a:t>
            </a:r>
            <a:r>
              <a:rPr lang="en-GB" sz="2000">
                <a:solidFill>
                  <a:srgbClr val="FF0000"/>
                </a:solidFill>
                <a:latin typeface="Calibri "/>
              </a:rPr>
              <a:t> </a:t>
            </a:r>
            <a:r>
              <a:rPr lang="en-GB" sz="2000">
                <a:solidFill>
                  <a:prstClr val="black"/>
                </a:solidFill>
                <a:latin typeface="Calibri "/>
              </a:rPr>
              <a:t>triangulated with the hard data.</a:t>
            </a:r>
            <a:br>
              <a:rPr lang="en-GB" sz="2000">
                <a:solidFill>
                  <a:prstClr val="black"/>
                </a:solidFill>
                <a:latin typeface="Calibri "/>
              </a:rPr>
            </a:br>
            <a:br>
              <a:rPr lang="en-GB" sz="2000">
                <a:solidFill>
                  <a:prstClr val="black"/>
                </a:solidFill>
                <a:latin typeface="Calibri "/>
              </a:rPr>
            </a:br>
            <a:br>
              <a:rPr kumimoji="0" lang="en-GB" sz="2000" b="0" i="0" u="none" strike="noStrike" kern="1200" cap="none" spc="0" normalizeH="0" baseline="0" noProof="0">
                <a:ln>
                  <a:noFill/>
                </a:ln>
                <a:solidFill>
                  <a:prstClr val="black"/>
                </a:solidFill>
                <a:effectLst/>
                <a:uLnTx/>
                <a:uFillTx/>
                <a:latin typeface="Calibri "/>
                <a:ea typeface="+mn-ea"/>
                <a:cs typeface="+mn-cs"/>
              </a:rPr>
            </a:br>
            <a:endParaRPr lang="en-GB" sz="2000">
              <a:solidFill>
                <a:srgbClr val="DB41CC"/>
              </a:solidFill>
              <a:latin typeface="Arial" pitchFamily="34"/>
              <a:cs typeface="Arial" pitchFamily="34"/>
            </a:endParaRPr>
          </a:p>
        </p:txBody>
      </p:sp>
    </p:spTree>
    <p:extLst>
      <p:ext uri="{BB962C8B-B14F-4D97-AF65-F5344CB8AC3E}">
        <p14:creationId xmlns:p14="http://schemas.microsoft.com/office/powerpoint/2010/main" val="1399944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220C3-DB9F-8874-FD07-EA6793EE7104}"/>
              </a:ext>
            </a:extLst>
          </p:cNvPr>
          <p:cNvSpPr>
            <a:spLocks noGrp="1"/>
          </p:cNvSpPr>
          <p:nvPr>
            <p:ph type="title"/>
          </p:nvPr>
        </p:nvSpPr>
        <p:spPr>
          <a:xfrm>
            <a:off x="1722625" y="424486"/>
            <a:ext cx="9346435" cy="596900"/>
          </a:xfrm>
        </p:spPr>
        <p:txBody>
          <a:bodyPr>
            <a:normAutofit fontScale="90000"/>
          </a:bodyPr>
          <a:lstStyle/>
          <a:p>
            <a:pPr algn="ctr"/>
            <a:r>
              <a:rPr lang="en-GB">
                <a:solidFill>
                  <a:srgbClr val="F29000"/>
                </a:solidFill>
              </a:rPr>
              <a:t>System Safety Improvement Programme</a:t>
            </a:r>
            <a:br>
              <a:rPr lang="en-GB">
                <a:solidFill>
                  <a:srgbClr val="F29000"/>
                </a:solidFill>
              </a:rPr>
            </a:br>
            <a:endParaRPr lang="en-GB">
              <a:solidFill>
                <a:srgbClr val="F29000"/>
              </a:solidFill>
            </a:endParaRPr>
          </a:p>
        </p:txBody>
      </p:sp>
      <p:sp>
        <p:nvSpPr>
          <p:cNvPr id="5" name="TextBox 4">
            <a:extLst>
              <a:ext uri="{FF2B5EF4-FFF2-40B4-BE49-F238E27FC236}">
                <a16:creationId xmlns:a16="http://schemas.microsoft.com/office/drawing/2014/main" id="{F776E431-4F2D-AC6A-73C5-1C0D94FCF47C}"/>
              </a:ext>
            </a:extLst>
          </p:cNvPr>
          <p:cNvSpPr txBox="1"/>
          <p:nvPr/>
        </p:nvSpPr>
        <p:spPr>
          <a:xfrm>
            <a:off x="555935" y="5482506"/>
            <a:ext cx="5246815" cy="1015307"/>
          </a:xfrm>
          <a:prstGeom prst="rect">
            <a:avLst/>
          </a:prstGeom>
          <a:noFill/>
        </p:spPr>
        <p:txBody>
          <a:bodyPr wrap="square" lIns="91115" tIns="45544" rIns="91115" bIns="45544" rtlCol="0" anchor="t">
            <a:spAutoFit/>
          </a:bodyPr>
          <a:lstStyle/>
          <a:p>
            <a:pPr algn="ctr"/>
            <a:r>
              <a:rPr lang="en-GB" sz="1500" b="1"/>
              <a:t>Nasrin Khan</a:t>
            </a:r>
          </a:p>
          <a:p>
            <a:pPr algn="ctr"/>
            <a:r>
              <a:rPr lang="en-GB" sz="1500"/>
              <a:t>Improvement Science Manager</a:t>
            </a:r>
            <a:endParaRPr lang="en-GB" sz="1500">
              <a:cs typeface="Arial"/>
            </a:endParaRPr>
          </a:p>
          <a:p>
            <a:pPr algn="ctr"/>
            <a:r>
              <a:rPr lang="en-GB" sz="1500">
                <a:hlinkClick r:id="rId2"/>
              </a:rPr>
              <a:t>Nasrin.khan@healthinnovationwm.org</a:t>
            </a:r>
            <a:endParaRPr lang="en-GB" sz="1500"/>
          </a:p>
          <a:p>
            <a:pPr algn="ctr"/>
            <a:endParaRPr lang="en-GB" sz="1500"/>
          </a:p>
        </p:txBody>
      </p:sp>
      <p:pic>
        <p:nvPicPr>
          <p:cNvPr id="6" name="Picture 5" descr="A person wearing a black head wrap&#10;&#10;Description automatically generated">
            <a:extLst>
              <a:ext uri="{FF2B5EF4-FFF2-40B4-BE49-F238E27FC236}">
                <a16:creationId xmlns:a16="http://schemas.microsoft.com/office/drawing/2014/main" id="{6CC5F92A-B809-46F1-26A2-C4BD6864045D}"/>
              </a:ext>
            </a:extLst>
          </p:cNvPr>
          <p:cNvPicPr>
            <a:picLocks noChangeAspect="1"/>
          </p:cNvPicPr>
          <p:nvPr/>
        </p:nvPicPr>
        <p:blipFill rotWithShape="1">
          <a:blip r:embed="rId3"/>
          <a:srcRect l="11127" t="4036" r="12617" b="448"/>
          <a:stretch/>
        </p:blipFill>
        <p:spPr>
          <a:xfrm>
            <a:off x="2556963" y="3902311"/>
            <a:ext cx="1244752" cy="1566728"/>
          </a:xfrm>
          <a:prstGeom prst="rect">
            <a:avLst/>
          </a:prstGeom>
        </p:spPr>
      </p:pic>
      <p:pic>
        <p:nvPicPr>
          <p:cNvPr id="2050" name="Picture 2">
            <a:extLst>
              <a:ext uri="{FF2B5EF4-FFF2-40B4-BE49-F238E27FC236}">
                <a16:creationId xmlns:a16="http://schemas.microsoft.com/office/drawing/2014/main" id="{7078A804-1066-202C-AC47-C0B2A8A8C6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6963" y="1328191"/>
            <a:ext cx="1244752" cy="155771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868B090-B432-F398-1C51-FB53CCA792E1}"/>
              </a:ext>
            </a:extLst>
          </p:cNvPr>
          <p:cNvSpPr txBox="1"/>
          <p:nvPr/>
        </p:nvSpPr>
        <p:spPr>
          <a:xfrm>
            <a:off x="555935" y="2956788"/>
            <a:ext cx="5246815" cy="1015307"/>
          </a:xfrm>
          <a:prstGeom prst="rect">
            <a:avLst/>
          </a:prstGeom>
          <a:noFill/>
        </p:spPr>
        <p:txBody>
          <a:bodyPr wrap="square" lIns="91115" tIns="45544" rIns="91115" bIns="45544" rtlCol="0" anchor="t">
            <a:spAutoFit/>
          </a:bodyPr>
          <a:lstStyle/>
          <a:p>
            <a:pPr algn="ctr"/>
            <a:r>
              <a:rPr lang="en-GB" sz="1500" b="1"/>
              <a:t>Victoria Harrop</a:t>
            </a:r>
          </a:p>
          <a:p>
            <a:pPr algn="ctr"/>
            <a:r>
              <a:rPr lang="en-GB" sz="1500">
                <a:cs typeface="Arial"/>
              </a:rPr>
              <a:t>Programme Lead &amp; Associate National Co-lead– System Safety</a:t>
            </a:r>
            <a:endParaRPr lang="en-GB" sz="1500">
              <a:ea typeface="Calibri"/>
              <a:cs typeface="Arial"/>
            </a:endParaRPr>
          </a:p>
          <a:p>
            <a:pPr algn="ctr"/>
            <a:r>
              <a:rPr lang="en-GB" sz="1500">
                <a:hlinkClick r:id="rId2"/>
              </a:rPr>
              <a:t>Nasrin.khan@healthinnovationwm.org</a:t>
            </a:r>
            <a:endParaRPr lang="en-GB" sz="1500"/>
          </a:p>
          <a:p>
            <a:pPr algn="ctr"/>
            <a:endParaRPr lang="en-GB" sz="1500"/>
          </a:p>
        </p:txBody>
      </p:sp>
      <p:sp>
        <p:nvSpPr>
          <p:cNvPr id="8" name="TextBox 7">
            <a:extLst>
              <a:ext uri="{FF2B5EF4-FFF2-40B4-BE49-F238E27FC236}">
                <a16:creationId xmlns:a16="http://schemas.microsoft.com/office/drawing/2014/main" id="{5CE54243-DD2F-E59F-7DDE-FD9520DDC58D}"/>
              </a:ext>
            </a:extLst>
          </p:cNvPr>
          <p:cNvSpPr txBox="1"/>
          <p:nvPr/>
        </p:nvSpPr>
        <p:spPr>
          <a:xfrm>
            <a:off x="6401248" y="5524015"/>
            <a:ext cx="5244917" cy="784440"/>
          </a:xfrm>
          <a:prstGeom prst="rect">
            <a:avLst/>
          </a:prstGeom>
          <a:noFill/>
        </p:spPr>
        <p:txBody>
          <a:bodyPr wrap="square" lIns="91082" tIns="45527" rIns="91082" bIns="45527" rtlCol="0" anchor="t">
            <a:spAutoFit/>
          </a:bodyPr>
          <a:lstStyle/>
          <a:p>
            <a:pPr algn="ctr" defTabSz="1087520"/>
            <a:r>
              <a:rPr lang="en-GB" sz="1500" b="1">
                <a:solidFill>
                  <a:srgbClr val="231F20"/>
                </a:solidFill>
              </a:rPr>
              <a:t>Ella West</a:t>
            </a:r>
            <a:endParaRPr lang="en-GB" sz="1500">
              <a:solidFill>
                <a:srgbClr val="231F20"/>
              </a:solidFill>
            </a:endParaRPr>
          </a:p>
          <a:p>
            <a:pPr algn="ctr" defTabSz="1087520"/>
            <a:r>
              <a:rPr lang="en-GB" sz="1500">
                <a:solidFill>
                  <a:srgbClr val="231F20"/>
                </a:solidFill>
                <a:cs typeface="Arial"/>
              </a:rPr>
              <a:t>Project Officer</a:t>
            </a:r>
            <a:endParaRPr lang="en-GB" sz="1500" b="1">
              <a:solidFill>
                <a:srgbClr val="231F20"/>
              </a:solidFill>
              <a:cs typeface="Arial"/>
            </a:endParaRPr>
          </a:p>
          <a:p>
            <a:pPr algn="ctr" defTabSz="1087520"/>
            <a:r>
              <a:rPr lang="en-GB" sz="1500">
                <a:solidFill>
                  <a:srgbClr val="231F20"/>
                </a:solidFill>
                <a:ea typeface="+mn-lt"/>
                <a:cs typeface="Arial" panose="020B0604020202020204"/>
                <a:hlinkClick r:id="rId5"/>
              </a:rPr>
              <a:t>ella.west@nottingham.ac.uk</a:t>
            </a:r>
            <a:endParaRPr lang="en-GB" sz="1500">
              <a:solidFill>
                <a:srgbClr val="231F20"/>
              </a:solidFill>
              <a:cs typeface="Arial" panose="020B0604020202020204"/>
            </a:endParaRPr>
          </a:p>
        </p:txBody>
      </p:sp>
      <p:pic>
        <p:nvPicPr>
          <p:cNvPr id="9" name="Picture 8" descr="A person taking a selfie&#10;&#10;Description automatically generated">
            <a:extLst>
              <a:ext uri="{FF2B5EF4-FFF2-40B4-BE49-F238E27FC236}">
                <a16:creationId xmlns:a16="http://schemas.microsoft.com/office/drawing/2014/main" id="{DF7CC810-2A67-075C-4944-BE2A0AE16928}"/>
              </a:ext>
            </a:extLst>
          </p:cNvPr>
          <p:cNvPicPr>
            <a:picLocks noChangeAspect="1"/>
          </p:cNvPicPr>
          <p:nvPr/>
        </p:nvPicPr>
        <p:blipFill>
          <a:blip r:embed="rId6"/>
          <a:srcRect l="11253" t="11109" r="12845" b="6123"/>
          <a:stretch/>
        </p:blipFill>
        <p:spPr>
          <a:xfrm rot="5400000">
            <a:off x="8306217" y="4040807"/>
            <a:ext cx="1592246" cy="1356591"/>
          </a:xfrm>
          <a:prstGeom prst="rect">
            <a:avLst/>
          </a:prstGeom>
        </p:spPr>
      </p:pic>
      <p:sp>
        <p:nvSpPr>
          <p:cNvPr id="10" name="TextBox 9">
            <a:extLst>
              <a:ext uri="{FF2B5EF4-FFF2-40B4-BE49-F238E27FC236}">
                <a16:creationId xmlns:a16="http://schemas.microsoft.com/office/drawing/2014/main" id="{D7911F62-8043-1F04-85EC-6BADBB72BE38}"/>
              </a:ext>
            </a:extLst>
          </p:cNvPr>
          <p:cNvSpPr txBox="1"/>
          <p:nvPr/>
        </p:nvSpPr>
        <p:spPr>
          <a:xfrm>
            <a:off x="6389256" y="2956925"/>
            <a:ext cx="5244917" cy="784440"/>
          </a:xfrm>
          <a:prstGeom prst="rect">
            <a:avLst/>
          </a:prstGeom>
          <a:noFill/>
        </p:spPr>
        <p:txBody>
          <a:bodyPr wrap="square" lIns="91082" tIns="45527" rIns="91082" bIns="45527" rtlCol="0" anchor="t">
            <a:spAutoFit/>
          </a:bodyPr>
          <a:lstStyle/>
          <a:p>
            <a:pPr algn="ctr" defTabSz="1087520"/>
            <a:r>
              <a:rPr lang="en-GB" sz="1500" b="1">
                <a:solidFill>
                  <a:srgbClr val="231F20"/>
                </a:solidFill>
              </a:rPr>
              <a:t>Sophie Mason</a:t>
            </a:r>
          </a:p>
          <a:p>
            <a:pPr algn="ctr" defTabSz="1087520"/>
            <a:r>
              <a:rPr lang="en-GB" sz="1500">
                <a:solidFill>
                  <a:srgbClr val="231F20"/>
                </a:solidFill>
                <a:cs typeface="Arial"/>
              </a:rPr>
              <a:t>Programme Lead – System Safety</a:t>
            </a:r>
          </a:p>
          <a:p>
            <a:pPr algn="ctr" defTabSz="1087520"/>
            <a:r>
              <a:rPr lang="en-GB" sz="1500">
                <a:solidFill>
                  <a:srgbClr val="231F20"/>
                </a:solidFill>
                <a:ea typeface="+mn-lt"/>
                <a:cs typeface="Arial" panose="020B0604020202020204"/>
                <a:hlinkClick r:id="rId7"/>
              </a:rPr>
              <a:t>sophie.mason@nottingham.ac.uk</a:t>
            </a:r>
            <a:endParaRPr lang="en-GB" sz="1500">
              <a:solidFill>
                <a:srgbClr val="231F20"/>
              </a:solidFill>
              <a:cs typeface="Arial" panose="020B0604020202020204"/>
            </a:endParaRPr>
          </a:p>
        </p:txBody>
      </p:sp>
      <p:pic>
        <p:nvPicPr>
          <p:cNvPr id="3" name="Picture 2" descr="A person taking a selfie&#10;&#10;Description automatically generated">
            <a:extLst>
              <a:ext uri="{FF2B5EF4-FFF2-40B4-BE49-F238E27FC236}">
                <a16:creationId xmlns:a16="http://schemas.microsoft.com/office/drawing/2014/main" id="{48CAD040-A6FB-4985-2F15-51FAD9ED492D}"/>
              </a:ext>
            </a:extLst>
          </p:cNvPr>
          <p:cNvPicPr>
            <a:picLocks noChangeAspect="1"/>
          </p:cNvPicPr>
          <p:nvPr/>
        </p:nvPicPr>
        <p:blipFill>
          <a:blip r:embed="rId8"/>
          <a:srcRect l="12230" t="7463" r="14388" b="20299"/>
          <a:stretch/>
        </p:blipFill>
        <p:spPr>
          <a:xfrm>
            <a:off x="8357869" y="1332606"/>
            <a:ext cx="1241987" cy="1585269"/>
          </a:xfrm>
          <a:prstGeom prst="rect">
            <a:avLst/>
          </a:prstGeom>
        </p:spPr>
      </p:pic>
    </p:spTree>
    <p:extLst>
      <p:ext uri="{BB962C8B-B14F-4D97-AF65-F5344CB8AC3E}">
        <p14:creationId xmlns:p14="http://schemas.microsoft.com/office/powerpoint/2010/main" val="38906447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EFFF1-3347-12C2-3796-0225D244ED82}"/>
              </a:ext>
            </a:extLst>
          </p:cNvPr>
          <p:cNvSpPr>
            <a:spLocks noGrp="1"/>
          </p:cNvSpPr>
          <p:nvPr>
            <p:ph type="title"/>
          </p:nvPr>
        </p:nvSpPr>
        <p:spPr>
          <a:xfrm>
            <a:off x="173428" y="254320"/>
            <a:ext cx="10972800" cy="873440"/>
          </a:xfrm>
        </p:spPr>
        <p:txBody>
          <a:bodyPr/>
          <a:lstStyle/>
          <a:p>
            <a:r>
              <a:rPr lang="en-GB">
                <a:latin typeface="Arial" panose="020B0604020202020204" pitchFamily="34" charset="0"/>
                <a:cs typeface="Arial" panose="020B0604020202020204" pitchFamily="34" charset="0"/>
              </a:rPr>
              <a:t>Reflections</a:t>
            </a:r>
          </a:p>
        </p:txBody>
      </p:sp>
      <p:sp>
        <p:nvSpPr>
          <p:cNvPr id="4" name="TextBox 3">
            <a:extLst>
              <a:ext uri="{FF2B5EF4-FFF2-40B4-BE49-F238E27FC236}">
                <a16:creationId xmlns:a16="http://schemas.microsoft.com/office/drawing/2014/main" id="{84586469-23D6-59B7-2CE0-8256066B024D}"/>
              </a:ext>
            </a:extLst>
          </p:cNvPr>
          <p:cNvSpPr txBox="1"/>
          <p:nvPr/>
        </p:nvSpPr>
        <p:spPr>
          <a:xfrm>
            <a:off x="86715" y="1382286"/>
            <a:ext cx="12018572" cy="4093428"/>
          </a:xfrm>
          <a:prstGeom prst="rect">
            <a:avLst/>
          </a:prstGeom>
          <a:solidFill>
            <a:schemeClr val="bg1"/>
          </a:solidFill>
        </p:spPr>
        <p:txBody>
          <a:bodyPr wrap="square">
            <a:spAutoFit/>
          </a:bodyPr>
          <a:lstStyle/>
          <a:p>
            <a:r>
              <a:rPr lang="en-GB" sz="2000" b="1">
                <a:solidFill>
                  <a:srgbClr val="00B050"/>
                </a:solidFill>
                <a:latin typeface="Calibri "/>
              </a:rPr>
              <a:t>Positive experience: </a:t>
            </a:r>
            <a:r>
              <a:rPr lang="en-GB" sz="2000">
                <a:solidFill>
                  <a:prstClr val="black"/>
                </a:solidFill>
                <a:latin typeface="Calibri "/>
              </a:rPr>
              <a:t> good exec buy-in, staff embraced the change  – SI exhaustion!</a:t>
            </a:r>
          </a:p>
          <a:p>
            <a:r>
              <a:rPr lang="en-GB" sz="2000">
                <a:solidFill>
                  <a:prstClr val="black"/>
                </a:solidFill>
                <a:latin typeface="Calibri "/>
              </a:rPr>
              <a:t>However, the shift in mindset from needing to complete full investigations was difficult for some and we work hard to avoid slipping back to the old ways of working</a:t>
            </a:r>
          </a:p>
          <a:p>
            <a:endParaRPr lang="en-GB" sz="2000">
              <a:solidFill>
                <a:prstClr val="black"/>
              </a:solidFill>
              <a:latin typeface="Calibri "/>
            </a:endParaRPr>
          </a:p>
          <a:p>
            <a:r>
              <a:rPr lang="en-GB" sz="2000" b="1">
                <a:solidFill>
                  <a:srgbClr val="00B050"/>
                </a:solidFill>
                <a:latin typeface="Calibri "/>
              </a:rPr>
              <a:t>Proud</a:t>
            </a:r>
            <a:r>
              <a:rPr lang="en-GB" sz="2000">
                <a:solidFill>
                  <a:prstClr val="black"/>
                </a:solidFill>
                <a:latin typeface="Calibri "/>
              </a:rPr>
              <a:t>: seeing good sustained improvements in the key standards we review</a:t>
            </a:r>
          </a:p>
          <a:p>
            <a:r>
              <a:rPr lang="en-GB" sz="2000">
                <a:solidFill>
                  <a:prstClr val="black"/>
                </a:solidFill>
                <a:latin typeface="Calibri "/>
              </a:rPr>
              <a:t>However, it did take us some time to get the process developed (working on this for 2+yrs) particularly the staff engagement elements</a:t>
            </a:r>
          </a:p>
          <a:p>
            <a:endParaRPr lang="en-GB" sz="2000">
              <a:solidFill>
                <a:prstClr val="black"/>
              </a:solidFill>
              <a:latin typeface="Calibri "/>
            </a:endParaRPr>
          </a:p>
          <a:p>
            <a:r>
              <a:rPr lang="en-GB" sz="2000" b="1">
                <a:solidFill>
                  <a:srgbClr val="00B050"/>
                </a:solidFill>
                <a:latin typeface="Calibri "/>
              </a:rPr>
              <a:t>Collaboration</a:t>
            </a:r>
            <a:r>
              <a:rPr lang="en-GB" sz="2000">
                <a:solidFill>
                  <a:prstClr val="black"/>
                </a:solidFill>
                <a:latin typeface="Calibri "/>
              </a:rPr>
              <a:t>: more recently the work undertaken in Community is being shared with inpatient PU thematic reviews, utilising the wider specialist support. Looking at the pathway rather than acute and community as separate reviews.  </a:t>
            </a:r>
          </a:p>
          <a:p>
            <a:endParaRPr lang="en-GB" sz="2000">
              <a:solidFill>
                <a:prstClr val="black"/>
              </a:solidFill>
              <a:latin typeface="Calibri "/>
            </a:endParaRPr>
          </a:p>
          <a:p>
            <a:endParaRPr lang="en-GB" sz="2000">
              <a:solidFill>
                <a:prstClr val="black"/>
              </a:solidFill>
              <a:latin typeface="Calibri "/>
            </a:endParaRPr>
          </a:p>
        </p:txBody>
      </p:sp>
      <p:pic>
        <p:nvPicPr>
          <p:cNvPr id="7" name="Picture 6" descr="A silhouette of a person with a light bulb in his mouth&#10;&#10;Description automatically generated">
            <a:extLst>
              <a:ext uri="{FF2B5EF4-FFF2-40B4-BE49-F238E27FC236}">
                <a16:creationId xmlns:a16="http://schemas.microsoft.com/office/drawing/2014/main" id="{ED0E9F8E-309A-3285-C329-4A5391D38D94}"/>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73431" y="4962006"/>
            <a:ext cx="3186023" cy="1687596"/>
          </a:xfrm>
          <a:prstGeom prst="rect">
            <a:avLst/>
          </a:prstGeom>
        </p:spPr>
      </p:pic>
    </p:spTree>
    <p:extLst>
      <p:ext uri="{BB962C8B-B14F-4D97-AF65-F5344CB8AC3E}">
        <p14:creationId xmlns:p14="http://schemas.microsoft.com/office/powerpoint/2010/main" val="25557313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461DB-52B4-0238-2BDC-17FD572A5DB5}"/>
              </a:ext>
            </a:extLst>
          </p:cNvPr>
          <p:cNvSpPr>
            <a:spLocks noGrp="1"/>
          </p:cNvSpPr>
          <p:nvPr>
            <p:ph type="title"/>
          </p:nvPr>
        </p:nvSpPr>
        <p:spPr/>
        <p:txBody>
          <a:bodyPr/>
          <a:lstStyle/>
          <a:p>
            <a:r>
              <a:rPr lang="en-GB"/>
              <a:t>Reflections continued…..</a:t>
            </a:r>
          </a:p>
        </p:txBody>
      </p:sp>
      <p:sp>
        <p:nvSpPr>
          <p:cNvPr id="3" name="Content Placeholder 2">
            <a:extLst>
              <a:ext uri="{FF2B5EF4-FFF2-40B4-BE49-F238E27FC236}">
                <a16:creationId xmlns:a16="http://schemas.microsoft.com/office/drawing/2014/main" id="{C337C8F0-AE43-39C5-D56F-F24D56DD6858}"/>
              </a:ext>
            </a:extLst>
          </p:cNvPr>
          <p:cNvSpPr>
            <a:spLocks noGrp="1"/>
          </p:cNvSpPr>
          <p:nvPr>
            <p:ph sz="quarter" idx="4294967295"/>
          </p:nvPr>
        </p:nvSpPr>
        <p:spPr>
          <a:xfrm>
            <a:off x="264160" y="1078370"/>
            <a:ext cx="11663680" cy="5667555"/>
          </a:xfrm>
          <a:prstGeom prst="rect">
            <a:avLst/>
          </a:prstGeom>
          <a:solidFill>
            <a:schemeClr val="bg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0B050"/>
                </a:solidFill>
                <a:effectLst/>
                <a:uLnTx/>
                <a:uFillTx/>
                <a:latin typeface="Calibri "/>
                <a:ea typeface="+mn-ea"/>
                <a:cs typeface="+mn-cs"/>
              </a:rPr>
              <a:t>Positive learning culture</a:t>
            </a:r>
            <a:r>
              <a:rPr kumimoji="0" lang="en-GB" sz="2000" b="0" i="0" u="none" strike="noStrike" kern="1200" cap="none" spc="0" normalizeH="0" baseline="0" noProof="0">
                <a:ln>
                  <a:noFill/>
                </a:ln>
                <a:solidFill>
                  <a:prstClr val="black"/>
                </a:solidFill>
                <a:effectLst/>
                <a:uLnTx/>
                <a:uFillTx/>
                <a:latin typeface="Calibri "/>
                <a:ea typeface="+mn-ea"/>
                <a:cs typeface="+mn-cs"/>
              </a:rPr>
              <a:t>: </a:t>
            </a:r>
          </a:p>
          <a:p>
            <a:pPr defTabSz="914400">
              <a:spcBef>
                <a:spcPts val="0"/>
              </a:spcBef>
              <a:buSzTx/>
              <a:defRPr/>
            </a:pPr>
            <a:r>
              <a:rPr kumimoji="0" lang="en-GB" sz="2000" b="0" i="0" u="none" strike="noStrike" kern="1200" cap="none" spc="0" normalizeH="0" baseline="0" noProof="0">
                <a:ln>
                  <a:noFill/>
                </a:ln>
                <a:solidFill>
                  <a:prstClr val="black"/>
                </a:solidFill>
                <a:effectLst/>
                <a:uLnTx/>
                <a:uFillTx/>
                <a:latin typeface="Calibri "/>
                <a:ea typeface="+mn-ea"/>
                <a:cs typeface="+mn-cs"/>
              </a:rPr>
              <a:t>Ability to track improvements from previous reviews</a:t>
            </a:r>
          </a:p>
          <a:p>
            <a:pPr defTabSz="914400">
              <a:spcBef>
                <a:spcPts val="0"/>
              </a:spcBef>
              <a:buSzTx/>
              <a:defRPr/>
            </a:pPr>
            <a:r>
              <a:rPr lang="en-GB" sz="2000">
                <a:solidFill>
                  <a:prstClr val="black"/>
                </a:solidFill>
                <a:latin typeface="Calibri "/>
              </a:rPr>
              <a:t>U</a:t>
            </a:r>
            <a:r>
              <a:rPr kumimoji="0" lang="en-GB" sz="2000" b="0" i="0" u="none" strike="noStrike" kern="1200" cap="none" spc="0" normalizeH="0" baseline="0" noProof="0">
                <a:ln>
                  <a:noFill/>
                </a:ln>
                <a:solidFill>
                  <a:prstClr val="black"/>
                </a:solidFill>
                <a:effectLst/>
                <a:uLnTx/>
                <a:uFillTx/>
                <a:latin typeface="Calibri "/>
                <a:ea typeface="+mn-ea"/>
                <a:cs typeface="+mn-cs"/>
              </a:rPr>
              <a:t>se of improvement </a:t>
            </a:r>
            <a:r>
              <a:rPr lang="en-GB" sz="2000">
                <a:solidFill>
                  <a:prstClr val="black"/>
                </a:solidFill>
                <a:latin typeface="Calibri "/>
              </a:rPr>
              <a:t>m</a:t>
            </a:r>
            <a:r>
              <a:rPr kumimoji="0" lang="en-GB" sz="2000" b="0" i="0" u="none" strike="noStrike" kern="1200" cap="none" spc="0" normalizeH="0" baseline="0" noProof="0" err="1">
                <a:ln>
                  <a:noFill/>
                </a:ln>
                <a:solidFill>
                  <a:prstClr val="black"/>
                </a:solidFill>
                <a:effectLst/>
                <a:uLnTx/>
                <a:uFillTx/>
                <a:latin typeface="Calibri "/>
                <a:ea typeface="+mn-ea"/>
                <a:cs typeface="+mn-cs"/>
              </a:rPr>
              <a:t>etrics</a:t>
            </a:r>
            <a:r>
              <a:rPr lang="en-GB" sz="2000">
                <a:solidFill>
                  <a:prstClr val="black"/>
                </a:solidFill>
                <a:latin typeface="Calibri "/>
              </a:rPr>
              <a:t> - visualises improvements</a:t>
            </a:r>
          </a:p>
          <a:p>
            <a:pPr defTabSz="914400">
              <a:spcBef>
                <a:spcPts val="0"/>
              </a:spcBef>
              <a:buSzTx/>
              <a:defRPr/>
            </a:pPr>
            <a:r>
              <a:rPr lang="en-GB" sz="2000">
                <a:solidFill>
                  <a:prstClr val="black"/>
                </a:solidFill>
                <a:latin typeface="Calibri "/>
              </a:rPr>
              <a:t>Provide assurance to staff and the Trust. </a:t>
            </a:r>
          </a:p>
          <a:p>
            <a:pPr defTabSz="914400">
              <a:spcBef>
                <a:spcPts val="0"/>
              </a:spcBef>
              <a:buSzTx/>
              <a:defRPr/>
            </a:pPr>
            <a:r>
              <a:rPr lang="en-GB" sz="2000">
                <a:solidFill>
                  <a:prstClr val="black"/>
                </a:solidFill>
                <a:latin typeface="Calibri "/>
              </a:rPr>
              <a:t>S</a:t>
            </a:r>
            <a:r>
              <a:rPr kumimoji="0" lang="en-GB" sz="2000" b="0" i="0" u="none" strike="noStrike" kern="1200" cap="none" spc="0" normalizeH="0" baseline="0" noProof="0">
                <a:ln>
                  <a:noFill/>
                </a:ln>
                <a:solidFill>
                  <a:prstClr val="black"/>
                </a:solidFill>
                <a:effectLst/>
                <a:uLnTx/>
                <a:uFillTx/>
                <a:latin typeface="Calibri "/>
                <a:ea typeface="+mn-ea"/>
                <a:cs typeface="+mn-cs"/>
              </a:rPr>
              <a:t>hare the good news story with the teams involved.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0B050"/>
                </a:solidFill>
                <a:effectLst/>
                <a:uLnTx/>
                <a:uFillTx/>
                <a:latin typeface="Calibri "/>
                <a:ea typeface="+mn-ea"/>
                <a:cs typeface="+mn-cs"/>
              </a:rPr>
              <a:t>Positive staff engagement method</a:t>
            </a:r>
            <a:r>
              <a:rPr kumimoji="0" lang="en-GB" sz="2000" b="0" i="0" u="none" strike="noStrike" kern="1200" cap="none" spc="0" normalizeH="0" baseline="0" noProof="0">
                <a:ln>
                  <a:noFill/>
                </a:ln>
                <a:solidFill>
                  <a:prstClr val="black"/>
                </a:solidFill>
                <a:effectLst/>
                <a:uLnTx/>
                <a:uFillTx/>
                <a:latin typeface="Calibri "/>
                <a:ea typeface="+mn-ea"/>
                <a:cs typeface="+mn-cs"/>
              </a:rPr>
              <a:t>: </a:t>
            </a:r>
          </a:p>
          <a:p>
            <a:pPr defTabSz="914400">
              <a:spcBef>
                <a:spcPts val="0"/>
              </a:spcBef>
              <a:buSzTx/>
              <a:defRPr/>
            </a:pPr>
            <a:r>
              <a:rPr kumimoji="0" lang="en-GB" sz="2000" b="0" i="0" u="none" strike="noStrike" kern="1200" cap="none" spc="0" normalizeH="0" baseline="0" noProof="0">
                <a:ln>
                  <a:noFill/>
                </a:ln>
                <a:solidFill>
                  <a:prstClr val="black"/>
                </a:solidFill>
                <a:effectLst/>
                <a:uLnTx/>
                <a:uFillTx/>
                <a:latin typeface="Calibri "/>
                <a:ea typeface="+mn-ea"/>
                <a:cs typeface="+mn-cs"/>
              </a:rPr>
              <a:t>MS forms provided an accessible, </a:t>
            </a:r>
            <a:r>
              <a:rPr kumimoji="0" lang="en-GB" sz="2000" b="0" i="0" u="none" strike="noStrike" kern="1200" cap="none" spc="0" normalizeH="0" baseline="0" noProof="0" err="1">
                <a:ln>
                  <a:noFill/>
                </a:ln>
                <a:solidFill>
                  <a:prstClr val="black"/>
                </a:solidFill>
                <a:effectLst/>
                <a:uLnTx/>
                <a:uFillTx/>
                <a:latin typeface="Calibri "/>
                <a:ea typeface="+mn-ea"/>
                <a:cs typeface="+mn-cs"/>
              </a:rPr>
              <a:t>flexibl</a:t>
            </a:r>
            <a:r>
              <a:rPr lang="en-GB" sz="2000">
                <a:solidFill>
                  <a:prstClr val="black"/>
                </a:solidFill>
                <a:latin typeface="Calibri "/>
              </a:rPr>
              <a:t>e approach developing</a:t>
            </a:r>
            <a:r>
              <a:rPr kumimoji="0" lang="en-GB" sz="2000" b="0" i="0" u="none" strike="noStrike" kern="1200" cap="none" spc="0" normalizeH="0" baseline="0" noProof="0">
                <a:ln>
                  <a:noFill/>
                </a:ln>
                <a:solidFill>
                  <a:prstClr val="black"/>
                </a:solidFill>
                <a:effectLst/>
                <a:uLnTx/>
                <a:uFillTx/>
                <a:latin typeface="Calibri "/>
                <a:ea typeface="+mn-ea"/>
                <a:cs typeface="+mn-cs"/>
              </a:rPr>
              <a:t> wider awareness. </a:t>
            </a:r>
          </a:p>
          <a:p>
            <a:pPr defTabSz="914400">
              <a:spcBef>
                <a:spcPts val="0"/>
              </a:spcBef>
              <a:buSzTx/>
              <a:defRPr/>
            </a:pPr>
            <a:r>
              <a:rPr kumimoji="0" lang="en-GB" sz="2000" b="0" i="0" u="none" strike="noStrike" kern="1200" cap="none" spc="0" normalizeH="0" baseline="0" noProof="0">
                <a:ln>
                  <a:noFill/>
                </a:ln>
                <a:solidFill>
                  <a:prstClr val="black"/>
                </a:solidFill>
                <a:effectLst/>
                <a:uLnTx/>
                <a:uFillTx/>
                <a:latin typeface="Calibri "/>
                <a:ea typeface="+mn-ea"/>
                <a:cs typeface="+mn-cs"/>
              </a:rPr>
              <a:t>Focused shared learning vs lengthy RCAs to read and digest</a:t>
            </a:r>
          </a:p>
          <a:p>
            <a:pPr defTabSz="914400">
              <a:spcBef>
                <a:spcPts val="0"/>
              </a:spcBef>
              <a:buSzTx/>
              <a:defRPr/>
            </a:pPr>
            <a:r>
              <a:rPr kumimoji="0" lang="en-GB" sz="2000" b="0" i="0" u="none" strike="noStrike" kern="1200" cap="none" spc="0" normalizeH="0" baseline="0" noProof="0">
                <a:ln>
                  <a:noFill/>
                </a:ln>
                <a:solidFill>
                  <a:prstClr val="black"/>
                </a:solidFill>
                <a:effectLst/>
                <a:uLnTx/>
                <a:uFillTx/>
                <a:latin typeface="Calibri "/>
                <a:ea typeface="+mn-ea"/>
                <a:cs typeface="+mn-cs"/>
              </a:rPr>
              <a:t>Assurance of engagement and that learning  </a:t>
            </a:r>
            <a:r>
              <a:rPr lang="en-GB" sz="2000">
                <a:solidFill>
                  <a:prstClr val="black"/>
                </a:solidFill>
                <a:latin typeface="Calibri "/>
              </a:rPr>
              <a:t>has </a:t>
            </a:r>
            <a:r>
              <a:rPr kumimoji="0" lang="en-GB" sz="2000" b="0" i="0" u="none" strike="noStrike" kern="1200" cap="none" spc="0" normalizeH="0" baseline="0" noProof="0">
                <a:ln>
                  <a:noFill/>
                </a:ln>
                <a:solidFill>
                  <a:prstClr val="black"/>
                </a:solidFill>
                <a:effectLst/>
                <a:uLnTx/>
                <a:uFillTx/>
                <a:latin typeface="Calibri "/>
                <a:ea typeface="+mn-ea"/>
                <a:cs typeface="+mn-cs"/>
              </a:rPr>
              <a:t>been embedded (last learning package 100% compliance and all scored above 95%)</a:t>
            </a:r>
          </a:p>
          <a:p>
            <a:pPr marL="0" indent="0" defTabSz="914400">
              <a:spcBef>
                <a:spcPts val="0"/>
              </a:spcBef>
              <a:buSzTx/>
              <a:buNone/>
              <a:defRPr/>
            </a:pPr>
            <a:endParaRPr kumimoji="0" lang="en-GB" sz="2000" b="0" i="0" u="none" strike="noStrike" kern="1200" cap="none" spc="0" normalizeH="0" baseline="0" noProof="0">
              <a:ln>
                <a:noFill/>
              </a:ln>
              <a:solidFill>
                <a:prstClr val="black"/>
              </a:solidFill>
              <a:effectLst/>
              <a:uLnTx/>
              <a:uFillTx/>
              <a:latin typeface="Calibri "/>
              <a:ea typeface="+mn-ea"/>
              <a:cs typeface="+mn-cs"/>
            </a:endParaRPr>
          </a:p>
          <a:p>
            <a:pPr marL="0" indent="0" defTabSz="914400">
              <a:spcBef>
                <a:spcPts val="0"/>
              </a:spcBef>
              <a:buSzTx/>
              <a:buNone/>
              <a:defRPr/>
            </a:pPr>
            <a:r>
              <a:rPr lang="en-GB" sz="2000" b="1">
                <a:solidFill>
                  <a:srgbClr val="FF0000"/>
                </a:solidFill>
                <a:latin typeface="Calibri "/>
              </a:rPr>
              <a:t>Patient engagement</a:t>
            </a:r>
            <a:r>
              <a:rPr lang="en-GB" sz="2000">
                <a:solidFill>
                  <a:srgbClr val="FF0000"/>
                </a:solidFill>
                <a:latin typeface="Calibri "/>
              </a:rPr>
              <a:t>:</a:t>
            </a:r>
            <a:endParaRPr kumimoji="0" lang="en-GB" sz="2000" b="0" i="0" u="none" strike="noStrike" kern="1200" cap="none" spc="0" normalizeH="0" baseline="0" noProof="0">
              <a:ln>
                <a:noFill/>
              </a:ln>
              <a:solidFill>
                <a:srgbClr val="FF0000"/>
              </a:solidFill>
              <a:effectLst/>
              <a:uLnTx/>
              <a:uFillTx/>
              <a:latin typeface="Calibri "/>
              <a:ea typeface="+mn-ea"/>
              <a:cs typeface="+mn-cs"/>
            </a:endParaRPr>
          </a:p>
          <a:p>
            <a:pPr>
              <a:spcBef>
                <a:spcPts val="0"/>
              </a:spcBef>
              <a:defRPr/>
            </a:pPr>
            <a:r>
              <a:rPr lang="en-GB" sz="2000">
                <a:solidFill>
                  <a:prstClr val="black"/>
                </a:solidFill>
                <a:latin typeface="Calibri "/>
              </a:rPr>
              <a:t>Continue to ensure we comply with the statutory Duty of Candour regulations on individual cases, utilising local level investigation </a:t>
            </a:r>
          </a:p>
          <a:p>
            <a:pPr>
              <a:spcBef>
                <a:spcPts val="0"/>
              </a:spcBef>
              <a:defRPr/>
            </a:pPr>
            <a:r>
              <a:rPr kumimoji="0" lang="en-GB" sz="2000" b="0" i="0" u="none" strike="noStrike" kern="1200" cap="none" spc="0" normalizeH="0" baseline="0" noProof="0">
                <a:ln>
                  <a:noFill/>
                </a:ln>
                <a:solidFill>
                  <a:prstClr val="black"/>
                </a:solidFill>
                <a:effectLst/>
                <a:uLnTx/>
                <a:uFillTx/>
                <a:latin typeface="Calibri "/>
                <a:ea typeface="+mn-ea"/>
                <a:cs typeface="+mn-cs"/>
              </a:rPr>
              <a:t>We </a:t>
            </a:r>
            <a:r>
              <a:rPr lang="en-GB" sz="2000">
                <a:solidFill>
                  <a:prstClr val="black"/>
                </a:solidFill>
                <a:latin typeface="Calibri "/>
              </a:rPr>
              <a:t>recognise there’s so much more to do!</a:t>
            </a:r>
          </a:p>
          <a:p>
            <a:pPr>
              <a:spcBef>
                <a:spcPts val="0"/>
              </a:spcBef>
              <a:defRPr/>
            </a:pPr>
            <a:r>
              <a:rPr lang="en-GB" sz="2000">
                <a:solidFill>
                  <a:prstClr val="black"/>
                </a:solidFill>
                <a:latin typeface="Calibri "/>
              </a:rPr>
              <a:t>Pilot studies underway to look at how we engage with patients to incorporate their experience and feedback into our improvement work</a:t>
            </a:r>
          </a:p>
          <a:p>
            <a:pPr>
              <a:spcBef>
                <a:spcPts val="0"/>
              </a:spcBef>
              <a:defRPr/>
            </a:pPr>
            <a:r>
              <a:rPr lang="en-GB" sz="2000">
                <a:solidFill>
                  <a:prstClr val="black"/>
                </a:solidFill>
                <a:latin typeface="Calibri "/>
              </a:rPr>
              <a:t>Utilising our Patient safety Partners to develop supportive materials to share our review approaches and findings</a:t>
            </a:r>
          </a:p>
          <a:p>
            <a:pPr>
              <a:spcBef>
                <a:spcPts val="0"/>
              </a:spcBef>
              <a:defRPr/>
            </a:pPr>
            <a:endParaRPr kumimoji="0" lang="en-GB" sz="2000" b="0" i="0" u="none" strike="noStrike" kern="1200" cap="none" spc="0" normalizeH="0" baseline="0" noProof="0">
              <a:ln>
                <a:noFill/>
              </a:ln>
              <a:solidFill>
                <a:prstClr val="black"/>
              </a:solidFill>
              <a:effectLst/>
              <a:uLnTx/>
              <a:uFillTx/>
              <a:latin typeface="Calibri "/>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a:solidFill>
                <a:prstClr val="black"/>
              </a:solidFill>
              <a:latin typeface="Calibri "/>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a:solidFill>
                <a:prstClr val="black"/>
              </a:solidFill>
              <a:latin typeface="Calibri "/>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a:solidFill>
                <a:prstClr val="black"/>
              </a:solidFill>
              <a:latin typeface="Calibri "/>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
              <a:ea typeface="+mn-ea"/>
              <a:cs typeface="+mn-cs"/>
            </a:endParaRPr>
          </a:p>
          <a:p>
            <a:endParaRPr lang="en-GB"/>
          </a:p>
        </p:txBody>
      </p:sp>
      <p:pic>
        <p:nvPicPr>
          <p:cNvPr id="8" name="Picture 7" descr="Empty speech bubbles">
            <a:extLst>
              <a:ext uri="{FF2B5EF4-FFF2-40B4-BE49-F238E27FC236}">
                <a16:creationId xmlns:a16="http://schemas.microsoft.com/office/drawing/2014/main" id="{E0A976C3-887C-E577-D1E0-D29AC2F9B47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57405" y="1563017"/>
            <a:ext cx="2645435" cy="1322395"/>
          </a:xfrm>
          <a:prstGeom prst="rect">
            <a:avLst/>
          </a:prstGeom>
        </p:spPr>
      </p:pic>
    </p:spTree>
    <p:extLst>
      <p:ext uri="{BB962C8B-B14F-4D97-AF65-F5344CB8AC3E}">
        <p14:creationId xmlns:p14="http://schemas.microsoft.com/office/powerpoint/2010/main" val="19011908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59DC5-64A1-43A4-3512-D4155753CB47}"/>
              </a:ext>
            </a:extLst>
          </p:cNvPr>
          <p:cNvSpPr>
            <a:spLocks noGrp="1"/>
          </p:cNvSpPr>
          <p:nvPr>
            <p:ph type="title"/>
          </p:nvPr>
        </p:nvSpPr>
        <p:spPr>
          <a:xfrm>
            <a:off x="419947" y="118782"/>
            <a:ext cx="10972800" cy="1143000"/>
          </a:xfrm>
        </p:spPr>
        <p:txBody>
          <a:bodyPr/>
          <a:lstStyle/>
          <a:p>
            <a:r>
              <a:rPr lang="en-GB"/>
              <a:t>What made this work in Community?</a:t>
            </a:r>
          </a:p>
        </p:txBody>
      </p:sp>
      <p:sp>
        <p:nvSpPr>
          <p:cNvPr id="3" name="Content Placeholder 2">
            <a:extLst>
              <a:ext uri="{FF2B5EF4-FFF2-40B4-BE49-F238E27FC236}">
                <a16:creationId xmlns:a16="http://schemas.microsoft.com/office/drawing/2014/main" id="{95BFD8D6-B954-4068-D48C-AF2808291773}"/>
              </a:ext>
            </a:extLst>
          </p:cNvPr>
          <p:cNvSpPr>
            <a:spLocks noGrp="1"/>
          </p:cNvSpPr>
          <p:nvPr>
            <p:ph sz="quarter" idx="4294967295"/>
          </p:nvPr>
        </p:nvSpPr>
        <p:spPr>
          <a:xfrm>
            <a:off x="609600" y="1397919"/>
            <a:ext cx="10972800" cy="4525959"/>
          </a:xfrm>
          <a:prstGeom prst="rect">
            <a:avLst/>
          </a:prstGeom>
          <a:solidFill>
            <a:schemeClr val="bg1"/>
          </a:solidFill>
        </p:spPr>
        <p:txBody>
          <a:bodyPr/>
          <a:lstStyle/>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prstClr val="black"/>
                </a:solidFill>
                <a:effectLst/>
                <a:uLnTx/>
                <a:uFillTx/>
                <a:latin typeface="Calibri "/>
                <a:ea typeface="+mn-ea"/>
                <a:cs typeface="+mn-cs"/>
              </a:rPr>
              <a:t>Dedicated Community governance team  with a passion for robust investigation  and learning to support driving the thematic review process within Community.</a:t>
            </a: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prstClr val="black"/>
                </a:solidFill>
                <a:effectLst/>
                <a:uLnTx/>
                <a:uFillTx/>
                <a:latin typeface="Calibri "/>
                <a:ea typeface="+mn-ea"/>
                <a:cs typeface="+mn-cs"/>
              </a:rPr>
              <a:t>Skill sets in relation to teaching, governance and investigation ( previous and current roles). </a:t>
            </a: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prstClr val="black"/>
                </a:solidFill>
                <a:effectLst/>
                <a:uLnTx/>
                <a:uFillTx/>
                <a:latin typeface="Calibri "/>
                <a:ea typeface="+mn-ea"/>
                <a:cs typeface="+mn-cs"/>
              </a:rPr>
              <a:t>knowledge on the use of a variety of platforms such as MS forms, survey Monkey etc. </a:t>
            </a: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prstClr val="black"/>
                </a:solidFill>
                <a:effectLst/>
                <a:uLnTx/>
                <a:uFillTx/>
                <a:latin typeface="Calibri "/>
                <a:ea typeface="+mn-ea"/>
                <a:cs typeface="+mn-cs"/>
              </a:rPr>
              <a:t>Driven and invested in the process working. </a:t>
            </a: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prstClr val="black"/>
                </a:solidFill>
                <a:effectLst/>
                <a:uLnTx/>
                <a:uFillTx/>
                <a:latin typeface="Calibri "/>
                <a:ea typeface="+mn-ea"/>
                <a:cs typeface="+mn-cs"/>
              </a:rPr>
              <a:t>Passion to get beyond the obvious. </a:t>
            </a: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prstClr val="black"/>
                </a:solidFill>
                <a:effectLst/>
                <a:uLnTx/>
                <a:uFillTx/>
                <a:latin typeface="Calibri "/>
                <a:ea typeface="+mn-ea"/>
                <a:cs typeface="+mn-cs"/>
              </a:rPr>
              <a:t>Positive approach with the learning package to build improvements and create a positive learning culture.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0" u="none" strike="noStrike" kern="1200" cap="none" spc="0" normalizeH="0" baseline="0" noProof="0">
                <a:ln>
                  <a:noFill/>
                </a:ln>
                <a:solidFill>
                  <a:prstClr val="black"/>
                </a:solidFill>
                <a:effectLst/>
                <a:uLnTx/>
                <a:uFillTx/>
                <a:latin typeface="Calibri "/>
                <a:ea typeface="+mn-ea"/>
                <a:cs typeface="+mn-cs"/>
              </a:rPr>
              <a:t>District Nursing teams' passion, dedication and commitment to delivering quality care driving engagement in the process. </a:t>
            </a:r>
          </a:p>
          <a:p>
            <a:endParaRPr lang="en-GB"/>
          </a:p>
        </p:txBody>
      </p:sp>
    </p:spTree>
    <p:extLst>
      <p:ext uri="{BB962C8B-B14F-4D97-AF65-F5344CB8AC3E}">
        <p14:creationId xmlns:p14="http://schemas.microsoft.com/office/powerpoint/2010/main" val="5724798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59DC5-64A1-43A4-3512-D4155753CB47}"/>
              </a:ext>
            </a:extLst>
          </p:cNvPr>
          <p:cNvSpPr>
            <a:spLocks noGrp="1"/>
          </p:cNvSpPr>
          <p:nvPr>
            <p:ph type="title"/>
          </p:nvPr>
        </p:nvSpPr>
        <p:spPr>
          <a:xfrm>
            <a:off x="3779520" y="2286000"/>
            <a:ext cx="4145280" cy="1143000"/>
          </a:xfrm>
        </p:spPr>
        <p:txBody>
          <a:bodyPr/>
          <a:lstStyle/>
          <a:p>
            <a:pPr algn="ctr"/>
            <a:r>
              <a:rPr lang="en-GB"/>
              <a:t>Thank You</a:t>
            </a:r>
            <a:br>
              <a:rPr lang="en-GB"/>
            </a:br>
            <a:r>
              <a:rPr lang="en-GB"/>
              <a:t>Questions?</a:t>
            </a:r>
          </a:p>
        </p:txBody>
      </p:sp>
    </p:spTree>
    <p:extLst>
      <p:ext uri="{BB962C8B-B14F-4D97-AF65-F5344CB8AC3E}">
        <p14:creationId xmlns:p14="http://schemas.microsoft.com/office/powerpoint/2010/main" val="10159009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EDDBA-7839-BBA0-68E6-D1D1AC774B9A}"/>
              </a:ext>
            </a:extLst>
          </p:cNvPr>
          <p:cNvSpPr>
            <a:spLocks noGrp="1"/>
          </p:cNvSpPr>
          <p:nvPr>
            <p:ph type="title"/>
          </p:nvPr>
        </p:nvSpPr>
        <p:spPr/>
        <p:txBody>
          <a:bodyPr/>
          <a:lstStyle/>
          <a:p>
            <a:r>
              <a:rPr lang="en-GB"/>
              <a:t>Insert Derby and Derbyshire ICB slides here</a:t>
            </a:r>
          </a:p>
        </p:txBody>
      </p:sp>
      <p:pic>
        <p:nvPicPr>
          <p:cNvPr id="4" name="Content Placeholder 3" descr="A blue text on a white background&#10;&#10;Description automatically generated">
            <a:extLst>
              <a:ext uri="{FF2B5EF4-FFF2-40B4-BE49-F238E27FC236}">
                <a16:creationId xmlns:a16="http://schemas.microsoft.com/office/drawing/2014/main" id="{539EF8D0-5AB1-39C9-362A-EB2E776B6F24}"/>
              </a:ext>
            </a:extLst>
          </p:cNvPr>
          <p:cNvPicPr>
            <a:picLocks noGrp="1" noChangeAspect="1"/>
          </p:cNvPicPr>
          <p:nvPr>
            <p:ph idx="1"/>
          </p:nvPr>
        </p:nvPicPr>
        <p:blipFill>
          <a:blip r:embed="rId2"/>
          <a:stretch>
            <a:fillRect/>
          </a:stretch>
        </p:blipFill>
        <p:spPr>
          <a:xfrm>
            <a:off x="2426" y="2613"/>
            <a:ext cx="12187149" cy="6859185"/>
          </a:xfrm>
        </p:spPr>
      </p:pic>
    </p:spTree>
    <p:extLst>
      <p:ext uri="{BB962C8B-B14F-4D97-AF65-F5344CB8AC3E}">
        <p14:creationId xmlns:p14="http://schemas.microsoft.com/office/powerpoint/2010/main" val="25502553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EDDBA-7839-BBA0-68E6-D1D1AC774B9A}"/>
              </a:ext>
            </a:extLst>
          </p:cNvPr>
          <p:cNvSpPr>
            <a:spLocks noGrp="1"/>
          </p:cNvSpPr>
          <p:nvPr>
            <p:ph type="title"/>
          </p:nvPr>
        </p:nvSpPr>
        <p:spPr/>
        <p:txBody>
          <a:bodyPr/>
          <a:lstStyle/>
          <a:p>
            <a:r>
              <a:rPr lang="en-GB"/>
              <a:t>Insert Derby and Derbyshire ICB slides here</a:t>
            </a:r>
          </a:p>
        </p:txBody>
      </p:sp>
      <p:pic>
        <p:nvPicPr>
          <p:cNvPr id="7" name="Content Placeholder 6" descr="A close-up of a sign&#10;&#10;Description automatically generated">
            <a:extLst>
              <a:ext uri="{FF2B5EF4-FFF2-40B4-BE49-F238E27FC236}">
                <a16:creationId xmlns:a16="http://schemas.microsoft.com/office/drawing/2014/main" id="{1782767A-4FDF-DE82-E052-CFDE582FF505}"/>
              </a:ext>
            </a:extLst>
          </p:cNvPr>
          <p:cNvPicPr>
            <a:picLocks noGrp="1" noChangeAspect="1"/>
          </p:cNvPicPr>
          <p:nvPr>
            <p:ph idx="1"/>
          </p:nvPr>
        </p:nvPicPr>
        <p:blipFill>
          <a:blip r:embed="rId2"/>
          <a:stretch>
            <a:fillRect/>
          </a:stretch>
        </p:blipFill>
        <p:spPr>
          <a:xfrm>
            <a:off x="2425" y="2613"/>
            <a:ext cx="12187150" cy="6859184"/>
          </a:xfrm>
        </p:spPr>
      </p:pic>
    </p:spTree>
    <p:extLst>
      <p:ext uri="{BB962C8B-B14F-4D97-AF65-F5344CB8AC3E}">
        <p14:creationId xmlns:p14="http://schemas.microsoft.com/office/powerpoint/2010/main" val="29701315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AA18C-6E6E-499C-1274-EA9CFC6FDDD8}"/>
              </a:ext>
            </a:extLst>
          </p:cNvPr>
          <p:cNvSpPr>
            <a:spLocks noGrp="1"/>
          </p:cNvSpPr>
          <p:nvPr>
            <p:ph type="title"/>
          </p:nvPr>
        </p:nvSpPr>
        <p:spPr/>
        <p:txBody>
          <a:bodyPr/>
          <a:lstStyle/>
          <a:p>
            <a:endParaRPr lang="en-US"/>
          </a:p>
        </p:txBody>
      </p:sp>
      <p:pic>
        <p:nvPicPr>
          <p:cNvPr id="4" name="Content Placeholder 3" descr="A group of rectangular colored rectangular objects&#10;&#10;Description automatically generated">
            <a:extLst>
              <a:ext uri="{FF2B5EF4-FFF2-40B4-BE49-F238E27FC236}">
                <a16:creationId xmlns:a16="http://schemas.microsoft.com/office/drawing/2014/main" id="{1C8D620F-E7D5-F1F5-B9FF-525A33173D7A}"/>
              </a:ext>
            </a:extLst>
          </p:cNvPr>
          <p:cNvPicPr>
            <a:picLocks noGrp="1" noChangeAspect="1"/>
          </p:cNvPicPr>
          <p:nvPr>
            <p:ph idx="1"/>
          </p:nvPr>
        </p:nvPicPr>
        <p:blipFill>
          <a:blip r:embed="rId2"/>
          <a:stretch>
            <a:fillRect/>
          </a:stretch>
        </p:blipFill>
        <p:spPr>
          <a:xfrm>
            <a:off x="971" y="-1087"/>
            <a:ext cx="12325755" cy="6856542"/>
          </a:xfrm>
        </p:spPr>
      </p:pic>
    </p:spTree>
    <p:extLst>
      <p:ext uri="{BB962C8B-B14F-4D97-AF65-F5344CB8AC3E}">
        <p14:creationId xmlns:p14="http://schemas.microsoft.com/office/powerpoint/2010/main" val="10297123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07015-447C-C53E-DFE6-33B70D478829}"/>
              </a:ext>
            </a:extLst>
          </p:cNvPr>
          <p:cNvSpPr>
            <a:spLocks noGrp="1"/>
          </p:cNvSpPr>
          <p:nvPr>
            <p:ph type="title"/>
          </p:nvPr>
        </p:nvSpPr>
        <p:spPr/>
        <p:txBody>
          <a:bodyPr/>
          <a:lstStyle/>
          <a:p>
            <a:endParaRPr lang="en-US"/>
          </a:p>
        </p:txBody>
      </p:sp>
      <p:pic>
        <p:nvPicPr>
          <p:cNvPr id="4" name="Content Placeholder 3" descr="A blue and white rectangular box with text&#10;&#10;Description automatically generated">
            <a:extLst>
              <a:ext uri="{FF2B5EF4-FFF2-40B4-BE49-F238E27FC236}">
                <a16:creationId xmlns:a16="http://schemas.microsoft.com/office/drawing/2014/main" id="{65D63296-DD8A-7E98-64EE-4B813951C18C}"/>
              </a:ext>
            </a:extLst>
          </p:cNvPr>
          <p:cNvPicPr>
            <a:picLocks noGrp="1" noChangeAspect="1"/>
          </p:cNvPicPr>
          <p:nvPr>
            <p:ph idx="1"/>
          </p:nvPr>
        </p:nvPicPr>
        <p:blipFill>
          <a:blip r:embed="rId2"/>
          <a:stretch>
            <a:fillRect/>
          </a:stretch>
        </p:blipFill>
        <p:spPr>
          <a:xfrm>
            <a:off x="972" y="-1087"/>
            <a:ext cx="12190056" cy="6856543"/>
          </a:xfrm>
        </p:spPr>
      </p:pic>
    </p:spTree>
    <p:extLst>
      <p:ext uri="{BB962C8B-B14F-4D97-AF65-F5344CB8AC3E}">
        <p14:creationId xmlns:p14="http://schemas.microsoft.com/office/powerpoint/2010/main" val="4894923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07015-447C-C53E-DFE6-33B70D478829}"/>
              </a:ext>
            </a:extLst>
          </p:cNvPr>
          <p:cNvSpPr>
            <a:spLocks noGrp="1"/>
          </p:cNvSpPr>
          <p:nvPr>
            <p:ph type="title"/>
          </p:nvPr>
        </p:nvSpPr>
        <p:spPr/>
        <p:txBody>
          <a:bodyPr/>
          <a:lstStyle/>
          <a:p>
            <a:endParaRPr lang="en-US"/>
          </a:p>
        </p:txBody>
      </p:sp>
      <p:pic>
        <p:nvPicPr>
          <p:cNvPr id="4" name="Content Placeholder 3" descr="A blue and white rectangular box with white text&#10;&#10;Description automatically generated">
            <a:extLst>
              <a:ext uri="{FF2B5EF4-FFF2-40B4-BE49-F238E27FC236}">
                <a16:creationId xmlns:a16="http://schemas.microsoft.com/office/drawing/2014/main" id="{836FD414-86FE-38C0-0D8D-F20D8324691C}"/>
              </a:ext>
            </a:extLst>
          </p:cNvPr>
          <p:cNvPicPr>
            <a:picLocks noGrp="1" noChangeAspect="1"/>
          </p:cNvPicPr>
          <p:nvPr>
            <p:ph idx="1"/>
          </p:nvPr>
        </p:nvPicPr>
        <p:blipFill>
          <a:blip r:embed="rId2"/>
          <a:stretch>
            <a:fillRect/>
          </a:stretch>
        </p:blipFill>
        <p:spPr>
          <a:xfrm>
            <a:off x="972" y="-1087"/>
            <a:ext cx="12284001" cy="6856543"/>
          </a:xfrm>
        </p:spPr>
      </p:pic>
    </p:spTree>
    <p:extLst>
      <p:ext uri="{BB962C8B-B14F-4D97-AF65-F5344CB8AC3E}">
        <p14:creationId xmlns:p14="http://schemas.microsoft.com/office/powerpoint/2010/main" val="42575005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diagram of support overweight&#10;&#10;Description automatically generated">
            <a:extLst>
              <a:ext uri="{FF2B5EF4-FFF2-40B4-BE49-F238E27FC236}">
                <a16:creationId xmlns:a16="http://schemas.microsoft.com/office/drawing/2014/main" id="{00FFE283-63D5-8364-5F3E-B5198676A753}"/>
              </a:ext>
            </a:extLst>
          </p:cNvPr>
          <p:cNvPicPr>
            <a:picLocks noChangeAspect="1"/>
          </p:cNvPicPr>
          <p:nvPr/>
        </p:nvPicPr>
        <p:blipFill>
          <a:blip r:embed="rId2"/>
          <a:stretch>
            <a:fillRect/>
          </a:stretch>
        </p:blipFill>
        <p:spPr>
          <a:xfrm>
            <a:off x="1" y="0"/>
            <a:ext cx="12191999" cy="6858000"/>
          </a:xfrm>
          <a:prstGeom prst="rect">
            <a:avLst/>
          </a:prstGeom>
        </p:spPr>
      </p:pic>
    </p:spTree>
    <p:extLst>
      <p:ext uri="{BB962C8B-B14F-4D97-AF65-F5344CB8AC3E}">
        <p14:creationId xmlns:p14="http://schemas.microsoft.com/office/powerpoint/2010/main" val="683581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52066-58B1-52D4-2974-6FD847E687EC}"/>
              </a:ext>
            </a:extLst>
          </p:cNvPr>
          <p:cNvSpPr>
            <a:spLocks noGrp="1"/>
          </p:cNvSpPr>
          <p:nvPr>
            <p:ph type="title"/>
          </p:nvPr>
        </p:nvSpPr>
        <p:spPr>
          <a:xfrm>
            <a:off x="2007365" y="184936"/>
            <a:ext cx="9346435" cy="1064524"/>
          </a:xfrm>
        </p:spPr>
        <p:txBody>
          <a:bodyPr>
            <a:normAutofit/>
          </a:bodyPr>
          <a:lstStyle/>
          <a:p>
            <a:pPr algn="ctr"/>
            <a:br>
              <a:rPr lang="en-GB">
                <a:solidFill>
                  <a:srgbClr val="F29000"/>
                </a:solidFill>
              </a:rPr>
            </a:br>
            <a:r>
              <a:rPr lang="en-GB">
                <a:solidFill>
                  <a:srgbClr val="F29000"/>
                </a:solidFill>
              </a:rPr>
              <a:t>Midlands Shared Learning Event</a:t>
            </a:r>
          </a:p>
        </p:txBody>
      </p:sp>
      <p:graphicFrame>
        <p:nvGraphicFramePr>
          <p:cNvPr id="5" name="Table 4">
            <a:extLst>
              <a:ext uri="{FF2B5EF4-FFF2-40B4-BE49-F238E27FC236}">
                <a16:creationId xmlns:a16="http://schemas.microsoft.com/office/drawing/2014/main" id="{4E048425-475B-F55B-A2EC-7B43A4F08710}"/>
              </a:ext>
            </a:extLst>
          </p:cNvPr>
          <p:cNvGraphicFramePr>
            <a:graphicFrameLocks noGrp="1"/>
          </p:cNvGraphicFramePr>
          <p:nvPr>
            <p:extLst>
              <p:ext uri="{D42A27DB-BD31-4B8C-83A1-F6EECF244321}">
                <p14:modId xmlns:p14="http://schemas.microsoft.com/office/powerpoint/2010/main" val="2398790110"/>
              </p:ext>
            </p:extLst>
          </p:nvPr>
        </p:nvGraphicFramePr>
        <p:xfrm>
          <a:off x="813153" y="1486350"/>
          <a:ext cx="10890978" cy="4331302"/>
        </p:xfrm>
        <a:graphic>
          <a:graphicData uri="http://schemas.openxmlformats.org/drawingml/2006/table">
            <a:tbl>
              <a:tblPr firstRow="1" bandRow="1">
                <a:tableStyleId>{93296810-A885-4BE3-A3E7-6D5BEEA58F35}</a:tableStyleId>
              </a:tblPr>
              <a:tblGrid>
                <a:gridCol w="1478176">
                  <a:extLst>
                    <a:ext uri="{9D8B030D-6E8A-4147-A177-3AD203B41FA5}">
                      <a16:colId xmlns:a16="http://schemas.microsoft.com/office/drawing/2014/main" val="20000"/>
                    </a:ext>
                  </a:extLst>
                </a:gridCol>
                <a:gridCol w="5521739">
                  <a:extLst>
                    <a:ext uri="{9D8B030D-6E8A-4147-A177-3AD203B41FA5}">
                      <a16:colId xmlns:a16="http://schemas.microsoft.com/office/drawing/2014/main" val="20001"/>
                    </a:ext>
                  </a:extLst>
                </a:gridCol>
                <a:gridCol w="3891063">
                  <a:extLst>
                    <a:ext uri="{9D8B030D-6E8A-4147-A177-3AD203B41FA5}">
                      <a16:colId xmlns:a16="http://schemas.microsoft.com/office/drawing/2014/main" val="20002"/>
                    </a:ext>
                  </a:extLst>
                </a:gridCol>
              </a:tblGrid>
              <a:tr h="684554">
                <a:tc>
                  <a:txBody>
                    <a:bodyPr/>
                    <a:lstStyle/>
                    <a:p>
                      <a:pPr algn="ctr"/>
                      <a:r>
                        <a:rPr lang="en-GB" sz="2000"/>
                        <a:t>Time</a:t>
                      </a:r>
                    </a:p>
                  </a:txBody>
                  <a:tcPr anchor="ctr"/>
                </a:tc>
                <a:tc>
                  <a:txBody>
                    <a:bodyPr/>
                    <a:lstStyle/>
                    <a:p>
                      <a:r>
                        <a:rPr lang="en-GB" sz="2000"/>
                        <a:t>Topic</a:t>
                      </a:r>
                    </a:p>
                  </a:txBody>
                  <a:tcPr anchor="ctr"/>
                </a:tc>
                <a:tc>
                  <a:txBody>
                    <a:bodyPr/>
                    <a:lstStyle/>
                    <a:p>
                      <a:r>
                        <a:rPr lang="en-GB" sz="2000"/>
                        <a:t>Speakers</a:t>
                      </a:r>
                    </a:p>
                  </a:txBody>
                  <a:tcPr anchor="ctr"/>
                </a:tc>
                <a:extLst>
                  <a:ext uri="{0D108BD9-81ED-4DB2-BD59-A6C34878D82A}">
                    <a16:rowId xmlns:a16="http://schemas.microsoft.com/office/drawing/2014/main" val="10000"/>
                  </a:ext>
                </a:extLst>
              </a:tr>
              <a:tr h="751667">
                <a:tc>
                  <a:txBody>
                    <a:bodyPr/>
                    <a:lstStyle/>
                    <a:p>
                      <a:pPr algn="ctr">
                        <a:spcBef>
                          <a:spcPts val="600"/>
                        </a:spcBef>
                        <a:spcAft>
                          <a:spcPts val="600"/>
                        </a:spcAft>
                      </a:pPr>
                      <a:r>
                        <a:rPr lang="en-GB" sz="1800"/>
                        <a:t>10.00</a:t>
                      </a:r>
                    </a:p>
                  </a:txBody>
                  <a:tcPr anchor="ctr"/>
                </a:tc>
                <a:tc>
                  <a:txBody>
                    <a:bodyPr/>
                    <a:lstStyle/>
                    <a:p>
                      <a:pPr algn="l">
                        <a:spcBef>
                          <a:spcPts val="600"/>
                        </a:spcBef>
                        <a:spcAft>
                          <a:spcPts val="600"/>
                        </a:spcAft>
                      </a:pPr>
                      <a:r>
                        <a:rPr lang="en-GB" sz="1800"/>
                        <a:t>Introduction</a:t>
                      </a:r>
                    </a:p>
                  </a:txBody>
                  <a:tcPr anchor="ctr"/>
                </a:tc>
                <a:tc>
                  <a:txBody>
                    <a:bodyPr/>
                    <a:lstStyle/>
                    <a:p>
                      <a:pPr algn="l">
                        <a:spcBef>
                          <a:spcPts val="600"/>
                        </a:spcBef>
                        <a:spcAft>
                          <a:spcPts val="600"/>
                        </a:spcAft>
                      </a:pPr>
                      <a:r>
                        <a:rPr lang="en-GB" sz="1800"/>
                        <a:t>Victoria Harrop</a:t>
                      </a:r>
                    </a:p>
                  </a:txBody>
                  <a:tcPr anchor="ctr"/>
                </a:tc>
                <a:extLst>
                  <a:ext uri="{0D108BD9-81ED-4DB2-BD59-A6C34878D82A}">
                    <a16:rowId xmlns:a16="http://schemas.microsoft.com/office/drawing/2014/main" val="10001"/>
                  </a:ext>
                </a:extLst>
              </a:tr>
              <a:tr h="630864">
                <a:tc>
                  <a:txBody>
                    <a:bodyPr/>
                    <a:lstStyle/>
                    <a:p>
                      <a:pPr algn="ctr"/>
                      <a:r>
                        <a:rPr lang="en-GB" sz="1800"/>
                        <a:t>10.10</a:t>
                      </a:r>
                    </a:p>
                  </a:txBody>
                  <a:tcPr anchor="ctr"/>
                </a:tc>
                <a:tc>
                  <a:txBody>
                    <a:bodyPr/>
                    <a:lstStyle/>
                    <a:p>
                      <a:pPr lvl="0" algn="l">
                        <a:buNone/>
                      </a:pPr>
                      <a:r>
                        <a:rPr lang="en-GB" sz="1800" b="0" i="0" u="none" strike="noStrike" baseline="0" noProof="0">
                          <a:solidFill>
                            <a:srgbClr val="231F20"/>
                          </a:solidFill>
                          <a:latin typeface="Calibri"/>
                        </a:rPr>
                        <a:t>Oversight - supporting effective approaches for learning and improvement</a:t>
                      </a:r>
                      <a:endParaRPr lang="en-US" sz="1800"/>
                    </a:p>
                  </a:txBody>
                  <a:tcPr anchor="ctr"/>
                </a:tc>
                <a:tc>
                  <a:txBody>
                    <a:bodyPr/>
                    <a:lstStyle/>
                    <a:p>
                      <a:pPr algn="l"/>
                      <a:r>
                        <a:rPr lang="en-GB" sz="1800"/>
                        <a:t>Lauren Mosley, NHS England</a:t>
                      </a:r>
                    </a:p>
                  </a:txBody>
                  <a:tcPr anchor="ctr"/>
                </a:tc>
                <a:extLst>
                  <a:ext uri="{0D108BD9-81ED-4DB2-BD59-A6C34878D82A}">
                    <a16:rowId xmlns:a16="http://schemas.microsoft.com/office/drawing/2014/main" val="10002"/>
                  </a:ext>
                </a:extLst>
              </a:tr>
              <a:tr h="751667">
                <a:tc>
                  <a:txBody>
                    <a:bodyPr/>
                    <a:lstStyle/>
                    <a:p>
                      <a:pPr algn="ctr"/>
                      <a:r>
                        <a:rPr lang="en-GB" sz="1800"/>
                        <a:t>10:30</a:t>
                      </a:r>
                    </a:p>
                  </a:txBody>
                  <a:tcPr anchor="ctr"/>
                </a:tc>
                <a:tc>
                  <a:txBody>
                    <a:bodyPr/>
                    <a:lstStyle/>
                    <a:p>
                      <a:pPr lvl="0" algn="l">
                        <a:buNone/>
                      </a:pPr>
                      <a:r>
                        <a:rPr lang="en-GB" sz="1800" b="0" i="0" u="none" strike="noStrike" noProof="0">
                          <a:solidFill>
                            <a:srgbClr val="242424"/>
                          </a:solidFill>
                          <a:latin typeface="Calibri"/>
                        </a:rPr>
                        <a:t>The use of thematic review to facilitate improvements in pressure ulcer prevention care in the community setting</a:t>
                      </a:r>
                      <a:endParaRPr lang="en-US" sz="1800">
                        <a:latin typeface="Calibri"/>
                      </a:endParaRPr>
                    </a:p>
                  </a:txBody>
                  <a:tcPr anchor="ctr"/>
                </a:tc>
                <a:tc>
                  <a:txBody>
                    <a:bodyPr/>
                    <a:lstStyle/>
                    <a:p>
                      <a:pPr algn="l"/>
                      <a:r>
                        <a:rPr lang="en-GB" sz="1800"/>
                        <a:t>Amanda Last and Clare Evans, The Dudley Group NHS Foundation Trust</a:t>
                      </a:r>
                    </a:p>
                  </a:txBody>
                  <a:tcPr anchor="ctr"/>
                </a:tc>
                <a:extLst>
                  <a:ext uri="{0D108BD9-81ED-4DB2-BD59-A6C34878D82A}">
                    <a16:rowId xmlns:a16="http://schemas.microsoft.com/office/drawing/2014/main" val="10003"/>
                  </a:ext>
                </a:extLst>
              </a:tr>
              <a:tr h="751667">
                <a:tc>
                  <a:txBody>
                    <a:bodyPr/>
                    <a:lstStyle/>
                    <a:p>
                      <a:pPr algn="ctr"/>
                      <a:r>
                        <a:rPr lang="en-GB" sz="1800"/>
                        <a:t>10:55</a:t>
                      </a:r>
                    </a:p>
                  </a:txBody>
                  <a:tcPr anchor="ctr"/>
                </a:tc>
                <a:tc>
                  <a:txBody>
                    <a:bodyPr/>
                    <a:lstStyle/>
                    <a:p>
                      <a:pPr lvl="0" algn="l">
                        <a:buNone/>
                      </a:pPr>
                      <a:r>
                        <a:rPr lang="en-GB" sz="1800" b="0" i="0" u="none" strike="noStrike" noProof="0">
                          <a:latin typeface="Calibri"/>
                        </a:rPr>
                        <a:t>System Learning from Patient Safety Incidents</a:t>
                      </a:r>
                      <a:endParaRPr lang="en-US" sz="1800"/>
                    </a:p>
                  </a:txBody>
                  <a:tcPr anchor="ctr"/>
                </a:tc>
                <a:tc>
                  <a:txBody>
                    <a:bodyPr/>
                    <a:lstStyle/>
                    <a:p>
                      <a:pPr algn="l"/>
                      <a:r>
                        <a:rPr lang="en-GB" sz="1800"/>
                        <a:t>James Barker, Derby &amp; Derbyshire Integrated Care Board</a:t>
                      </a:r>
                    </a:p>
                  </a:txBody>
                  <a:tcPr anchor="ctr"/>
                </a:tc>
                <a:extLst>
                  <a:ext uri="{0D108BD9-81ED-4DB2-BD59-A6C34878D82A}">
                    <a16:rowId xmlns:a16="http://schemas.microsoft.com/office/drawing/2014/main" val="10004"/>
                  </a:ext>
                </a:extLst>
              </a:tr>
              <a:tr h="751667">
                <a:tc>
                  <a:txBody>
                    <a:bodyPr/>
                    <a:lstStyle/>
                    <a:p>
                      <a:pPr algn="ctr"/>
                      <a:r>
                        <a:rPr lang="en-GB" sz="1800"/>
                        <a:t>11:15</a:t>
                      </a:r>
                    </a:p>
                  </a:txBody>
                  <a:tcPr anchor="ctr"/>
                </a:tc>
                <a:tc>
                  <a:txBody>
                    <a:bodyPr/>
                    <a:lstStyle/>
                    <a:p>
                      <a:pPr algn="l"/>
                      <a:r>
                        <a:rPr lang="en-GB" sz="1800"/>
                        <a:t>Closing Remarks</a:t>
                      </a:r>
                    </a:p>
                  </a:txBody>
                  <a:tcPr anchor="ctr"/>
                </a:tc>
                <a:tc>
                  <a:txBody>
                    <a:bodyPr/>
                    <a:lstStyle/>
                    <a:p>
                      <a:pPr algn="l"/>
                      <a:r>
                        <a:rPr lang="en-GB" sz="1800"/>
                        <a:t>Sophie Mason</a:t>
                      </a:r>
                    </a:p>
                  </a:txBody>
                  <a:tcPr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420716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background with blue text&#10;&#10;Description automatically generated">
            <a:extLst>
              <a:ext uri="{FF2B5EF4-FFF2-40B4-BE49-F238E27FC236}">
                <a16:creationId xmlns:a16="http://schemas.microsoft.com/office/drawing/2014/main" id="{F0A146DE-56D5-7E29-EDC4-1743A5C7F3AB}"/>
              </a:ext>
            </a:extLst>
          </p:cNvPr>
          <p:cNvPicPr>
            <a:picLocks noChangeAspect="1"/>
          </p:cNvPicPr>
          <p:nvPr/>
        </p:nvPicPr>
        <p:blipFill>
          <a:blip r:embed="rId2"/>
          <a:stretch>
            <a:fillRect/>
          </a:stretch>
        </p:blipFill>
        <p:spPr>
          <a:xfrm>
            <a:off x="1" y="0"/>
            <a:ext cx="12191999" cy="6858000"/>
          </a:xfrm>
          <a:prstGeom prst="rect">
            <a:avLst/>
          </a:prstGeom>
        </p:spPr>
      </p:pic>
    </p:spTree>
    <p:extLst>
      <p:ext uri="{BB962C8B-B14F-4D97-AF65-F5344CB8AC3E}">
        <p14:creationId xmlns:p14="http://schemas.microsoft.com/office/powerpoint/2010/main" val="22402193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text on a white background&#10;&#10;Description automatically generated">
            <a:extLst>
              <a:ext uri="{FF2B5EF4-FFF2-40B4-BE49-F238E27FC236}">
                <a16:creationId xmlns:a16="http://schemas.microsoft.com/office/drawing/2014/main" id="{E1694A16-54CF-28B5-9C92-E430A5BF250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42162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background with blue text&#10;&#10;Description automatically generated">
            <a:extLst>
              <a:ext uri="{FF2B5EF4-FFF2-40B4-BE49-F238E27FC236}">
                <a16:creationId xmlns:a16="http://schemas.microsoft.com/office/drawing/2014/main" id="{4DAC278A-1435-40DD-39AF-E9236488140E}"/>
              </a:ext>
            </a:extLst>
          </p:cNvPr>
          <p:cNvPicPr>
            <a:picLocks noChangeAspect="1"/>
          </p:cNvPicPr>
          <p:nvPr/>
        </p:nvPicPr>
        <p:blipFill>
          <a:blip r:embed="rId2"/>
          <a:stretch>
            <a:fillRect/>
          </a:stretch>
        </p:blipFill>
        <p:spPr>
          <a:xfrm>
            <a:off x="106102" y="0"/>
            <a:ext cx="12085897" cy="6858000"/>
          </a:xfrm>
          <a:prstGeom prst="rect">
            <a:avLst/>
          </a:prstGeom>
        </p:spPr>
      </p:pic>
    </p:spTree>
    <p:extLst>
      <p:ext uri="{BB962C8B-B14F-4D97-AF65-F5344CB8AC3E}">
        <p14:creationId xmlns:p14="http://schemas.microsoft.com/office/powerpoint/2010/main" val="14430243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DCCBAC-8FD1-7CF4-0609-173438BE159B}"/>
              </a:ext>
            </a:extLst>
          </p:cNvPr>
          <p:cNvSpPr/>
          <p:nvPr>
            <p:custDataLst>
              <p:tags r:id="rId2"/>
            </p:custDataLst>
          </p:nvPr>
        </p:nvSpPr>
        <p:spPr>
          <a:xfrm>
            <a:off x="6286500" y="430530"/>
            <a:ext cx="5524500" cy="891540"/>
          </a:xfrm>
          <a:prstGeom prst="roundRect">
            <a:avLst/>
          </a:prstGeom>
          <a:solidFill>
            <a:srgbClr val="F4F4F4"/>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317500" rIns="1143000" rtlCol="0" anchor="ctr">
            <a:normAutofit/>
          </a:bodyPr>
          <a:lstStyle/>
          <a:p>
            <a:r>
              <a:rPr lang="en-GB" sz="2000">
                <a:solidFill>
                  <a:srgbClr val="5B5B5B"/>
                </a:solidFill>
              </a:rPr>
              <a:t>Please download and install the Slido app on all computers you use</a:t>
            </a:r>
          </a:p>
        </p:txBody>
      </p:sp>
      <p:pic>
        <p:nvPicPr>
          <p:cNvPr id="4" name="Graphic 3">
            <a:extLst>
              <a:ext uri="{FF2B5EF4-FFF2-40B4-BE49-F238E27FC236}">
                <a16:creationId xmlns:a16="http://schemas.microsoft.com/office/drawing/2014/main" id="{F587A54E-9703-685A-A268-AC20B8091B6E}"/>
              </a:ext>
            </a:extLst>
          </p:cNvPr>
          <p:cNvPicPr>
            <a:picLocks/>
          </p:cNvPicPr>
          <p:nvPr>
            <p:custDataLst>
              <p:tags r:id="rId3"/>
            </p:custDataLst>
          </p:nvPr>
        </p:nvPicPr>
        <p:blipFill>
          <a:blip r:embed="rId9">
            <a:extLst>
              <a:ext uri="{96DAC541-7B7A-43D3-8B79-37D633B846F1}">
                <asvg:svgBlip xmlns:asvg="http://schemas.microsoft.com/office/drawing/2016/SVG/main" r:embed="rId10"/>
              </a:ext>
            </a:extLst>
          </a:blip>
          <a:stretch>
            <a:fillRect/>
          </a:stretch>
        </p:blipFill>
        <p:spPr>
          <a:xfrm>
            <a:off x="10826048" y="577634"/>
            <a:ext cx="597332" cy="597332"/>
          </a:xfrm>
          <a:prstGeom prst="rect">
            <a:avLst/>
          </a:prstGeom>
        </p:spPr>
      </p:pic>
      <p:pic>
        <p:nvPicPr>
          <p:cNvPr id="6" name="Graphic 5">
            <a:extLst>
              <a:ext uri="{FF2B5EF4-FFF2-40B4-BE49-F238E27FC236}">
                <a16:creationId xmlns:a16="http://schemas.microsoft.com/office/drawing/2014/main" id="{9D9E5DC8-1C26-D632-9648-07FCFE5B6553}"/>
              </a:ext>
            </a:extLst>
          </p:cNvPr>
          <p:cNvPicPr>
            <a:picLocks/>
          </p:cNvPicPr>
          <p:nvPr>
            <p:custDataLst>
              <p:tags r:id="rId4"/>
            </p:custDataLst>
          </p:nvPr>
        </p:nvPicPr>
        <p:blipFill>
          <a:blip r:embed="rId11">
            <a:extLst>
              <a:ext uri="{96DAC541-7B7A-43D3-8B79-37D633B846F1}">
                <asvg:svgBlip xmlns:asvg="http://schemas.microsoft.com/office/drawing/2016/SVG/main" r:embed="rId12"/>
              </a:ext>
            </a:extLst>
          </a:blip>
          <a:stretch>
            <a:fillRect/>
          </a:stretch>
        </p:blipFill>
        <p:spPr>
          <a:xfrm>
            <a:off x="3901440" y="617220"/>
            <a:ext cx="1036320" cy="518160"/>
          </a:xfrm>
          <a:prstGeom prst="rect">
            <a:avLst/>
          </a:prstGeom>
        </p:spPr>
      </p:pic>
      <p:pic>
        <p:nvPicPr>
          <p:cNvPr id="8" name="Graphic 7">
            <a:extLst>
              <a:ext uri="{FF2B5EF4-FFF2-40B4-BE49-F238E27FC236}">
                <a16:creationId xmlns:a16="http://schemas.microsoft.com/office/drawing/2014/main" id="{1A0D91DD-A488-DB92-F9A6-A6B12F4D24F1}"/>
              </a:ext>
            </a:extLst>
          </p:cNvPr>
          <p:cNvPicPr>
            <a:picLocks/>
          </p:cNvPicPr>
          <p:nvPr>
            <p:custDataLst>
              <p:tags r:id="rId5"/>
            </p:custDataLst>
          </p:nvPr>
        </p:nvPicPr>
        <p:blipFill>
          <a:blip r:embed="rId13">
            <a:extLst>
              <a:ext uri="{96DAC541-7B7A-43D3-8B79-37D633B846F1}">
                <asvg:svgBlip xmlns:asvg="http://schemas.microsoft.com/office/drawing/2016/SVG/main" r:embed="rId14"/>
              </a:ext>
            </a:extLst>
          </a:blip>
          <a:stretch>
            <a:fillRect/>
          </a:stretch>
        </p:blipFill>
        <p:spPr>
          <a:xfrm>
            <a:off x="1158240" y="2270760"/>
            <a:ext cx="2316480" cy="2316480"/>
          </a:xfrm>
          <a:prstGeom prst="rect">
            <a:avLst/>
          </a:prstGeom>
        </p:spPr>
      </p:pic>
      <p:sp>
        <p:nvSpPr>
          <p:cNvPr id="9" name="Rectangle 8">
            <a:extLst>
              <a:ext uri="{FF2B5EF4-FFF2-40B4-BE49-F238E27FC236}">
                <a16:creationId xmlns:a16="http://schemas.microsoft.com/office/drawing/2014/main" id="{AD4F5AFB-0E69-FBC1-223E-D27ED7D7D6B7}"/>
              </a:ext>
            </a:extLst>
          </p:cNvPr>
          <p:cNvSpPr/>
          <p:nvPr>
            <p:custDataLst>
              <p:tags r:id="rId6"/>
            </p:custDataLst>
          </p:nvPr>
        </p:nvSpPr>
        <p:spPr>
          <a:xfrm>
            <a:off x="3901440" y="2571750"/>
            <a:ext cx="7315199" cy="1714500"/>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4000" b="1">
                <a:solidFill>
                  <a:srgbClr val="5B5B5B"/>
                </a:solidFill>
              </a:rPr>
              <a:t>What 3 things will you take away from today's learning event?</a:t>
            </a:r>
          </a:p>
        </p:txBody>
      </p:sp>
      <p:sp>
        <p:nvSpPr>
          <p:cNvPr id="10" name="Rectangle 9">
            <a:extLst>
              <a:ext uri="{FF2B5EF4-FFF2-40B4-BE49-F238E27FC236}">
                <a16:creationId xmlns:a16="http://schemas.microsoft.com/office/drawing/2014/main" id="{E0ABA475-E5F0-FA43-A8CF-17C63DF5E900}"/>
              </a:ext>
            </a:extLst>
          </p:cNvPr>
          <p:cNvSpPr/>
          <p:nvPr>
            <p:custDataLst>
              <p:tags r:id="rId7"/>
            </p:custDataLst>
          </p:nvPr>
        </p:nvSpPr>
        <p:spPr>
          <a:xfrm>
            <a:off x="3901440" y="6032500"/>
            <a:ext cx="7315199" cy="51816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r>
              <a:rPr lang="en-GB" sz="2200" b="1">
                <a:solidFill>
                  <a:srgbClr val="5B5B5B"/>
                </a:solidFill>
              </a:rPr>
              <a:t>ⓘ</a:t>
            </a:r>
            <a:r>
              <a:rPr lang="en-GB" sz="2000">
                <a:solidFill>
                  <a:srgbClr val="5B5B5B"/>
                </a:solidFill>
              </a:rPr>
              <a:t> Start presenting to display the poll results on this slide.</a:t>
            </a:r>
          </a:p>
        </p:txBody>
      </p:sp>
    </p:spTree>
    <p:custDataLst>
      <p:tags r:id="rId1"/>
    </p:custDataLst>
    <p:extLst>
      <p:ext uri="{BB962C8B-B14F-4D97-AF65-F5344CB8AC3E}">
        <p14:creationId xmlns:p14="http://schemas.microsoft.com/office/powerpoint/2010/main" val="4971366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80E8D95-468A-432C-BD00-38162ED195EA}"/>
              </a:ext>
            </a:extLst>
          </p:cNvPr>
          <p:cNvSpPr>
            <a:spLocks noGrp="1"/>
          </p:cNvSpPr>
          <p:nvPr>
            <p:ph type="subTitle" idx="1"/>
          </p:nvPr>
        </p:nvSpPr>
        <p:spPr>
          <a:xfrm>
            <a:off x="839789" y="3772363"/>
            <a:ext cx="9936163" cy="736956"/>
          </a:xfrm>
        </p:spPr>
        <p:txBody>
          <a:bodyPr vert="horz" lIns="0" tIns="0" rIns="0" bIns="0" rtlCol="0" anchor="t">
            <a:normAutofit/>
          </a:bodyPr>
          <a:lstStyle/>
          <a:p>
            <a:r>
              <a:rPr lang="en-GB">
                <a:latin typeface="Arial"/>
                <a:cs typeface="Arial"/>
              </a:rPr>
              <a:t>Sophie Mason – System Safety Programme Lead – East Midlands Health Innovation</a:t>
            </a:r>
            <a:endParaRPr lang="en-GB"/>
          </a:p>
        </p:txBody>
      </p:sp>
      <p:sp>
        <p:nvSpPr>
          <p:cNvPr id="10" name="Title 9">
            <a:extLst>
              <a:ext uri="{FF2B5EF4-FFF2-40B4-BE49-F238E27FC236}">
                <a16:creationId xmlns:a16="http://schemas.microsoft.com/office/drawing/2014/main" id="{FBAFB997-9A6F-48B4-E000-E0C16EB7E052}"/>
              </a:ext>
            </a:extLst>
          </p:cNvPr>
          <p:cNvSpPr>
            <a:spLocks noGrp="1"/>
          </p:cNvSpPr>
          <p:nvPr>
            <p:ph type="ctrTitle"/>
          </p:nvPr>
        </p:nvSpPr>
        <p:spPr/>
        <p:txBody>
          <a:bodyPr/>
          <a:lstStyle/>
          <a:p>
            <a:r>
              <a:rPr lang="en-GB">
                <a:latin typeface="Arial"/>
                <a:cs typeface="Arial"/>
              </a:rPr>
              <a:t>Closing Remarks</a:t>
            </a:r>
            <a:br>
              <a:rPr lang="en-GB">
                <a:latin typeface="Arial"/>
                <a:cs typeface="Arial"/>
              </a:rPr>
            </a:br>
            <a:endParaRPr lang="en-GB"/>
          </a:p>
        </p:txBody>
      </p:sp>
      <p:pic>
        <p:nvPicPr>
          <p:cNvPr id="5" name="Picture 4">
            <a:extLst>
              <a:ext uri="{FF2B5EF4-FFF2-40B4-BE49-F238E27FC236}">
                <a16:creationId xmlns:a16="http://schemas.microsoft.com/office/drawing/2014/main" id="{74E3B399-BFD7-8BD6-6329-8E0476128674}"/>
              </a:ext>
            </a:extLst>
          </p:cNvPr>
          <p:cNvPicPr>
            <a:picLocks noChangeAspect="1"/>
          </p:cNvPicPr>
          <p:nvPr/>
        </p:nvPicPr>
        <p:blipFill>
          <a:blip r:embed="rId2"/>
          <a:stretch>
            <a:fillRect/>
          </a:stretch>
        </p:blipFill>
        <p:spPr>
          <a:xfrm>
            <a:off x="8540135" y="301248"/>
            <a:ext cx="2085975" cy="495300"/>
          </a:xfrm>
          <a:prstGeom prst="rect">
            <a:avLst/>
          </a:prstGeom>
        </p:spPr>
      </p:pic>
      <p:pic>
        <p:nvPicPr>
          <p:cNvPr id="6" name="Picture 5" descr="A logo for a health innovation&#10;&#10;Description automatically generated">
            <a:extLst>
              <a:ext uri="{FF2B5EF4-FFF2-40B4-BE49-F238E27FC236}">
                <a16:creationId xmlns:a16="http://schemas.microsoft.com/office/drawing/2014/main" id="{4931861D-72D1-4971-FB35-D1EBB5095200}"/>
              </a:ext>
            </a:extLst>
          </p:cNvPr>
          <p:cNvPicPr>
            <a:picLocks noChangeAspect="1"/>
          </p:cNvPicPr>
          <p:nvPr/>
        </p:nvPicPr>
        <p:blipFill>
          <a:blip r:embed="rId3"/>
          <a:stretch>
            <a:fillRect/>
          </a:stretch>
        </p:blipFill>
        <p:spPr>
          <a:xfrm>
            <a:off x="7379536" y="25024"/>
            <a:ext cx="1152525" cy="1047750"/>
          </a:xfrm>
          <a:prstGeom prst="rect">
            <a:avLst/>
          </a:prstGeom>
        </p:spPr>
      </p:pic>
      <p:pic>
        <p:nvPicPr>
          <p:cNvPr id="11" name="Picture 7" descr="A picture containing ax, pinwheel, vector graphics, tool&#10;&#10;Description automatically generated">
            <a:extLst>
              <a:ext uri="{FF2B5EF4-FFF2-40B4-BE49-F238E27FC236}">
                <a16:creationId xmlns:a16="http://schemas.microsoft.com/office/drawing/2014/main" id="{114A518E-4B46-A3C7-1665-D28E1E47618F}"/>
              </a:ext>
            </a:extLst>
          </p:cNvPr>
          <p:cNvPicPr>
            <a:picLocks noChangeAspect="1"/>
          </p:cNvPicPr>
          <p:nvPr/>
        </p:nvPicPr>
        <p:blipFill>
          <a:blip r:embed="rId4"/>
          <a:stretch>
            <a:fillRect/>
          </a:stretch>
        </p:blipFill>
        <p:spPr>
          <a:xfrm>
            <a:off x="496499" y="4695951"/>
            <a:ext cx="428176" cy="256372"/>
          </a:xfrm>
          <a:prstGeom prst="rect">
            <a:avLst/>
          </a:prstGeom>
        </p:spPr>
      </p:pic>
      <p:sp>
        <p:nvSpPr>
          <p:cNvPr id="13" name="TextBox 12">
            <a:extLst>
              <a:ext uri="{FF2B5EF4-FFF2-40B4-BE49-F238E27FC236}">
                <a16:creationId xmlns:a16="http://schemas.microsoft.com/office/drawing/2014/main" id="{CF3A01E0-7FA4-FFBB-F160-C18AACA15A91}"/>
              </a:ext>
            </a:extLst>
          </p:cNvPr>
          <p:cNvSpPr txBox="1"/>
          <p:nvPr/>
        </p:nvSpPr>
        <p:spPr>
          <a:xfrm>
            <a:off x="1014573" y="4639471"/>
            <a:ext cx="6097712" cy="369332"/>
          </a:xfrm>
          <a:prstGeom prst="rect">
            <a:avLst/>
          </a:prstGeom>
          <a:noFill/>
        </p:spPr>
        <p:txBody>
          <a:bodyPr wrap="square">
            <a:spAutoFit/>
          </a:bodyPr>
          <a:lstStyle/>
          <a:p>
            <a:r>
              <a:rPr lang="en-GB" b="1">
                <a:solidFill>
                  <a:schemeClr val="bg1"/>
                </a:solidFill>
              </a:rPr>
              <a:t>@PtSafetyWM   @Healthinn_em</a:t>
            </a:r>
          </a:p>
        </p:txBody>
      </p:sp>
    </p:spTree>
    <p:extLst>
      <p:ext uri="{BB962C8B-B14F-4D97-AF65-F5344CB8AC3E}">
        <p14:creationId xmlns:p14="http://schemas.microsoft.com/office/powerpoint/2010/main" val="14567021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63CD5-72C4-CCB4-9D77-DAAB7D80CAFC}"/>
              </a:ext>
            </a:extLst>
          </p:cNvPr>
          <p:cNvSpPr>
            <a:spLocks noGrp="1"/>
          </p:cNvSpPr>
          <p:nvPr>
            <p:ph type="title"/>
          </p:nvPr>
        </p:nvSpPr>
        <p:spPr/>
        <p:txBody>
          <a:bodyPr/>
          <a:lstStyle/>
          <a:p>
            <a:r>
              <a:rPr lang="en-US">
                <a:latin typeface="Arial"/>
                <a:cs typeface="Arial"/>
              </a:rPr>
              <a:t>Summary of the session</a:t>
            </a:r>
            <a:endParaRPr lang="en-US"/>
          </a:p>
        </p:txBody>
      </p:sp>
      <p:sp>
        <p:nvSpPr>
          <p:cNvPr id="3" name="Content Placeholder 2">
            <a:extLst>
              <a:ext uri="{FF2B5EF4-FFF2-40B4-BE49-F238E27FC236}">
                <a16:creationId xmlns:a16="http://schemas.microsoft.com/office/drawing/2014/main" id="{B6F4A80B-77DC-5D0F-9407-AD8300F1B4B2}"/>
              </a:ext>
            </a:extLst>
          </p:cNvPr>
          <p:cNvSpPr>
            <a:spLocks noGrp="1"/>
          </p:cNvSpPr>
          <p:nvPr>
            <p:ph idx="1"/>
          </p:nvPr>
        </p:nvSpPr>
        <p:spPr/>
        <p:txBody>
          <a:bodyPr vert="horz" lIns="91440" tIns="45720" rIns="91440" bIns="45720" rtlCol="0" anchor="t">
            <a:normAutofit/>
          </a:bodyPr>
          <a:lstStyle/>
          <a:p>
            <a:endParaRPr lang="en-US">
              <a:latin typeface="Arial"/>
              <a:cs typeface="Arial"/>
            </a:endParaRPr>
          </a:p>
          <a:p>
            <a:endParaRPr lang="en-US"/>
          </a:p>
        </p:txBody>
      </p:sp>
      <p:graphicFrame>
        <p:nvGraphicFramePr>
          <p:cNvPr id="4" name="Diagram 3">
            <a:extLst>
              <a:ext uri="{FF2B5EF4-FFF2-40B4-BE49-F238E27FC236}">
                <a16:creationId xmlns:a16="http://schemas.microsoft.com/office/drawing/2014/main" id="{0F116582-A378-3BA3-1764-F0B1765C6C56}"/>
              </a:ext>
            </a:extLst>
          </p:cNvPr>
          <p:cNvGraphicFramePr/>
          <p:nvPr>
            <p:extLst>
              <p:ext uri="{D42A27DB-BD31-4B8C-83A1-F6EECF244321}">
                <p14:modId xmlns:p14="http://schemas.microsoft.com/office/powerpoint/2010/main" val="54774726"/>
              </p:ext>
            </p:extLst>
          </p:nvPr>
        </p:nvGraphicFramePr>
        <p:xfrm>
          <a:off x="455195" y="1525546"/>
          <a:ext cx="6002055" cy="4210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Box 18">
            <a:extLst>
              <a:ext uri="{FF2B5EF4-FFF2-40B4-BE49-F238E27FC236}">
                <a16:creationId xmlns:a16="http://schemas.microsoft.com/office/drawing/2014/main" id="{34065E6E-652B-3264-85DE-4AF11C49677C}"/>
              </a:ext>
            </a:extLst>
          </p:cNvPr>
          <p:cNvSpPr txBox="1"/>
          <p:nvPr/>
        </p:nvSpPr>
        <p:spPr>
          <a:xfrm>
            <a:off x="7317948" y="2398313"/>
            <a:ext cx="4641368" cy="181588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800">
                <a:cs typeface="Calibri" panose="020F0502020204030204"/>
              </a:rPr>
              <a:t>Thank you </a:t>
            </a:r>
          </a:p>
          <a:p>
            <a:pPr marL="285750" indent="-285750">
              <a:buFont typeface="Arial"/>
              <a:buChar char="•"/>
            </a:pPr>
            <a:r>
              <a:rPr lang="en-US" sz="2800">
                <a:cs typeface="Calibri" panose="020F0502020204030204"/>
              </a:rPr>
              <a:t>Reflections </a:t>
            </a:r>
          </a:p>
          <a:p>
            <a:pPr marL="285750" indent="-285750">
              <a:buFont typeface="Arial"/>
              <a:buChar char="•"/>
            </a:pPr>
            <a:r>
              <a:rPr lang="en-US" sz="2800">
                <a:cs typeface="Calibri" panose="020F0502020204030204"/>
              </a:rPr>
              <a:t>Access to today's resources </a:t>
            </a:r>
          </a:p>
          <a:p>
            <a:pPr marL="285750" indent="-285750">
              <a:buFont typeface="Arial"/>
              <a:buChar char="•"/>
            </a:pPr>
            <a:r>
              <a:rPr lang="en-US" sz="2800">
                <a:cs typeface="Calibri" panose="020F0502020204030204"/>
              </a:rPr>
              <a:t>Any final questions</a:t>
            </a:r>
          </a:p>
        </p:txBody>
      </p:sp>
    </p:spTree>
    <p:extLst>
      <p:ext uri="{BB962C8B-B14F-4D97-AF65-F5344CB8AC3E}">
        <p14:creationId xmlns:p14="http://schemas.microsoft.com/office/powerpoint/2010/main" val="39244486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6E256-F9C2-06D9-54C6-7E979975A1DF}"/>
              </a:ext>
            </a:extLst>
          </p:cNvPr>
          <p:cNvSpPr>
            <a:spLocks noGrp="1"/>
          </p:cNvSpPr>
          <p:nvPr>
            <p:ph type="title"/>
          </p:nvPr>
        </p:nvSpPr>
        <p:spPr/>
        <p:txBody>
          <a:bodyPr/>
          <a:lstStyle/>
          <a:p>
            <a:r>
              <a:rPr lang="en-US">
                <a:latin typeface="Arial"/>
                <a:cs typeface="Arial"/>
              </a:rPr>
              <a:t>Feedback form</a:t>
            </a:r>
            <a:endParaRPr lang="en-US"/>
          </a:p>
        </p:txBody>
      </p:sp>
      <p:sp>
        <p:nvSpPr>
          <p:cNvPr id="3" name="Content Placeholder 2">
            <a:extLst>
              <a:ext uri="{FF2B5EF4-FFF2-40B4-BE49-F238E27FC236}">
                <a16:creationId xmlns:a16="http://schemas.microsoft.com/office/drawing/2014/main" id="{E835CC69-39A3-D09D-634B-C9207D34AB4F}"/>
              </a:ext>
            </a:extLst>
          </p:cNvPr>
          <p:cNvSpPr>
            <a:spLocks noGrp="1"/>
          </p:cNvSpPr>
          <p:nvPr>
            <p:ph idx="1"/>
          </p:nvPr>
        </p:nvSpPr>
        <p:spPr>
          <a:xfrm>
            <a:off x="610188" y="1413147"/>
            <a:ext cx="10587037" cy="4648994"/>
          </a:xfrm>
        </p:spPr>
        <p:txBody>
          <a:bodyPr vert="horz" lIns="91440" tIns="45720" rIns="91440" bIns="45720" rtlCol="0" anchor="t">
            <a:normAutofit/>
          </a:bodyPr>
          <a:lstStyle/>
          <a:p>
            <a:pPr marL="0" indent="0">
              <a:buNone/>
            </a:pPr>
            <a:r>
              <a:rPr lang="en-US" sz="1800">
                <a:solidFill>
                  <a:srgbClr val="4A206A"/>
                </a:solidFill>
                <a:latin typeface="Arial"/>
                <a:cs typeface="Arial"/>
              </a:rPr>
              <a:t>Thank you! </a:t>
            </a:r>
            <a:endParaRPr lang="en-US">
              <a:solidFill>
                <a:srgbClr val="231F20"/>
              </a:solidFill>
              <a:latin typeface="Arial"/>
              <a:cs typeface="Arial"/>
            </a:endParaRPr>
          </a:p>
          <a:p>
            <a:pPr marL="0" indent="0">
              <a:buNone/>
            </a:pPr>
            <a:r>
              <a:rPr lang="en-US" sz="1800">
                <a:solidFill>
                  <a:srgbClr val="4A206A"/>
                </a:solidFill>
                <a:latin typeface="Arial"/>
                <a:cs typeface="Arial"/>
              </a:rPr>
              <a:t>Please do complete our feedback form to help us shape future learning sessions (it only takes 3 minutes to complete).</a:t>
            </a:r>
            <a:endParaRPr lang="en-US">
              <a:latin typeface="Arial"/>
              <a:cs typeface="Arial"/>
            </a:endParaRPr>
          </a:p>
          <a:p>
            <a:pPr marL="0" indent="0">
              <a:buNone/>
            </a:pPr>
            <a:endParaRPr lang="en-US" sz="1800">
              <a:solidFill>
                <a:srgbClr val="4A206A"/>
              </a:solidFill>
              <a:latin typeface="Arial"/>
              <a:cs typeface="Arial"/>
            </a:endParaRPr>
          </a:p>
          <a:p>
            <a:pPr marL="0" indent="0">
              <a:buNone/>
            </a:pPr>
            <a:r>
              <a:rPr lang="en-US" sz="1800" b="1">
                <a:solidFill>
                  <a:srgbClr val="4A206A"/>
                </a:solidFill>
                <a:latin typeface="Arial"/>
                <a:cs typeface="Arial"/>
              </a:rPr>
              <a:t>The next 'Midlands Shared Learning' event will be: </a:t>
            </a:r>
            <a:endParaRPr lang="en-US">
              <a:latin typeface="Arial"/>
              <a:cs typeface="Arial"/>
            </a:endParaRPr>
          </a:p>
          <a:p>
            <a:pPr marL="0" indent="0">
              <a:buNone/>
            </a:pPr>
            <a:r>
              <a:rPr lang="en-US" sz="2000" b="1">
                <a:solidFill>
                  <a:srgbClr val="F29000"/>
                </a:solidFill>
                <a:latin typeface="Arial"/>
                <a:cs typeface="Arial"/>
              </a:rPr>
              <a:t>10th February 2025 3-4:30pm</a:t>
            </a:r>
            <a:r>
              <a:rPr lang="en-US" sz="1800">
                <a:solidFill>
                  <a:srgbClr val="4A206A"/>
                </a:solidFill>
                <a:latin typeface="Arial"/>
                <a:cs typeface="Arial"/>
              </a:rPr>
              <a:t>: PSIRF Plan for Sustainability</a:t>
            </a:r>
            <a:endParaRPr lang="en-US">
              <a:latin typeface="Arial"/>
              <a:cs typeface="Arial"/>
            </a:endParaRPr>
          </a:p>
          <a:p>
            <a:pPr marL="0" indent="0">
              <a:buNone/>
            </a:pPr>
            <a:r>
              <a:rPr lang="en-US" sz="1800">
                <a:solidFill>
                  <a:srgbClr val="4A206A"/>
                </a:solidFill>
                <a:latin typeface="Arial"/>
                <a:cs typeface="Arial"/>
              </a:rPr>
              <a:t>This session is for ICBs and providers who want to learn (or share) examples</a:t>
            </a:r>
            <a:endParaRPr lang="en-US">
              <a:solidFill>
                <a:srgbClr val="231F20"/>
              </a:solidFill>
              <a:latin typeface="Arial"/>
              <a:cs typeface="Arial"/>
            </a:endParaRPr>
          </a:p>
          <a:p>
            <a:pPr marL="0" indent="0">
              <a:buNone/>
            </a:pPr>
            <a:r>
              <a:rPr lang="en-US" sz="1800">
                <a:solidFill>
                  <a:srgbClr val="4A206A"/>
                </a:solidFill>
                <a:latin typeface="Arial"/>
                <a:cs typeface="Arial"/>
              </a:rPr>
              <a:t> of PSIRF sustainability plans which could include:</a:t>
            </a:r>
            <a:endParaRPr lang="en-US">
              <a:latin typeface="Arial"/>
              <a:cs typeface="Arial"/>
            </a:endParaRPr>
          </a:p>
          <a:p>
            <a:r>
              <a:rPr lang="en-US" sz="1800">
                <a:solidFill>
                  <a:srgbClr val="4A206A"/>
                </a:solidFill>
                <a:latin typeface="Arial"/>
                <a:cs typeface="Arial"/>
              </a:rPr>
              <a:t>The journey to sustained PSIRF practice into business as usual </a:t>
            </a:r>
          </a:p>
          <a:p>
            <a:r>
              <a:rPr lang="en-US" sz="1800">
                <a:solidFill>
                  <a:srgbClr val="4A206A"/>
                </a:solidFill>
                <a:latin typeface="Arial"/>
                <a:cs typeface="Arial"/>
              </a:rPr>
              <a:t>Building the sustainability narrative</a:t>
            </a:r>
          </a:p>
          <a:p>
            <a:r>
              <a:rPr lang="en-US" sz="1800">
                <a:solidFill>
                  <a:srgbClr val="4A206A"/>
                </a:solidFill>
                <a:latin typeface="Arial"/>
                <a:cs typeface="Arial"/>
              </a:rPr>
              <a:t>Differing governance structures supporting sustainability</a:t>
            </a:r>
            <a:endParaRPr lang="en-US" sz="1800">
              <a:solidFill>
                <a:srgbClr val="4A206A"/>
              </a:solidFill>
            </a:endParaRPr>
          </a:p>
          <a:p>
            <a:pPr marL="0" indent="0">
              <a:buNone/>
            </a:pPr>
            <a:endParaRPr lang="en-US">
              <a:solidFill>
                <a:srgbClr val="231F20"/>
              </a:solidFill>
            </a:endParaRPr>
          </a:p>
        </p:txBody>
      </p:sp>
      <p:pic>
        <p:nvPicPr>
          <p:cNvPr id="4" name="Picture 3" descr="A qr code on a blue background&#10;&#10;Description automatically generated">
            <a:extLst>
              <a:ext uri="{FF2B5EF4-FFF2-40B4-BE49-F238E27FC236}">
                <a16:creationId xmlns:a16="http://schemas.microsoft.com/office/drawing/2014/main" id="{2F2A8A26-2215-5B99-0F9B-CB527C402D73}"/>
              </a:ext>
            </a:extLst>
          </p:cNvPr>
          <p:cNvPicPr>
            <a:picLocks noChangeAspect="1"/>
          </p:cNvPicPr>
          <p:nvPr/>
        </p:nvPicPr>
        <p:blipFill>
          <a:blip r:embed="rId2"/>
          <a:stretch>
            <a:fillRect/>
          </a:stretch>
        </p:blipFill>
        <p:spPr>
          <a:xfrm>
            <a:off x="8719868" y="2472905"/>
            <a:ext cx="3263661" cy="3278038"/>
          </a:xfrm>
          <a:prstGeom prst="rect">
            <a:avLst/>
          </a:prstGeom>
        </p:spPr>
      </p:pic>
    </p:spTree>
    <p:extLst>
      <p:ext uri="{BB962C8B-B14F-4D97-AF65-F5344CB8AC3E}">
        <p14:creationId xmlns:p14="http://schemas.microsoft.com/office/powerpoint/2010/main" val="19405368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0" descr="A picture containing text, queen, businesscard&#10;&#10;Description automatically generated">
            <a:extLst>
              <a:ext uri="{FF2B5EF4-FFF2-40B4-BE49-F238E27FC236}">
                <a16:creationId xmlns:a16="http://schemas.microsoft.com/office/drawing/2014/main" id="{0D8AFA36-BFBD-4EEE-9D12-3D5AC39C7394}"/>
              </a:ext>
            </a:extLst>
          </p:cNvPr>
          <p:cNvPicPr>
            <a:picLocks noChangeAspect="1"/>
          </p:cNvPicPr>
          <p:nvPr/>
        </p:nvPicPr>
        <p:blipFill rotWithShape="1">
          <a:blip r:embed="rId2"/>
          <a:srcRect l="4256" t="27564" r="4294" b="27351"/>
          <a:stretch/>
        </p:blipFill>
        <p:spPr>
          <a:xfrm>
            <a:off x="2780653" y="-3770"/>
            <a:ext cx="8517059" cy="1999008"/>
          </a:xfrm>
          <a:prstGeom prst="rect">
            <a:avLst/>
          </a:prstGeom>
        </p:spPr>
      </p:pic>
      <p:sp>
        <p:nvSpPr>
          <p:cNvPr id="5" name="TextBox 4">
            <a:extLst>
              <a:ext uri="{FF2B5EF4-FFF2-40B4-BE49-F238E27FC236}">
                <a16:creationId xmlns:a16="http://schemas.microsoft.com/office/drawing/2014/main" id="{41AA47EB-1DB3-5596-D33D-41F5F6A5303F}"/>
              </a:ext>
            </a:extLst>
          </p:cNvPr>
          <p:cNvSpPr txBox="1"/>
          <p:nvPr/>
        </p:nvSpPr>
        <p:spPr>
          <a:xfrm>
            <a:off x="275285" y="5103425"/>
            <a:ext cx="5674443" cy="830997"/>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GB" sz="1600" b="1" u="sng"/>
              <a:t>West Midlands Health Innovation</a:t>
            </a:r>
            <a:endParaRPr lang="en-US"/>
          </a:p>
          <a:p>
            <a:pPr defTabSz="914400"/>
            <a:r>
              <a:rPr lang="en-GB" sz="1600"/>
              <a:t>Victoria Harrop – </a:t>
            </a:r>
            <a:r>
              <a:rPr lang="en-GB" sz="1600">
                <a:hlinkClick r:id="rId3"/>
              </a:rPr>
              <a:t>Victoria.harrop@healthinnovationwm.org</a:t>
            </a:r>
            <a:endParaRPr lang="en-GB" sz="1600"/>
          </a:p>
          <a:p>
            <a:pPr defTabSz="914400"/>
            <a:r>
              <a:rPr lang="en-GB" sz="1600"/>
              <a:t>Nasrin Khan - </a:t>
            </a:r>
            <a:r>
              <a:rPr lang="en-GB" sz="1600">
                <a:hlinkClick r:id="rId4"/>
              </a:rPr>
              <a:t>nasrin.khan@healthinnovationwm.org</a:t>
            </a:r>
          </a:p>
        </p:txBody>
      </p:sp>
      <p:sp>
        <p:nvSpPr>
          <p:cNvPr id="6" name="TextBox 5">
            <a:extLst>
              <a:ext uri="{FF2B5EF4-FFF2-40B4-BE49-F238E27FC236}">
                <a16:creationId xmlns:a16="http://schemas.microsoft.com/office/drawing/2014/main" id="{7C67D145-D916-3221-E753-A2834F73FFB1}"/>
              </a:ext>
            </a:extLst>
          </p:cNvPr>
          <p:cNvSpPr txBox="1"/>
          <p:nvPr/>
        </p:nvSpPr>
        <p:spPr>
          <a:xfrm>
            <a:off x="6175947" y="5127238"/>
            <a:ext cx="5123068" cy="800219"/>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GB" sz="1600" b="1" u="sng"/>
              <a:t>East Midlands Health Innovation</a:t>
            </a:r>
            <a:endParaRPr lang="en-US"/>
          </a:p>
          <a:p>
            <a:pPr defTabSz="914400"/>
            <a:r>
              <a:rPr lang="en-GB" sz="1500">
                <a:solidFill>
                  <a:srgbClr val="231F20"/>
                </a:solidFill>
              </a:rPr>
              <a:t>Sophie Mason – </a:t>
            </a:r>
            <a:r>
              <a:rPr lang="en-GB" sz="1500">
                <a:solidFill>
                  <a:srgbClr val="231F20"/>
                </a:solidFill>
                <a:hlinkClick r:id="rId5"/>
              </a:rPr>
              <a:t>sophie.mason@nottingham.ac.uk</a:t>
            </a:r>
            <a:endParaRPr lang="en-GB" sz="1500">
              <a:solidFill>
                <a:srgbClr val="231F20"/>
              </a:solidFill>
            </a:endParaRPr>
          </a:p>
          <a:p>
            <a:pPr defTabSz="914400"/>
            <a:r>
              <a:rPr lang="en-GB" sz="1500">
                <a:solidFill>
                  <a:srgbClr val="231F20"/>
                </a:solidFill>
              </a:rPr>
              <a:t>Ella West -</a:t>
            </a:r>
            <a:r>
              <a:rPr lang="en-GB" sz="1500" b="1">
                <a:solidFill>
                  <a:srgbClr val="231F20"/>
                </a:solidFill>
              </a:rPr>
              <a:t> </a:t>
            </a:r>
            <a:r>
              <a:rPr lang="en-GB" sz="1500">
                <a:hlinkClick r:id="rId6"/>
              </a:rPr>
              <a:t>ella.west@nottingham.ac.uk</a:t>
            </a:r>
            <a:endParaRPr lang="en-GB"/>
          </a:p>
        </p:txBody>
      </p:sp>
      <p:sp>
        <p:nvSpPr>
          <p:cNvPr id="8" name="TextBox 7">
            <a:extLst>
              <a:ext uri="{FF2B5EF4-FFF2-40B4-BE49-F238E27FC236}">
                <a16:creationId xmlns:a16="http://schemas.microsoft.com/office/drawing/2014/main" id="{48450907-DDC0-A3D0-8962-B3752254A8F9}"/>
              </a:ext>
            </a:extLst>
          </p:cNvPr>
          <p:cNvSpPr txBox="1"/>
          <p:nvPr/>
        </p:nvSpPr>
        <p:spPr>
          <a:xfrm>
            <a:off x="276243" y="2197482"/>
            <a:ext cx="5041124" cy="2133918"/>
          </a:xfrm>
          <a:prstGeom prst="rect">
            <a:avLst/>
          </a:prstGeom>
          <a:noFill/>
        </p:spPr>
        <p:txBody>
          <a:bodyPr wrap="square" lIns="91440" tIns="45720" rIns="91440" bIns="45720" anchor="t">
            <a:spAutoFit/>
          </a:bodyPr>
          <a:lstStyle/>
          <a:p>
            <a:pPr defTabSz="914341">
              <a:spcBef>
                <a:spcPts val="476"/>
              </a:spcBef>
            </a:pPr>
            <a:r>
              <a:rPr lang="en-GB" sz="2400" b="1">
                <a:solidFill>
                  <a:srgbClr val="F29000"/>
                </a:solidFill>
                <a:latin typeface="Arial"/>
                <a:ea typeface="+mn-lt"/>
                <a:cs typeface="Arial"/>
              </a:rPr>
              <a:t>Useful resources</a:t>
            </a:r>
            <a:endParaRPr lang="en-GB" sz="2400">
              <a:solidFill>
                <a:srgbClr val="000000"/>
              </a:solidFill>
              <a:latin typeface="Arial"/>
              <a:ea typeface="+mn-lt"/>
              <a:cs typeface="Arial"/>
            </a:endParaRPr>
          </a:p>
          <a:p>
            <a:pPr marL="285750" indent="-285750" defTabSz="914341">
              <a:spcBef>
                <a:spcPts val="476"/>
              </a:spcBef>
              <a:buFont typeface="Arial"/>
              <a:buChar char="•"/>
            </a:pPr>
            <a:r>
              <a:rPr lang="en-GB">
                <a:ea typeface="+mn-lt"/>
                <a:cs typeface="+mn-lt"/>
                <a:hlinkClick r:id="rId7">
                  <a:extLst>
                    <a:ext uri="{A12FA001-AC4F-418D-AE19-62706E023703}">
                      <ahyp:hlinkClr xmlns:ahyp="http://schemas.microsoft.com/office/drawing/2018/hyperlinkcolor" val="tx"/>
                    </a:ext>
                  </a:extLst>
                </a:hlinkClick>
              </a:rPr>
              <a:t>NHS England - PSIRF </a:t>
            </a:r>
            <a:endParaRPr lang="en-GB">
              <a:ea typeface="+mn-lt"/>
              <a:cs typeface="+mn-lt"/>
            </a:endParaRPr>
          </a:p>
          <a:p>
            <a:pPr marL="285750" indent="-285750" defTabSz="914341">
              <a:spcBef>
                <a:spcPts val="476"/>
              </a:spcBef>
              <a:buFont typeface="Arial"/>
              <a:buChar char="•"/>
            </a:pPr>
            <a:r>
              <a:rPr lang="en-GB">
                <a:ea typeface="+mn-lt"/>
                <a:cs typeface="+mn-lt"/>
                <a:hlinkClick r:id="rId8">
                  <a:extLst>
                    <a:ext uri="{A12FA001-AC4F-418D-AE19-62706E023703}">
                      <ahyp:hlinkClr xmlns:ahyp="http://schemas.microsoft.com/office/drawing/2018/hyperlinkcolor" val="tx"/>
                    </a:ext>
                  </a:extLst>
                </a:hlinkClick>
              </a:rPr>
              <a:t>NHS Futures - PSIRF</a:t>
            </a:r>
            <a:endParaRPr lang="en-GB">
              <a:ea typeface="+mn-lt"/>
              <a:cs typeface="+mn-lt"/>
            </a:endParaRPr>
          </a:p>
          <a:p>
            <a:pPr marL="285750" indent="-285750" defTabSz="914341">
              <a:spcBef>
                <a:spcPts val="476"/>
              </a:spcBef>
              <a:buFont typeface="Arial"/>
              <a:buChar char="•"/>
            </a:pPr>
            <a:r>
              <a:rPr lang="en-GB">
                <a:ea typeface="+mn-lt"/>
                <a:cs typeface="+mn-lt"/>
                <a:hlinkClick r:id="rId9">
                  <a:extLst>
                    <a:ext uri="{A12FA001-AC4F-418D-AE19-62706E023703}">
                      <ahyp:hlinkClr xmlns:ahyp="http://schemas.microsoft.com/office/drawing/2018/hyperlinkcolor" val="tx"/>
                    </a:ext>
                  </a:extLst>
                </a:hlinkClick>
              </a:rPr>
              <a:t>Patient Safety Learning Hub - Patient Safety Management Network</a:t>
            </a:r>
            <a:endParaRPr lang="en-GB">
              <a:ea typeface="Calibri" panose="020F0502020204030204"/>
              <a:cs typeface="Calibri" panose="020F0502020204030204"/>
            </a:endParaRPr>
          </a:p>
          <a:p>
            <a:pPr marL="285750" indent="-285750" defTabSz="914341">
              <a:spcBef>
                <a:spcPts val="476"/>
              </a:spcBef>
              <a:buFont typeface="Arial"/>
              <a:buChar char="•"/>
            </a:pPr>
            <a:r>
              <a:rPr lang="en-GB">
                <a:ea typeface="+mn-lt"/>
                <a:cs typeface="+mn-lt"/>
                <a:hlinkClick r:id="rId10">
                  <a:extLst>
                    <a:ext uri="{A12FA001-AC4F-418D-AE19-62706E023703}">
                      <ahyp:hlinkClr xmlns:ahyp="http://schemas.microsoft.com/office/drawing/2018/hyperlinkcolor" val="tx"/>
                    </a:ext>
                  </a:extLst>
                </a:hlinkClick>
              </a:rPr>
              <a:t>Health Innovation East Midlands Website</a:t>
            </a:r>
            <a:r>
              <a:rPr lang="en-GB" sz="2000" b="1">
                <a:solidFill>
                  <a:srgbClr val="000000"/>
                </a:solidFill>
                <a:ea typeface="+mn-lt"/>
                <a:cs typeface="+mn-lt"/>
              </a:rPr>
              <a:t>     </a:t>
            </a:r>
            <a:endParaRPr lang="en-US" sz="2000">
              <a:solidFill>
                <a:srgbClr val="231F20"/>
              </a:solidFill>
              <a:ea typeface="+mn-lt"/>
              <a:cs typeface="+mn-lt"/>
            </a:endParaRPr>
          </a:p>
        </p:txBody>
      </p:sp>
      <p:sp>
        <p:nvSpPr>
          <p:cNvPr id="4" name="TextBox 3">
            <a:extLst>
              <a:ext uri="{FF2B5EF4-FFF2-40B4-BE49-F238E27FC236}">
                <a16:creationId xmlns:a16="http://schemas.microsoft.com/office/drawing/2014/main" id="{495C5F16-1737-DBE0-B795-ECFEF4F95851}"/>
              </a:ext>
            </a:extLst>
          </p:cNvPr>
          <p:cNvSpPr txBox="1"/>
          <p:nvPr/>
        </p:nvSpPr>
        <p:spPr>
          <a:xfrm>
            <a:off x="6093621" y="2236000"/>
            <a:ext cx="5684043" cy="20928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a:solidFill>
                  <a:srgbClr val="F29000"/>
                </a:solidFill>
                <a:cs typeface="Arial"/>
              </a:rPr>
              <a:t>Health Innovation West Midlands </a:t>
            </a:r>
            <a:r>
              <a:rPr lang="en-US" sz="2000">
                <a:solidFill>
                  <a:srgbClr val="F29000"/>
                </a:solidFill>
                <a:cs typeface="Arial"/>
              </a:rPr>
              <a:t>​</a:t>
            </a:r>
          </a:p>
          <a:p>
            <a:r>
              <a:rPr lang="en-GB" sz="2000" b="1">
                <a:solidFill>
                  <a:srgbClr val="F29000"/>
                </a:solidFill>
                <a:cs typeface="Arial"/>
              </a:rPr>
              <a:t>PSIRF Shared Learning Webinar Series</a:t>
            </a:r>
            <a:r>
              <a:rPr lang="en-GB" sz="2000">
                <a:solidFill>
                  <a:srgbClr val="F29000"/>
                </a:solidFill>
                <a:cs typeface="Arial"/>
              </a:rPr>
              <a:t>​</a:t>
            </a:r>
          </a:p>
          <a:p>
            <a:pPr marL="285750" indent="-285750">
              <a:buFont typeface="Arial,Sans-Serif"/>
              <a:buChar char="•"/>
            </a:pPr>
            <a:r>
              <a:rPr lang="en-GB" u="sng">
                <a:cs typeface="Arial"/>
                <a:hlinkClick r:id="rId11">
                  <a:extLst>
                    <a:ext uri="{A12FA001-AC4F-418D-AE19-62706E023703}">
                      <ahyp:hlinkClr xmlns:ahyp="http://schemas.microsoft.com/office/drawing/2018/hyperlinkcolor" val="tx"/>
                    </a:ext>
                  </a:extLst>
                </a:hlinkClick>
              </a:rPr>
              <a:t>Webinar 1 - Safety Differently</a:t>
            </a:r>
            <a:r>
              <a:rPr lang="en-GB">
                <a:cs typeface="Arial"/>
              </a:rPr>
              <a:t>​</a:t>
            </a:r>
          </a:p>
          <a:p>
            <a:pPr marL="285750" indent="-285750">
              <a:buFont typeface="Arial,Sans-Serif"/>
              <a:buChar char="•"/>
            </a:pPr>
            <a:r>
              <a:rPr lang="en-GB" u="sng">
                <a:cs typeface="Arial"/>
                <a:hlinkClick r:id="rId12">
                  <a:extLst>
                    <a:ext uri="{A12FA001-AC4F-418D-AE19-62706E023703}">
                      <ahyp:hlinkClr xmlns:ahyp="http://schemas.microsoft.com/office/drawing/2018/hyperlinkcolor" val="tx"/>
                    </a:ext>
                  </a:extLst>
                </a:hlinkClick>
              </a:rPr>
              <a:t>Webinar 2 - Human Factors &amp; SEIPS</a:t>
            </a:r>
            <a:r>
              <a:rPr lang="en-US">
                <a:cs typeface="Arial"/>
              </a:rPr>
              <a:t>​</a:t>
            </a:r>
          </a:p>
          <a:p>
            <a:pPr marL="285750" indent="-285750">
              <a:buFont typeface="Arial,Sans-Serif"/>
              <a:buChar char="•"/>
            </a:pPr>
            <a:r>
              <a:rPr lang="en-GB" u="sng">
                <a:cs typeface="Arial"/>
                <a:hlinkClick r:id="rId13">
                  <a:extLst>
                    <a:ext uri="{A12FA001-AC4F-418D-AE19-62706E023703}">
                      <ahyp:hlinkClr xmlns:ahyp="http://schemas.microsoft.com/office/drawing/2018/hyperlinkcolor" val="tx"/>
                    </a:ext>
                  </a:extLst>
                </a:hlinkClick>
              </a:rPr>
              <a:t>Webinar3 - Quality Improvement &amp; Model for Improvement</a:t>
            </a:r>
            <a:r>
              <a:rPr lang="en-US">
                <a:cs typeface="Arial"/>
              </a:rPr>
              <a:t>​</a:t>
            </a:r>
          </a:p>
          <a:p>
            <a:pPr marL="285750" indent="-285750">
              <a:buFont typeface="Arial,Sans-Serif"/>
              <a:buChar char="•"/>
            </a:pPr>
            <a:r>
              <a:rPr lang="en-GB" u="sng">
                <a:cs typeface="Arial"/>
                <a:hlinkClick r:id="rId14">
                  <a:extLst>
                    <a:ext uri="{A12FA001-AC4F-418D-AE19-62706E023703}">
                      <ahyp:hlinkClr xmlns:ahyp="http://schemas.microsoft.com/office/drawing/2018/hyperlinkcolor" val="tx"/>
                    </a:ext>
                  </a:extLst>
                </a:hlinkClick>
              </a:rPr>
              <a:t>Webinar 4 - Community of Discovery</a:t>
            </a:r>
            <a:r>
              <a:rPr lang="en-GB">
                <a:cs typeface="Arial"/>
              </a:rPr>
              <a:t> ​</a:t>
            </a:r>
          </a:p>
        </p:txBody>
      </p:sp>
    </p:spTree>
    <p:extLst>
      <p:ext uri="{BB962C8B-B14F-4D97-AF65-F5344CB8AC3E}">
        <p14:creationId xmlns:p14="http://schemas.microsoft.com/office/powerpoint/2010/main" val="1027553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A2D4335-B20E-4240-C242-B42284180B4F}"/>
              </a:ext>
            </a:extLst>
          </p:cNvPr>
          <p:cNvSpPr/>
          <p:nvPr>
            <p:custDataLst>
              <p:tags r:id="rId2"/>
            </p:custDataLst>
          </p:nvPr>
        </p:nvSpPr>
        <p:spPr>
          <a:xfrm>
            <a:off x="6286500" y="430530"/>
            <a:ext cx="5524500" cy="891540"/>
          </a:xfrm>
          <a:prstGeom prst="roundRect">
            <a:avLst/>
          </a:prstGeom>
          <a:solidFill>
            <a:srgbClr val="F4F4F4"/>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317500" rIns="1143000" rtlCol="0" anchor="ctr">
            <a:normAutofit/>
          </a:bodyPr>
          <a:lstStyle/>
          <a:p>
            <a:r>
              <a:rPr lang="en-GB" sz="2000">
                <a:solidFill>
                  <a:srgbClr val="5B5B5B"/>
                </a:solidFill>
              </a:rPr>
              <a:t>Please download and install the Slido app on all computers you use</a:t>
            </a:r>
          </a:p>
        </p:txBody>
      </p:sp>
      <p:pic>
        <p:nvPicPr>
          <p:cNvPr id="4" name="Graphic 3">
            <a:extLst>
              <a:ext uri="{FF2B5EF4-FFF2-40B4-BE49-F238E27FC236}">
                <a16:creationId xmlns:a16="http://schemas.microsoft.com/office/drawing/2014/main" id="{3F48E5E8-9CB4-23FD-1AC2-E8EDE28B2C8F}"/>
              </a:ext>
            </a:extLst>
          </p:cNvPr>
          <p:cNvPicPr>
            <a:picLocks/>
          </p:cNvPicPr>
          <p:nvPr>
            <p:custDataLst>
              <p:tags r:id="rId3"/>
            </p:custDataLst>
          </p:nvPr>
        </p:nvPicPr>
        <p:blipFill>
          <a:blip r:embed="rId9">
            <a:extLst>
              <a:ext uri="{96DAC541-7B7A-43D3-8B79-37D633B846F1}">
                <asvg:svgBlip xmlns:asvg="http://schemas.microsoft.com/office/drawing/2016/SVG/main" r:embed="rId10"/>
              </a:ext>
            </a:extLst>
          </a:blip>
          <a:stretch>
            <a:fillRect/>
          </a:stretch>
        </p:blipFill>
        <p:spPr>
          <a:xfrm>
            <a:off x="10826048" y="577634"/>
            <a:ext cx="597332" cy="597332"/>
          </a:xfrm>
          <a:prstGeom prst="rect">
            <a:avLst/>
          </a:prstGeom>
        </p:spPr>
      </p:pic>
      <p:pic>
        <p:nvPicPr>
          <p:cNvPr id="6" name="Graphic 5">
            <a:extLst>
              <a:ext uri="{FF2B5EF4-FFF2-40B4-BE49-F238E27FC236}">
                <a16:creationId xmlns:a16="http://schemas.microsoft.com/office/drawing/2014/main" id="{6B272A88-C02E-FAEB-7C3A-4871FD654EEE}"/>
              </a:ext>
            </a:extLst>
          </p:cNvPr>
          <p:cNvPicPr>
            <a:picLocks/>
          </p:cNvPicPr>
          <p:nvPr>
            <p:custDataLst>
              <p:tags r:id="rId4"/>
            </p:custDataLst>
          </p:nvPr>
        </p:nvPicPr>
        <p:blipFill>
          <a:blip r:embed="rId11">
            <a:extLst>
              <a:ext uri="{96DAC541-7B7A-43D3-8B79-37D633B846F1}">
                <asvg:svgBlip xmlns:asvg="http://schemas.microsoft.com/office/drawing/2016/SVG/main" r:embed="rId12"/>
              </a:ext>
            </a:extLst>
          </a:blip>
          <a:stretch>
            <a:fillRect/>
          </a:stretch>
        </p:blipFill>
        <p:spPr>
          <a:xfrm>
            <a:off x="3901440" y="617220"/>
            <a:ext cx="1036320" cy="518160"/>
          </a:xfrm>
          <a:prstGeom prst="rect">
            <a:avLst/>
          </a:prstGeom>
        </p:spPr>
      </p:pic>
      <p:pic>
        <p:nvPicPr>
          <p:cNvPr id="8" name="Graphic 7">
            <a:extLst>
              <a:ext uri="{FF2B5EF4-FFF2-40B4-BE49-F238E27FC236}">
                <a16:creationId xmlns:a16="http://schemas.microsoft.com/office/drawing/2014/main" id="{93CFC5FA-3FB5-FEFF-8143-1847A2EF988E}"/>
              </a:ext>
            </a:extLst>
          </p:cNvPr>
          <p:cNvPicPr>
            <a:picLocks/>
          </p:cNvPicPr>
          <p:nvPr>
            <p:custDataLst>
              <p:tags r:id="rId5"/>
            </p:custDataLst>
          </p:nvPr>
        </p:nvPicPr>
        <p:blipFill>
          <a:blip r:embed="rId13">
            <a:extLst>
              <a:ext uri="{96DAC541-7B7A-43D3-8B79-37D633B846F1}">
                <asvg:svgBlip xmlns:asvg="http://schemas.microsoft.com/office/drawing/2016/SVG/main" r:embed="rId14"/>
              </a:ext>
            </a:extLst>
          </a:blip>
          <a:stretch>
            <a:fillRect/>
          </a:stretch>
        </p:blipFill>
        <p:spPr>
          <a:xfrm>
            <a:off x="1158240" y="2270760"/>
            <a:ext cx="2316480" cy="2316480"/>
          </a:xfrm>
          <a:prstGeom prst="rect">
            <a:avLst/>
          </a:prstGeom>
        </p:spPr>
      </p:pic>
      <p:sp>
        <p:nvSpPr>
          <p:cNvPr id="9" name="Rectangle 8">
            <a:extLst>
              <a:ext uri="{FF2B5EF4-FFF2-40B4-BE49-F238E27FC236}">
                <a16:creationId xmlns:a16="http://schemas.microsoft.com/office/drawing/2014/main" id="{0015DA5F-563D-CB6D-8F20-F257789F4BE6}"/>
              </a:ext>
            </a:extLst>
          </p:cNvPr>
          <p:cNvSpPr/>
          <p:nvPr>
            <p:custDataLst>
              <p:tags r:id="rId6"/>
            </p:custDataLst>
          </p:nvPr>
        </p:nvSpPr>
        <p:spPr>
          <a:xfrm>
            <a:off x="3901440" y="2571750"/>
            <a:ext cx="7315199" cy="1714500"/>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4000" b="1">
                <a:solidFill>
                  <a:srgbClr val="5B5B5B"/>
                </a:solidFill>
              </a:rPr>
              <a:t>What 3 words do you associate with 'supportive oversight?'</a:t>
            </a:r>
          </a:p>
        </p:txBody>
      </p:sp>
      <p:sp>
        <p:nvSpPr>
          <p:cNvPr id="10" name="Rectangle 9">
            <a:extLst>
              <a:ext uri="{FF2B5EF4-FFF2-40B4-BE49-F238E27FC236}">
                <a16:creationId xmlns:a16="http://schemas.microsoft.com/office/drawing/2014/main" id="{ACA6971D-5B0B-F238-69CF-BF8CE79B9F0E}"/>
              </a:ext>
            </a:extLst>
          </p:cNvPr>
          <p:cNvSpPr/>
          <p:nvPr>
            <p:custDataLst>
              <p:tags r:id="rId7"/>
            </p:custDataLst>
          </p:nvPr>
        </p:nvSpPr>
        <p:spPr>
          <a:xfrm>
            <a:off x="3901440" y="6032500"/>
            <a:ext cx="7315199" cy="51816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r>
              <a:rPr lang="en-GB" sz="2200" b="1">
                <a:solidFill>
                  <a:srgbClr val="5B5B5B"/>
                </a:solidFill>
              </a:rPr>
              <a:t>ⓘ</a:t>
            </a:r>
            <a:r>
              <a:rPr lang="en-GB" sz="2000">
                <a:solidFill>
                  <a:srgbClr val="5B5B5B"/>
                </a:solidFill>
              </a:rPr>
              <a:t> Start presenting to display the poll results on this slide.</a:t>
            </a:r>
          </a:p>
        </p:txBody>
      </p:sp>
    </p:spTree>
    <p:custDataLst>
      <p:tags r:id="rId1"/>
    </p:custDataLst>
    <p:extLst>
      <p:ext uri="{BB962C8B-B14F-4D97-AF65-F5344CB8AC3E}">
        <p14:creationId xmlns:p14="http://schemas.microsoft.com/office/powerpoint/2010/main" val="3630637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E142508D-DCB4-49FC-885E-2CF85330EC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4" name="Freeform: Shape 33">
            <a:extLst>
              <a:ext uri="{FF2B5EF4-FFF2-40B4-BE49-F238E27FC236}">
                <a16:creationId xmlns:a16="http://schemas.microsoft.com/office/drawing/2014/main" id="{2791DBF5-3FCA-4011-AF8A-650D650F9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6" name="Freeform: Shape 35">
            <a:extLst>
              <a:ext uri="{FF2B5EF4-FFF2-40B4-BE49-F238E27FC236}">
                <a16:creationId xmlns:a16="http://schemas.microsoft.com/office/drawing/2014/main" id="{D964C04B-075F-470A-BC51-AF7231465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157AB58F-FDBA-4575-9E72-86B7F843FD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90D78486-07CC-4AFC-93CC-B95A73D03D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375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Content Placeholder 3" descr="A picture containing shape&#10;&#10;Description automatically generated">
            <a:extLst>
              <a:ext uri="{FF2B5EF4-FFF2-40B4-BE49-F238E27FC236}">
                <a16:creationId xmlns:a16="http://schemas.microsoft.com/office/drawing/2014/main" id="{1A5CD5FE-9CDF-62DE-44D5-154806F412EB}"/>
              </a:ext>
            </a:extLst>
          </p:cNvPr>
          <p:cNvPicPr>
            <a:picLocks noGrp="1" noChangeAspect="1"/>
          </p:cNvPicPr>
          <p:nvPr>
            <p:ph idx="1"/>
          </p:nvPr>
        </p:nvPicPr>
        <p:blipFill>
          <a:blip r:embed="rId2"/>
          <a:srcRect l="3406" r="9818" b="-3"/>
          <a:stretch/>
        </p:blipFill>
        <p:spPr>
          <a:xfrm>
            <a:off x="425959" y="212557"/>
            <a:ext cx="2633004" cy="1858687"/>
          </a:xfrm>
          <a:prstGeom prst="rect">
            <a:avLst/>
          </a:prstGeom>
        </p:spPr>
      </p:pic>
      <p:pic>
        <p:nvPicPr>
          <p:cNvPr id="6" name="Picture 5" descr="A screenshot of a computer&#10;&#10;Description automatically generated">
            <a:extLst>
              <a:ext uri="{FF2B5EF4-FFF2-40B4-BE49-F238E27FC236}">
                <a16:creationId xmlns:a16="http://schemas.microsoft.com/office/drawing/2014/main" id="{C6D21DD7-127B-4942-F30B-E6DEE6167F04}"/>
              </a:ext>
            </a:extLst>
          </p:cNvPr>
          <p:cNvPicPr>
            <a:picLocks noChangeAspect="1"/>
          </p:cNvPicPr>
          <p:nvPr/>
        </p:nvPicPr>
        <p:blipFill>
          <a:blip r:embed="rId3">
            <a:extLst>
              <a:ext uri="{BEBA8EAE-BF5A-486C-A8C5-ECC9F3942E4B}">
                <a14:imgProps xmlns:a14="http://schemas.microsoft.com/office/drawing/2010/main">
                  <a14:imgLayer r:embed="rId4">
                    <a14:imgEffect>
                      <a14:saturation sat="135000"/>
                    </a14:imgEffect>
                    <a14:imgEffect>
                      <a14:brightnessContrast bright="2000" contrast="-3000"/>
                    </a14:imgEffect>
                  </a14:imgLayer>
                </a14:imgProps>
              </a:ext>
            </a:extLst>
          </a:blip>
          <a:srcRect l="2160" t="1946" r="5247" b="-145"/>
          <a:stretch/>
        </p:blipFill>
        <p:spPr>
          <a:xfrm>
            <a:off x="4886426" y="219132"/>
            <a:ext cx="3868225" cy="2361352"/>
          </a:xfrm>
          <a:prstGeom prst="rect">
            <a:avLst/>
          </a:prstGeom>
          <a:effectLst>
            <a:outerShdw blurRad="50800" dist="38100" dir="2700000">
              <a:srgbClr val="000000">
                <a:alpha val="40000"/>
              </a:srgbClr>
            </a:outerShdw>
          </a:effectLst>
        </p:spPr>
      </p:pic>
      <p:sp>
        <p:nvSpPr>
          <p:cNvPr id="5" name="TextBox 6">
            <a:extLst>
              <a:ext uri="{FF2B5EF4-FFF2-40B4-BE49-F238E27FC236}">
                <a16:creationId xmlns:a16="http://schemas.microsoft.com/office/drawing/2014/main" id="{531475DE-4E7B-5E73-42FA-5A9EFE4780F2}"/>
              </a:ext>
            </a:extLst>
          </p:cNvPr>
          <p:cNvSpPr txBox="1"/>
          <p:nvPr/>
        </p:nvSpPr>
        <p:spPr>
          <a:xfrm>
            <a:off x="128760" y="2588634"/>
            <a:ext cx="4021549" cy="3721512"/>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600"/>
              </a:spcAft>
            </a:pPr>
            <a:r>
              <a:rPr lang="en-US" sz="2400" b="1"/>
              <a:t>Oversight mindset principles</a:t>
            </a:r>
            <a:endParaRPr lang="en-US" sz="2400">
              <a:cs typeface="Calibri" panose="020F0502020204030204"/>
            </a:endParaRPr>
          </a:p>
          <a:p>
            <a:pPr marL="228600" indent="-228600">
              <a:lnSpc>
                <a:spcPct val="90000"/>
              </a:lnSpc>
              <a:spcAft>
                <a:spcPts val="600"/>
              </a:spcAft>
              <a:buAutoNum type="arabicPeriod"/>
            </a:pPr>
            <a:endParaRPr lang="en-US" sz="1700" b="1">
              <a:cs typeface="Calibri" panose="020F0502020204030204"/>
            </a:endParaRPr>
          </a:p>
          <a:p>
            <a:pPr marL="228600" indent="-228600">
              <a:lnSpc>
                <a:spcPct val="90000"/>
              </a:lnSpc>
              <a:spcAft>
                <a:spcPts val="600"/>
              </a:spcAft>
              <a:buAutoNum type="arabicPeriod"/>
            </a:pPr>
            <a:r>
              <a:rPr lang="en-US" sz="2000" b="1"/>
              <a:t>Improvement is the focus</a:t>
            </a:r>
            <a:endParaRPr lang="en-US" sz="2000" b="1">
              <a:cs typeface="Calibri" panose="020F0502020204030204"/>
            </a:endParaRPr>
          </a:p>
          <a:p>
            <a:pPr marL="228600" indent="-228600">
              <a:lnSpc>
                <a:spcPct val="90000"/>
              </a:lnSpc>
              <a:spcAft>
                <a:spcPts val="600"/>
              </a:spcAft>
              <a:buAutoNum type="arabicPeriod"/>
            </a:pPr>
            <a:r>
              <a:rPr lang="en-US" sz="2000" b="1"/>
              <a:t>Blame restricts insight</a:t>
            </a:r>
            <a:endParaRPr lang="en-US" sz="2000" b="1">
              <a:cs typeface="Calibri" panose="020F0502020204030204"/>
            </a:endParaRPr>
          </a:p>
          <a:p>
            <a:pPr marL="228600" indent="-228600">
              <a:lnSpc>
                <a:spcPct val="90000"/>
              </a:lnSpc>
              <a:spcAft>
                <a:spcPts val="600"/>
              </a:spcAft>
              <a:buAutoNum type="arabicPeriod"/>
            </a:pPr>
            <a:r>
              <a:rPr lang="en-US" sz="2000" b="1"/>
              <a:t>Learning from patient   safety incidents is a proactive step towards improvement</a:t>
            </a:r>
            <a:endParaRPr lang="en-US" sz="2000" b="1">
              <a:cs typeface="Calibri" panose="020F0502020204030204"/>
            </a:endParaRPr>
          </a:p>
          <a:p>
            <a:pPr marL="228600" indent="-228600">
              <a:lnSpc>
                <a:spcPct val="90000"/>
              </a:lnSpc>
              <a:spcAft>
                <a:spcPts val="600"/>
              </a:spcAft>
              <a:buAutoNum type="arabicPeriod"/>
            </a:pPr>
            <a:r>
              <a:rPr lang="en-US" sz="2000" b="1">
                <a:solidFill>
                  <a:schemeClr val="accent2">
                    <a:lumMod val="40000"/>
                    <a:lumOff val="60000"/>
                  </a:schemeClr>
                </a:solidFill>
              </a:rPr>
              <a:t>Collaboration is key</a:t>
            </a:r>
            <a:endParaRPr lang="en-US" sz="2000" b="1">
              <a:solidFill>
                <a:schemeClr val="accent2">
                  <a:lumMod val="40000"/>
                  <a:lumOff val="60000"/>
                </a:schemeClr>
              </a:solidFill>
              <a:cs typeface="Calibri" panose="020F0502020204030204"/>
            </a:endParaRPr>
          </a:p>
          <a:p>
            <a:pPr marL="228600" indent="-228600">
              <a:lnSpc>
                <a:spcPct val="90000"/>
              </a:lnSpc>
              <a:spcAft>
                <a:spcPts val="600"/>
              </a:spcAft>
              <a:buAutoNum type="arabicPeriod"/>
            </a:pPr>
            <a:r>
              <a:rPr lang="en-US" sz="2000" b="1"/>
              <a:t>Psychological safety allows learning to occur</a:t>
            </a:r>
            <a:endParaRPr lang="en-US" sz="2000" b="1">
              <a:cs typeface="Calibri" panose="020F0502020204030204"/>
            </a:endParaRPr>
          </a:p>
          <a:p>
            <a:pPr marL="228600" indent="-228600">
              <a:lnSpc>
                <a:spcPct val="90000"/>
              </a:lnSpc>
              <a:spcAft>
                <a:spcPts val="600"/>
              </a:spcAft>
              <a:buAutoNum type="arabicPeriod"/>
            </a:pPr>
            <a:r>
              <a:rPr lang="en-US" sz="2000" b="1">
                <a:solidFill>
                  <a:schemeClr val="accent2">
                    <a:lumMod val="40000"/>
                    <a:lumOff val="60000"/>
                  </a:schemeClr>
                </a:solidFill>
              </a:rPr>
              <a:t>Curiosity is powerful</a:t>
            </a:r>
            <a:endParaRPr lang="en-US" sz="2000">
              <a:solidFill>
                <a:schemeClr val="accent2">
                  <a:lumMod val="40000"/>
                  <a:lumOff val="60000"/>
                </a:schemeClr>
              </a:solidFill>
              <a:cs typeface="Calibri" panose="020F0502020204030204"/>
            </a:endParaRPr>
          </a:p>
        </p:txBody>
      </p:sp>
      <p:pic>
        <p:nvPicPr>
          <p:cNvPr id="7" name="Picture 6" descr="A colorful chart with text&#10;&#10;Description automatically generated">
            <a:extLst>
              <a:ext uri="{FF2B5EF4-FFF2-40B4-BE49-F238E27FC236}">
                <a16:creationId xmlns:a16="http://schemas.microsoft.com/office/drawing/2014/main" id="{C92B818F-609E-8B98-89E0-C3DB6801A029}"/>
              </a:ext>
            </a:extLst>
          </p:cNvPr>
          <p:cNvPicPr>
            <a:picLocks noChangeAspect="1"/>
          </p:cNvPicPr>
          <p:nvPr/>
        </p:nvPicPr>
        <p:blipFill>
          <a:blip r:embed="rId5"/>
          <a:srcRect l="5758" r="8631" b="2719"/>
          <a:stretch/>
        </p:blipFill>
        <p:spPr>
          <a:xfrm>
            <a:off x="5290293" y="2842345"/>
            <a:ext cx="6617579" cy="3775289"/>
          </a:xfrm>
          <a:prstGeom prst="rect">
            <a:avLst/>
          </a:prstGeom>
          <a:effectLst>
            <a:outerShdw blurRad="50800" dist="38100" dir="2700000">
              <a:srgbClr val="000000">
                <a:alpha val="40000"/>
              </a:srgbClr>
            </a:outerShdw>
          </a:effectLst>
        </p:spPr>
      </p:pic>
      <p:pic>
        <p:nvPicPr>
          <p:cNvPr id="11" name="Picture 10" descr="Chart&#10;&#10;Description automatically generated">
            <a:extLst>
              <a:ext uri="{FF2B5EF4-FFF2-40B4-BE49-F238E27FC236}">
                <a16:creationId xmlns:a16="http://schemas.microsoft.com/office/drawing/2014/main" id="{E1FDEB4D-3BB5-AE66-9A89-F3FF08CC1C8B}"/>
              </a:ext>
            </a:extLst>
          </p:cNvPr>
          <p:cNvPicPr>
            <a:picLocks noChangeAspect="1"/>
          </p:cNvPicPr>
          <p:nvPr/>
        </p:nvPicPr>
        <p:blipFill>
          <a:blip r:embed="rId6"/>
          <a:stretch>
            <a:fillRect/>
          </a:stretch>
        </p:blipFill>
        <p:spPr>
          <a:xfrm>
            <a:off x="9159851" y="553683"/>
            <a:ext cx="2746668" cy="1661440"/>
          </a:xfrm>
          <a:prstGeom prst="rect">
            <a:avLst/>
          </a:prstGeom>
        </p:spPr>
      </p:pic>
    </p:spTree>
    <p:extLst>
      <p:ext uri="{BB962C8B-B14F-4D97-AF65-F5344CB8AC3E}">
        <p14:creationId xmlns:p14="http://schemas.microsoft.com/office/powerpoint/2010/main" val="376720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80E8D95-468A-432C-BD00-38162ED195EA}"/>
              </a:ext>
            </a:extLst>
          </p:cNvPr>
          <p:cNvSpPr>
            <a:spLocks noGrp="1"/>
          </p:cNvSpPr>
          <p:nvPr>
            <p:ph type="subTitle" idx="1"/>
          </p:nvPr>
        </p:nvSpPr>
        <p:spPr>
          <a:xfrm>
            <a:off x="844053" y="3882629"/>
            <a:ext cx="9936163" cy="736956"/>
          </a:xfrm>
        </p:spPr>
        <p:txBody>
          <a:bodyPr vert="horz" lIns="0" tIns="0" rIns="0" bIns="0" rtlCol="0" anchor="t">
            <a:normAutofit/>
          </a:bodyPr>
          <a:lstStyle/>
          <a:p>
            <a:r>
              <a:rPr lang="en-GB">
                <a:latin typeface="Arial"/>
                <a:cs typeface="Arial"/>
              </a:rPr>
              <a:t>Lauren Mosley, Head of Patient Safety Implementation, NHS England</a:t>
            </a:r>
            <a:endParaRPr lang="en-GB"/>
          </a:p>
        </p:txBody>
      </p:sp>
      <p:sp>
        <p:nvSpPr>
          <p:cNvPr id="10" name="Title 9">
            <a:extLst>
              <a:ext uri="{FF2B5EF4-FFF2-40B4-BE49-F238E27FC236}">
                <a16:creationId xmlns:a16="http://schemas.microsoft.com/office/drawing/2014/main" id="{FBAFB997-9A6F-48B4-E000-E0C16EB7E052}"/>
              </a:ext>
            </a:extLst>
          </p:cNvPr>
          <p:cNvSpPr>
            <a:spLocks noGrp="1"/>
          </p:cNvSpPr>
          <p:nvPr>
            <p:ph type="ctrTitle"/>
          </p:nvPr>
        </p:nvSpPr>
        <p:spPr>
          <a:xfrm>
            <a:off x="839789" y="2050187"/>
            <a:ext cx="9936163" cy="1381141"/>
          </a:xfrm>
        </p:spPr>
        <p:txBody>
          <a:bodyPr>
            <a:normAutofit/>
          </a:bodyPr>
          <a:lstStyle/>
          <a:p>
            <a:r>
              <a:rPr lang="en-GB" sz="3200" b="0">
                <a:latin typeface="Calibri"/>
                <a:ea typeface="Calibri"/>
                <a:cs typeface="Calibri"/>
              </a:rPr>
              <a:t>Oversight - supporting effective approaches for learning and improvement</a:t>
            </a:r>
            <a:endParaRPr lang="en-US" sz="3200"/>
          </a:p>
        </p:txBody>
      </p:sp>
      <p:pic>
        <p:nvPicPr>
          <p:cNvPr id="5" name="Picture 4">
            <a:extLst>
              <a:ext uri="{FF2B5EF4-FFF2-40B4-BE49-F238E27FC236}">
                <a16:creationId xmlns:a16="http://schemas.microsoft.com/office/drawing/2014/main" id="{74E3B399-BFD7-8BD6-6329-8E0476128674}"/>
              </a:ext>
            </a:extLst>
          </p:cNvPr>
          <p:cNvPicPr>
            <a:picLocks noChangeAspect="1"/>
          </p:cNvPicPr>
          <p:nvPr/>
        </p:nvPicPr>
        <p:blipFill>
          <a:blip r:embed="rId2"/>
          <a:stretch>
            <a:fillRect/>
          </a:stretch>
        </p:blipFill>
        <p:spPr>
          <a:xfrm>
            <a:off x="8540135" y="301248"/>
            <a:ext cx="2085975" cy="495300"/>
          </a:xfrm>
          <a:prstGeom prst="rect">
            <a:avLst/>
          </a:prstGeom>
        </p:spPr>
      </p:pic>
      <p:pic>
        <p:nvPicPr>
          <p:cNvPr id="6" name="Picture 5" descr="A logo for a health innovation&#10;&#10;Description automatically generated">
            <a:extLst>
              <a:ext uri="{FF2B5EF4-FFF2-40B4-BE49-F238E27FC236}">
                <a16:creationId xmlns:a16="http://schemas.microsoft.com/office/drawing/2014/main" id="{4931861D-72D1-4971-FB35-D1EBB5095200}"/>
              </a:ext>
            </a:extLst>
          </p:cNvPr>
          <p:cNvPicPr>
            <a:picLocks noChangeAspect="1"/>
          </p:cNvPicPr>
          <p:nvPr/>
        </p:nvPicPr>
        <p:blipFill>
          <a:blip r:embed="rId3"/>
          <a:stretch>
            <a:fillRect/>
          </a:stretch>
        </p:blipFill>
        <p:spPr>
          <a:xfrm>
            <a:off x="7379536" y="25024"/>
            <a:ext cx="1152525" cy="1047750"/>
          </a:xfrm>
          <a:prstGeom prst="rect">
            <a:avLst/>
          </a:prstGeom>
        </p:spPr>
      </p:pic>
      <p:pic>
        <p:nvPicPr>
          <p:cNvPr id="11" name="Picture 7" descr="A picture containing ax, pinwheel, vector graphics, tool&#10;&#10;Description automatically generated">
            <a:extLst>
              <a:ext uri="{FF2B5EF4-FFF2-40B4-BE49-F238E27FC236}">
                <a16:creationId xmlns:a16="http://schemas.microsoft.com/office/drawing/2014/main" id="{114A518E-4B46-A3C7-1665-D28E1E47618F}"/>
              </a:ext>
            </a:extLst>
          </p:cNvPr>
          <p:cNvPicPr>
            <a:picLocks noChangeAspect="1"/>
          </p:cNvPicPr>
          <p:nvPr/>
        </p:nvPicPr>
        <p:blipFill>
          <a:blip r:embed="rId4"/>
          <a:stretch>
            <a:fillRect/>
          </a:stretch>
        </p:blipFill>
        <p:spPr>
          <a:xfrm>
            <a:off x="496499" y="4695951"/>
            <a:ext cx="428176" cy="256372"/>
          </a:xfrm>
          <a:prstGeom prst="rect">
            <a:avLst/>
          </a:prstGeom>
        </p:spPr>
      </p:pic>
      <p:sp>
        <p:nvSpPr>
          <p:cNvPr id="13" name="TextBox 12">
            <a:extLst>
              <a:ext uri="{FF2B5EF4-FFF2-40B4-BE49-F238E27FC236}">
                <a16:creationId xmlns:a16="http://schemas.microsoft.com/office/drawing/2014/main" id="{CF3A01E0-7FA4-FFBB-F160-C18AACA15A91}"/>
              </a:ext>
            </a:extLst>
          </p:cNvPr>
          <p:cNvSpPr txBox="1"/>
          <p:nvPr/>
        </p:nvSpPr>
        <p:spPr>
          <a:xfrm>
            <a:off x="1014573" y="4639471"/>
            <a:ext cx="6097712" cy="369332"/>
          </a:xfrm>
          <a:prstGeom prst="rect">
            <a:avLst/>
          </a:prstGeom>
          <a:noFill/>
        </p:spPr>
        <p:txBody>
          <a:bodyPr wrap="square">
            <a:spAutoFit/>
          </a:bodyPr>
          <a:lstStyle/>
          <a:p>
            <a:r>
              <a:rPr lang="en-GB" b="1">
                <a:solidFill>
                  <a:schemeClr val="bg1"/>
                </a:solidFill>
              </a:rPr>
              <a:t>@PtSafetyWM   @Healthinn_em</a:t>
            </a:r>
          </a:p>
        </p:txBody>
      </p:sp>
    </p:spTree>
    <p:extLst>
      <p:ext uri="{BB962C8B-B14F-4D97-AF65-F5344CB8AC3E}">
        <p14:creationId xmlns:p14="http://schemas.microsoft.com/office/powerpoint/2010/main" val="80699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ABC07-4036-1565-73CF-77CA898B9B0F}"/>
              </a:ext>
            </a:extLst>
          </p:cNvPr>
          <p:cNvSpPr>
            <a:spLocks noGrp="1"/>
          </p:cNvSpPr>
          <p:nvPr>
            <p:ph type="ctrTitle"/>
          </p:nvPr>
        </p:nvSpPr>
        <p:spPr/>
        <p:txBody>
          <a:bodyPr/>
          <a:lstStyle/>
          <a:p>
            <a:r>
              <a:rPr lang="en-GB" sz="3600" dirty="0">
                <a:effectLst/>
                <a:latin typeface="Arial" panose="020B0604020202020204" pitchFamily="34" charset="0"/>
                <a:ea typeface="Aptos" panose="020B0004020202020204" pitchFamily="34" charset="0"/>
              </a:rPr>
              <a:t>Oversight - supporting effective approaches for learning and improvement </a:t>
            </a:r>
            <a:endParaRPr lang="en-US" sz="3600" b="0" dirty="0">
              <a:latin typeface="Arial"/>
              <a:cs typeface="Arial"/>
            </a:endParaRPr>
          </a:p>
        </p:txBody>
      </p:sp>
      <p:sp>
        <p:nvSpPr>
          <p:cNvPr id="4" name="Text Placeholder 3">
            <a:extLst>
              <a:ext uri="{FF2B5EF4-FFF2-40B4-BE49-F238E27FC236}">
                <a16:creationId xmlns:a16="http://schemas.microsoft.com/office/drawing/2014/main" id="{78C4EBD0-3EB2-AB88-E6C7-054BA6ABE2CB}"/>
              </a:ext>
            </a:extLst>
          </p:cNvPr>
          <p:cNvSpPr>
            <a:spLocks noGrp="1"/>
          </p:cNvSpPr>
          <p:nvPr>
            <p:ph type="body" sz="quarter" idx="13"/>
          </p:nvPr>
        </p:nvSpPr>
        <p:spPr>
          <a:xfrm>
            <a:off x="432000" y="5486830"/>
            <a:ext cx="6051042" cy="488950"/>
          </a:xfrm>
        </p:spPr>
        <p:txBody>
          <a:bodyPr vert="horz" lIns="0" tIns="0" rIns="0" bIns="0" rtlCol="0" anchor="t">
            <a:noAutofit/>
          </a:bodyPr>
          <a:lstStyle/>
          <a:p>
            <a:r>
              <a:rPr lang="en-GB" sz="1600" dirty="0"/>
              <a:t>Lauren Mosley, Head of Patient Safety Implementation</a:t>
            </a:r>
            <a:endParaRPr lang="en-GB" sz="1600" dirty="0">
              <a:cs typeface="Calibri"/>
            </a:endParaRPr>
          </a:p>
          <a:p>
            <a:endParaRPr lang="en-GB" dirty="0">
              <a:cs typeface="Calibri"/>
            </a:endParaRPr>
          </a:p>
        </p:txBody>
      </p:sp>
      <p:pic>
        <p:nvPicPr>
          <p:cNvPr id="5" name="Picture 4" descr="A screenshot of a video game&#10;&#10;Description automatically generated">
            <a:extLst>
              <a:ext uri="{FF2B5EF4-FFF2-40B4-BE49-F238E27FC236}">
                <a16:creationId xmlns:a16="http://schemas.microsoft.com/office/drawing/2014/main" id="{140B6389-B82F-2AA2-7B84-4DE49F6BE01E}"/>
              </a:ext>
            </a:extLst>
          </p:cNvPr>
          <p:cNvPicPr>
            <a:picLocks noChangeAspect="1"/>
          </p:cNvPicPr>
          <p:nvPr/>
        </p:nvPicPr>
        <p:blipFill rotWithShape="1">
          <a:blip r:embed="rId2"/>
          <a:srcRect l="26326" t="38147" r="31770" b="9490"/>
          <a:stretch/>
        </p:blipFill>
        <p:spPr>
          <a:xfrm>
            <a:off x="5784573" y="1002268"/>
            <a:ext cx="4904510" cy="3447426"/>
          </a:xfrm>
          <a:prstGeom prst="rect">
            <a:avLst/>
          </a:prstGeom>
        </p:spPr>
      </p:pic>
      <p:sp>
        <p:nvSpPr>
          <p:cNvPr id="8" name="Subtitle 7">
            <a:extLst>
              <a:ext uri="{FF2B5EF4-FFF2-40B4-BE49-F238E27FC236}">
                <a16:creationId xmlns:a16="http://schemas.microsoft.com/office/drawing/2014/main" id="{47E889F1-70E6-3218-C5AB-6DDF2B3A7866}"/>
              </a:ext>
            </a:extLst>
          </p:cNvPr>
          <p:cNvSpPr>
            <a:spLocks noGrp="1"/>
          </p:cNvSpPr>
          <p:nvPr>
            <p:ph type="subTitle" idx="1"/>
          </p:nvPr>
        </p:nvSpPr>
        <p:spPr/>
        <p:txBody>
          <a:bodyPr vert="horz" lIns="0" tIns="0" rIns="0" bIns="0" rtlCol="0" anchor="t">
            <a:normAutofit/>
          </a:bodyPr>
          <a:lstStyle/>
          <a:p>
            <a:r>
              <a:rPr lang="en-US" sz="2400" dirty="0">
                <a:solidFill>
                  <a:srgbClr val="000000"/>
                </a:solidFill>
                <a:latin typeface="Arial"/>
                <a:cs typeface="Arial"/>
              </a:rPr>
              <a:t> </a:t>
            </a:r>
            <a:endParaRPr lang="en-US" sz="2400" dirty="0">
              <a:cs typeface="Calibri" panose="020F0502020204030204"/>
            </a:endParaRPr>
          </a:p>
        </p:txBody>
      </p:sp>
    </p:spTree>
    <p:extLst>
      <p:ext uri="{BB962C8B-B14F-4D97-AF65-F5344CB8AC3E}">
        <p14:creationId xmlns:p14="http://schemas.microsoft.com/office/powerpoint/2010/main" val="3082482683"/>
      </p:ext>
    </p:extLst>
  </p:cSld>
  <p:clrMapOvr>
    <a:masterClrMapping/>
  </p:clrMapOvr>
  <mc:AlternateContent xmlns:mc="http://schemas.openxmlformats.org/markup-compatibility/2006" xmlns:p14="http://schemas.microsoft.com/office/powerpoint/2010/main">
    <mc:Choice Requires="p14">
      <p:transition spd="med" p14:dur="700" advTm="37979">
        <p:fade/>
      </p:transition>
    </mc:Choice>
    <mc:Fallback xmlns="">
      <p:transition spd="med" advTm="37979">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label on a clothing item&#10;&#10;Description automatically generated">
            <a:extLst>
              <a:ext uri="{FF2B5EF4-FFF2-40B4-BE49-F238E27FC236}">
                <a16:creationId xmlns:a16="http://schemas.microsoft.com/office/drawing/2014/main" id="{88917976-1013-A681-F34C-41DC2996F57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2209" r="15190"/>
          <a:stretch/>
        </p:blipFill>
        <p:spPr>
          <a:xfrm>
            <a:off x="20" y="10"/>
            <a:ext cx="9141724" cy="6863475"/>
          </a:xfrm>
          <a:custGeom>
            <a:avLst/>
            <a:gdLst/>
            <a:ahLst/>
            <a:cxnLst/>
            <a:rect l="l" t="t" r="r" b="b"/>
            <a:pathLst>
              <a:path w="9141744" h="6863485">
                <a:moveTo>
                  <a:pt x="0" y="0"/>
                </a:moveTo>
                <a:lnTo>
                  <a:pt x="5963051" y="0"/>
                </a:lnTo>
                <a:lnTo>
                  <a:pt x="9141744" y="6863485"/>
                </a:lnTo>
                <a:lnTo>
                  <a:pt x="0" y="6863485"/>
                </a:lnTo>
                <a:lnTo>
                  <a:pt x="0" y="0"/>
                </a:lnTo>
                <a:close/>
              </a:path>
            </a:pathLst>
          </a:custGeom>
        </p:spPr>
      </p:pic>
      <p:pic>
        <p:nvPicPr>
          <p:cNvPr id="8" name="Picture 7">
            <a:extLst>
              <a:ext uri="{FF2B5EF4-FFF2-40B4-BE49-F238E27FC236}">
                <a16:creationId xmlns:a16="http://schemas.microsoft.com/office/drawing/2014/main" id="{500D4808-8112-6B4D-7E29-2C21547185A7}"/>
              </a:ext>
            </a:extLst>
          </p:cNvPr>
          <p:cNvPicPr>
            <a:picLocks noChangeAspect="1"/>
          </p:cNvPicPr>
          <p:nvPr/>
        </p:nvPicPr>
        <p:blipFill rotWithShape="1">
          <a:blip r:embed="rId4"/>
          <a:srcRect l="44471" r="2984" b="1"/>
          <a:stretch/>
        </p:blipFill>
        <p:spPr>
          <a:xfrm>
            <a:off x="5790353" y="10"/>
            <a:ext cx="6401647" cy="6852984"/>
          </a:xfrm>
          <a:custGeom>
            <a:avLst/>
            <a:gdLst/>
            <a:ahLst/>
            <a:cxnLst/>
            <a:rect l="l" t="t" r="r" b="b"/>
            <a:pathLst>
              <a:path w="6401647" h="6852994">
                <a:moveTo>
                  <a:pt x="354282" y="0"/>
                </a:moveTo>
                <a:lnTo>
                  <a:pt x="6401647" y="0"/>
                </a:lnTo>
                <a:lnTo>
                  <a:pt x="6401647" y="6852994"/>
                </a:lnTo>
                <a:lnTo>
                  <a:pt x="0" y="6852994"/>
                </a:lnTo>
                <a:lnTo>
                  <a:pt x="0" y="6852993"/>
                </a:lnTo>
                <a:lnTo>
                  <a:pt x="3528116" y="6852993"/>
                </a:lnTo>
                <a:close/>
              </a:path>
            </a:pathLst>
          </a:custGeom>
        </p:spPr>
      </p:pic>
      <p:sp>
        <p:nvSpPr>
          <p:cNvPr id="7" name="TextBox 6">
            <a:extLst>
              <a:ext uri="{FF2B5EF4-FFF2-40B4-BE49-F238E27FC236}">
                <a16:creationId xmlns:a16="http://schemas.microsoft.com/office/drawing/2014/main" id="{09185352-75EB-D1FA-E7C5-E6CB530FCB3E}"/>
              </a:ext>
            </a:extLst>
          </p:cNvPr>
          <p:cNvSpPr txBox="1"/>
          <p:nvPr/>
        </p:nvSpPr>
        <p:spPr>
          <a:xfrm>
            <a:off x="9581991" y="6657945"/>
            <a:ext cx="2610009" cy="200055"/>
          </a:xfrm>
          <a:prstGeom prst="rect">
            <a:avLst/>
          </a:prstGeom>
          <a:solidFill>
            <a:srgbClr val="000000"/>
          </a:solidFill>
        </p:spPr>
        <p:txBody>
          <a:bodyPr wrap="none" rtlCol="0">
            <a:spAutoFit/>
          </a:bodyPr>
          <a:lstStyle/>
          <a:p>
            <a:pPr algn="r">
              <a:spcAft>
                <a:spcPts val="600"/>
              </a:spcAft>
            </a:pPr>
            <a:r>
              <a:rPr lang="en-GB" sz="700" dirty="0">
                <a:solidFill>
                  <a:srgbClr val="FFFFFF"/>
                </a:solidFill>
                <a:hlinkClick r:id="rId3" tooltip="https://people-equation.com/why-one-size-recognition-doesnt-work/">
                  <a:extLst>
                    <a:ext uri="{A12FA001-AC4F-418D-AE19-62706E023703}">
                      <ahyp:hlinkClr xmlns:ahyp="http://schemas.microsoft.com/office/drawing/2018/hyperlinkcolor" val="tx"/>
                    </a:ext>
                  </a:extLst>
                </a:hlinkClick>
              </a:rPr>
              <a:t>This Photo</a:t>
            </a:r>
            <a:r>
              <a:rPr lang="en-GB" sz="700" dirty="0">
                <a:solidFill>
                  <a:srgbClr val="FFFFFF"/>
                </a:solidFill>
              </a:rPr>
              <a:t> by Unknown Author is licensed under </a:t>
            </a:r>
            <a:r>
              <a:rPr lang="en-GB" sz="700" dirty="0">
                <a:solidFill>
                  <a:srgbClr val="FFFFFF"/>
                </a:solidFill>
                <a:hlinkClick r:id="rId5" tooltip="https://creativecommons.org/licenses/by-nc-nd/3.0/">
                  <a:extLst>
                    <a:ext uri="{A12FA001-AC4F-418D-AE19-62706E023703}">
                      <ahyp:hlinkClr xmlns:ahyp="http://schemas.microsoft.com/office/drawing/2018/hyperlinkcolor" val="tx"/>
                    </a:ext>
                  </a:extLst>
                </a:hlinkClick>
              </a:rPr>
              <a:t>CC BY-NC-ND</a:t>
            </a:r>
            <a:endParaRPr lang="en-GB" sz="700" dirty="0">
              <a:solidFill>
                <a:srgbClr val="FFFFFF"/>
              </a:solidFill>
            </a:endParaRPr>
          </a:p>
        </p:txBody>
      </p:sp>
    </p:spTree>
    <p:extLst>
      <p:ext uri="{BB962C8B-B14F-4D97-AF65-F5344CB8AC3E}">
        <p14:creationId xmlns:p14="http://schemas.microsoft.com/office/powerpoint/2010/main" val="213433049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13.0.5724"/>
  <p:tag name="SLIDO_PRESENTATION_ID" val="f32eea61-4f1f-4ab3-9fd3-f18b78b6d50c"/>
  <p:tag name="SLIDO_EVENT_UUID" val="12b95269-1ba5-4833-920b-cb89d8a3923b"/>
  <p:tag name="SLIDO_EVENT_SECTION_UUID" val="be15ef6c-9d3f-4b78-9d87-4c7ade6efe1e"/>
</p:tagLst>
</file>

<file path=ppt/tags/tag10.xml><?xml version="1.0" encoding="utf-8"?>
<p:tagLst xmlns:a="http://schemas.openxmlformats.org/drawingml/2006/main" xmlns:r="http://schemas.openxmlformats.org/officeDocument/2006/relationships" xmlns:p="http://schemas.openxmlformats.org/presentationml/2006/main">
  <p:tag name="SLIDO_ELEMENT" val="reminder"/>
</p:tagLst>
</file>

<file path=ppt/tags/tag11.xml><?xml version="1.0" encoding="utf-8"?>
<p:tagLst xmlns:a="http://schemas.openxmlformats.org/drawingml/2006/main" xmlns:r="http://schemas.openxmlformats.org/officeDocument/2006/relationships" xmlns:p="http://schemas.openxmlformats.org/presentationml/2006/main">
  <p:tag name="SLIDO_ELEMENT" val="dotty"/>
</p:tagLst>
</file>

<file path=ppt/tags/tag12.xml><?xml version="1.0" encoding="utf-8"?>
<p:tagLst xmlns:a="http://schemas.openxmlformats.org/drawingml/2006/main" xmlns:r="http://schemas.openxmlformats.org/officeDocument/2006/relationships" xmlns:p="http://schemas.openxmlformats.org/presentationml/2006/main">
  <p:tag name="SLIDO_ELEMENT" val="logo"/>
</p:tagLst>
</file>

<file path=ppt/tags/tag13.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WordCloud"/>
</p:tagLst>
</file>

<file path=ppt/tags/tag14.xml><?xml version="1.0" encoding="utf-8"?>
<p:tagLst xmlns:a="http://schemas.openxmlformats.org/drawingml/2006/main" xmlns:r="http://schemas.openxmlformats.org/officeDocument/2006/relationships" xmlns:p="http://schemas.openxmlformats.org/presentationml/2006/main">
  <p:tag name="SLIDO_ELEMENT" val="title"/>
</p:tagLst>
</file>

<file path=ppt/tags/tag15.xml><?xml version="1.0" encoding="utf-8"?>
<p:tagLst xmlns:a="http://schemas.openxmlformats.org/drawingml/2006/main" xmlns:r="http://schemas.openxmlformats.org/officeDocument/2006/relationships" xmlns:p="http://schemas.openxmlformats.org/presentationml/2006/main">
  <p:tag name="SLIDO_ELEMENT" val="footer"/>
</p:tagLst>
</file>

<file path=ppt/tags/tag2.xml><?xml version="1.0" encoding="utf-8"?>
<p:tagLst xmlns:a="http://schemas.openxmlformats.org/drawingml/2006/main" xmlns:r="http://schemas.openxmlformats.org/officeDocument/2006/relationships" xmlns:p="http://schemas.openxmlformats.org/presentationml/2006/main">
  <p:tag name="SLIDO_METADATA" val="eyJUaW1lc3RhbXAiOjE3MzI1MzA1NTB9"/>
  <p:tag name="SLIDO_TYPE" val="SlidoPoll"/>
  <p:tag name="SLIDO_POLL_UUID" val="0cad67d2-9f23-4521-ac06-1b1e716e4944"/>
  <p:tag name="SLIDO_TIMELINE" val="W3sicG9sbFF1ZXN0aW9uVXVpZCI6IjU0YWUyNjhkLWY2MmUtNDA3MC05MGE0LWRlMDc1ZmM5ZTlhOSIsInNob3dSZXN1bHRzIjp0cnVlLCJzaG93Q29ycmVjdEFuc3dlcnMiOmZhbHNlLCJ2b3RpbmdMb2NrZWQiOmZhbHNlfV0="/>
</p:tagLst>
</file>

<file path=ppt/tags/tag3.xml><?xml version="1.0" encoding="utf-8"?>
<p:tagLst xmlns:a="http://schemas.openxmlformats.org/drawingml/2006/main" xmlns:r="http://schemas.openxmlformats.org/officeDocument/2006/relationships" xmlns:p="http://schemas.openxmlformats.org/presentationml/2006/main">
  <p:tag name="SLIDO_ELEMENT" val="reminder"/>
</p:tagLst>
</file>

<file path=ppt/tags/tag4.xml><?xml version="1.0" encoding="utf-8"?>
<p:tagLst xmlns:a="http://schemas.openxmlformats.org/drawingml/2006/main" xmlns:r="http://schemas.openxmlformats.org/officeDocument/2006/relationships" xmlns:p="http://schemas.openxmlformats.org/presentationml/2006/main">
  <p:tag name="SLIDO_ELEMENT" val="dotty"/>
</p:tagLst>
</file>

<file path=ppt/tags/tag5.xml><?xml version="1.0" encoding="utf-8"?>
<p:tagLst xmlns:a="http://schemas.openxmlformats.org/drawingml/2006/main" xmlns:r="http://schemas.openxmlformats.org/officeDocument/2006/relationships" xmlns:p="http://schemas.openxmlformats.org/presentationml/2006/main">
  <p:tag name="SLIDO_ELEMENT" val="logo"/>
</p:tagLst>
</file>

<file path=ppt/tags/tag6.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WordCloud"/>
</p:tagLst>
</file>

<file path=ppt/tags/tag7.xml><?xml version="1.0" encoding="utf-8"?>
<p:tagLst xmlns:a="http://schemas.openxmlformats.org/drawingml/2006/main" xmlns:r="http://schemas.openxmlformats.org/officeDocument/2006/relationships" xmlns:p="http://schemas.openxmlformats.org/presentationml/2006/main">
  <p:tag name="SLIDO_ELEMENT" val="title"/>
</p:tagLst>
</file>

<file path=ppt/tags/tag8.xml><?xml version="1.0" encoding="utf-8"?>
<p:tagLst xmlns:a="http://schemas.openxmlformats.org/drawingml/2006/main" xmlns:r="http://schemas.openxmlformats.org/officeDocument/2006/relationships" xmlns:p="http://schemas.openxmlformats.org/presentationml/2006/main">
  <p:tag name="SLIDO_ELEMENT" val="footer"/>
</p:tagLst>
</file>

<file path=ppt/tags/tag9.xml><?xml version="1.0" encoding="utf-8"?>
<p:tagLst xmlns:a="http://schemas.openxmlformats.org/drawingml/2006/main" xmlns:r="http://schemas.openxmlformats.org/officeDocument/2006/relationships" xmlns:p="http://schemas.openxmlformats.org/presentationml/2006/main">
  <p:tag name="SLIDO_METADATA" val="eyJUaW1lc3RhbXAiOjE3MzI1MzA2MzV9"/>
  <p:tag name="SLIDO_TYPE" val="SlidoPoll"/>
  <p:tag name="SLIDO_POLL_UUID" val="2d03070b-533a-45de-9581-e7ef87d3446c"/>
  <p:tag name="SLIDO_TIMELINE" val="W3sicG9sbFF1ZXN0aW9uVXVpZCI6ImE0YWEzNTg3LThjYWMtNGZmMS04MTI2LTdmNzg4NWNiODhkMCIsInNob3dSZXN1bHRzIjp0cnVlLCJzaG93Q29ycmVjdEFuc3dlcnMiOmZhbHNlLCJ2b3RpbmdMb2NrZWQiOmZhbHNlfV0="/>
</p:tagLst>
</file>

<file path=ppt/theme/theme1.xml><?xml version="1.0" encoding="utf-8"?>
<a:theme xmlns:a="http://schemas.openxmlformats.org/drawingml/2006/main" name="Office Theme">
  <a:themeElements>
    <a:clrScheme name="NatPatSIPs">
      <a:dk1>
        <a:srgbClr val="231F20"/>
      </a:dk1>
      <a:lt1>
        <a:srgbClr val="FFFFFF"/>
      </a:lt1>
      <a:dk2>
        <a:srgbClr val="005EB8"/>
      </a:dk2>
      <a:lt2>
        <a:srgbClr val="41B6E6"/>
      </a:lt2>
      <a:accent1>
        <a:srgbClr val="005EB8"/>
      </a:accent1>
      <a:accent2>
        <a:srgbClr val="330072"/>
      </a:accent2>
      <a:accent3>
        <a:srgbClr val="78BE20"/>
      </a:accent3>
      <a:accent4>
        <a:srgbClr val="AE2573"/>
      </a:accent4>
      <a:accent5>
        <a:srgbClr val="00A499"/>
      </a:accent5>
      <a:accent6>
        <a:srgbClr val="ED8B00"/>
      </a:accent6>
      <a:hlink>
        <a:srgbClr val="005EB8"/>
      </a:hlink>
      <a:folHlink>
        <a:srgbClr val="76869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1.09.02_New Strategy_POWERPOINT TEMPLATE" id="{8DA20B90-F9D5-49EE-B166-FADD4400CCF7}" vid="{7F220ED0-B53B-4ED9-9308-5F701F2C454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93633ef-e402-4baa-aa23-e871caf304f2">
      <Terms xmlns="http://schemas.microsoft.com/office/infopath/2007/PartnerControls"/>
    </lcf76f155ced4ddcb4097134ff3c332f>
    <TaxCatchAll xmlns="96caade2-a68c-4492-ba32-c11e28e0f3f7" xsi:nil="true"/>
    <MediaLengthInSeconds xmlns="d93633ef-e402-4baa-aa23-e871caf304f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428705AEAC2094F8D23CAFADEE6A139" ma:contentTypeVersion="17" ma:contentTypeDescription="Create a new document." ma:contentTypeScope="" ma:versionID="d63170bf39dfbb5cf7a1a7ac4c7f0b21">
  <xsd:schema xmlns:xsd="http://www.w3.org/2001/XMLSchema" xmlns:xs="http://www.w3.org/2001/XMLSchema" xmlns:p="http://schemas.microsoft.com/office/2006/metadata/properties" xmlns:ns2="d93633ef-e402-4baa-aa23-e871caf304f2" xmlns:ns3="96caade2-a68c-4492-ba32-c11e28e0f3f7" targetNamespace="http://schemas.microsoft.com/office/2006/metadata/properties" ma:root="true" ma:fieldsID="bb78c5868a433d3e9752901dc7831a37" ns2:_="" ns3:_="">
    <xsd:import namespace="d93633ef-e402-4baa-aa23-e871caf304f2"/>
    <xsd:import namespace="96caade2-a68c-4492-ba32-c11e28e0f3f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3633ef-e402-4baa-aa23-e871caf304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4de0d9b-a43a-467d-b1ea-13a10adc5772"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6caade2-a68c-4492-ba32-c11e28e0f3f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42bf144-2b76-4883-9f34-28d64cf8e44c}" ma:internalName="TaxCatchAll" ma:showField="CatchAllData" ma:web="96caade2-a68c-4492-ba32-c11e28e0f3f7">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A09FF9-1288-4B2F-B01A-A66D2442C242}">
  <ds:schemaRefs>
    <ds:schemaRef ds:uri="96caade2-a68c-4492-ba32-c11e28e0f3f7"/>
    <ds:schemaRef ds:uri="d93633ef-e402-4baa-aa23-e871caf304f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1A52C4B-5B2E-4223-8F29-A057B3B21707}">
  <ds:schemaRefs>
    <ds:schemaRef ds:uri="96caade2-a68c-4492-ba32-c11e28e0f3f7"/>
    <ds:schemaRef ds:uri="d93633ef-e402-4baa-aa23-e871caf304f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47E66E9-252A-4119-92E7-DFB655B2E6A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TotalTime>
  <Words>3008</Words>
  <Application>Microsoft Office PowerPoint</Application>
  <PresentationFormat>Widescreen</PresentationFormat>
  <Paragraphs>433</Paragraphs>
  <Slides>47</Slides>
  <Notes>4</Notes>
  <HiddenSlides>0</HiddenSlides>
  <MMClips>0</MMClips>
  <ScaleCrop>false</ScaleCrop>
  <HeadingPairs>
    <vt:vector size="4" baseType="variant">
      <vt:variant>
        <vt:lpstr>Theme</vt:lpstr>
      </vt:variant>
      <vt:variant>
        <vt:i4>2</vt:i4>
      </vt:variant>
      <vt:variant>
        <vt:lpstr>Slide Titles</vt:lpstr>
      </vt:variant>
      <vt:variant>
        <vt:i4>47</vt:i4>
      </vt:variant>
    </vt:vector>
  </HeadingPairs>
  <TitlesOfParts>
    <vt:vector size="49" baseType="lpstr">
      <vt:lpstr>Office Theme</vt:lpstr>
      <vt:lpstr>7_Office Theme</vt:lpstr>
      <vt:lpstr>Midlands Shared Learning Event: PSIRF Measuring Impact of Improvement 26 November 2024</vt:lpstr>
      <vt:lpstr>Housekeeping</vt:lpstr>
      <vt:lpstr>System Safety Improvement Programme </vt:lpstr>
      <vt:lpstr> Midlands Shared Learning Event</vt:lpstr>
      <vt:lpstr>PowerPoint Presentation</vt:lpstr>
      <vt:lpstr>PowerPoint Presentation</vt:lpstr>
      <vt:lpstr>Oversight - supporting effective approaches for learning and improvement</vt:lpstr>
      <vt:lpstr>Oversight - supporting effective approaches for learning and improvement </vt:lpstr>
      <vt:lpstr>PowerPoint Presentation</vt:lpstr>
      <vt:lpstr>Changing culture and behaviour</vt:lpstr>
      <vt:lpstr>Supportive oversight</vt:lpstr>
      <vt:lpstr>PowerPoint Presentation</vt:lpstr>
      <vt:lpstr>Setting the foundations</vt:lpstr>
      <vt:lpstr>Developing new oversight processes</vt:lpstr>
      <vt:lpstr>PowerPoint Presentation</vt:lpstr>
      <vt:lpstr>PSIRF Response Tool: Thematic Review of Pressure Ulcer Preventative Care in the Community</vt:lpstr>
      <vt:lpstr>PowerPoint Presentation</vt:lpstr>
      <vt:lpstr>Overview</vt:lpstr>
      <vt:lpstr>PowerPoint Presentation</vt:lpstr>
      <vt:lpstr>Our Approach</vt:lpstr>
      <vt:lpstr>Staff Engagement:</vt:lpstr>
      <vt:lpstr>PowerPoint Presentation</vt:lpstr>
      <vt:lpstr>PowerPoint Presentation</vt:lpstr>
      <vt:lpstr>Findings</vt:lpstr>
      <vt:lpstr>Findings</vt:lpstr>
      <vt:lpstr>Findings</vt:lpstr>
      <vt:lpstr>Outcome Measures: Improvement      </vt:lpstr>
      <vt:lpstr>Outcome Measures: Process  Engagement – staff survey to collate staff feedback on process </vt:lpstr>
      <vt:lpstr>Improvement focus groups incorporating SEIPS analysis   Incorporating “What you hear, what you see and what you perceive” triangulated with the hard data.   </vt:lpstr>
      <vt:lpstr>Reflections</vt:lpstr>
      <vt:lpstr>Reflections continued…..</vt:lpstr>
      <vt:lpstr>What made this work in Community?</vt:lpstr>
      <vt:lpstr>Thank You Questions?</vt:lpstr>
      <vt:lpstr>Insert Derby and Derbyshire ICB slides here</vt:lpstr>
      <vt:lpstr>Insert Derby and Derbyshire ICB slides here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Closing Remarks </vt:lpstr>
      <vt:lpstr>Summary of the session</vt:lpstr>
      <vt:lpstr>Feedback form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Bernard Allen</dc:creator>
  <cp:lastModifiedBy>Ella West</cp:lastModifiedBy>
  <cp:revision>5</cp:revision>
  <dcterms:created xsi:type="dcterms:W3CDTF">2020-05-20T20:00:34Z</dcterms:created>
  <dcterms:modified xsi:type="dcterms:W3CDTF">2025-04-16T08:48:10Z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0x0101004428705AEAC2094F8D23CAFADEE6A139</vt:lpwstr>
  </property>
  <property fmtid="{D5CDD505-2E9C-101B-9397-08002B2CF9AE}" pid="3" name="MediaServiceImageTags">
    <vt:lpwstr/>
  </property>
  <property fmtid="{D5CDD505-2E9C-101B-9397-08002B2CF9AE}" pid="4" name="Order">
    <vt:r8>3050900</vt:r8>
  </property>
  <property fmtid="{D5CDD505-2E9C-101B-9397-08002B2CF9AE}" pid="5" name="xd_Signature">
    <vt:bool>false</vt:bool>
  </property>
  <property fmtid="{D5CDD505-2E9C-101B-9397-08002B2CF9AE}" pid="6" name="xd_ProgID">
    <vt:lpwstr/>
  </property>
  <property fmtid="{D5CDD505-2E9C-101B-9397-08002B2CF9AE}" pid="7" name="_ExtendedDescription">
    <vt:lpwstr/>
  </property>
  <property fmtid="{D5CDD505-2E9C-101B-9397-08002B2CF9AE}" pid="8" name="TriggerFlowInfo">
    <vt:lpwstr/>
  </property>
  <property fmtid="{D5CDD505-2E9C-101B-9397-08002B2CF9AE}" pid="9" name="ComplianceAssetId">
    <vt:lpwstr/>
  </property>
  <property fmtid="{D5CDD505-2E9C-101B-9397-08002B2CF9AE}" pid="10" name="TemplateUrl">
    <vt:lpwstr/>
  </property>
</Properties>
</file>