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64"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02C3615-9A74-AA3D-4EFF-9586D3C1A4B8}" name="Frances Sanderson" initials="FS" userId="S::frances.sanderson_uclpartners.com#ext#@nhsengland.onmicrosoft.com::38181c15-24b8-4533-af61-bf1901fd1b0a" providerId="AD"/>
  <p188:author id="{14B17388-A91A-44D1-B877-C1599ED35410}" name="Thomas Hauschildt" initials="TH" userId="S::thomas.hauschildt_uclpartners.com#ext#@nhsengland.onmicrosoft.com::4c51576a-62c7-43e8-b579-fb94fe9a0c9e" providerId="AD"/>
  <p188:author id="{8D9032B9-48F6-39B2-AAD8-8ED5B6DE82D0}" name="Frances Sanderson" initials="FS" userId="S::frances.sanderson@uclpartners.com::d9c655d9-1f37-49ec-bac3-a31a6efcc717" providerId="AD"/>
  <p188:author id="{3DC0DCE1-7DF0-5955-3EEA-B7FC14CFA12D}" name="Sarah Ramjeet" initials="SR" userId="S::sarah.ramjeet@england.nhs.uk::aad22c60-8b01-4df3-8b11-db74c87de7a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499"/>
    <a:srgbClr val="41B6E6"/>
    <a:srgbClr val="FFFFFF"/>
    <a:srgbClr val="00A9CE"/>
    <a:srgbClr val="0072CE"/>
    <a:srgbClr val="003087"/>
    <a:srgbClr val="005EB8"/>
    <a:srgbClr val="00338A"/>
    <a:srgbClr val="76869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876"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10"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A0AC1-0556-AB8E-B464-9F6820FA50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AD3925C-DA27-FC13-7E26-F78456B366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0B35975-5EC6-81E2-2B99-6AADD5D37A5A}"/>
              </a:ext>
            </a:extLst>
          </p:cNvPr>
          <p:cNvSpPr>
            <a:spLocks noGrp="1"/>
          </p:cNvSpPr>
          <p:nvPr>
            <p:ph type="dt" sz="half" idx="10"/>
          </p:nvPr>
        </p:nvSpPr>
        <p:spPr/>
        <p:txBody>
          <a:bodyPr/>
          <a:lstStyle/>
          <a:p>
            <a:fld id="{2DAF67D2-9B75-42D8-B881-C67E8D4BC8C7}" type="datetimeFigureOut">
              <a:rPr lang="en-GB" smtClean="0"/>
              <a:t>13/12/2023</a:t>
            </a:fld>
            <a:endParaRPr lang="en-GB" dirty="0"/>
          </a:p>
        </p:txBody>
      </p:sp>
      <p:sp>
        <p:nvSpPr>
          <p:cNvPr id="5" name="Footer Placeholder 4">
            <a:extLst>
              <a:ext uri="{FF2B5EF4-FFF2-40B4-BE49-F238E27FC236}">
                <a16:creationId xmlns:a16="http://schemas.microsoft.com/office/drawing/2014/main" id="{F33C7653-6254-DE13-6D55-14AC14DC8159}"/>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8C057C3B-1984-3ABF-460B-D8E5ED7A3DDD}"/>
              </a:ext>
            </a:extLst>
          </p:cNvPr>
          <p:cNvSpPr>
            <a:spLocks noGrp="1"/>
          </p:cNvSpPr>
          <p:nvPr>
            <p:ph type="sldNum" sz="quarter" idx="12"/>
          </p:nvPr>
        </p:nvSpPr>
        <p:spPr/>
        <p:txBody>
          <a:bodyPr/>
          <a:lstStyle/>
          <a:p>
            <a:fld id="{CF659C4E-C899-4532-8EEF-5CECC51077C2}" type="slidenum">
              <a:rPr lang="en-GB" smtClean="0"/>
              <a:t>‹#›</a:t>
            </a:fld>
            <a:endParaRPr lang="en-GB" dirty="0"/>
          </a:p>
        </p:txBody>
      </p:sp>
    </p:spTree>
    <p:extLst>
      <p:ext uri="{BB962C8B-B14F-4D97-AF65-F5344CB8AC3E}">
        <p14:creationId xmlns:p14="http://schemas.microsoft.com/office/powerpoint/2010/main" val="7944430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CB927-FB49-FE49-1889-AF9CF0347EA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EDD5730-5EF5-899C-7607-410FB820B95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3239091-6ADB-7568-A018-FCD1CC8F4849}"/>
              </a:ext>
            </a:extLst>
          </p:cNvPr>
          <p:cNvSpPr>
            <a:spLocks noGrp="1"/>
          </p:cNvSpPr>
          <p:nvPr>
            <p:ph type="dt" sz="half" idx="10"/>
          </p:nvPr>
        </p:nvSpPr>
        <p:spPr/>
        <p:txBody>
          <a:bodyPr/>
          <a:lstStyle/>
          <a:p>
            <a:fld id="{2DAF67D2-9B75-42D8-B881-C67E8D4BC8C7}" type="datetimeFigureOut">
              <a:rPr lang="en-GB" smtClean="0"/>
              <a:t>13/12/2023</a:t>
            </a:fld>
            <a:endParaRPr lang="en-GB" dirty="0"/>
          </a:p>
        </p:txBody>
      </p:sp>
      <p:sp>
        <p:nvSpPr>
          <p:cNvPr id="5" name="Footer Placeholder 4">
            <a:extLst>
              <a:ext uri="{FF2B5EF4-FFF2-40B4-BE49-F238E27FC236}">
                <a16:creationId xmlns:a16="http://schemas.microsoft.com/office/drawing/2014/main" id="{17B89ED3-B4F0-0B9C-52A0-1316606864A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2DBE0018-C9D6-31E5-3B9D-04B6D1D7D58F}"/>
              </a:ext>
            </a:extLst>
          </p:cNvPr>
          <p:cNvSpPr>
            <a:spLocks noGrp="1"/>
          </p:cNvSpPr>
          <p:nvPr>
            <p:ph type="sldNum" sz="quarter" idx="12"/>
          </p:nvPr>
        </p:nvSpPr>
        <p:spPr/>
        <p:txBody>
          <a:bodyPr/>
          <a:lstStyle/>
          <a:p>
            <a:fld id="{CF659C4E-C899-4532-8EEF-5CECC51077C2}" type="slidenum">
              <a:rPr lang="en-GB" smtClean="0"/>
              <a:t>‹#›</a:t>
            </a:fld>
            <a:endParaRPr lang="en-GB" dirty="0"/>
          </a:p>
        </p:txBody>
      </p:sp>
    </p:spTree>
    <p:extLst>
      <p:ext uri="{BB962C8B-B14F-4D97-AF65-F5344CB8AC3E}">
        <p14:creationId xmlns:p14="http://schemas.microsoft.com/office/powerpoint/2010/main" val="17420593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222C5F-2248-C1C1-30E0-65B396FD87A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F60B414-2715-DDFC-9916-36716152C6B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F46BAF2-FAB1-F2EE-01D0-6A77A53E74B2}"/>
              </a:ext>
            </a:extLst>
          </p:cNvPr>
          <p:cNvSpPr>
            <a:spLocks noGrp="1"/>
          </p:cNvSpPr>
          <p:nvPr>
            <p:ph type="dt" sz="half" idx="10"/>
          </p:nvPr>
        </p:nvSpPr>
        <p:spPr/>
        <p:txBody>
          <a:bodyPr/>
          <a:lstStyle/>
          <a:p>
            <a:fld id="{2DAF67D2-9B75-42D8-B881-C67E8D4BC8C7}" type="datetimeFigureOut">
              <a:rPr lang="en-GB" smtClean="0"/>
              <a:t>13/12/2023</a:t>
            </a:fld>
            <a:endParaRPr lang="en-GB" dirty="0"/>
          </a:p>
        </p:txBody>
      </p:sp>
      <p:sp>
        <p:nvSpPr>
          <p:cNvPr id="5" name="Footer Placeholder 4">
            <a:extLst>
              <a:ext uri="{FF2B5EF4-FFF2-40B4-BE49-F238E27FC236}">
                <a16:creationId xmlns:a16="http://schemas.microsoft.com/office/drawing/2014/main" id="{1112C10D-83B5-5ECD-9936-FFD8FCEB472F}"/>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C0C8389D-00AA-4C00-8731-57BF9D76E65F}"/>
              </a:ext>
            </a:extLst>
          </p:cNvPr>
          <p:cNvSpPr>
            <a:spLocks noGrp="1"/>
          </p:cNvSpPr>
          <p:nvPr>
            <p:ph type="sldNum" sz="quarter" idx="12"/>
          </p:nvPr>
        </p:nvSpPr>
        <p:spPr/>
        <p:txBody>
          <a:bodyPr/>
          <a:lstStyle/>
          <a:p>
            <a:fld id="{CF659C4E-C899-4532-8EEF-5CECC51077C2}" type="slidenum">
              <a:rPr lang="en-GB" smtClean="0"/>
              <a:t>‹#›</a:t>
            </a:fld>
            <a:endParaRPr lang="en-GB" dirty="0"/>
          </a:p>
        </p:txBody>
      </p:sp>
    </p:spTree>
    <p:extLst>
      <p:ext uri="{BB962C8B-B14F-4D97-AF65-F5344CB8AC3E}">
        <p14:creationId xmlns:p14="http://schemas.microsoft.com/office/powerpoint/2010/main" val="24435715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7712D-41A4-C1C2-FA6D-4F78E944CC9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108B281-2F35-5619-84E5-93BBCEFDBE4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2651548-905B-8498-5420-8E1ED96027A2}"/>
              </a:ext>
            </a:extLst>
          </p:cNvPr>
          <p:cNvSpPr>
            <a:spLocks noGrp="1"/>
          </p:cNvSpPr>
          <p:nvPr>
            <p:ph type="dt" sz="half" idx="10"/>
          </p:nvPr>
        </p:nvSpPr>
        <p:spPr/>
        <p:txBody>
          <a:bodyPr/>
          <a:lstStyle/>
          <a:p>
            <a:fld id="{2DAF67D2-9B75-42D8-B881-C67E8D4BC8C7}" type="datetimeFigureOut">
              <a:rPr lang="en-GB" smtClean="0"/>
              <a:t>13/12/2023</a:t>
            </a:fld>
            <a:endParaRPr lang="en-GB" dirty="0"/>
          </a:p>
        </p:txBody>
      </p:sp>
      <p:sp>
        <p:nvSpPr>
          <p:cNvPr id="5" name="Footer Placeholder 4">
            <a:extLst>
              <a:ext uri="{FF2B5EF4-FFF2-40B4-BE49-F238E27FC236}">
                <a16:creationId xmlns:a16="http://schemas.microsoft.com/office/drawing/2014/main" id="{7D215D62-F202-BC5D-29EB-64B4758EE387}"/>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D1FA78C2-05C4-72EB-42B1-98A1BCA1D5F7}"/>
              </a:ext>
            </a:extLst>
          </p:cNvPr>
          <p:cNvSpPr>
            <a:spLocks noGrp="1"/>
          </p:cNvSpPr>
          <p:nvPr>
            <p:ph type="sldNum" sz="quarter" idx="12"/>
          </p:nvPr>
        </p:nvSpPr>
        <p:spPr/>
        <p:txBody>
          <a:bodyPr/>
          <a:lstStyle/>
          <a:p>
            <a:fld id="{CF659C4E-C899-4532-8EEF-5CECC51077C2}" type="slidenum">
              <a:rPr lang="en-GB" smtClean="0"/>
              <a:t>‹#›</a:t>
            </a:fld>
            <a:endParaRPr lang="en-GB" dirty="0"/>
          </a:p>
        </p:txBody>
      </p:sp>
    </p:spTree>
    <p:extLst>
      <p:ext uri="{BB962C8B-B14F-4D97-AF65-F5344CB8AC3E}">
        <p14:creationId xmlns:p14="http://schemas.microsoft.com/office/powerpoint/2010/main" val="3968464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6E6D9-F96F-81D1-8911-5C90057C8A5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E74CB88-9931-4BE5-C7FD-2586D894BBC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F42D700-D3DB-092E-2AA6-0A6216483948}"/>
              </a:ext>
            </a:extLst>
          </p:cNvPr>
          <p:cNvSpPr>
            <a:spLocks noGrp="1"/>
          </p:cNvSpPr>
          <p:nvPr>
            <p:ph type="dt" sz="half" idx="10"/>
          </p:nvPr>
        </p:nvSpPr>
        <p:spPr/>
        <p:txBody>
          <a:bodyPr/>
          <a:lstStyle/>
          <a:p>
            <a:fld id="{2DAF67D2-9B75-42D8-B881-C67E8D4BC8C7}" type="datetimeFigureOut">
              <a:rPr lang="en-GB" smtClean="0"/>
              <a:t>13/12/2023</a:t>
            </a:fld>
            <a:endParaRPr lang="en-GB" dirty="0"/>
          </a:p>
        </p:txBody>
      </p:sp>
      <p:sp>
        <p:nvSpPr>
          <p:cNvPr id="5" name="Footer Placeholder 4">
            <a:extLst>
              <a:ext uri="{FF2B5EF4-FFF2-40B4-BE49-F238E27FC236}">
                <a16:creationId xmlns:a16="http://schemas.microsoft.com/office/drawing/2014/main" id="{7F075619-AE9B-33BD-3F85-008A805838B1}"/>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6DE1044E-5D68-9DDA-DE66-49B7C13AE9AA}"/>
              </a:ext>
            </a:extLst>
          </p:cNvPr>
          <p:cNvSpPr>
            <a:spLocks noGrp="1"/>
          </p:cNvSpPr>
          <p:nvPr>
            <p:ph type="sldNum" sz="quarter" idx="12"/>
          </p:nvPr>
        </p:nvSpPr>
        <p:spPr/>
        <p:txBody>
          <a:bodyPr/>
          <a:lstStyle/>
          <a:p>
            <a:fld id="{CF659C4E-C899-4532-8EEF-5CECC51077C2}" type="slidenum">
              <a:rPr lang="en-GB" smtClean="0"/>
              <a:t>‹#›</a:t>
            </a:fld>
            <a:endParaRPr lang="en-GB" dirty="0"/>
          </a:p>
        </p:txBody>
      </p:sp>
    </p:spTree>
    <p:extLst>
      <p:ext uri="{BB962C8B-B14F-4D97-AF65-F5344CB8AC3E}">
        <p14:creationId xmlns:p14="http://schemas.microsoft.com/office/powerpoint/2010/main" val="3584046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47A7B-4057-64A4-BBF5-61BA8152CAF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2553F38-27C7-5838-817A-ADFCE5BB35F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F0F3841-85C5-226F-E580-385AEF12E1C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EA6C5F0-4B9F-2AD6-0E4F-F8B6E7CA2DE2}"/>
              </a:ext>
            </a:extLst>
          </p:cNvPr>
          <p:cNvSpPr>
            <a:spLocks noGrp="1"/>
          </p:cNvSpPr>
          <p:nvPr>
            <p:ph type="dt" sz="half" idx="10"/>
          </p:nvPr>
        </p:nvSpPr>
        <p:spPr/>
        <p:txBody>
          <a:bodyPr/>
          <a:lstStyle/>
          <a:p>
            <a:fld id="{2DAF67D2-9B75-42D8-B881-C67E8D4BC8C7}" type="datetimeFigureOut">
              <a:rPr lang="en-GB" smtClean="0"/>
              <a:t>13/12/2023</a:t>
            </a:fld>
            <a:endParaRPr lang="en-GB" dirty="0"/>
          </a:p>
        </p:txBody>
      </p:sp>
      <p:sp>
        <p:nvSpPr>
          <p:cNvPr id="6" name="Footer Placeholder 5">
            <a:extLst>
              <a:ext uri="{FF2B5EF4-FFF2-40B4-BE49-F238E27FC236}">
                <a16:creationId xmlns:a16="http://schemas.microsoft.com/office/drawing/2014/main" id="{7A02945A-D0CE-7A90-E992-9CD82E65F0A5}"/>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FD4B3D58-12F2-3DC7-83A7-25C74C76F4CB}"/>
              </a:ext>
            </a:extLst>
          </p:cNvPr>
          <p:cNvSpPr>
            <a:spLocks noGrp="1"/>
          </p:cNvSpPr>
          <p:nvPr>
            <p:ph type="sldNum" sz="quarter" idx="12"/>
          </p:nvPr>
        </p:nvSpPr>
        <p:spPr/>
        <p:txBody>
          <a:bodyPr/>
          <a:lstStyle/>
          <a:p>
            <a:fld id="{CF659C4E-C899-4532-8EEF-5CECC51077C2}" type="slidenum">
              <a:rPr lang="en-GB" smtClean="0"/>
              <a:t>‹#›</a:t>
            </a:fld>
            <a:endParaRPr lang="en-GB" dirty="0"/>
          </a:p>
        </p:txBody>
      </p:sp>
    </p:spTree>
    <p:extLst>
      <p:ext uri="{BB962C8B-B14F-4D97-AF65-F5344CB8AC3E}">
        <p14:creationId xmlns:p14="http://schemas.microsoft.com/office/powerpoint/2010/main" val="621942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CF201-63E4-BEF1-55A3-E35C397BD96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4793988-899A-918B-1504-CD6AD130338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95A54C7-8ABE-209D-6476-FF8D6B9E028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3428A63-1A2F-21AC-46DE-791DDAE339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D258CF-9997-9C8F-4DD9-7D0B91C7166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78002C6-FB0C-1670-0A61-EA8194752078}"/>
              </a:ext>
            </a:extLst>
          </p:cNvPr>
          <p:cNvSpPr>
            <a:spLocks noGrp="1"/>
          </p:cNvSpPr>
          <p:nvPr>
            <p:ph type="dt" sz="half" idx="10"/>
          </p:nvPr>
        </p:nvSpPr>
        <p:spPr/>
        <p:txBody>
          <a:bodyPr/>
          <a:lstStyle/>
          <a:p>
            <a:fld id="{2DAF67D2-9B75-42D8-B881-C67E8D4BC8C7}" type="datetimeFigureOut">
              <a:rPr lang="en-GB" smtClean="0"/>
              <a:t>13/12/2023</a:t>
            </a:fld>
            <a:endParaRPr lang="en-GB" dirty="0"/>
          </a:p>
        </p:txBody>
      </p:sp>
      <p:sp>
        <p:nvSpPr>
          <p:cNvPr id="8" name="Footer Placeholder 7">
            <a:extLst>
              <a:ext uri="{FF2B5EF4-FFF2-40B4-BE49-F238E27FC236}">
                <a16:creationId xmlns:a16="http://schemas.microsoft.com/office/drawing/2014/main" id="{FC2A3BD5-4B84-9BFC-F609-9D58F6E847A2}"/>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917DD45E-17FD-AF65-8E7E-AF7E09E19A87}"/>
              </a:ext>
            </a:extLst>
          </p:cNvPr>
          <p:cNvSpPr>
            <a:spLocks noGrp="1"/>
          </p:cNvSpPr>
          <p:nvPr>
            <p:ph type="sldNum" sz="quarter" idx="12"/>
          </p:nvPr>
        </p:nvSpPr>
        <p:spPr/>
        <p:txBody>
          <a:bodyPr/>
          <a:lstStyle/>
          <a:p>
            <a:fld id="{CF659C4E-C899-4532-8EEF-5CECC51077C2}" type="slidenum">
              <a:rPr lang="en-GB" smtClean="0"/>
              <a:t>‹#›</a:t>
            </a:fld>
            <a:endParaRPr lang="en-GB" dirty="0"/>
          </a:p>
        </p:txBody>
      </p:sp>
    </p:spTree>
    <p:extLst>
      <p:ext uri="{BB962C8B-B14F-4D97-AF65-F5344CB8AC3E}">
        <p14:creationId xmlns:p14="http://schemas.microsoft.com/office/powerpoint/2010/main" val="3812071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640E6-4313-3DB2-4535-EDE8F66B679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892809D-4334-DD68-1981-78E90746B2C1}"/>
              </a:ext>
            </a:extLst>
          </p:cNvPr>
          <p:cNvSpPr>
            <a:spLocks noGrp="1"/>
          </p:cNvSpPr>
          <p:nvPr>
            <p:ph type="dt" sz="half" idx="10"/>
          </p:nvPr>
        </p:nvSpPr>
        <p:spPr/>
        <p:txBody>
          <a:bodyPr/>
          <a:lstStyle/>
          <a:p>
            <a:fld id="{2DAF67D2-9B75-42D8-B881-C67E8D4BC8C7}" type="datetimeFigureOut">
              <a:rPr lang="en-GB" smtClean="0"/>
              <a:t>13/12/2023</a:t>
            </a:fld>
            <a:endParaRPr lang="en-GB" dirty="0"/>
          </a:p>
        </p:txBody>
      </p:sp>
      <p:sp>
        <p:nvSpPr>
          <p:cNvPr id="4" name="Footer Placeholder 3">
            <a:extLst>
              <a:ext uri="{FF2B5EF4-FFF2-40B4-BE49-F238E27FC236}">
                <a16:creationId xmlns:a16="http://schemas.microsoft.com/office/drawing/2014/main" id="{0BDE3607-A344-9315-C1BB-91630671FED8}"/>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8540E7CC-87A0-A172-A913-BB3E85691715}"/>
              </a:ext>
            </a:extLst>
          </p:cNvPr>
          <p:cNvSpPr>
            <a:spLocks noGrp="1"/>
          </p:cNvSpPr>
          <p:nvPr>
            <p:ph type="sldNum" sz="quarter" idx="12"/>
          </p:nvPr>
        </p:nvSpPr>
        <p:spPr/>
        <p:txBody>
          <a:bodyPr/>
          <a:lstStyle/>
          <a:p>
            <a:fld id="{CF659C4E-C899-4532-8EEF-5CECC51077C2}" type="slidenum">
              <a:rPr lang="en-GB" smtClean="0"/>
              <a:t>‹#›</a:t>
            </a:fld>
            <a:endParaRPr lang="en-GB" dirty="0"/>
          </a:p>
        </p:txBody>
      </p:sp>
    </p:spTree>
    <p:extLst>
      <p:ext uri="{BB962C8B-B14F-4D97-AF65-F5344CB8AC3E}">
        <p14:creationId xmlns:p14="http://schemas.microsoft.com/office/powerpoint/2010/main" val="3976780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40CEC48-CB5F-0029-4C59-C5848DAE6DB6}"/>
              </a:ext>
            </a:extLst>
          </p:cNvPr>
          <p:cNvSpPr>
            <a:spLocks noGrp="1"/>
          </p:cNvSpPr>
          <p:nvPr>
            <p:ph type="dt" sz="half" idx="10"/>
          </p:nvPr>
        </p:nvSpPr>
        <p:spPr/>
        <p:txBody>
          <a:bodyPr/>
          <a:lstStyle/>
          <a:p>
            <a:fld id="{2DAF67D2-9B75-42D8-B881-C67E8D4BC8C7}" type="datetimeFigureOut">
              <a:rPr lang="en-GB" smtClean="0"/>
              <a:t>13/12/2023</a:t>
            </a:fld>
            <a:endParaRPr lang="en-GB" dirty="0"/>
          </a:p>
        </p:txBody>
      </p:sp>
      <p:sp>
        <p:nvSpPr>
          <p:cNvPr id="3" name="Footer Placeholder 2">
            <a:extLst>
              <a:ext uri="{FF2B5EF4-FFF2-40B4-BE49-F238E27FC236}">
                <a16:creationId xmlns:a16="http://schemas.microsoft.com/office/drawing/2014/main" id="{DC79D513-479A-B503-4451-FEF88FB45FF0}"/>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DA90CC8F-9A35-AFC1-0462-39F3EB528656}"/>
              </a:ext>
            </a:extLst>
          </p:cNvPr>
          <p:cNvSpPr>
            <a:spLocks noGrp="1"/>
          </p:cNvSpPr>
          <p:nvPr>
            <p:ph type="sldNum" sz="quarter" idx="12"/>
          </p:nvPr>
        </p:nvSpPr>
        <p:spPr/>
        <p:txBody>
          <a:bodyPr/>
          <a:lstStyle/>
          <a:p>
            <a:fld id="{CF659C4E-C899-4532-8EEF-5CECC51077C2}" type="slidenum">
              <a:rPr lang="en-GB" smtClean="0"/>
              <a:t>‹#›</a:t>
            </a:fld>
            <a:endParaRPr lang="en-GB" dirty="0"/>
          </a:p>
        </p:txBody>
      </p:sp>
    </p:spTree>
    <p:extLst>
      <p:ext uri="{BB962C8B-B14F-4D97-AF65-F5344CB8AC3E}">
        <p14:creationId xmlns:p14="http://schemas.microsoft.com/office/powerpoint/2010/main" val="3837232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F445B-4C14-BF69-21CC-169AE7DEE29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4D8028B-80E4-9ECB-9809-1EB17206297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61AE877-EBA0-602B-A746-E668A9EFBB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68BFA4-8860-3EC0-1E3F-660F9255BCD7}"/>
              </a:ext>
            </a:extLst>
          </p:cNvPr>
          <p:cNvSpPr>
            <a:spLocks noGrp="1"/>
          </p:cNvSpPr>
          <p:nvPr>
            <p:ph type="dt" sz="half" idx="10"/>
          </p:nvPr>
        </p:nvSpPr>
        <p:spPr/>
        <p:txBody>
          <a:bodyPr/>
          <a:lstStyle/>
          <a:p>
            <a:fld id="{2DAF67D2-9B75-42D8-B881-C67E8D4BC8C7}" type="datetimeFigureOut">
              <a:rPr lang="en-GB" smtClean="0"/>
              <a:t>13/12/2023</a:t>
            </a:fld>
            <a:endParaRPr lang="en-GB" dirty="0"/>
          </a:p>
        </p:txBody>
      </p:sp>
      <p:sp>
        <p:nvSpPr>
          <p:cNvPr id="6" name="Footer Placeholder 5">
            <a:extLst>
              <a:ext uri="{FF2B5EF4-FFF2-40B4-BE49-F238E27FC236}">
                <a16:creationId xmlns:a16="http://schemas.microsoft.com/office/drawing/2014/main" id="{44F414A3-BF74-9B0F-0EF3-9CD4AF680013}"/>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AEE43FBD-433D-934D-3FB7-E0D01D3E97D5}"/>
              </a:ext>
            </a:extLst>
          </p:cNvPr>
          <p:cNvSpPr>
            <a:spLocks noGrp="1"/>
          </p:cNvSpPr>
          <p:nvPr>
            <p:ph type="sldNum" sz="quarter" idx="12"/>
          </p:nvPr>
        </p:nvSpPr>
        <p:spPr/>
        <p:txBody>
          <a:bodyPr/>
          <a:lstStyle/>
          <a:p>
            <a:fld id="{CF659C4E-C899-4532-8EEF-5CECC51077C2}" type="slidenum">
              <a:rPr lang="en-GB" smtClean="0"/>
              <a:t>‹#›</a:t>
            </a:fld>
            <a:endParaRPr lang="en-GB" dirty="0"/>
          </a:p>
        </p:txBody>
      </p:sp>
    </p:spTree>
    <p:extLst>
      <p:ext uri="{BB962C8B-B14F-4D97-AF65-F5344CB8AC3E}">
        <p14:creationId xmlns:p14="http://schemas.microsoft.com/office/powerpoint/2010/main" val="36098482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6A300-C92D-21C1-16EE-B00AB85308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C285464-A556-183D-6109-B2F6AD302B0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69913F0D-B49E-C33B-19C0-938000D285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D9EDED-C0B0-D648-445A-EED9D4826C4F}"/>
              </a:ext>
            </a:extLst>
          </p:cNvPr>
          <p:cNvSpPr>
            <a:spLocks noGrp="1"/>
          </p:cNvSpPr>
          <p:nvPr>
            <p:ph type="dt" sz="half" idx="10"/>
          </p:nvPr>
        </p:nvSpPr>
        <p:spPr/>
        <p:txBody>
          <a:bodyPr/>
          <a:lstStyle/>
          <a:p>
            <a:fld id="{2DAF67D2-9B75-42D8-B881-C67E8D4BC8C7}" type="datetimeFigureOut">
              <a:rPr lang="en-GB" smtClean="0"/>
              <a:t>13/12/2023</a:t>
            </a:fld>
            <a:endParaRPr lang="en-GB" dirty="0"/>
          </a:p>
        </p:txBody>
      </p:sp>
      <p:sp>
        <p:nvSpPr>
          <p:cNvPr id="6" name="Footer Placeholder 5">
            <a:extLst>
              <a:ext uri="{FF2B5EF4-FFF2-40B4-BE49-F238E27FC236}">
                <a16:creationId xmlns:a16="http://schemas.microsoft.com/office/drawing/2014/main" id="{F1933247-761C-EF9C-2028-79C6BE8CD31E}"/>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1FE15802-142B-716B-B3A9-FF69164412FE}"/>
              </a:ext>
            </a:extLst>
          </p:cNvPr>
          <p:cNvSpPr>
            <a:spLocks noGrp="1"/>
          </p:cNvSpPr>
          <p:nvPr>
            <p:ph type="sldNum" sz="quarter" idx="12"/>
          </p:nvPr>
        </p:nvSpPr>
        <p:spPr/>
        <p:txBody>
          <a:bodyPr/>
          <a:lstStyle/>
          <a:p>
            <a:fld id="{CF659C4E-C899-4532-8EEF-5CECC51077C2}" type="slidenum">
              <a:rPr lang="en-GB" smtClean="0"/>
              <a:t>‹#›</a:t>
            </a:fld>
            <a:endParaRPr lang="en-GB" dirty="0"/>
          </a:p>
        </p:txBody>
      </p:sp>
    </p:spTree>
    <p:extLst>
      <p:ext uri="{BB962C8B-B14F-4D97-AF65-F5344CB8AC3E}">
        <p14:creationId xmlns:p14="http://schemas.microsoft.com/office/powerpoint/2010/main" val="18164384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6C6593D-3F13-AC42-3CA1-DFA13383628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0FA788A-4987-4028-E5CF-9D8C94B8E0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BA96860-B727-08B1-DCB1-63F2BF66F0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AF67D2-9B75-42D8-B881-C67E8D4BC8C7}" type="datetimeFigureOut">
              <a:rPr lang="en-GB" smtClean="0"/>
              <a:t>13/12/2023</a:t>
            </a:fld>
            <a:endParaRPr lang="en-GB" dirty="0"/>
          </a:p>
        </p:txBody>
      </p:sp>
      <p:sp>
        <p:nvSpPr>
          <p:cNvPr id="5" name="Footer Placeholder 4">
            <a:extLst>
              <a:ext uri="{FF2B5EF4-FFF2-40B4-BE49-F238E27FC236}">
                <a16:creationId xmlns:a16="http://schemas.microsoft.com/office/drawing/2014/main" id="{76D9B0FE-DAF8-2524-BB3A-8B5B80A56D3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E8A0DE62-7DFC-0645-4ACB-93EA0826EF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659C4E-C899-4532-8EEF-5CECC51077C2}" type="slidenum">
              <a:rPr lang="en-GB" smtClean="0"/>
              <a:t>‹#›</a:t>
            </a:fld>
            <a:endParaRPr lang="en-GB" dirty="0"/>
          </a:p>
        </p:txBody>
      </p:sp>
    </p:spTree>
    <p:extLst>
      <p:ext uri="{BB962C8B-B14F-4D97-AF65-F5344CB8AC3E}">
        <p14:creationId xmlns:p14="http://schemas.microsoft.com/office/powerpoint/2010/main" val="32138819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eg"/><Relationship Id="rId10" Type="http://schemas.openxmlformats.org/officeDocument/2006/relationships/image" Target="../media/image9.jpg"/><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6">
            <a:extLst>
              <a:ext uri="{FF2B5EF4-FFF2-40B4-BE49-F238E27FC236}">
                <a16:creationId xmlns:a16="http://schemas.microsoft.com/office/drawing/2014/main" id="{302FFE83-7DE8-6C5D-E0EE-480445972735}"/>
              </a:ext>
            </a:extLst>
          </p:cNvPr>
          <p:cNvSpPr txBox="1">
            <a:spLocks/>
          </p:cNvSpPr>
          <p:nvPr/>
        </p:nvSpPr>
        <p:spPr>
          <a:xfrm>
            <a:off x="406678" y="113626"/>
            <a:ext cx="9261364" cy="61164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1800" b="1" dirty="0">
                <a:solidFill>
                  <a:srgbClr val="00B0F0"/>
                </a:solidFill>
              </a:rPr>
              <a:t>Using innovation to </a:t>
            </a:r>
            <a:r>
              <a:rPr lang="en-GB" sz="1800" b="1" dirty="0">
                <a:solidFill>
                  <a:srgbClr val="41B6E6"/>
                </a:solidFill>
              </a:rPr>
              <a:t>offer opportunistic Atrial Fibrillation and Hypertension testing for Black African, Black Caribbean and South Asian communities in Northamptonshire</a:t>
            </a:r>
          </a:p>
        </p:txBody>
      </p:sp>
      <p:sp>
        <p:nvSpPr>
          <p:cNvPr id="6" name="TextBox 5">
            <a:extLst>
              <a:ext uri="{FF2B5EF4-FFF2-40B4-BE49-F238E27FC236}">
                <a16:creationId xmlns:a16="http://schemas.microsoft.com/office/drawing/2014/main" id="{5C75A132-5EED-0F7A-249B-BDE0A38DE819}"/>
              </a:ext>
            </a:extLst>
          </p:cNvPr>
          <p:cNvSpPr txBox="1"/>
          <p:nvPr/>
        </p:nvSpPr>
        <p:spPr>
          <a:xfrm>
            <a:off x="294026" y="2349073"/>
            <a:ext cx="4905439" cy="2169825"/>
          </a:xfrm>
          <a:prstGeom prst="rect">
            <a:avLst/>
          </a:prstGeom>
          <a:noFill/>
        </p:spPr>
        <p:txBody>
          <a:bodyPr wrap="square">
            <a:spAutoFit/>
          </a:bodyPr>
          <a:lstStyle/>
          <a:p>
            <a:pPr algn="l" rtl="0" fontAlgn="auto"/>
            <a:r>
              <a:rPr lang="en-GB" sz="1400" b="1" dirty="0">
                <a:solidFill>
                  <a:srgbClr val="00A499"/>
                </a:solidFill>
              </a:rPr>
              <a:t>C</a:t>
            </a:r>
            <a:r>
              <a:rPr lang="en-GB" sz="1400" b="1" i="0" dirty="0">
                <a:solidFill>
                  <a:srgbClr val="00A499"/>
                </a:solidFill>
                <a:effectLst/>
                <a:latin typeface="+mn-lt"/>
              </a:rPr>
              <a:t>hallenges</a:t>
            </a:r>
            <a:endParaRPr lang="en-GB" sz="1400" b="1" i="0" dirty="0">
              <a:solidFill>
                <a:srgbClr val="000000"/>
              </a:solidFill>
              <a:effectLst/>
              <a:latin typeface="+mn-lt"/>
            </a:endParaRPr>
          </a:p>
          <a:p>
            <a:pPr marL="171450" indent="-171450" algn="l" rtl="0" fontAlgn="auto">
              <a:buFont typeface="Arial" panose="020B0604020202020204" pitchFamily="34" charset="0"/>
              <a:buChar char="•"/>
            </a:pPr>
            <a:r>
              <a:rPr lang="en-GB" sz="1000" b="0" i="0" dirty="0">
                <a:solidFill>
                  <a:srgbClr val="000000"/>
                </a:solidFill>
                <a:effectLst/>
                <a:latin typeface="+mn-lt"/>
              </a:rPr>
              <a:t>​</a:t>
            </a:r>
            <a:r>
              <a:rPr lang="en-GB" sz="1100" b="1" dirty="0">
                <a:solidFill>
                  <a:srgbClr val="000000"/>
                </a:solidFill>
              </a:rPr>
              <a:t>Identifying community groups </a:t>
            </a:r>
            <a:r>
              <a:rPr lang="en-GB" sz="1100" dirty="0">
                <a:solidFill>
                  <a:srgbClr val="000000"/>
                </a:solidFill>
              </a:rPr>
              <a:t>wishing to take part in the project, in an attempt to encourage people who might not usually engage with traditional health services to attend, get tested and learn about heart health.</a:t>
            </a:r>
          </a:p>
          <a:p>
            <a:pPr marL="171450" indent="-171450" algn="l" rtl="0" fontAlgn="auto">
              <a:buFont typeface="Arial" panose="020B0604020202020204" pitchFamily="34" charset="0"/>
              <a:buChar char="•"/>
            </a:pPr>
            <a:r>
              <a:rPr lang="en-US" sz="1100" b="1" dirty="0"/>
              <a:t>We had to find an alternative device for the testing of Atrial Fibrillation </a:t>
            </a:r>
            <a:r>
              <a:rPr lang="en-US" sz="1100" dirty="0"/>
              <a:t>after the proposed remote testing device and other similar products were withdrawn from use, just as we had completed the </a:t>
            </a:r>
            <a:r>
              <a:rPr lang="en-US" sz="1100" dirty="0" err="1"/>
              <a:t>InHIP</a:t>
            </a:r>
            <a:r>
              <a:rPr lang="en-US" sz="1100" dirty="0"/>
              <a:t> bid. We eventually found </a:t>
            </a:r>
            <a:r>
              <a:rPr lang="en-US" sz="1100" dirty="0" err="1"/>
              <a:t>Docobo</a:t>
            </a:r>
            <a:r>
              <a:rPr lang="en-US" sz="1100" dirty="0"/>
              <a:t>, a handheld virtual monitoring device, with a one lead ECG facility, which would enable us to record results and build in a questionnaire.</a:t>
            </a:r>
            <a:endParaRPr lang="en-GB" sz="1100" b="0" i="0" dirty="0">
              <a:solidFill>
                <a:srgbClr val="000000"/>
              </a:solidFill>
              <a:effectLst/>
              <a:latin typeface="+mn-lt"/>
            </a:endParaRPr>
          </a:p>
          <a:p>
            <a:pPr marL="171450" indent="-171450" algn="l" rtl="0" fontAlgn="auto">
              <a:buFont typeface="Arial" panose="020B0604020202020204" pitchFamily="34" charset="0"/>
              <a:buChar char="•"/>
            </a:pPr>
            <a:r>
              <a:rPr lang="en-GB" sz="1100" dirty="0">
                <a:solidFill>
                  <a:srgbClr val="000000"/>
                </a:solidFill>
              </a:rPr>
              <a:t>Ensuring the </a:t>
            </a:r>
            <a:r>
              <a:rPr lang="en-GB" sz="1100" b="1" dirty="0">
                <a:solidFill>
                  <a:srgbClr val="000000"/>
                </a:solidFill>
              </a:rPr>
              <a:t>delivery and advice being given at testing </a:t>
            </a:r>
            <a:r>
              <a:rPr lang="en-GB" sz="1100" dirty="0">
                <a:solidFill>
                  <a:srgbClr val="000000"/>
                </a:solidFill>
              </a:rPr>
              <a:t>by the Community Champions, across </a:t>
            </a:r>
            <a:r>
              <a:rPr lang="en-GB" sz="1100">
                <a:solidFill>
                  <a:srgbClr val="000000"/>
                </a:solidFill>
              </a:rPr>
              <a:t>all eight </a:t>
            </a:r>
            <a:r>
              <a:rPr lang="en-GB" sz="1100" dirty="0">
                <a:solidFill>
                  <a:srgbClr val="000000"/>
                </a:solidFill>
              </a:rPr>
              <a:t>communities, was </a:t>
            </a:r>
            <a:r>
              <a:rPr lang="en-GB" sz="1100" b="1" dirty="0">
                <a:solidFill>
                  <a:srgbClr val="000000"/>
                </a:solidFill>
              </a:rPr>
              <a:t>consistent </a:t>
            </a:r>
            <a:r>
              <a:rPr lang="en-GB" sz="1100" dirty="0">
                <a:solidFill>
                  <a:srgbClr val="000000"/>
                </a:solidFill>
              </a:rPr>
              <a:t>and that the pathways and blood pressure thresholds were adhered to support advice to participants.</a:t>
            </a:r>
          </a:p>
        </p:txBody>
      </p:sp>
      <p:sp>
        <p:nvSpPr>
          <p:cNvPr id="7" name="TextBox 6">
            <a:extLst>
              <a:ext uri="{FF2B5EF4-FFF2-40B4-BE49-F238E27FC236}">
                <a16:creationId xmlns:a16="http://schemas.microsoft.com/office/drawing/2014/main" id="{F0D220C4-B308-17C5-7C3F-EB3B3983EE39}"/>
              </a:ext>
            </a:extLst>
          </p:cNvPr>
          <p:cNvSpPr txBox="1"/>
          <p:nvPr/>
        </p:nvSpPr>
        <p:spPr>
          <a:xfrm>
            <a:off x="294026" y="4518898"/>
            <a:ext cx="4819940" cy="2677656"/>
          </a:xfrm>
          <a:prstGeom prst="rect">
            <a:avLst/>
          </a:prstGeom>
          <a:noFill/>
        </p:spPr>
        <p:txBody>
          <a:bodyPr wrap="square">
            <a:spAutoFit/>
          </a:bodyPr>
          <a:lstStyle/>
          <a:p>
            <a:pPr algn="l" rtl="0" fontAlgn="auto">
              <a:buFont typeface="Arial" panose="020B0604020202020204" pitchFamily="34" charset="0"/>
              <a:buNone/>
            </a:pPr>
            <a:r>
              <a:rPr lang="en-GB" sz="1400" b="1" dirty="0">
                <a:solidFill>
                  <a:srgbClr val="00A499"/>
                </a:solidFill>
              </a:rPr>
              <a:t>Solutions </a:t>
            </a:r>
          </a:p>
          <a:p>
            <a:pPr marL="171450" indent="-171450" algn="l" rtl="0" fontAlgn="auto">
              <a:buFont typeface="Arial" panose="020B0604020202020204" pitchFamily="34" charset="0"/>
              <a:buChar char="•"/>
            </a:pPr>
            <a:r>
              <a:rPr lang="en-GB" sz="1100" b="1" dirty="0">
                <a:solidFill>
                  <a:srgbClr val="000000"/>
                </a:solidFill>
              </a:rPr>
              <a:t>Northamptonshire Black Communities Together have established relationships </a:t>
            </a:r>
            <a:r>
              <a:rPr lang="en-GB" sz="1100" dirty="0">
                <a:solidFill>
                  <a:srgbClr val="000000"/>
                </a:solidFill>
              </a:rPr>
              <a:t>with over 27 local community groups across Northamptonshire and have experience and knowledge of how best to engage with and nurture their involvement as champions and participants.</a:t>
            </a:r>
          </a:p>
          <a:p>
            <a:pPr marL="171450" indent="-171450" algn="l" rtl="0" fontAlgn="auto">
              <a:buFont typeface="Arial" panose="020B0604020202020204" pitchFamily="34" charset="0"/>
              <a:buChar char="•"/>
            </a:pPr>
            <a:r>
              <a:rPr lang="en-GB" sz="1100" dirty="0">
                <a:solidFill>
                  <a:srgbClr val="000000"/>
                </a:solidFill>
              </a:rPr>
              <a:t>During our project </a:t>
            </a:r>
            <a:r>
              <a:rPr lang="en-GB" sz="1100" dirty="0"/>
              <a:t>startup phase the </a:t>
            </a:r>
            <a:r>
              <a:rPr lang="en-GB" sz="1100" b="1" dirty="0"/>
              <a:t>Docobo</a:t>
            </a:r>
            <a:r>
              <a:rPr lang="en-GB" sz="1100" dirty="0"/>
              <a:t> device was already being used in a trial at </a:t>
            </a:r>
            <a:r>
              <a:rPr lang="en-US" sz="1100" b="0" i="0" dirty="0">
                <a:effectLst/>
              </a:rPr>
              <a:t>Northamptonshire Healthcare NHS Foundation Trust (NHFT)</a:t>
            </a:r>
            <a:r>
              <a:rPr lang="en-GB" sz="1100" dirty="0"/>
              <a:t>, which was exploring virtual </a:t>
            </a:r>
            <a:r>
              <a:rPr lang="en-GB" sz="1100" dirty="0">
                <a:solidFill>
                  <a:srgbClr val="000000"/>
                </a:solidFill>
              </a:rPr>
              <a:t>monitoring of patients within hospital discharge hubs, care homes and their own homes. This afforded us the opportunity to align our testing requirements with the existing </a:t>
            </a:r>
            <a:r>
              <a:rPr lang="en-GB" sz="1100" dirty="0"/>
              <a:t>NHFT clinical </a:t>
            </a:r>
            <a:r>
              <a:rPr lang="en-GB" sz="1100" dirty="0">
                <a:solidFill>
                  <a:srgbClr val="000000"/>
                </a:solidFill>
              </a:rPr>
              <a:t>team and achieve the technical installation of our specific data needs.</a:t>
            </a:r>
          </a:p>
          <a:p>
            <a:pPr marL="171450" indent="-171450" algn="l" rtl="0" fontAlgn="auto">
              <a:buFont typeface="Arial" panose="020B0604020202020204" pitchFamily="34" charset="0"/>
              <a:buChar char="•"/>
            </a:pPr>
            <a:r>
              <a:rPr lang="en-GB" sz="1100" b="1" i="0" dirty="0">
                <a:solidFill>
                  <a:srgbClr val="000000"/>
                </a:solidFill>
                <a:effectLst/>
                <a:latin typeface="+mn-lt"/>
              </a:rPr>
              <a:t>Consistency</a:t>
            </a:r>
            <a:r>
              <a:rPr lang="en-GB" sz="1100" b="0" i="0" dirty="0">
                <a:solidFill>
                  <a:srgbClr val="000000"/>
                </a:solidFill>
                <a:effectLst/>
                <a:latin typeface="+mn-lt"/>
              </a:rPr>
              <a:t> was supported by clear scripts, written protocols, pathways, visual resources and videos to support beyond the training into test events.</a:t>
            </a:r>
          </a:p>
          <a:p>
            <a:pPr algn="l" rtl="0" fontAlgn="auto"/>
            <a:endParaRPr lang="en-GB" sz="1100" b="0" i="0" dirty="0">
              <a:solidFill>
                <a:srgbClr val="000000"/>
              </a:solidFill>
              <a:effectLst/>
              <a:latin typeface="+mn-lt"/>
            </a:endParaRPr>
          </a:p>
          <a:p>
            <a:endParaRPr lang="en-GB" sz="1100" dirty="0">
              <a:solidFill>
                <a:srgbClr val="000000"/>
              </a:solidFill>
            </a:endParaRPr>
          </a:p>
        </p:txBody>
      </p:sp>
      <p:sp>
        <p:nvSpPr>
          <p:cNvPr id="8" name="TextBox 7">
            <a:extLst>
              <a:ext uri="{FF2B5EF4-FFF2-40B4-BE49-F238E27FC236}">
                <a16:creationId xmlns:a16="http://schemas.microsoft.com/office/drawing/2014/main" id="{FD160561-2031-DE6A-2AB1-2B45D1FC71AC}"/>
              </a:ext>
            </a:extLst>
          </p:cNvPr>
          <p:cNvSpPr txBox="1"/>
          <p:nvPr/>
        </p:nvSpPr>
        <p:spPr>
          <a:xfrm>
            <a:off x="5199465" y="2322809"/>
            <a:ext cx="4261386" cy="2677656"/>
          </a:xfrm>
          <a:prstGeom prst="rect">
            <a:avLst/>
          </a:prstGeom>
          <a:noFill/>
        </p:spPr>
        <p:txBody>
          <a:bodyPr wrap="square">
            <a:spAutoFit/>
          </a:bodyPr>
          <a:lstStyle/>
          <a:p>
            <a:pPr algn="l" rtl="0" fontAlgn="auto">
              <a:buFont typeface="Arial" panose="020B0604020202020204" pitchFamily="34" charset="0"/>
              <a:buNone/>
            </a:pPr>
            <a:r>
              <a:rPr lang="en-GB" sz="1400" b="1" dirty="0">
                <a:solidFill>
                  <a:srgbClr val="00A499"/>
                </a:solidFill>
              </a:rPr>
              <a:t>Measuring success</a:t>
            </a:r>
            <a:endParaRPr lang="en-GB" sz="1000" b="1" dirty="0">
              <a:solidFill>
                <a:srgbClr val="000000"/>
              </a:solidFill>
            </a:endParaRPr>
          </a:p>
          <a:p>
            <a:pPr marL="171450" indent="-171450" algn="l" rtl="0" fontAlgn="auto">
              <a:buFont typeface="Arial" panose="020B0604020202020204" pitchFamily="34" charset="0"/>
              <a:buChar char="•"/>
            </a:pPr>
            <a:r>
              <a:rPr lang="en-GB" sz="1100" dirty="0">
                <a:solidFill>
                  <a:srgbClr val="000000"/>
                </a:solidFill>
              </a:rPr>
              <a:t>We are using an </a:t>
            </a:r>
            <a:r>
              <a:rPr lang="en-GB" sz="1100" b="1" dirty="0">
                <a:solidFill>
                  <a:srgbClr val="000000"/>
                </a:solidFill>
              </a:rPr>
              <a:t>outcomes questionnaire </a:t>
            </a:r>
            <a:r>
              <a:rPr lang="en-GB" sz="1100" dirty="0">
                <a:solidFill>
                  <a:srgbClr val="000000"/>
                </a:solidFill>
              </a:rPr>
              <a:t>on Docobo and an </a:t>
            </a:r>
            <a:r>
              <a:rPr lang="en-GB" sz="1100" b="1" dirty="0">
                <a:solidFill>
                  <a:srgbClr val="000000"/>
                </a:solidFill>
              </a:rPr>
              <a:t>attitudes survey, via a QR code, both of which </a:t>
            </a:r>
            <a:r>
              <a:rPr lang="en-GB" sz="1100" dirty="0">
                <a:solidFill>
                  <a:srgbClr val="000000"/>
                </a:solidFill>
              </a:rPr>
              <a:t>capture lifestyle, vaccination, use of GP services and general health feedback.  </a:t>
            </a:r>
          </a:p>
          <a:p>
            <a:pPr marL="171450" indent="-171450" algn="l" rtl="0" fontAlgn="auto">
              <a:buFont typeface="Arial" panose="020B0604020202020204" pitchFamily="34" charset="0"/>
              <a:buChar char="•"/>
            </a:pPr>
            <a:endParaRPr lang="en-GB" sz="1100" b="1" dirty="0">
              <a:solidFill>
                <a:srgbClr val="000000"/>
              </a:solidFill>
            </a:endParaRPr>
          </a:p>
          <a:p>
            <a:pPr marL="171450" indent="-171450" algn="l" rtl="0" fontAlgn="auto">
              <a:buFont typeface="Arial" panose="020B0604020202020204" pitchFamily="34" charset="0"/>
              <a:buChar char="•"/>
            </a:pPr>
            <a:r>
              <a:rPr lang="en-GB" sz="1100" b="1" dirty="0">
                <a:solidFill>
                  <a:srgbClr val="000000"/>
                </a:solidFill>
              </a:rPr>
              <a:t>Focus groups are </a:t>
            </a:r>
            <a:r>
              <a:rPr lang="en-GB" sz="1100" dirty="0">
                <a:solidFill>
                  <a:srgbClr val="000000"/>
                </a:solidFill>
              </a:rPr>
              <a:t>also enabling participants from different communities to share their experiences of using health care, screening, GP and other </a:t>
            </a:r>
            <a:r>
              <a:rPr lang="en-GB" sz="1100" dirty="0"/>
              <a:t>support services.</a:t>
            </a:r>
          </a:p>
          <a:p>
            <a:pPr algn="l" rtl="0" fontAlgn="auto"/>
            <a:endParaRPr lang="en-GB" sz="1100" dirty="0"/>
          </a:p>
          <a:p>
            <a:pPr marL="171450" indent="-171450">
              <a:buFont typeface="Arial" panose="020B0604020202020204" pitchFamily="34" charset="0"/>
              <a:buChar char="•"/>
            </a:pPr>
            <a:r>
              <a:rPr lang="en-GB" sz="1100" i="0" dirty="0">
                <a:effectLst/>
                <a:latin typeface="+mn-lt"/>
              </a:rPr>
              <a:t>To date </a:t>
            </a:r>
            <a:r>
              <a:rPr lang="en-GB" sz="1100" b="1" dirty="0"/>
              <a:t>245 people have been tested, </a:t>
            </a:r>
            <a:r>
              <a:rPr lang="en-GB" sz="1100" dirty="0"/>
              <a:t>with the identification of potentially 17 with AF, 11 with other cardiac issues and 56 with Hypertension  (end of October 2023)</a:t>
            </a:r>
          </a:p>
          <a:p>
            <a:pPr algn="l" rtl="0" fontAlgn="auto"/>
            <a:endParaRPr lang="en-GB" sz="1100" b="0" i="0" dirty="0">
              <a:solidFill>
                <a:srgbClr val="000000"/>
              </a:solidFill>
              <a:effectLst/>
              <a:latin typeface="+mn-lt"/>
            </a:endParaRPr>
          </a:p>
          <a:p>
            <a:pPr marL="171450" indent="-171450">
              <a:buFont typeface="Arial" panose="020B0604020202020204" pitchFamily="34" charset="0"/>
              <a:buChar char="•"/>
            </a:pPr>
            <a:r>
              <a:rPr lang="en-GB" sz="1100" b="1" dirty="0">
                <a:solidFill>
                  <a:srgbClr val="000000"/>
                </a:solidFill>
              </a:rPr>
              <a:t>Heart health education, advice and literature </a:t>
            </a:r>
            <a:r>
              <a:rPr lang="en-GB" sz="1100" dirty="0">
                <a:solidFill>
                  <a:srgbClr val="000000"/>
                </a:solidFill>
              </a:rPr>
              <a:t>are initiating    ongoing discussions within families and each community.</a:t>
            </a:r>
            <a:endParaRPr lang="en-GB" sz="1100" dirty="0">
              <a:solidFill>
                <a:srgbClr val="00B0F0"/>
              </a:solidFill>
            </a:endParaRPr>
          </a:p>
        </p:txBody>
      </p:sp>
      <p:sp>
        <p:nvSpPr>
          <p:cNvPr id="10" name="TextBox 9">
            <a:extLst>
              <a:ext uri="{FF2B5EF4-FFF2-40B4-BE49-F238E27FC236}">
                <a16:creationId xmlns:a16="http://schemas.microsoft.com/office/drawing/2014/main" id="{16E79592-6BA1-8ACA-A4C2-FF198BCAA421}"/>
              </a:ext>
            </a:extLst>
          </p:cNvPr>
          <p:cNvSpPr txBox="1"/>
          <p:nvPr/>
        </p:nvSpPr>
        <p:spPr>
          <a:xfrm>
            <a:off x="9781777" y="2602989"/>
            <a:ext cx="2130693" cy="1915909"/>
          </a:xfrm>
          <a:prstGeom prst="rect">
            <a:avLst/>
          </a:prstGeom>
          <a:solidFill>
            <a:srgbClr val="003087"/>
          </a:solidFill>
        </p:spPr>
        <p:txBody>
          <a:bodyPr wrap="square" lIns="91440" tIns="45720" rIns="91440" bIns="45720" anchor="t">
            <a:spAutoFit/>
          </a:bodyPr>
          <a:lstStyle/>
          <a:p>
            <a:endParaRPr lang="en-GB" sz="1200" b="1" dirty="0">
              <a:solidFill>
                <a:schemeClr val="bg1"/>
              </a:solidFill>
            </a:endParaRPr>
          </a:p>
          <a:p>
            <a:pPr algn="ctr"/>
            <a:r>
              <a:rPr lang="en-GB" sz="1200" b="1" dirty="0">
                <a:solidFill>
                  <a:schemeClr val="bg1"/>
                </a:solidFill>
              </a:rPr>
              <a:t>“Ensure the community are engaged throughout the process, from the design stage, implementation, </a:t>
            </a:r>
          </a:p>
          <a:p>
            <a:pPr algn="ctr"/>
            <a:r>
              <a:rPr lang="en-GB" sz="1200" b="1" dirty="0">
                <a:solidFill>
                  <a:schemeClr val="bg1"/>
                </a:solidFill>
              </a:rPr>
              <a:t>right through to the </a:t>
            </a:r>
          </a:p>
          <a:p>
            <a:pPr algn="ctr"/>
            <a:r>
              <a:rPr lang="en-GB" sz="1200" b="1" dirty="0">
                <a:solidFill>
                  <a:schemeClr val="bg1"/>
                </a:solidFill>
              </a:rPr>
              <a:t>delivery and evaluation.  </a:t>
            </a:r>
          </a:p>
          <a:p>
            <a:pPr algn="ctr"/>
            <a:r>
              <a:rPr lang="en-GB" sz="1200" b="1" dirty="0">
                <a:solidFill>
                  <a:schemeClr val="bg1"/>
                </a:solidFill>
              </a:rPr>
              <a:t>Communication is key!!”</a:t>
            </a:r>
            <a:endParaRPr lang="en-GB" sz="800" b="1" dirty="0">
              <a:solidFill>
                <a:schemeClr val="bg1"/>
              </a:solidFill>
            </a:endParaRPr>
          </a:p>
          <a:p>
            <a:pPr algn="ctr"/>
            <a:endParaRPr lang="en-GB" sz="400" b="1" dirty="0">
              <a:solidFill>
                <a:schemeClr val="bg1"/>
              </a:solidFill>
            </a:endParaRPr>
          </a:p>
          <a:p>
            <a:r>
              <a:rPr lang="en-GB" sz="1050" b="1" dirty="0">
                <a:solidFill>
                  <a:schemeClr val="bg1"/>
                </a:solidFill>
                <a:ea typeface="Calibri"/>
                <a:cs typeface="Calibri"/>
              </a:rPr>
              <a:t>        </a:t>
            </a:r>
            <a:r>
              <a:rPr lang="en-GB" sz="800" b="1" dirty="0">
                <a:solidFill>
                  <a:schemeClr val="bg1"/>
                </a:solidFill>
                <a:ea typeface="Calibri"/>
                <a:cs typeface="Calibri"/>
              </a:rPr>
              <a:t>Tim Lloyd ICB InHIP project manager</a:t>
            </a:r>
          </a:p>
          <a:p>
            <a:endParaRPr lang="en-GB" sz="800" b="1" dirty="0">
              <a:solidFill>
                <a:schemeClr val="bg1"/>
              </a:solidFill>
              <a:ea typeface="Calibri"/>
              <a:cs typeface="Calibri"/>
            </a:endParaRPr>
          </a:p>
        </p:txBody>
      </p:sp>
      <p:sp>
        <p:nvSpPr>
          <p:cNvPr id="11" name="TextBox 10">
            <a:extLst>
              <a:ext uri="{FF2B5EF4-FFF2-40B4-BE49-F238E27FC236}">
                <a16:creationId xmlns:a16="http://schemas.microsoft.com/office/drawing/2014/main" id="{6415D560-E57A-0D66-79E3-A6FBABADA84A}"/>
              </a:ext>
            </a:extLst>
          </p:cNvPr>
          <p:cNvSpPr txBox="1"/>
          <p:nvPr/>
        </p:nvSpPr>
        <p:spPr>
          <a:xfrm>
            <a:off x="294026" y="721380"/>
            <a:ext cx="9374016" cy="2123658"/>
          </a:xfrm>
          <a:prstGeom prst="rect">
            <a:avLst/>
          </a:prstGeom>
          <a:noFill/>
        </p:spPr>
        <p:txBody>
          <a:bodyPr wrap="square">
            <a:spAutoFit/>
          </a:bodyPr>
          <a:lstStyle/>
          <a:p>
            <a:r>
              <a:rPr lang="en-GB" sz="1100" b="1" dirty="0">
                <a:solidFill>
                  <a:srgbClr val="00A499"/>
                </a:solidFill>
              </a:rPr>
              <a:t>Project overview </a:t>
            </a:r>
            <a:r>
              <a:rPr lang="en-GB" sz="1100" b="1" dirty="0"/>
              <a:t>- </a:t>
            </a:r>
            <a:r>
              <a:rPr lang="en-US" sz="1100" dirty="0"/>
              <a:t>As part of the Innovation for Healthcare Inequalities </a:t>
            </a:r>
            <a:r>
              <a:rPr lang="en-US" sz="1100" dirty="0" err="1"/>
              <a:t>Programme</a:t>
            </a:r>
            <a:r>
              <a:rPr lang="en-US" sz="1100" dirty="0"/>
              <a:t>, this collaborative project is aimed at </a:t>
            </a:r>
            <a:r>
              <a:rPr lang="en-US" sz="1100" b="1" dirty="0"/>
              <a:t>reducing health inequalities by identifying un-diagnosed Atrial Fibrillation (AF) and Hypertension (HTN) within black African, black Caribbean and South Asian communities, in Wellingborough and Northampton, where high levels of deprivation exist. </a:t>
            </a:r>
            <a:r>
              <a:rPr lang="en-US" sz="1100" dirty="0"/>
              <a:t>The project supports a pathway to diagnosis and treatment, alongside some heart health education. The prevalence of AF and HTN are rising due to an ageing population. Under-diagnosis and lack of treatment may lead to serious complications, such as stroke, heart failure and heart attack (NHSE 2019), especially for people from within these identified communities. The project has been co-developed with the ICB Population Health team and Northamptonshire Black Communities Together, Health innovation East Midlands, public health and Social prescribing services, in collaboration with eight community partner </a:t>
            </a:r>
            <a:r>
              <a:rPr lang="en-US" sz="1100" dirty="0" err="1"/>
              <a:t>organisations</a:t>
            </a:r>
            <a:r>
              <a:rPr lang="en-US" sz="1100" dirty="0"/>
              <a:t>. Each </a:t>
            </a:r>
            <a:r>
              <a:rPr lang="en-US" sz="1100" dirty="0" err="1"/>
              <a:t>organisation</a:t>
            </a:r>
            <a:r>
              <a:rPr lang="en-US" sz="1100" dirty="0"/>
              <a:t> is hosting events where Community Champions facilitate the testing and the educational offer. The testing innovation is a handheld device, called </a:t>
            </a:r>
            <a:r>
              <a:rPr lang="en-US" sz="1100" dirty="0" err="1"/>
              <a:t>Docobo</a:t>
            </a:r>
            <a:r>
              <a:rPr lang="en-US" sz="1100" dirty="0"/>
              <a:t>, which captures AF readings which are fed back to a clinical team at the local trust for follow up, interpretation and possible onward referral to the GP. The </a:t>
            </a:r>
            <a:r>
              <a:rPr lang="en-US" sz="1100" dirty="0" err="1"/>
              <a:t>InHIP</a:t>
            </a:r>
            <a:r>
              <a:rPr lang="en-US" sz="1100" dirty="0"/>
              <a:t> project is delivered by the community from within the community.</a:t>
            </a:r>
            <a:br>
              <a:rPr lang="en-US" sz="1100" dirty="0"/>
            </a:br>
            <a:br>
              <a:rPr lang="en-US" sz="1100" dirty="0"/>
            </a:br>
            <a:endParaRPr lang="en-US" sz="1100" dirty="0"/>
          </a:p>
          <a:p>
            <a:endParaRPr lang="en-GB" sz="1100" b="1" dirty="0">
              <a:solidFill>
                <a:srgbClr val="00B0F0"/>
              </a:solidFill>
            </a:endParaRPr>
          </a:p>
        </p:txBody>
      </p:sp>
      <p:sp>
        <p:nvSpPr>
          <p:cNvPr id="2" name="TextBox 1">
            <a:extLst>
              <a:ext uri="{FF2B5EF4-FFF2-40B4-BE49-F238E27FC236}">
                <a16:creationId xmlns:a16="http://schemas.microsoft.com/office/drawing/2014/main" id="{0123F0B2-6636-E10B-B0F2-E18340F73E9B}"/>
              </a:ext>
            </a:extLst>
          </p:cNvPr>
          <p:cNvSpPr txBox="1"/>
          <p:nvPr/>
        </p:nvSpPr>
        <p:spPr>
          <a:xfrm>
            <a:off x="9995371" y="6150014"/>
            <a:ext cx="1566987" cy="1154162"/>
          </a:xfrm>
          <a:prstGeom prst="rect">
            <a:avLst/>
          </a:prstGeom>
          <a:noFill/>
          <a:ln w="3175">
            <a:solidFill>
              <a:schemeClr val="bg1"/>
            </a:solidFill>
          </a:ln>
        </p:spPr>
        <p:txBody>
          <a:bodyPr wrap="square" rtlCol="0">
            <a:spAutoFit/>
          </a:bodyPr>
          <a:lstStyle/>
          <a:p>
            <a:r>
              <a:rPr lang="en-GB" sz="1050" dirty="0"/>
              <a:t>Contact details: </a:t>
            </a:r>
          </a:p>
          <a:p>
            <a:r>
              <a:rPr lang="en-GB" sz="1050" dirty="0"/>
              <a:t>ICB project lead email:- </a:t>
            </a:r>
          </a:p>
          <a:p>
            <a:r>
              <a:rPr lang="en-GB" sz="1050" dirty="0"/>
              <a:t>tim.lloyd1@nhs.net</a:t>
            </a:r>
            <a:endParaRPr lang="en-GB" sz="1050" b="0" i="0" dirty="0">
              <a:effectLst/>
              <a:latin typeface="+mn-lt"/>
            </a:endParaRPr>
          </a:p>
          <a:p>
            <a:endParaRPr lang="en-GB" dirty="0"/>
          </a:p>
          <a:p>
            <a:endParaRPr lang="en-GB" dirty="0"/>
          </a:p>
        </p:txBody>
      </p:sp>
      <p:pic>
        <p:nvPicPr>
          <p:cNvPr id="1026" name="Picture 2" descr="Virtual meeting with senior leadership from the Northamptonshire Integrated  Care Board to discuss local healthcare issues and concerns | Tom Pursglove  MP">
            <a:extLst>
              <a:ext uri="{FF2B5EF4-FFF2-40B4-BE49-F238E27FC236}">
                <a16:creationId xmlns:a16="http://schemas.microsoft.com/office/drawing/2014/main" id="{848AA26B-2994-6F5D-0248-A9AF5FCC46F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5023"/>
          <a:stretch/>
        </p:blipFill>
        <p:spPr bwMode="auto">
          <a:xfrm>
            <a:off x="9834207" y="338967"/>
            <a:ext cx="1159675" cy="56782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Northamptonshire Healthcare NHS Foundation Trust | Green Directory |  Investors In The Environment">
            <a:extLst>
              <a:ext uri="{FF2B5EF4-FFF2-40B4-BE49-F238E27FC236}">
                <a16:creationId xmlns:a16="http://schemas.microsoft.com/office/drawing/2014/main" id="{A2B02CEE-501D-AFFC-46E1-4FCEA27468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81777" y="2132058"/>
            <a:ext cx="2033630" cy="23725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Shape&#10;&#10;Description automatically generated with medium confidence">
            <a:extLst>
              <a:ext uri="{FF2B5EF4-FFF2-40B4-BE49-F238E27FC236}">
                <a16:creationId xmlns:a16="http://schemas.microsoft.com/office/drawing/2014/main" id="{8731881A-E490-7F06-E79E-D0D54AEABA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34207" y="1620830"/>
            <a:ext cx="1259366" cy="394391"/>
          </a:xfrm>
          <a:prstGeom prst="rect">
            <a:avLst/>
          </a:prstGeom>
        </p:spPr>
      </p:pic>
      <p:pic>
        <p:nvPicPr>
          <p:cNvPr id="16" name="Picture 15" descr="Logo, company name&#10;&#10;Description automatically generated">
            <a:extLst>
              <a:ext uri="{FF2B5EF4-FFF2-40B4-BE49-F238E27FC236}">
                <a16:creationId xmlns:a16="http://schemas.microsoft.com/office/drawing/2014/main" id="{ADCBA1A2-7FE1-CFC4-1978-703BE656067D}"/>
              </a:ext>
            </a:extLst>
          </p:cNvPr>
          <p:cNvPicPr>
            <a:picLocks noChangeAspect="1"/>
          </p:cNvPicPr>
          <p:nvPr/>
        </p:nvPicPr>
        <p:blipFill rotWithShape="1">
          <a:blip r:embed="rId5">
            <a:extLst>
              <a:ext uri="{28A0092B-C50C-407E-A947-70E740481C1C}">
                <a14:useLocalDpi xmlns:a14="http://schemas.microsoft.com/office/drawing/2010/main" val="0"/>
              </a:ext>
            </a:extLst>
          </a:blip>
          <a:srcRect l="29565" t="20869" r="31885" b="29381"/>
          <a:stretch/>
        </p:blipFill>
        <p:spPr>
          <a:xfrm>
            <a:off x="10993882" y="272017"/>
            <a:ext cx="672979" cy="614229"/>
          </a:xfrm>
          <a:prstGeom prst="rect">
            <a:avLst/>
          </a:prstGeom>
        </p:spPr>
      </p:pic>
      <p:pic>
        <p:nvPicPr>
          <p:cNvPr id="18" name="Picture 17">
            <a:extLst>
              <a:ext uri="{FF2B5EF4-FFF2-40B4-BE49-F238E27FC236}">
                <a16:creationId xmlns:a16="http://schemas.microsoft.com/office/drawing/2014/main" id="{651E21BA-8C7E-D155-8777-D5823E512598}"/>
              </a:ext>
            </a:extLst>
          </p:cNvPr>
          <p:cNvPicPr>
            <a:picLocks noChangeAspect="1"/>
          </p:cNvPicPr>
          <p:nvPr/>
        </p:nvPicPr>
        <p:blipFill rotWithShape="1">
          <a:blip r:embed="rId6"/>
          <a:srcRect l="34844" t="19884" r="10758" b="6030"/>
          <a:stretch/>
        </p:blipFill>
        <p:spPr>
          <a:xfrm>
            <a:off x="6112633" y="5042687"/>
            <a:ext cx="1782359" cy="1391611"/>
          </a:xfrm>
          <a:prstGeom prst="rect">
            <a:avLst/>
          </a:prstGeom>
          <a:ln w="28575">
            <a:solidFill>
              <a:schemeClr val="tx1"/>
            </a:solidFill>
          </a:ln>
        </p:spPr>
      </p:pic>
      <p:pic>
        <p:nvPicPr>
          <p:cNvPr id="20" name="Picture 19">
            <a:extLst>
              <a:ext uri="{FF2B5EF4-FFF2-40B4-BE49-F238E27FC236}">
                <a16:creationId xmlns:a16="http://schemas.microsoft.com/office/drawing/2014/main" id="{6C59220A-BB69-26D4-ACD3-4008C8CAD152}"/>
              </a:ext>
            </a:extLst>
          </p:cNvPr>
          <p:cNvPicPr>
            <a:picLocks noChangeAspect="1"/>
          </p:cNvPicPr>
          <p:nvPr/>
        </p:nvPicPr>
        <p:blipFill rotWithShape="1">
          <a:blip r:embed="rId7"/>
          <a:srcRect l="32581" t="1432" r="36031" b="29014"/>
          <a:stretch/>
        </p:blipFill>
        <p:spPr>
          <a:xfrm>
            <a:off x="5199465" y="5042687"/>
            <a:ext cx="913168" cy="1391611"/>
          </a:xfrm>
          <a:prstGeom prst="rect">
            <a:avLst/>
          </a:prstGeom>
          <a:ln w="28575">
            <a:solidFill>
              <a:schemeClr val="tx1"/>
            </a:solidFill>
          </a:ln>
        </p:spPr>
      </p:pic>
      <p:pic>
        <p:nvPicPr>
          <p:cNvPr id="22" name="Picture 21">
            <a:extLst>
              <a:ext uri="{FF2B5EF4-FFF2-40B4-BE49-F238E27FC236}">
                <a16:creationId xmlns:a16="http://schemas.microsoft.com/office/drawing/2014/main" id="{8B379F94-AF59-1E03-7FDB-60D70BB050F6}"/>
              </a:ext>
            </a:extLst>
          </p:cNvPr>
          <p:cNvPicPr>
            <a:picLocks noChangeAspect="1"/>
          </p:cNvPicPr>
          <p:nvPr/>
        </p:nvPicPr>
        <p:blipFill rotWithShape="1">
          <a:blip r:embed="rId8"/>
          <a:srcRect l="7787" t="6074" r="34123" b="36510"/>
          <a:stretch/>
        </p:blipFill>
        <p:spPr>
          <a:xfrm>
            <a:off x="7925108" y="5042686"/>
            <a:ext cx="1420867" cy="1391612"/>
          </a:xfrm>
          <a:prstGeom prst="rect">
            <a:avLst/>
          </a:prstGeom>
          <a:ln w="28575">
            <a:solidFill>
              <a:schemeClr val="tx1"/>
            </a:solidFill>
          </a:ln>
        </p:spPr>
      </p:pic>
      <p:pic>
        <p:nvPicPr>
          <p:cNvPr id="24" name="Picture 23">
            <a:extLst>
              <a:ext uri="{FF2B5EF4-FFF2-40B4-BE49-F238E27FC236}">
                <a16:creationId xmlns:a16="http://schemas.microsoft.com/office/drawing/2014/main" id="{E897A1E6-9233-DB5D-643B-B5C54BB14054}"/>
              </a:ext>
            </a:extLst>
          </p:cNvPr>
          <p:cNvPicPr>
            <a:picLocks noChangeAspect="1"/>
          </p:cNvPicPr>
          <p:nvPr/>
        </p:nvPicPr>
        <p:blipFill>
          <a:blip r:embed="rId9"/>
          <a:stretch>
            <a:fillRect/>
          </a:stretch>
        </p:blipFill>
        <p:spPr>
          <a:xfrm>
            <a:off x="9872341" y="4711362"/>
            <a:ext cx="1738389" cy="1388677"/>
          </a:xfrm>
          <a:prstGeom prst="rect">
            <a:avLst/>
          </a:prstGeom>
          <a:ln w="28575">
            <a:solidFill>
              <a:schemeClr val="tx1"/>
            </a:solidFill>
          </a:ln>
        </p:spPr>
      </p:pic>
      <p:pic>
        <p:nvPicPr>
          <p:cNvPr id="9" name="Picture 8" descr="A logo for a health innovation&#10;&#10;Description automatically generated">
            <a:extLst>
              <a:ext uri="{FF2B5EF4-FFF2-40B4-BE49-F238E27FC236}">
                <a16:creationId xmlns:a16="http://schemas.microsoft.com/office/drawing/2014/main" id="{D1CFCE5B-5C08-929F-20E9-09FB70AA1FC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872341" y="908629"/>
            <a:ext cx="807581" cy="606871"/>
          </a:xfrm>
          <a:prstGeom prst="rect">
            <a:avLst/>
          </a:prstGeom>
        </p:spPr>
      </p:pic>
    </p:spTree>
    <p:extLst>
      <p:ext uri="{BB962C8B-B14F-4D97-AF65-F5344CB8AC3E}">
        <p14:creationId xmlns:p14="http://schemas.microsoft.com/office/powerpoint/2010/main" val="2759347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EDEF44523DD5C4197C61BC6413B8D70" ma:contentTypeVersion="13" ma:contentTypeDescription="Create a new document." ma:contentTypeScope="" ma:versionID="f15b60cb2640c3d62852b716b6e92428">
  <xsd:schema xmlns:xsd="http://www.w3.org/2001/XMLSchema" xmlns:xs="http://www.w3.org/2001/XMLSchema" xmlns:p="http://schemas.microsoft.com/office/2006/metadata/properties" xmlns:ns2="98b4487d-8be7-474b-8167-7bebba256778" xmlns:ns3="cde8a068-385d-4db6-8bbc-11f65aa31885" targetNamespace="http://schemas.microsoft.com/office/2006/metadata/properties" ma:root="true" ma:fieldsID="14cdc8dc18663aa0c4398575610dd543" ns2:_="" ns3:_="">
    <xsd:import namespace="98b4487d-8be7-474b-8167-7bebba256778"/>
    <xsd:import namespace="cde8a068-385d-4db6-8bbc-11f65aa3188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b4487d-8be7-474b-8167-7bebba2567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43b0bdb-28a8-4814-9fb9-624c17c095fc"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de8a068-385d-4db6-8bbc-11f65aa3188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38fd8013-8d7b-4d55-92cb-fd4d5c7c8ce2}" ma:internalName="TaxCatchAll" ma:showField="CatchAllData" ma:web="cde8a068-385d-4db6-8bbc-11f65aa3188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8b4487d-8be7-474b-8167-7bebba256778">
      <Terms xmlns="http://schemas.microsoft.com/office/infopath/2007/PartnerControls"/>
    </lcf76f155ced4ddcb4097134ff3c332f>
    <TaxCatchAll xmlns="cde8a068-385d-4db6-8bbc-11f65aa3188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CFE0A6A-C2D9-4AFD-83C2-59F0C45EFF93}">
  <ds:schemaRefs>
    <ds:schemaRef ds:uri="98b4487d-8be7-474b-8167-7bebba256778"/>
    <ds:schemaRef ds:uri="cde8a068-385d-4db6-8bbc-11f65aa3188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64AAAE3-FC31-4132-B213-7FC4766CAB79}">
  <ds:schemaRefs>
    <ds:schemaRef ds:uri="98b4487d-8be7-474b-8167-7bebba256778"/>
    <ds:schemaRef ds:uri="cde8a068-385d-4db6-8bbc-11f65aa3188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BB32652B-0A76-41FE-A052-86371AED04D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690</Words>
  <Application>Microsoft Office PowerPoint</Application>
  <PresentationFormat>Widescreen</PresentationFormat>
  <Paragraphs>28</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Omar Awad</dc:creator>
  <cp:lastModifiedBy>Nikki Biddlestone</cp:lastModifiedBy>
  <cp:revision>16</cp:revision>
  <dcterms:created xsi:type="dcterms:W3CDTF">2023-08-07T11:43:25Z</dcterms:created>
  <dcterms:modified xsi:type="dcterms:W3CDTF">2023-12-13T10:37:31Z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0x0101008EDEF44523DD5C4197C61BC6413B8D70</vt:lpwstr>
  </property>
  <property fmtid="{D5CDD505-2E9C-101B-9397-08002B2CF9AE}" pid="3" name="MediaServiceImageTags">
    <vt:lpwstr/>
  </property>
</Properties>
</file>