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4"/>
    <p:sldMasterId id="2147483737" r:id="rId5"/>
    <p:sldMasterId id="2147483692" r:id="rId6"/>
  </p:sldMasterIdLst>
  <p:notesMasterIdLst>
    <p:notesMasterId r:id="rId49"/>
  </p:notesMasterIdLst>
  <p:sldIdLst>
    <p:sldId id="256" r:id="rId7"/>
    <p:sldId id="4188" r:id="rId8"/>
    <p:sldId id="4232" r:id="rId9"/>
    <p:sldId id="4213" r:id="rId10"/>
    <p:sldId id="4229" r:id="rId11"/>
    <p:sldId id="4240" r:id="rId12"/>
    <p:sldId id="4242" r:id="rId13"/>
    <p:sldId id="284" r:id="rId14"/>
    <p:sldId id="2126986479" r:id="rId15"/>
    <p:sldId id="427" r:id="rId16"/>
    <p:sldId id="2126986437" r:id="rId17"/>
    <p:sldId id="2126986480" r:id="rId18"/>
    <p:sldId id="2126986471" r:id="rId19"/>
    <p:sldId id="2126986445" r:id="rId20"/>
    <p:sldId id="2126986433" r:id="rId21"/>
    <p:sldId id="2126986439" r:id="rId22"/>
    <p:sldId id="2126986462" r:id="rId23"/>
    <p:sldId id="2126986467" r:id="rId24"/>
    <p:sldId id="2126986444" r:id="rId25"/>
    <p:sldId id="2126986446" r:id="rId26"/>
    <p:sldId id="2126986447" r:id="rId27"/>
    <p:sldId id="2126986451" r:id="rId28"/>
    <p:sldId id="2126986474" r:id="rId29"/>
    <p:sldId id="279" r:id="rId30"/>
    <p:sldId id="278" r:id="rId31"/>
    <p:sldId id="300" r:id="rId32"/>
    <p:sldId id="296" r:id="rId33"/>
    <p:sldId id="302" r:id="rId34"/>
    <p:sldId id="301" r:id="rId35"/>
    <p:sldId id="308" r:id="rId36"/>
    <p:sldId id="309" r:id="rId37"/>
    <p:sldId id="327" r:id="rId38"/>
    <p:sldId id="326" r:id="rId39"/>
    <p:sldId id="328" r:id="rId40"/>
    <p:sldId id="315" r:id="rId41"/>
    <p:sldId id="316" r:id="rId42"/>
    <p:sldId id="322" r:id="rId43"/>
    <p:sldId id="321" r:id="rId44"/>
    <p:sldId id="318" r:id="rId45"/>
    <p:sldId id="4239" r:id="rId46"/>
    <p:sldId id="2126986481" r:id="rId47"/>
    <p:sldId id="4238" r:id="rId48"/>
  </p:sldIdLst>
  <p:sldSz cx="12192000" cy="6858000"/>
  <p:notesSz cx="6858000" cy="9144000"/>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E77FEF2-AD30-43C9-912B-7D21FB8DE4D7}">
          <p14:sldIdLst>
            <p14:sldId id="256"/>
            <p14:sldId id="4188"/>
            <p14:sldId id="4232"/>
            <p14:sldId id="4213"/>
            <p14:sldId id="4229"/>
            <p14:sldId id="4240"/>
            <p14:sldId id="4242"/>
            <p14:sldId id="284"/>
            <p14:sldId id="2126986479"/>
            <p14:sldId id="427"/>
            <p14:sldId id="2126986437"/>
            <p14:sldId id="2126986480"/>
            <p14:sldId id="2126986471"/>
            <p14:sldId id="2126986445"/>
            <p14:sldId id="2126986433"/>
            <p14:sldId id="2126986439"/>
            <p14:sldId id="2126986462"/>
            <p14:sldId id="2126986467"/>
            <p14:sldId id="2126986444"/>
            <p14:sldId id="2126986446"/>
            <p14:sldId id="2126986447"/>
            <p14:sldId id="2126986451"/>
            <p14:sldId id="2126986474"/>
            <p14:sldId id="279"/>
            <p14:sldId id="278"/>
            <p14:sldId id="300"/>
            <p14:sldId id="296"/>
            <p14:sldId id="302"/>
            <p14:sldId id="301"/>
            <p14:sldId id="308"/>
            <p14:sldId id="309"/>
            <p14:sldId id="327"/>
            <p14:sldId id="326"/>
            <p14:sldId id="328"/>
            <p14:sldId id="315"/>
            <p14:sldId id="316"/>
            <p14:sldId id="322"/>
            <p14:sldId id="321"/>
            <p14:sldId id="318"/>
            <p14:sldId id="4239"/>
            <p14:sldId id="2126986481"/>
            <p14:sldId id="423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F1326F-1486-68CF-5DDB-892F5FA3DE11}" name="Sophie Mason" initials="SM" userId="S::Sophie.Mason@nottingham.ac.uk::628fad46-e0f3-4517-9047-7331566cac69" providerId="AD"/>
  <p188:author id="{3E1E2678-7311-77BB-16C6-C96FCAB694C0}" name="Sophie Mason" initials="SM" userId="S::sophie.mason@nottingham.ac.uk::628fad46-e0f3-4517-9047-7331566cac69" providerId="AD"/>
  <p188:author id="{50670791-E257-9970-14AD-54A32843BAE8}" name="Bethany Askey" initials="BA" userId="S::Bethany.Askey@nottingham.ac.uk::98d05723-a48c-4d96-942f-81c48054f6dc" providerId="AD"/>
  <p188:author id="{539A1BC8-0CD7-7874-4F48-DBC61B0AD56F}" name="Ella West" initials="EW" userId="S::Ella.West@nottingham.ac.uk::cf21cec2-0aea-4f76-b079-60973a5e95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0203"/>
    <a:srgbClr val="FD2FC7"/>
    <a:srgbClr val="EC008C"/>
    <a:srgbClr val="FF8B00"/>
    <a:srgbClr val="96C1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0F566C-C60A-B7F9-EECF-BFF6D6C7D6BA}" v="2" dt="2025-02-26T09:04:17.313"/>
    <p1510:client id="{7D1ADFA7-8C0F-41A3-8ECC-3257B3510A6D}" v="1" dt="2025-02-26T14:01:53.979"/>
    <p1510:client id="{A2C714AE-AD55-3FB1-920C-D5483469A15B}" v="65" dt="2025-02-26T09:03:14.1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8" d="100"/>
          <a:sy n="38" d="100"/>
        </p:scale>
        <p:origin x="43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tags" Target="tags/tag1.xml"/><Relationship Id="rId55"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microsoft.com/office/2018/10/relationships/authors" Target="authors.xml"/><Relationship Id="rId8" Type="http://schemas.openxmlformats.org/officeDocument/2006/relationships/slide" Target="slides/slide2.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E7C62E-2059-4152-9364-1FE5CE899E2B}" type="doc">
      <dgm:prSet loTypeId="urn:microsoft.com/office/officeart/2005/8/layout/process1" loCatId="process" qsTypeId="urn:microsoft.com/office/officeart/2005/8/quickstyle/simple1" qsCatId="simple" csTypeId="urn:microsoft.com/office/officeart/2005/8/colors/colorful5" csCatId="colorful"/>
      <dgm:spPr/>
      <dgm:t>
        <a:bodyPr/>
        <a:lstStyle/>
        <a:p>
          <a:endParaRPr lang="en-GB"/>
        </a:p>
      </dgm:t>
    </dgm:pt>
    <dgm:pt modelId="{45B29958-B38F-4FE5-ACBA-EE111F10BA6F}">
      <dgm:prSet/>
      <dgm:spPr/>
      <dgm:t>
        <a:bodyPr/>
        <a:lstStyle/>
        <a:p>
          <a:r>
            <a:rPr lang="en-GB"/>
            <a:t>Study in 6 GP practices and use of SEIPS</a:t>
          </a:r>
        </a:p>
      </dgm:t>
    </dgm:pt>
    <dgm:pt modelId="{9DCAF3E5-731E-4981-BC48-28AC48C76D4C}" type="parTrans" cxnId="{5182116B-ACB8-4BE2-8F04-55EB0262D450}">
      <dgm:prSet/>
      <dgm:spPr/>
      <dgm:t>
        <a:bodyPr/>
        <a:lstStyle/>
        <a:p>
          <a:endParaRPr lang="en-GB"/>
        </a:p>
      </dgm:t>
    </dgm:pt>
    <dgm:pt modelId="{09DE2A06-F1F5-480D-8E47-E64349C7A9F2}" type="sibTrans" cxnId="{5182116B-ACB8-4BE2-8F04-55EB0262D450}">
      <dgm:prSet/>
      <dgm:spPr/>
      <dgm:t>
        <a:bodyPr/>
        <a:lstStyle/>
        <a:p>
          <a:endParaRPr lang="en-GB"/>
        </a:p>
      </dgm:t>
    </dgm:pt>
    <dgm:pt modelId="{C418C88C-CBFC-4CDF-B2E2-566FAA8813CA}">
      <dgm:prSet/>
      <dgm:spPr/>
      <dgm:t>
        <a:bodyPr/>
        <a:lstStyle/>
        <a:p>
          <a:r>
            <a:rPr lang="en-GB"/>
            <a:t>Supporting service innovation and improvement</a:t>
          </a:r>
        </a:p>
      </dgm:t>
    </dgm:pt>
    <dgm:pt modelId="{9E9A253A-BD4D-497F-85ED-6A04B27BCA87}" type="parTrans" cxnId="{0D002018-ACE8-4799-ACED-26264319EA3F}">
      <dgm:prSet/>
      <dgm:spPr/>
      <dgm:t>
        <a:bodyPr/>
        <a:lstStyle/>
        <a:p>
          <a:endParaRPr lang="en-GB"/>
        </a:p>
      </dgm:t>
    </dgm:pt>
    <dgm:pt modelId="{70E315FF-0382-4D11-AC99-D7DEEAC794B7}" type="sibTrans" cxnId="{0D002018-ACE8-4799-ACED-26264319EA3F}">
      <dgm:prSet/>
      <dgm:spPr/>
      <dgm:t>
        <a:bodyPr/>
        <a:lstStyle/>
        <a:p>
          <a:endParaRPr lang="en-GB"/>
        </a:p>
      </dgm:t>
    </dgm:pt>
    <dgm:pt modelId="{F73108F7-8E2E-471A-B03F-0DCA33FDA9D5}" type="pres">
      <dgm:prSet presAssocID="{66E7C62E-2059-4152-9364-1FE5CE899E2B}" presName="Name0" presStyleCnt="0">
        <dgm:presLayoutVars>
          <dgm:dir/>
          <dgm:resizeHandles val="exact"/>
        </dgm:presLayoutVars>
      </dgm:prSet>
      <dgm:spPr/>
    </dgm:pt>
    <dgm:pt modelId="{49397344-44EB-4ABA-BAB6-1CE2C0CB966C}" type="pres">
      <dgm:prSet presAssocID="{45B29958-B38F-4FE5-ACBA-EE111F10BA6F}" presName="node" presStyleLbl="node1" presStyleIdx="0" presStyleCnt="2">
        <dgm:presLayoutVars>
          <dgm:bulletEnabled val="1"/>
        </dgm:presLayoutVars>
      </dgm:prSet>
      <dgm:spPr/>
    </dgm:pt>
    <dgm:pt modelId="{8578E7B0-9081-4A33-B114-130B979D2C3B}" type="pres">
      <dgm:prSet presAssocID="{09DE2A06-F1F5-480D-8E47-E64349C7A9F2}" presName="sibTrans" presStyleLbl="sibTrans2D1" presStyleIdx="0" presStyleCnt="1"/>
      <dgm:spPr/>
    </dgm:pt>
    <dgm:pt modelId="{126850C6-9EA9-4B72-A525-CB9F3578DE0F}" type="pres">
      <dgm:prSet presAssocID="{09DE2A06-F1F5-480D-8E47-E64349C7A9F2}" presName="connectorText" presStyleLbl="sibTrans2D1" presStyleIdx="0" presStyleCnt="1"/>
      <dgm:spPr/>
    </dgm:pt>
    <dgm:pt modelId="{C47C4E76-8BE1-4814-A548-555FF827D190}" type="pres">
      <dgm:prSet presAssocID="{C418C88C-CBFC-4CDF-B2E2-566FAA8813CA}" presName="node" presStyleLbl="node1" presStyleIdx="1" presStyleCnt="2">
        <dgm:presLayoutVars>
          <dgm:bulletEnabled val="1"/>
        </dgm:presLayoutVars>
      </dgm:prSet>
      <dgm:spPr/>
    </dgm:pt>
  </dgm:ptLst>
  <dgm:cxnLst>
    <dgm:cxn modelId="{0D002018-ACE8-4799-ACED-26264319EA3F}" srcId="{66E7C62E-2059-4152-9364-1FE5CE899E2B}" destId="{C418C88C-CBFC-4CDF-B2E2-566FAA8813CA}" srcOrd="1" destOrd="0" parTransId="{9E9A253A-BD4D-497F-85ED-6A04B27BCA87}" sibTransId="{70E315FF-0382-4D11-AC99-D7DEEAC794B7}"/>
    <dgm:cxn modelId="{0EA0493B-A5AD-486E-887D-CA9445760A36}" type="presOf" srcId="{09DE2A06-F1F5-480D-8E47-E64349C7A9F2}" destId="{126850C6-9EA9-4B72-A525-CB9F3578DE0F}" srcOrd="1" destOrd="0" presId="urn:microsoft.com/office/officeart/2005/8/layout/process1"/>
    <dgm:cxn modelId="{4C716968-2F56-4776-A1EC-604CDF6043D5}" type="presOf" srcId="{C418C88C-CBFC-4CDF-B2E2-566FAA8813CA}" destId="{C47C4E76-8BE1-4814-A548-555FF827D190}" srcOrd="0" destOrd="0" presId="urn:microsoft.com/office/officeart/2005/8/layout/process1"/>
    <dgm:cxn modelId="{5182116B-ACB8-4BE2-8F04-55EB0262D450}" srcId="{66E7C62E-2059-4152-9364-1FE5CE899E2B}" destId="{45B29958-B38F-4FE5-ACBA-EE111F10BA6F}" srcOrd="0" destOrd="0" parTransId="{9DCAF3E5-731E-4981-BC48-28AC48C76D4C}" sibTransId="{09DE2A06-F1F5-480D-8E47-E64349C7A9F2}"/>
    <dgm:cxn modelId="{941C0C78-4203-4AD5-B6A7-A26C3F79DE6D}" type="presOf" srcId="{45B29958-B38F-4FE5-ACBA-EE111F10BA6F}" destId="{49397344-44EB-4ABA-BAB6-1CE2C0CB966C}" srcOrd="0" destOrd="0" presId="urn:microsoft.com/office/officeart/2005/8/layout/process1"/>
    <dgm:cxn modelId="{C8907998-5E21-441A-8931-2BFE2348984A}" type="presOf" srcId="{66E7C62E-2059-4152-9364-1FE5CE899E2B}" destId="{F73108F7-8E2E-471A-B03F-0DCA33FDA9D5}" srcOrd="0" destOrd="0" presId="urn:microsoft.com/office/officeart/2005/8/layout/process1"/>
    <dgm:cxn modelId="{EEF22E9D-0FF6-49CD-9ACD-9385D2F8EE1E}" type="presOf" srcId="{09DE2A06-F1F5-480D-8E47-E64349C7A9F2}" destId="{8578E7B0-9081-4A33-B114-130B979D2C3B}" srcOrd="0" destOrd="0" presId="urn:microsoft.com/office/officeart/2005/8/layout/process1"/>
    <dgm:cxn modelId="{5A92E2F0-4716-4CDD-845E-03C4526EED73}" type="presParOf" srcId="{F73108F7-8E2E-471A-B03F-0DCA33FDA9D5}" destId="{49397344-44EB-4ABA-BAB6-1CE2C0CB966C}" srcOrd="0" destOrd="0" presId="urn:microsoft.com/office/officeart/2005/8/layout/process1"/>
    <dgm:cxn modelId="{7EC493C3-8BD4-495F-A1A6-9F264D1B5819}" type="presParOf" srcId="{F73108F7-8E2E-471A-B03F-0DCA33FDA9D5}" destId="{8578E7B0-9081-4A33-B114-130B979D2C3B}" srcOrd="1" destOrd="0" presId="urn:microsoft.com/office/officeart/2005/8/layout/process1"/>
    <dgm:cxn modelId="{9BC64C7A-9001-42CA-8547-16FAEC077A78}" type="presParOf" srcId="{8578E7B0-9081-4A33-B114-130B979D2C3B}" destId="{126850C6-9EA9-4B72-A525-CB9F3578DE0F}" srcOrd="0" destOrd="0" presId="urn:microsoft.com/office/officeart/2005/8/layout/process1"/>
    <dgm:cxn modelId="{B4BA187D-F889-445E-B09B-4D500A06E1FD}" type="presParOf" srcId="{F73108F7-8E2E-471A-B03F-0DCA33FDA9D5}" destId="{C47C4E76-8BE1-4814-A548-555FF827D190}"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CA4FC1-4AEA-4BB5-A228-7304D7279514}" type="doc">
      <dgm:prSet loTypeId="urn:microsoft.com/office/officeart/2005/8/layout/orgChart1" loCatId="hierarchy" qsTypeId="urn:microsoft.com/office/officeart/2005/8/quickstyle/simple1" qsCatId="simple" csTypeId="urn:microsoft.com/office/officeart/2005/8/colors/accent2_1" csCatId="accent2"/>
      <dgm:spPr/>
      <dgm:t>
        <a:bodyPr/>
        <a:lstStyle/>
        <a:p>
          <a:endParaRPr lang="en-GB"/>
        </a:p>
      </dgm:t>
    </dgm:pt>
    <dgm:pt modelId="{EF49DD7A-B444-4BB0-9587-01716360571A}">
      <dgm:prSet/>
      <dgm:spPr/>
      <dgm:t>
        <a:bodyPr/>
        <a:lstStyle/>
        <a:p>
          <a:r>
            <a:rPr lang="en-GB"/>
            <a:t>Prescribing data</a:t>
          </a:r>
        </a:p>
      </dgm:t>
    </dgm:pt>
    <dgm:pt modelId="{4F2C641A-C80C-42F0-95D3-6A01ACCD9814}" type="parTrans" cxnId="{D38F51A1-4824-45B4-802D-8C5B676AC555}">
      <dgm:prSet/>
      <dgm:spPr/>
      <dgm:t>
        <a:bodyPr/>
        <a:lstStyle/>
        <a:p>
          <a:endParaRPr lang="en-GB"/>
        </a:p>
      </dgm:t>
    </dgm:pt>
    <dgm:pt modelId="{E2D7C335-33F1-4C69-9621-FDD4F45EB1D7}" type="sibTrans" cxnId="{D38F51A1-4824-45B4-802D-8C5B676AC555}">
      <dgm:prSet/>
      <dgm:spPr/>
      <dgm:t>
        <a:bodyPr/>
        <a:lstStyle/>
        <a:p>
          <a:endParaRPr lang="en-GB"/>
        </a:p>
      </dgm:t>
    </dgm:pt>
    <dgm:pt modelId="{9B7E8C3C-B9F3-40E4-9E6D-C392E4EA82C6}">
      <dgm:prSet/>
      <dgm:spPr/>
      <dgm:t>
        <a:bodyPr/>
        <a:lstStyle/>
        <a:p>
          <a:r>
            <a:rPr lang="en-GB"/>
            <a:t>Recruited 6 practices</a:t>
          </a:r>
        </a:p>
      </dgm:t>
    </dgm:pt>
    <dgm:pt modelId="{3BBDB602-42FF-4C04-901C-86AE2C03E13F}" type="parTrans" cxnId="{F4B5F517-551B-492F-8CBA-9C4F0DF8ED5F}">
      <dgm:prSet/>
      <dgm:spPr/>
      <dgm:t>
        <a:bodyPr/>
        <a:lstStyle/>
        <a:p>
          <a:endParaRPr lang="en-GB"/>
        </a:p>
      </dgm:t>
    </dgm:pt>
    <dgm:pt modelId="{EF9887D7-6C77-4EF5-82C8-A8C957D9261F}" type="sibTrans" cxnId="{F4B5F517-551B-492F-8CBA-9C4F0DF8ED5F}">
      <dgm:prSet/>
      <dgm:spPr/>
      <dgm:t>
        <a:bodyPr/>
        <a:lstStyle/>
        <a:p>
          <a:endParaRPr lang="en-GB"/>
        </a:p>
      </dgm:t>
    </dgm:pt>
    <dgm:pt modelId="{7C62C4B7-5233-4376-93E3-0BEC61250D1D}">
      <dgm:prSet/>
      <dgm:spPr/>
      <dgm:t>
        <a:bodyPr/>
        <a:lstStyle/>
        <a:p>
          <a:r>
            <a:rPr lang="en-GB"/>
            <a:t>From 4 PCNs</a:t>
          </a:r>
        </a:p>
      </dgm:t>
    </dgm:pt>
    <dgm:pt modelId="{D0704FAC-DBB9-4D43-A92B-BC31A239A683}" type="parTrans" cxnId="{DC162435-F50D-48EC-90B7-E7538082074D}">
      <dgm:prSet/>
      <dgm:spPr/>
      <dgm:t>
        <a:bodyPr/>
        <a:lstStyle/>
        <a:p>
          <a:endParaRPr lang="en-GB"/>
        </a:p>
      </dgm:t>
    </dgm:pt>
    <dgm:pt modelId="{CA0CBC07-404C-4FF8-AA67-0CBC806C10DF}" type="sibTrans" cxnId="{DC162435-F50D-48EC-90B7-E7538082074D}">
      <dgm:prSet/>
      <dgm:spPr/>
      <dgm:t>
        <a:bodyPr/>
        <a:lstStyle/>
        <a:p>
          <a:endParaRPr lang="en-GB"/>
        </a:p>
      </dgm:t>
    </dgm:pt>
    <dgm:pt modelId="{CDB93A8A-F6B6-4143-BC00-678C91983324}">
      <dgm:prSet/>
      <dgm:spPr/>
      <dgm:t>
        <a:bodyPr/>
        <a:lstStyle/>
        <a:p>
          <a:r>
            <a:rPr lang="en-GB"/>
            <a:t>17 interviews</a:t>
          </a:r>
        </a:p>
      </dgm:t>
    </dgm:pt>
    <dgm:pt modelId="{DC17A43A-C005-4101-8708-27DCFF1DB823}" type="parTrans" cxnId="{D9DFB36C-A0D9-4DE5-9549-06B045401F4D}">
      <dgm:prSet/>
      <dgm:spPr/>
      <dgm:t>
        <a:bodyPr/>
        <a:lstStyle/>
        <a:p>
          <a:endParaRPr lang="en-GB"/>
        </a:p>
      </dgm:t>
    </dgm:pt>
    <dgm:pt modelId="{6E0F4D4B-4F55-4CEA-BFB3-EA5ED32D97B9}" type="sibTrans" cxnId="{D9DFB36C-A0D9-4DE5-9549-06B045401F4D}">
      <dgm:prSet/>
      <dgm:spPr/>
      <dgm:t>
        <a:bodyPr/>
        <a:lstStyle/>
        <a:p>
          <a:endParaRPr lang="en-GB"/>
        </a:p>
      </dgm:t>
    </dgm:pt>
    <dgm:pt modelId="{383EA9BD-15EA-4977-847C-A1A3E8D65079}">
      <dgm:prSet/>
      <dgm:spPr/>
      <dgm:t>
        <a:bodyPr/>
        <a:lstStyle/>
        <a:p>
          <a:r>
            <a:rPr lang="en-GB"/>
            <a:t>6 pharmacists</a:t>
          </a:r>
        </a:p>
      </dgm:t>
    </dgm:pt>
    <dgm:pt modelId="{6BEA361F-3113-49C0-84A3-F07648A4BA70}" type="parTrans" cxnId="{571C3A10-EC33-4281-8D63-32AC58B29327}">
      <dgm:prSet/>
      <dgm:spPr/>
      <dgm:t>
        <a:bodyPr/>
        <a:lstStyle/>
        <a:p>
          <a:endParaRPr lang="en-GB"/>
        </a:p>
      </dgm:t>
    </dgm:pt>
    <dgm:pt modelId="{DCB14019-5AA7-48C0-82C4-717CEE8CEB0E}" type="sibTrans" cxnId="{571C3A10-EC33-4281-8D63-32AC58B29327}">
      <dgm:prSet/>
      <dgm:spPr/>
      <dgm:t>
        <a:bodyPr/>
        <a:lstStyle/>
        <a:p>
          <a:endParaRPr lang="en-GB"/>
        </a:p>
      </dgm:t>
    </dgm:pt>
    <dgm:pt modelId="{B13D4863-2DD7-478E-B3E4-C5740B2E1213}">
      <dgm:prSet/>
      <dgm:spPr/>
      <dgm:t>
        <a:bodyPr/>
        <a:lstStyle/>
        <a:p>
          <a:r>
            <a:rPr lang="en-GB"/>
            <a:t>6 admin team</a:t>
          </a:r>
        </a:p>
      </dgm:t>
    </dgm:pt>
    <dgm:pt modelId="{DF911CDB-F97A-4025-A798-C08A49E6D8AB}" type="parTrans" cxnId="{439C590F-CE5E-40F4-B214-546A51712E7D}">
      <dgm:prSet/>
      <dgm:spPr/>
      <dgm:t>
        <a:bodyPr/>
        <a:lstStyle/>
        <a:p>
          <a:endParaRPr lang="en-GB"/>
        </a:p>
      </dgm:t>
    </dgm:pt>
    <dgm:pt modelId="{8FA25188-B327-4A80-BB3C-61505FF6721D}" type="sibTrans" cxnId="{439C590F-CE5E-40F4-B214-546A51712E7D}">
      <dgm:prSet/>
      <dgm:spPr/>
      <dgm:t>
        <a:bodyPr/>
        <a:lstStyle/>
        <a:p>
          <a:endParaRPr lang="en-GB"/>
        </a:p>
      </dgm:t>
    </dgm:pt>
    <dgm:pt modelId="{5BEA9726-D49D-4CDB-AF82-0F643CDA1378}">
      <dgm:prSet/>
      <dgm:spPr/>
      <dgm:t>
        <a:bodyPr/>
        <a:lstStyle/>
        <a:p>
          <a:r>
            <a:rPr lang="en-GB"/>
            <a:t>5 GPs</a:t>
          </a:r>
        </a:p>
      </dgm:t>
    </dgm:pt>
    <dgm:pt modelId="{76271AB3-BFFF-4F31-8F91-5FA8CCBB73B1}" type="parTrans" cxnId="{E8F747D1-8B0E-4439-9815-B2A61B92E1C0}">
      <dgm:prSet/>
      <dgm:spPr/>
      <dgm:t>
        <a:bodyPr/>
        <a:lstStyle/>
        <a:p>
          <a:endParaRPr lang="en-GB"/>
        </a:p>
      </dgm:t>
    </dgm:pt>
    <dgm:pt modelId="{5636982D-1905-4E62-A42E-B3118BFD4C4F}" type="sibTrans" cxnId="{E8F747D1-8B0E-4439-9815-B2A61B92E1C0}">
      <dgm:prSet/>
      <dgm:spPr/>
      <dgm:t>
        <a:bodyPr/>
        <a:lstStyle/>
        <a:p>
          <a:endParaRPr lang="en-GB"/>
        </a:p>
      </dgm:t>
    </dgm:pt>
    <dgm:pt modelId="{1F0CF443-A3B6-40C8-AFE8-E4FDE5E197CD}" type="pres">
      <dgm:prSet presAssocID="{E2CA4FC1-4AEA-4BB5-A228-7304D7279514}" presName="hierChild1" presStyleCnt="0">
        <dgm:presLayoutVars>
          <dgm:orgChart val="1"/>
          <dgm:chPref val="1"/>
          <dgm:dir/>
          <dgm:animOne val="branch"/>
          <dgm:animLvl val="lvl"/>
          <dgm:resizeHandles/>
        </dgm:presLayoutVars>
      </dgm:prSet>
      <dgm:spPr/>
    </dgm:pt>
    <dgm:pt modelId="{06450CFB-49E5-48A5-9468-57C043DBD302}" type="pres">
      <dgm:prSet presAssocID="{EF49DD7A-B444-4BB0-9587-01716360571A}" presName="hierRoot1" presStyleCnt="0">
        <dgm:presLayoutVars>
          <dgm:hierBranch val="init"/>
        </dgm:presLayoutVars>
      </dgm:prSet>
      <dgm:spPr/>
    </dgm:pt>
    <dgm:pt modelId="{F6095AF9-7545-48F1-AAEA-467F1ACA9AF0}" type="pres">
      <dgm:prSet presAssocID="{EF49DD7A-B444-4BB0-9587-01716360571A}" presName="rootComposite1" presStyleCnt="0"/>
      <dgm:spPr/>
    </dgm:pt>
    <dgm:pt modelId="{AAED8FF3-8654-449C-87E9-52E4A8EA6B93}" type="pres">
      <dgm:prSet presAssocID="{EF49DD7A-B444-4BB0-9587-01716360571A}" presName="rootText1" presStyleLbl="node0" presStyleIdx="0" presStyleCnt="2">
        <dgm:presLayoutVars>
          <dgm:chPref val="3"/>
        </dgm:presLayoutVars>
      </dgm:prSet>
      <dgm:spPr/>
    </dgm:pt>
    <dgm:pt modelId="{C9B5E60F-7FEA-4767-AEE7-41C52E79EFE2}" type="pres">
      <dgm:prSet presAssocID="{EF49DD7A-B444-4BB0-9587-01716360571A}" presName="rootConnector1" presStyleLbl="node1" presStyleIdx="0" presStyleCnt="0"/>
      <dgm:spPr/>
    </dgm:pt>
    <dgm:pt modelId="{AFB3EC9D-5A9B-4D5E-91D7-881841F3B5E9}" type="pres">
      <dgm:prSet presAssocID="{EF49DD7A-B444-4BB0-9587-01716360571A}" presName="hierChild2" presStyleCnt="0"/>
      <dgm:spPr/>
    </dgm:pt>
    <dgm:pt modelId="{7982F7CC-2567-4EE0-A1CD-62F92233D0D9}" type="pres">
      <dgm:prSet presAssocID="{EF49DD7A-B444-4BB0-9587-01716360571A}" presName="hierChild3" presStyleCnt="0"/>
      <dgm:spPr/>
    </dgm:pt>
    <dgm:pt modelId="{530B5D99-2240-444E-AF96-6E816792717B}" type="pres">
      <dgm:prSet presAssocID="{9B7E8C3C-B9F3-40E4-9E6D-C392E4EA82C6}" presName="hierRoot1" presStyleCnt="0">
        <dgm:presLayoutVars>
          <dgm:hierBranch val="init"/>
        </dgm:presLayoutVars>
      </dgm:prSet>
      <dgm:spPr/>
    </dgm:pt>
    <dgm:pt modelId="{C7E2DFF3-3FD4-4916-AF41-444F76375E7F}" type="pres">
      <dgm:prSet presAssocID="{9B7E8C3C-B9F3-40E4-9E6D-C392E4EA82C6}" presName="rootComposite1" presStyleCnt="0"/>
      <dgm:spPr/>
    </dgm:pt>
    <dgm:pt modelId="{0C19D1D2-B4BC-4569-95B5-1586DC42AA89}" type="pres">
      <dgm:prSet presAssocID="{9B7E8C3C-B9F3-40E4-9E6D-C392E4EA82C6}" presName="rootText1" presStyleLbl="node0" presStyleIdx="1" presStyleCnt="2">
        <dgm:presLayoutVars>
          <dgm:chPref val="3"/>
        </dgm:presLayoutVars>
      </dgm:prSet>
      <dgm:spPr/>
    </dgm:pt>
    <dgm:pt modelId="{1DFDC1D9-C870-482E-9AB6-8F7BDECF6EE1}" type="pres">
      <dgm:prSet presAssocID="{9B7E8C3C-B9F3-40E4-9E6D-C392E4EA82C6}" presName="rootConnector1" presStyleLbl="node1" presStyleIdx="0" presStyleCnt="0"/>
      <dgm:spPr/>
    </dgm:pt>
    <dgm:pt modelId="{F0AAC9EB-851A-47E2-9904-944F58F79C30}" type="pres">
      <dgm:prSet presAssocID="{9B7E8C3C-B9F3-40E4-9E6D-C392E4EA82C6}" presName="hierChild2" presStyleCnt="0"/>
      <dgm:spPr/>
    </dgm:pt>
    <dgm:pt modelId="{8C512EC6-23D0-46C9-901B-3A11E3277DC1}" type="pres">
      <dgm:prSet presAssocID="{D0704FAC-DBB9-4D43-A92B-BC31A239A683}" presName="Name37" presStyleLbl="parChTrans1D2" presStyleIdx="0" presStyleCnt="2"/>
      <dgm:spPr/>
    </dgm:pt>
    <dgm:pt modelId="{278084CC-795F-478E-91BC-2101D0725D7B}" type="pres">
      <dgm:prSet presAssocID="{7C62C4B7-5233-4376-93E3-0BEC61250D1D}" presName="hierRoot2" presStyleCnt="0">
        <dgm:presLayoutVars>
          <dgm:hierBranch val="init"/>
        </dgm:presLayoutVars>
      </dgm:prSet>
      <dgm:spPr/>
    </dgm:pt>
    <dgm:pt modelId="{1EA8D16A-80AC-418D-ABB7-02B4E3B9847F}" type="pres">
      <dgm:prSet presAssocID="{7C62C4B7-5233-4376-93E3-0BEC61250D1D}" presName="rootComposite" presStyleCnt="0"/>
      <dgm:spPr/>
    </dgm:pt>
    <dgm:pt modelId="{D773109C-8990-4F51-A364-317875B2B4DA}" type="pres">
      <dgm:prSet presAssocID="{7C62C4B7-5233-4376-93E3-0BEC61250D1D}" presName="rootText" presStyleLbl="node2" presStyleIdx="0" presStyleCnt="2">
        <dgm:presLayoutVars>
          <dgm:chPref val="3"/>
        </dgm:presLayoutVars>
      </dgm:prSet>
      <dgm:spPr/>
    </dgm:pt>
    <dgm:pt modelId="{890D4996-897D-451C-BE72-C34212031229}" type="pres">
      <dgm:prSet presAssocID="{7C62C4B7-5233-4376-93E3-0BEC61250D1D}" presName="rootConnector" presStyleLbl="node2" presStyleIdx="0" presStyleCnt="2"/>
      <dgm:spPr/>
    </dgm:pt>
    <dgm:pt modelId="{727D17E6-D08A-46DD-B2F3-9FFFA229ED63}" type="pres">
      <dgm:prSet presAssocID="{7C62C4B7-5233-4376-93E3-0BEC61250D1D}" presName="hierChild4" presStyleCnt="0"/>
      <dgm:spPr/>
    </dgm:pt>
    <dgm:pt modelId="{88628629-60C9-41B3-86BF-C274928D01F4}" type="pres">
      <dgm:prSet presAssocID="{7C62C4B7-5233-4376-93E3-0BEC61250D1D}" presName="hierChild5" presStyleCnt="0"/>
      <dgm:spPr/>
    </dgm:pt>
    <dgm:pt modelId="{D1954CB2-E0F1-435D-99B0-28FE4FAF8E55}" type="pres">
      <dgm:prSet presAssocID="{DC17A43A-C005-4101-8708-27DCFF1DB823}" presName="Name37" presStyleLbl="parChTrans1D2" presStyleIdx="1" presStyleCnt="2"/>
      <dgm:spPr/>
    </dgm:pt>
    <dgm:pt modelId="{8A233D9D-CD78-4A86-8430-4CBA9A748BB4}" type="pres">
      <dgm:prSet presAssocID="{CDB93A8A-F6B6-4143-BC00-678C91983324}" presName="hierRoot2" presStyleCnt="0">
        <dgm:presLayoutVars>
          <dgm:hierBranch val="init"/>
        </dgm:presLayoutVars>
      </dgm:prSet>
      <dgm:spPr/>
    </dgm:pt>
    <dgm:pt modelId="{46A9CF3B-3EE2-477E-BA53-E56194B98BF1}" type="pres">
      <dgm:prSet presAssocID="{CDB93A8A-F6B6-4143-BC00-678C91983324}" presName="rootComposite" presStyleCnt="0"/>
      <dgm:spPr/>
    </dgm:pt>
    <dgm:pt modelId="{014A6AC8-36F2-4136-A5F5-2C690F297C0C}" type="pres">
      <dgm:prSet presAssocID="{CDB93A8A-F6B6-4143-BC00-678C91983324}" presName="rootText" presStyleLbl="node2" presStyleIdx="1" presStyleCnt="2">
        <dgm:presLayoutVars>
          <dgm:chPref val="3"/>
        </dgm:presLayoutVars>
      </dgm:prSet>
      <dgm:spPr/>
    </dgm:pt>
    <dgm:pt modelId="{24F2973E-872E-4FA9-9D7A-18B28A1E1837}" type="pres">
      <dgm:prSet presAssocID="{CDB93A8A-F6B6-4143-BC00-678C91983324}" presName="rootConnector" presStyleLbl="node2" presStyleIdx="1" presStyleCnt="2"/>
      <dgm:spPr/>
    </dgm:pt>
    <dgm:pt modelId="{5BC7D88D-6E4C-47C4-BD43-8F2789324882}" type="pres">
      <dgm:prSet presAssocID="{CDB93A8A-F6B6-4143-BC00-678C91983324}" presName="hierChild4" presStyleCnt="0"/>
      <dgm:spPr/>
    </dgm:pt>
    <dgm:pt modelId="{208726DA-7411-4B6A-9617-D4DDC89DE4BB}" type="pres">
      <dgm:prSet presAssocID="{6BEA361F-3113-49C0-84A3-F07648A4BA70}" presName="Name37" presStyleLbl="parChTrans1D3" presStyleIdx="0" presStyleCnt="3"/>
      <dgm:spPr/>
    </dgm:pt>
    <dgm:pt modelId="{78E22A44-5B9C-4033-A323-3663504E583B}" type="pres">
      <dgm:prSet presAssocID="{383EA9BD-15EA-4977-847C-A1A3E8D65079}" presName="hierRoot2" presStyleCnt="0">
        <dgm:presLayoutVars>
          <dgm:hierBranch val="init"/>
        </dgm:presLayoutVars>
      </dgm:prSet>
      <dgm:spPr/>
    </dgm:pt>
    <dgm:pt modelId="{9B81D415-85DC-4238-8964-BFAC096DD698}" type="pres">
      <dgm:prSet presAssocID="{383EA9BD-15EA-4977-847C-A1A3E8D65079}" presName="rootComposite" presStyleCnt="0"/>
      <dgm:spPr/>
    </dgm:pt>
    <dgm:pt modelId="{67841AE1-54A0-4595-B1E1-6C44546145DF}" type="pres">
      <dgm:prSet presAssocID="{383EA9BD-15EA-4977-847C-A1A3E8D65079}" presName="rootText" presStyleLbl="node3" presStyleIdx="0" presStyleCnt="3">
        <dgm:presLayoutVars>
          <dgm:chPref val="3"/>
        </dgm:presLayoutVars>
      </dgm:prSet>
      <dgm:spPr/>
    </dgm:pt>
    <dgm:pt modelId="{4A6D9C30-AC74-40E7-B3DE-7D9703562E5E}" type="pres">
      <dgm:prSet presAssocID="{383EA9BD-15EA-4977-847C-A1A3E8D65079}" presName="rootConnector" presStyleLbl="node3" presStyleIdx="0" presStyleCnt="3"/>
      <dgm:spPr/>
    </dgm:pt>
    <dgm:pt modelId="{316A6139-B7C4-4186-8D43-09DAA73E8A90}" type="pres">
      <dgm:prSet presAssocID="{383EA9BD-15EA-4977-847C-A1A3E8D65079}" presName="hierChild4" presStyleCnt="0"/>
      <dgm:spPr/>
    </dgm:pt>
    <dgm:pt modelId="{5ECFEA98-A854-4393-960A-5446FD6D1C70}" type="pres">
      <dgm:prSet presAssocID="{383EA9BD-15EA-4977-847C-A1A3E8D65079}" presName="hierChild5" presStyleCnt="0"/>
      <dgm:spPr/>
    </dgm:pt>
    <dgm:pt modelId="{0298A273-E6A8-4E32-A0FD-A1128C2D5521}" type="pres">
      <dgm:prSet presAssocID="{DF911CDB-F97A-4025-A798-C08A49E6D8AB}" presName="Name37" presStyleLbl="parChTrans1D3" presStyleIdx="1" presStyleCnt="3"/>
      <dgm:spPr/>
    </dgm:pt>
    <dgm:pt modelId="{2B18536A-D085-4E6B-880D-F8CE1F3DA9EB}" type="pres">
      <dgm:prSet presAssocID="{B13D4863-2DD7-478E-B3E4-C5740B2E1213}" presName="hierRoot2" presStyleCnt="0">
        <dgm:presLayoutVars>
          <dgm:hierBranch val="init"/>
        </dgm:presLayoutVars>
      </dgm:prSet>
      <dgm:spPr/>
    </dgm:pt>
    <dgm:pt modelId="{90E4CD99-FE61-4A90-B5D5-FC8794533F81}" type="pres">
      <dgm:prSet presAssocID="{B13D4863-2DD7-478E-B3E4-C5740B2E1213}" presName="rootComposite" presStyleCnt="0"/>
      <dgm:spPr/>
    </dgm:pt>
    <dgm:pt modelId="{858FD908-1EA5-451A-80E8-A687CA1E5261}" type="pres">
      <dgm:prSet presAssocID="{B13D4863-2DD7-478E-B3E4-C5740B2E1213}" presName="rootText" presStyleLbl="node3" presStyleIdx="1" presStyleCnt="3">
        <dgm:presLayoutVars>
          <dgm:chPref val="3"/>
        </dgm:presLayoutVars>
      </dgm:prSet>
      <dgm:spPr/>
    </dgm:pt>
    <dgm:pt modelId="{28D43A00-9A30-4085-9168-AF84DD70DDB5}" type="pres">
      <dgm:prSet presAssocID="{B13D4863-2DD7-478E-B3E4-C5740B2E1213}" presName="rootConnector" presStyleLbl="node3" presStyleIdx="1" presStyleCnt="3"/>
      <dgm:spPr/>
    </dgm:pt>
    <dgm:pt modelId="{3673E227-EFB9-490E-A35A-F44350962257}" type="pres">
      <dgm:prSet presAssocID="{B13D4863-2DD7-478E-B3E4-C5740B2E1213}" presName="hierChild4" presStyleCnt="0"/>
      <dgm:spPr/>
    </dgm:pt>
    <dgm:pt modelId="{7AB6CEB8-BCB6-4783-AFBC-161FD101419A}" type="pres">
      <dgm:prSet presAssocID="{B13D4863-2DD7-478E-B3E4-C5740B2E1213}" presName="hierChild5" presStyleCnt="0"/>
      <dgm:spPr/>
    </dgm:pt>
    <dgm:pt modelId="{E5CB9B5C-33DD-460A-86C5-AFED04F645BF}" type="pres">
      <dgm:prSet presAssocID="{76271AB3-BFFF-4F31-8F91-5FA8CCBB73B1}" presName="Name37" presStyleLbl="parChTrans1D3" presStyleIdx="2" presStyleCnt="3"/>
      <dgm:spPr/>
    </dgm:pt>
    <dgm:pt modelId="{AFBAFB6A-9577-4BF6-BC4E-C10B984697BF}" type="pres">
      <dgm:prSet presAssocID="{5BEA9726-D49D-4CDB-AF82-0F643CDA1378}" presName="hierRoot2" presStyleCnt="0">
        <dgm:presLayoutVars>
          <dgm:hierBranch val="init"/>
        </dgm:presLayoutVars>
      </dgm:prSet>
      <dgm:spPr/>
    </dgm:pt>
    <dgm:pt modelId="{92888452-59BF-40AF-A82C-E59C9DC03DC2}" type="pres">
      <dgm:prSet presAssocID="{5BEA9726-D49D-4CDB-AF82-0F643CDA1378}" presName="rootComposite" presStyleCnt="0"/>
      <dgm:spPr/>
    </dgm:pt>
    <dgm:pt modelId="{2026BBDE-C867-450D-AC7C-238F6F0A6A4C}" type="pres">
      <dgm:prSet presAssocID="{5BEA9726-D49D-4CDB-AF82-0F643CDA1378}" presName="rootText" presStyleLbl="node3" presStyleIdx="2" presStyleCnt="3">
        <dgm:presLayoutVars>
          <dgm:chPref val="3"/>
        </dgm:presLayoutVars>
      </dgm:prSet>
      <dgm:spPr/>
    </dgm:pt>
    <dgm:pt modelId="{48974CDF-F6E5-4EF9-87D7-7988986DB8E7}" type="pres">
      <dgm:prSet presAssocID="{5BEA9726-D49D-4CDB-AF82-0F643CDA1378}" presName="rootConnector" presStyleLbl="node3" presStyleIdx="2" presStyleCnt="3"/>
      <dgm:spPr/>
    </dgm:pt>
    <dgm:pt modelId="{D1976049-AB99-41A0-9AC8-27B34C6CA144}" type="pres">
      <dgm:prSet presAssocID="{5BEA9726-D49D-4CDB-AF82-0F643CDA1378}" presName="hierChild4" presStyleCnt="0"/>
      <dgm:spPr/>
    </dgm:pt>
    <dgm:pt modelId="{BE91BB2A-6BF5-4B43-B3E2-98B8D321B274}" type="pres">
      <dgm:prSet presAssocID="{5BEA9726-D49D-4CDB-AF82-0F643CDA1378}" presName="hierChild5" presStyleCnt="0"/>
      <dgm:spPr/>
    </dgm:pt>
    <dgm:pt modelId="{4091E711-CD8E-47E7-8EB5-5B111EBA15E0}" type="pres">
      <dgm:prSet presAssocID="{CDB93A8A-F6B6-4143-BC00-678C91983324}" presName="hierChild5" presStyleCnt="0"/>
      <dgm:spPr/>
    </dgm:pt>
    <dgm:pt modelId="{0B4E9018-9CCF-4639-A267-FF949537D3F1}" type="pres">
      <dgm:prSet presAssocID="{9B7E8C3C-B9F3-40E4-9E6D-C392E4EA82C6}" presName="hierChild3" presStyleCnt="0"/>
      <dgm:spPr/>
    </dgm:pt>
  </dgm:ptLst>
  <dgm:cxnLst>
    <dgm:cxn modelId="{4B2FE206-5F13-48E8-AC51-591AD7CD667E}" type="presOf" srcId="{DC17A43A-C005-4101-8708-27DCFF1DB823}" destId="{D1954CB2-E0F1-435D-99B0-28FE4FAF8E55}" srcOrd="0" destOrd="0" presId="urn:microsoft.com/office/officeart/2005/8/layout/orgChart1"/>
    <dgm:cxn modelId="{4675F40A-37E6-4336-BB0E-ACA998F5970D}" type="presOf" srcId="{EF49DD7A-B444-4BB0-9587-01716360571A}" destId="{C9B5E60F-7FEA-4767-AEE7-41C52E79EFE2}" srcOrd="1" destOrd="0" presId="urn:microsoft.com/office/officeart/2005/8/layout/orgChart1"/>
    <dgm:cxn modelId="{439C590F-CE5E-40F4-B214-546A51712E7D}" srcId="{CDB93A8A-F6B6-4143-BC00-678C91983324}" destId="{B13D4863-2DD7-478E-B3E4-C5740B2E1213}" srcOrd="1" destOrd="0" parTransId="{DF911CDB-F97A-4025-A798-C08A49E6D8AB}" sibTransId="{8FA25188-B327-4A80-BB3C-61505FF6721D}"/>
    <dgm:cxn modelId="{571C3A10-EC33-4281-8D63-32AC58B29327}" srcId="{CDB93A8A-F6B6-4143-BC00-678C91983324}" destId="{383EA9BD-15EA-4977-847C-A1A3E8D65079}" srcOrd="0" destOrd="0" parTransId="{6BEA361F-3113-49C0-84A3-F07648A4BA70}" sibTransId="{DCB14019-5AA7-48C0-82C4-717CEE8CEB0E}"/>
    <dgm:cxn modelId="{F4B5F517-551B-492F-8CBA-9C4F0DF8ED5F}" srcId="{E2CA4FC1-4AEA-4BB5-A228-7304D7279514}" destId="{9B7E8C3C-B9F3-40E4-9E6D-C392E4EA82C6}" srcOrd="1" destOrd="0" parTransId="{3BBDB602-42FF-4C04-901C-86AE2C03E13F}" sibTransId="{EF9887D7-6C77-4EF5-82C8-A8C957D9261F}"/>
    <dgm:cxn modelId="{37524627-EBB7-405F-8BA5-579A09E2F065}" type="presOf" srcId="{7C62C4B7-5233-4376-93E3-0BEC61250D1D}" destId="{890D4996-897D-451C-BE72-C34212031229}" srcOrd="1" destOrd="0" presId="urn:microsoft.com/office/officeart/2005/8/layout/orgChart1"/>
    <dgm:cxn modelId="{E29F0E2D-8283-49D9-A07A-A106FD4ED932}" type="presOf" srcId="{9B7E8C3C-B9F3-40E4-9E6D-C392E4EA82C6}" destId="{0C19D1D2-B4BC-4569-95B5-1586DC42AA89}" srcOrd="0" destOrd="0" presId="urn:microsoft.com/office/officeart/2005/8/layout/orgChart1"/>
    <dgm:cxn modelId="{C6E0DB33-7AC3-4D66-8F7C-7A6DA9FFA512}" type="presOf" srcId="{CDB93A8A-F6B6-4143-BC00-678C91983324}" destId="{24F2973E-872E-4FA9-9D7A-18B28A1E1837}" srcOrd="1" destOrd="0" presId="urn:microsoft.com/office/officeart/2005/8/layout/orgChart1"/>
    <dgm:cxn modelId="{DC162435-F50D-48EC-90B7-E7538082074D}" srcId="{9B7E8C3C-B9F3-40E4-9E6D-C392E4EA82C6}" destId="{7C62C4B7-5233-4376-93E3-0BEC61250D1D}" srcOrd="0" destOrd="0" parTransId="{D0704FAC-DBB9-4D43-A92B-BC31A239A683}" sibTransId="{CA0CBC07-404C-4FF8-AA67-0CBC806C10DF}"/>
    <dgm:cxn modelId="{9F08CD5C-DBEC-4CB7-BACE-42975A582958}" type="presOf" srcId="{D0704FAC-DBB9-4D43-A92B-BC31A239A683}" destId="{8C512EC6-23D0-46C9-901B-3A11E3277DC1}" srcOrd="0" destOrd="0" presId="urn:microsoft.com/office/officeart/2005/8/layout/orgChart1"/>
    <dgm:cxn modelId="{D9DFB36C-A0D9-4DE5-9549-06B045401F4D}" srcId="{9B7E8C3C-B9F3-40E4-9E6D-C392E4EA82C6}" destId="{CDB93A8A-F6B6-4143-BC00-678C91983324}" srcOrd="1" destOrd="0" parTransId="{DC17A43A-C005-4101-8708-27DCFF1DB823}" sibTransId="{6E0F4D4B-4F55-4CEA-BFB3-EA5ED32D97B9}"/>
    <dgm:cxn modelId="{82F73B4F-D4A3-40F4-830A-90181AC5BC76}" type="presOf" srcId="{B13D4863-2DD7-478E-B3E4-C5740B2E1213}" destId="{858FD908-1EA5-451A-80E8-A687CA1E5261}" srcOrd="0" destOrd="0" presId="urn:microsoft.com/office/officeart/2005/8/layout/orgChart1"/>
    <dgm:cxn modelId="{A7CB8F51-C102-4C56-8812-526C67FE8980}" type="presOf" srcId="{E2CA4FC1-4AEA-4BB5-A228-7304D7279514}" destId="{1F0CF443-A3B6-40C8-AFE8-E4FDE5E197CD}" srcOrd="0" destOrd="0" presId="urn:microsoft.com/office/officeart/2005/8/layout/orgChart1"/>
    <dgm:cxn modelId="{B5FF3176-1300-4C5F-9CC1-C7EACC26546F}" type="presOf" srcId="{DF911CDB-F97A-4025-A798-C08A49E6D8AB}" destId="{0298A273-E6A8-4E32-A0FD-A1128C2D5521}" srcOrd="0" destOrd="0" presId="urn:microsoft.com/office/officeart/2005/8/layout/orgChart1"/>
    <dgm:cxn modelId="{967B905A-C4B6-4F5F-B4BE-435F2EFCCA96}" type="presOf" srcId="{383EA9BD-15EA-4977-847C-A1A3E8D65079}" destId="{4A6D9C30-AC74-40E7-B3DE-7D9703562E5E}" srcOrd="1" destOrd="0" presId="urn:microsoft.com/office/officeart/2005/8/layout/orgChart1"/>
    <dgm:cxn modelId="{CF680698-5D77-46C5-BA7C-87D39182A3AC}" type="presOf" srcId="{B13D4863-2DD7-478E-B3E4-C5740B2E1213}" destId="{28D43A00-9A30-4085-9168-AF84DD70DDB5}" srcOrd="1" destOrd="0" presId="urn:microsoft.com/office/officeart/2005/8/layout/orgChart1"/>
    <dgm:cxn modelId="{D38F51A1-4824-45B4-802D-8C5B676AC555}" srcId="{E2CA4FC1-4AEA-4BB5-A228-7304D7279514}" destId="{EF49DD7A-B444-4BB0-9587-01716360571A}" srcOrd="0" destOrd="0" parTransId="{4F2C641A-C80C-42F0-95D3-6A01ACCD9814}" sibTransId="{E2D7C335-33F1-4C69-9621-FDD4F45EB1D7}"/>
    <dgm:cxn modelId="{B56B77A2-1161-4C6D-8744-89ADA3FAC135}" type="presOf" srcId="{5BEA9726-D49D-4CDB-AF82-0F643CDA1378}" destId="{2026BBDE-C867-450D-AC7C-238F6F0A6A4C}" srcOrd="0" destOrd="0" presId="urn:microsoft.com/office/officeart/2005/8/layout/orgChart1"/>
    <dgm:cxn modelId="{509FF6A5-2A34-481E-92F7-924319ED5696}" type="presOf" srcId="{76271AB3-BFFF-4F31-8F91-5FA8CCBB73B1}" destId="{E5CB9B5C-33DD-460A-86C5-AFED04F645BF}" srcOrd="0" destOrd="0" presId="urn:microsoft.com/office/officeart/2005/8/layout/orgChart1"/>
    <dgm:cxn modelId="{995302A7-06E7-4269-B4AA-E9892687670F}" type="presOf" srcId="{5BEA9726-D49D-4CDB-AF82-0F643CDA1378}" destId="{48974CDF-F6E5-4EF9-87D7-7988986DB8E7}" srcOrd="1" destOrd="0" presId="urn:microsoft.com/office/officeart/2005/8/layout/orgChart1"/>
    <dgm:cxn modelId="{03F816B9-4F4F-493C-841F-78799A6ED28E}" type="presOf" srcId="{7C62C4B7-5233-4376-93E3-0BEC61250D1D}" destId="{D773109C-8990-4F51-A364-317875B2B4DA}" srcOrd="0" destOrd="0" presId="urn:microsoft.com/office/officeart/2005/8/layout/orgChart1"/>
    <dgm:cxn modelId="{A19C59CA-579F-4FCE-BB2E-FFD44EDF42CE}" type="presOf" srcId="{9B7E8C3C-B9F3-40E4-9E6D-C392E4EA82C6}" destId="{1DFDC1D9-C870-482E-9AB6-8F7BDECF6EE1}" srcOrd="1" destOrd="0" presId="urn:microsoft.com/office/officeart/2005/8/layout/orgChart1"/>
    <dgm:cxn modelId="{E8F747D1-8B0E-4439-9815-B2A61B92E1C0}" srcId="{CDB93A8A-F6B6-4143-BC00-678C91983324}" destId="{5BEA9726-D49D-4CDB-AF82-0F643CDA1378}" srcOrd="2" destOrd="0" parTransId="{76271AB3-BFFF-4F31-8F91-5FA8CCBB73B1}" sibTransId="{5636982D-1905-4E62-A42E-B3118BFD4C4F}"/>
    <dgm:cxn modelId="{0FABE1DB-620C-492C-A43A-7D23C63B4027}" type="presOf" srcId="{6BEA361F-3113-49C0-84A3-F07648A4BA70}" destId="{208726DA-7411-4B6A-9617-D4DDC89DE4BB}" srcOrd="0" destOrd="0" presId="urn:microsoft.com/office/officeart/2005/8/layout/orgChart1"/>
    <dgm:cxn modelId="{3B203DE1-2E09-4C87-8141-45EEC60B4E8D}" type="presOf" srcId="{CDB93A8A-F6B6-4143-BC00-678C91983324}" destId="{014A6AC8-36F2-4136-A5F5-2C690F297C0C}" srcOrd="0" destOrd="0" presId="urn:microsoft.com/office/officeart/2005/8/layout/orgChart1"/>
    <dgm:cxn modelId="{CF2B7AE3-7B5E-4BCB-89DB-FCD254A79C93}" type="presOf" srcId="{EF49DD7A-B444-4BB0-9587-01716360571A}" destId="{AAED8FF3-8654-449C-87E9-52E4A8EA6B93}" srcOrd="0" destOrd="0" presId="urn:microsoft.com/office/officeart/2005/8/layout/orgChart1"/>
    <dgm:cxn modelId="{49C2A3FA-EC95-4803-9EC4-BD73C9D22979}" type="presOf" srcId="{383EA9BD-15EA-4977-847C-A1A3E8D65079}" destId="{67841AE1-54A0-4595-B1E1-6C44546145DF}" srcOrd="0" destOrd="0" presId="urn:microsoft.com/office/officeart/2005/8/layout/orgChart1"/>
    <dgm:cxn modelId="{F35ED2CF-134B-4AEC-A8EB-8F6C95BE4541}" type="presParOf" srcId="{1F0CF443-A3B6-40C8-AFE8-E4FDE5E197CD}" destId="{06450CFB-49E5-48A5-9468-57C043DBD302}" srcOrd="0" destOrd="0" presId="urn:microsoft.com/office/officeart/2005/8/layout/orgChart1"/>
    <dgm:cxn modelId="{824B2C2D-D6E2-49F1-A69A-CCD9DE1CD306}" type="presParOf" srcId="{06450CFB-49E5-48A5-9468-57C043DBD302}" destId="{F6095AF9-7545-48F1-AAEA-467F1ACA9AF0}" srcOrd="0" destOrd="0" presId="urn:microsoft.com/office/officeart/2005/8/layout/orgChart1"/>
    <dgm:cxn modelId="{B7020F5C-F375-45F9-A299-B274B1C1E670}" type="presParOf" srcId="{F6095AF9-7545-48F1-AAEA-467F1ACA9AF0}" destId="{AAED8FF3-8654-449C-87E9-52E4A8EA6B93}" srcOrd="0" destOrd="0" presId="urn:microsoft.com/office/officeart/2005/8/layout/orgChart1"/>
    <dgm:cxn modelId="{9B003005-93BE-425B-A8AA-775EE25E938F}" type="presParOf" srcId="{F6095AF9-7545-48F1-AAEA-467F1ACA9AF0}" destId="{C9B5E60F-7FEA-4767-AEE7-41C52E79EFE2}" srcOrd="1" destOrd="0" presId="urn:microsoft.com/office/officeart/2005/8/layout/orgChart1"/>
    <dgm:cxn modelId="{D3F9685F-A296-44ED-A0AE-29505C898B79}" type="presParOf" srcId="{06450CFB-49E5-48A5-9468-57C043DBD302}" destId="{AFB3EC9D-5A9B-4D5E-91D7-881841F3B5E9}" srcOrd="1" destOrd="0" presId="urn:microsoft.com/office/officeart/2005/8/layout/orgChart1"/>
    <dgm:cxn modelId="{6BD6D92D-6F06-42B3-B5D0-89377A99C6EA}" type="presParOf" srcId="{06450CFB-49E5-48A5-9468-57C043DBD302}" destId="{7982F7CC-2567-4EE0-A1CD-62F92233D0D9}" srcOrd="2" destOrd="0" presId="urn:microsoft.com/office/officeart/2005/8/layout/orgChart1"/>
    <dgm:cxn modelId="{E69718D3-6213-4994-8AF9-262C6B2CBDE7}" type="presParOf" srcId="{1F0CF443-A3B6-40C8-AFE8-E4FDE5E197CD}" destId="{530B5D99-2240-444E-AF96-6E816792717B}" srcOrd="1" destOrd="0" presId="urn:microsoft.com/office/officeart/2005/8/layout/orgChart1"/>
    <dgm:cxn modelId="{44705E01-3FFF-4A5F-A96C-3CB022E06F5E}" type="presParOf" srcId="{530B5D99-2240-444E-AF96-6E816792717B}" destId="{C7E2DFF3-3FD4-4916-AF41-444F76375E7F}" srcOrd="0" destOrd="0" presId="urn:microsoft.com/office/officeart/2005/8/layout/orgChart1"/>
    <dgm:cxn modelId="{DABFBB67-EBFD-4EE9-BC55-7B845BEAA578}" type="presParOf" srcId="{C7E2DFF3-3FD4-4916-AF41-444F76375E7F}" destId="{0C19D1D2-B4BC-4569-95B5-1586DC42AA89}" srcOrd="0" destOrd="0" presId="urn:microsoft.com/office/officeart/2005/8/layout/orgChart1"/>
    <dgm:cxn modelId="{46F71174-DAFB-4D24-B520-BC4DA67A2D27}" type="presParOf" srcId="{C7E2DFF3-3FD4-4916-AF41-444F76375E7F}" destId="{1DFDC1D9-C870-482E-9AB6-8F7BDECF6EE1}" srcOrd="1" destOrd="0" presId="urn:microsoft.com/office/officeart/2005/8/layout/orgChart1"/>
    <dgm:cxn modelId="{CA9673C5-76DE-4538-9300-9CA254B8A2D6}" type="presParOf" srcId="{530B5D99-2240-444E-AF96-6E816792717B}" destId="{F0AAC9EB-851A-47E2-9904-944F58F79C30}" srcOrd="1" destOrd="0" presId="urn:microsoft.com/office/officeart/2005/8/layout/orgChart1"/>
    <dgm:cxn modelId="{2B7BCFAA-38B3-4E15-8E0D-04AD53D219E8}" type="presParOf" srcId="{F0AAC9EB-851A-47E2-9904-944F58F79C30}" destId="{8C512EC6-23D0-46C9-901B-3A11E3277DC1}" srcOrd="0" destOrd="0" presId="urn:microsoft.com/office/officeart/2005/8/layout/orgChart1"/>
    <dgm:cxn modelId="{25EB44AA-F7B8-4C70-ADA6-7DA48F5C003E}" type="presParOf" srcId="{F0AAC9EB-851A-47E2-9904-944F58F79C30}" destId="{278084CC-795F-478E-91BC-2101D0725D7B}" srcOrd="1" destOrd="0" presId="urn:microsoft.com/office/officeart/2005/8/layout/orgChart1"/>
    <dgm:cxn modelId="{AF74DD75-4331-44F3-B7D9-017E3D6BBC25}" type="presParOf" srcId="{278084CC-795F-478E-91BC-2101D0725D7B}" destId="{1EA8D16A-80AC-418D-ABB7-02B4E3B9847F}" srcOrd="0" destOrd="0" presId="urn:microsoft.com/office/officeart/2005/8/layout/orgChart1"/>
    <dgm:cxn modelId="{87B3408B-8D50-4A26-A06C-99C7918EAF91}" type="presParOf" srcId="{1EA8D16A-80AC-418D-ABB7-02B4E3B9847F}" destId="{D773109C-8990-4F51-A364-317875B2B4DA}" srcOrd="0" destOrd="0" presId="urn:microsoft.com/office/officeart/2005/8/layout/orgChart1"/>
    <dgm:cxn modelId="{98F0D852-0E30-4C54-97AD-C3906A7E0B06}" type="presParOf" srcId="{1EA8D16A-80AC-418D-ABB7-02B4E3B9847F}" destId="{890D4996-897D-451C-BE72-C34212031229}" srcOrd="1" destOrd="0" presId="urn:microsoft.com/office/officeart/2005/8/layout/orgChart1"/>
    <dgm:cxn modelId="{B29B49C8-6BB3-486A-AB77-1C6778230EBF}" type="presParOf" srcId="{278084CC-795F-478E-91BC-2101D0725D7B}" destId="{727D17E6-D08A-46DD-B2F3-9FFFA229ED63}" srcOrd="1" destOrd="0" presId="urn:microsoft.com/office/officeart/2005/8/layout/orgChart1"/>
    <dgm:cxn modelId="{E87AAA93-D27B-48A8-A6AD-456AFF385760}" type="presParOf" srcId="{278084CC-795F-478E-91BC-2101D0725D7B}" destId="{88628629-60C9-41B3-86BF-C274928D01F4}" srcOrd="2" destOrd="0" presId="urn:microsoft.com/office/officeart/2005/8/layout/orgChart1"/>
    <dgm:cxn modelId="{0DB3D905-2083-4F6A-9D81-12144E96C2AC}" type="presParOf" srcId="{F0AAC9EB-851A-47E2-9904-944F58F79C30}" destId="{D1954CB2-E0F1-435D-99B0-28FE4FAF8E55}" srcOrd="2" destOrd="0" presId="urn:microsoft.com/office/officeart/2005/8/layout/orgChart1"/>
    <dgm:cxn modelId="{ED0905CA-2A4E-4F92-A96B-F5F79E7E1F49}" type="presParOf" srcId="{F0AAC9EB-851A-47E2-9904-944F58F79C30}" destId="{8A233D9D-CD78-4A86-8430-4CBA9A748BB4}" srcOrd="3" destOrd="0" presId="urn:microsoft.com/office/officeart/2005/8/layout/orgChart1"/>
    <dgm:cxn modelId="{F2A9D0A2-C2FF-45BB-893F-66A799809A91}" type="presParOf" srcId="{8A233D9D-CD78-4A86-8430-4CBA9A748BB4}" destId="{46A9CF3B-3EE2-477E-BA53-E56194B98BF1}" srcOrd="0" destOrd="0" presId="urn:microsoft.com/office/officeart/2005/8/layout/orgChart1"/>
    <dgm:cxn modelId="{7D04B5B2-506C-40A4-8F18-E4DE79D5A4B7}" type="presParOf" srcId="{46A9CF3B-3EE2-477E-BA53-E56194B98BF1}" destId="{014A6AC8-36F2-4136-A5F5-2C690F297C0C}" srcOrd="0" destOrd="0" presId="urn:microsoft.com/office/officeart/2005/8/layout/orgChart1"/>
    <dgm:cxn modelId="{C5A25445-4636-4A7D-87A2-5766EDF75E84}" type="presParOf" srcId="{46A9CF3B-3EE2-477E-BA53-E56194B98BF1}" destId="{24F2973E-872E-4FA9-9D7A-18B28A1E1837}" srcOrd="1" destOrd="0" presId="urn:microsoft.com/office/officeart/2005/8/layout/orgChart1"/>
    <dgm:cxn modelId="{F705EBC9-02C9-4828-8B59-19A8EEF64A45}" type="presParOf" srcId="{8A233D9D-CD78-4A86-8430-4CBA9A748BB4}" destId="{5BC7D88D-6E4C-47C4-BD43-8F2789324882}" srcOrd="1" destOrd="0" presId="urn:microsoft.com/office/officeart/2005/8/layout/orgChart1"/>
    <dgm:cxn modelId="{4AFCAEF3-7280-4BD8-A96F-17B636C9650A}" type="presParOf" srcId="{5BC7D88D-6E4C-47C4-BD43-8F2789324882}" destId="{208726DA-7411-4B6A-9617-D4DDC89DE4BB}" srcOrd="0" destOrd="0" presId="urn:microsoft.com/office/officeart/2005/8/layout/orgChart1"/>
    <dgm:cxn modelId="{D1AC20B5-05FE-4B5F-9863-CC95C804F467}" type="presParOf" srcId="{5BC7D88D-6E4C-47C4-BD43-8F2789324882}" destId="{78E22A44-5B9C-4033-A323-3663504E583B}" srcOrd="1" destOrd="0" presId="urn:microsoft.com/office/officeart/2005/8/layout/orgChart1"/>
    <dgm:cxn modelId="{5F92DD5D-ECB0-4D79-A66E-5CDC9511168F}" type="presParOf" srcId="{78E22A44-5B9C-4033-A323-3663504E583B}" destId="{9B81D415-85DC-4238-8964-BFAC096DD698}" srcOrd="0" destOrd="0" presId="urn:microsoft.com/office/officeart/2005/8/layout/orgChart1"/>
    <dgm:cxn modelId="{3FDC878D-3CC7-4EF2-B76D-2AD02A1FFBE2}" type="presParOf" srcId="{9B81D415-85DC-4238-8964-BFAC096DD698}" destId="{67841AE1-54A0-4595-B1E1-6C44546145DF}" srcOrd="0" destOrd="0" presId="urn:microsoft.com/office/officeart/2005/8/layout/orgChart1"/>
    <dgm:cxn modelId="{7005D232-F19E-46B0-A1B4-67934F90DED9}" type="presParOf" srcId="{9B81D415-85DC-4238-8964-BFAC096DD698}" destId="{4A6D9C30-AC74-40E7-B3DE-7D9703562E5E}" srcOrd="1" destOrd="0" presId="urn:microsoft.com/office/officeart/2005/8/layout/orgChart1"/>
    <dgm:cxn modelId="{0EBAF7DE-6FF8-48CC-9A37-5C5F0AF8BA17}" type="presParOf" srcId="{78E22A44-5B9C-4033-A323-3663504E583B}" destId="{316A6139-B7C4-4186-8D43-09DAA73E8A90}" srcOrd="1" destOrd="0" presId="urn:microsoft.com/office/officeart/2005/8/layout/orgChart1"/>
    <dgm:cxn modelId="{0F95DA81-3227-49CB-9249-3721A0E288A6}" type="presParOf" srcId="{78E22A44-5B9C-4033-A323-3663504E583B}" destId="{5ECFEA98-A854-4393-960A-5446FD6D1C70}" srcOrd="2" destOrd="0" presId="urn:microsoft.com/office/officeart/2005/8/layout/orgChart1"/>
    <dgm:cxn modelId="{35B3C9E9-F96C-4BC2-9DE6-9ACF5B555375}" type="presParOf" srcId="{5BC7D88D-6E4C-47C4-BD43-8F2789324882}" destId="{0298A273-E6A8-4E32-A0FD-A1128C2D5521}" srcOrd="2" destOrd="0" presId="urn:microsoft.com/office/officeart/2005/8/layout/orgChart1"/>
    <dgm:cxn modelId="{D71ABD32-4740-4946-B719-532BF0072B9E}" type="presParOf" srcId="{5BC7D88D-6E4C-47C4-BD43-8F2789324882}" destId="{2B18536A-D085-4E6B-880D-F8CE1F3DA9EB}" srcOrd="3" destOrd="0" presId="urn:microsoft.com/office/officeart/2005/8/layout/orgChart1"/>
    <dgm:cxn modelId="{99B05D90-BF4E-458B-A849-BC696F891DB8}" type="presParOf" srcId="{2B18536A-D085-4E6B-880D-F8CE1F3DA9EB}" destId="{90E4CD99-FE61-4A90-B5D5-FC8794533F81}" srcOrd="0" destOrd="0" presId="urn:microsoft.com/office/officeart/2005/8/layout/orgChart1"/>
    <dgm:cxn modelId="{0206CC3B-61BD-43DB-8C4A-EF905CDFA99C}" type="presParOf" srcId="{90E4CD99-FE61-4A90-B5D5-FC8794533F81}" destId="{858FD908-1EA5-451A-80E8-A687CA1E5261}" srcOrd="0" destOrd="0" presId="urn:microsoft.com/office/officeart/2005/8/layout/orgChart1"/>
    <dgm:cxn modelId="{357CAD4B-6912-4942-89A4-2D855F402CFD}" type="presParOf" srcId="{90E4CD99-FE61-4A90-B5D5-FC8794533F81}" destId="{28D43A00-9A30-4085-9168-AF84DD70DDB5}" srcOrd="1" destOrd="0" presId="urn:microsoft.com/office/officeart/2005/8/layout/orgChart1"/>
    <dgm:cxn modelId="{331E548A-AD92-48A3-B982-CDB56BD409C5}" type="presParOf" srcId="{2B18536A-D085-4E6B-880D-F8CE1F3DA9EB}" destId="{3673E227-EFB9-490E-A35A-F44350962257}" srcOrd="1" destOrd="0" presId="urn:microsoft.com/office/officeart/2005/8/layout/orgChart1"/>
    <dgm:cxn modelId="{9A3421F9-F397-4540-96BD-EC134D5E7268}" type="presParOf" srcId="{2B18536A-D085-4E6B-880D-F8CE1F3DA9EB}" destId="{7AB6CEB8-BCB6-4783-AFBC-161FD101419A}" srcOrd="2" destOrd="0" presId="urn:microsoft.com/office/officeart/2005/8/layout/orgChart1"/>
    <dgm:cxn modelId="{411F38CD-7D1B-47A5-BA46-AC764F1FA05E}" type="presParOf" srcId="{5BC7D88D-6E4C-47C4-BD43-8F2789324882}" destId="{E5CB9B5C-33DD-460A-86C5-AFED04F645BF}" srcOrd="4" destOrd="0" presId="urn:microsoft.com/office/officeart/2005/8/layout/orgChart1"/>
    <dgm:cxn modelId="{73D90611-F925-4539-B750-B770B5823333}" type="presParOf" srcId="{5BC7D88D-6E4C-47C4-BD43-8F2789324882}" destId="{AFBAFB6A-9577-4BF6-BC4E-C10B984697BF}" srcOrd="5" destOrd="0" presId="urn:microsoft.com/office/officeart/2005/8/layout/orgChart1"/>
    <dgm:cxn modelId="{F00E6A29-9C04-43C6-94E4-B219E4B40D57}" type="presParOf" srcId="{AFBAFB6A-9577-4BF6-BC4E-C10B984697BF}" destId="{92888452-59BF-40AF-A82C-E59C9DC03DC2}" srcOrd="0" destOrd="0" presId="urn:microsoft.com/office/officeart/2005/8/layout/orgChart1"/>
    <dgm:cxn modelId="{6E76FAF6-9EA5-4097-956F-BC7217F780A5}" type="presParOf" srcId="{92888452-59BF-40AF-A82C-E59C9DC03DC2}" destId="{2026BBDE-C867-450D-AC7C-238F6F0A6A4C}" srcOrd="0" destOrd="0" presId="urn:microsoft.com/office/officeart/2005/8/layout/orgChart1"/>
    <dgm:cxn modelId="{23AC7543-D9D9-47A3-BE5D-61BECC0E242C}" type="presParOf" srcId="{92888452-59BF-40AF-A82C-E59C9DC03DC2}" destId="{48974CDF-F6E5-4EF9-87D7-7988986DB8E7}" srcOrd="1" destOrd="0" presId="urn:microsoft.com/office/officeart/2005/8/layout/orgChart1"/>
    <dgm:cxn modelId="{767DC144-1496-4D83-95D6-B9ACF2C57310}" type="presParOf" srcId="{AFBAFB6A-9577-4BF6-BC4E-C10B984697BF}" destId="{D1976049-AB99-41A0-9AC8-27B34C6CA144}" srcOrd="1" destOrd="0" presId="urn:microsoft.com/office/officeart/2005/8/layout/orgChart1"/>
    <dgm:cxn modelId="{A0F6B273-5834-4B59-983A-128128FA0D0B}" type="presParOf" srcId="{AFBAFB6A-9577-4BF6-BC4E-C10B984697BF}" destId="{BE91BB2A-6BF5-4B43-B3E2-98B8D321B274}" srcOrd="2" destOrd="0" presId="urn:microsoft.com/office/officeart/2005/8/layout/orgChart1"/>
    <dgm:cxn modelId="{EE7D9B22-1FB4-496A-8A52-EB2A3B605CAF}" type="presParOf" srcId="{8A233D9D-CD78-4A86-8430-4CBA9A748BB4}" destId="{4091E711-CD8E-47E7-8EB5-5B111EBA15E0}" srcOrd="2" destOrd="0" presId="urn:microsoft.com/office/officeart/2005/8/layout/orgChart1"/>
    <dgm:cxn modelId="{D28147EF-6EB7-4540-895E-5B5E1CEF3B8A}" type="presParOf" srcId="{530B5D99-2240-444E-AF96-6E816792717B}" destId="{0B4E9018-9CCF-4639-A267-FF949537D3F1}" srcOrd="2" destOrd="0" presId="urn:microsoft.com/office/officeart/2005/8/layout/orgChart1"/>
  </dgm:cxnLst>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6D50C7-AB08-492F-BDA9-86B15F986183}" type="doc">
      <dgm:prSet loTypeId="urn:microsoft.com/office/officeart/2005/8/layout/process2" loCatId="process" qsTypeId="urn:microsoft.com/office/officeart/2005/8/quickstyle/simple1" qsCatId="simple" csTypeId="urn:microsoft.com/office/officeart/2005/8/colors/accent1_3" csCatId="accent1" phldr="1"/>
      <dgm:spPr/>
      <dgm:t>
        <a:bodyPr/>
        <a:lstStyle/>
        <a:p>
          <a:endParaRPr lang="en-GB"/>
        </a:p>
      </dgm:t>
    </dgm:pt>
    <dgm:pt modelId="{37F60BC8-5818-4C6F-9F27-9A296307C99F}">
      <dgm:prSet/>
      <dgm:spPr/>
      <dgm:t>
        <a:bodyPr/>
        <a:lstStyle/>
        <a:p>
          <a:r>
            <a:rPr lang="en-GB"/>
            <a:t>1. Process map plus barriers and facilitators for each practice using </a:t>
          </a:r>
          <a:r>
            <a:rPr lang="en-GB" b="1"/>
            <a:t>template analysis</a:t>
          </a:r>
        </a:p>
      </dgm:t>
    </dgm:pt>
    <dgm:pt modelId="{4E99E080-3D57-4B44-83D5-0CA6D7C53F02}" type="parTrans" cxnId="{4DD3EC62-7CC5-4409-A3AA-8E9889AECB6E}">
      <dgm:prSet/>
      <dgm:spPr/>
      <dgm:t>
        <a:bodyPr/>
        <a:lstStyle/>
        <a:p>
          <a:endParaRPr lang="en-GB"/>
        </a:p>
      </dgm:t>
    </dgm:pt>
    <dgm:pt modelId="{C262674B-2687-469F-8871-F98163D8DC57}" type="sibTrans" cxnId="{4DD3EC62-7CC5-4409-A3AA-8E9889AECB6E}">
      <dgm:prSet/>
      <dgm:spPr/>
      <dgm:t>
        <a:bodyPr/>
        <a:lstStyle/>
        <a:p>
          <a:endParaRPr lang="en-GB"/>
        </a:p>
      </dgm:t>
    </dgm:pt>
    <dgm:pt modelId="{533EFAB1-62CB-4BFA-9F13-8960A065E1A1}">
      <dgm:prSet/>
      <dgm:spPr/>
      <dgm:t>
        <a:bodyPr/>
        <a:lstStyle/>
        <a:p>
          <a:r>
            <a:rPr lang="en-GB" sz="1900"/>
            <a:t>2. HF analysis of the system </a:t>
          </a:r>
          <a:r>
            <a:rPr lang="en-GB" sz="1900" b="1"/>
            <a:t>(SEIPS)</a:t>
          </a:r>
        </a:p>
      </dgm:t>
    </dgm:pt>
    <dgm:pt modelId="{77DE7263-FC1C-4E72-B8AD-CE723E0818B7}" type="parTrans" cxnId="{9EBCB8FD-AB4A-47B0-ABD5-F9F775DCDB80}">
      <dgm:prSet/>
      <dgm:spPr/>
      <dgm:t>
        <a:bodyPr/>
        <a:lstStyle/>
        <a:p>
          <a:endParaRPr lang="en-GB"/>
        </a:p>
      </dgm:t>
    </dgm:pt>
    <dgm:pt modelId="{ED20704C-48B5-40D5-A0EE-B4FADC024A02}" type="sibTrans" cxnId="{9EBCB8FD-AB4A-47B0-ABD5-F9F775DCDB80}">
      <dgm:prSet/>
      <dgm:spPr/>
      <dgm:t>
        <a:bodyPr/>
        <a:lstStyle/>
        <a:p>
          <a:endParaRPr lang="en-GB"/>
        </a:p>
      </dgm:t>
    </dgm:pt>
    <dgm:pt modelId="{D1C4814F-3AB5-486F-A171-AD8A0C8B6BB2}">
      <dgm:prSet custT="1"/>
      <dgm:spPr/>
      <dgm:t>
        <a:bodyPr/>
        <a:lstStyle/>
        <a:p>
          <a:r>
            <a:rPr lang="en-GB" sz="1600"/>
            <a:t>Overall aims plus facilitators and barriers</a:t>
          </a:r>
        </a:p>
      </dgm:t>
    </dgm:pt>
    <dgm:pt modelId="{FB223314-2DC1-4180-8D75-B1CBC1F1AF95}" type="parTrans" cxnId="{12055120-19A8-472B-A55F-D4AB48DA78C6}">
      <dgm:prSet/>
      <dgm:spPr/>
      <dgm:t>
        <a:bodyPr/>
        <a:lstStyle/>
        <a:p>
          <a:endParaRPr lang="en-GB"/>
        </a:p>
      </dgm:t>
    </dgm:pt>
    <dgm:pt modelId="{C92B9CDC-CB59-4970-A6ED-E4F0EFC1B0FF}" type="sibTrans" cxnId="{12055120-19A8-472B-A55F-D4AB48DA78C6}">
      <dgm:prSet/>
      <dgm:spPr/>
      <dgm:t>
        <a:bodyPr/>
        <a:lstStyle/>
        <a:p>
          <a:endParaRPr lang="en-GB"/>
        </a:p>
      </dgm:t>
    </dgm:pt>
    <dgm:pt modelId="{1A747772-2C1A-4DE0-AF57-9AB239820C3B}" type="pres">
      <dgm:prSet presAssocID="{F96D50C7-AB08-492F-BDA9-86B15F986183}" presName="linearFlow" presStyleCnt="0">
        <dgm:presLayoutVars>
          <dgm:resizeHandles val="exact"/>
        </dgm:presLayoutVars>
      </dgm:prSet>
      <dgm:spPr/>
    </dgm:pt>
    <dgm:pt modelId="{452CDE82-A15D-49FB-96E3-89CF18318571}" type="pres">
      <dgm:prSet presAssocID="{37F60BC8-5818-4C6F-9F27-9A296307C99F}" presName="node" presStyleLbl="node1" presStyleIdx="0" presStyleCnt="2">
        <dgm:presLayoutVars>
          <dgm:bulletEnabled val="1"/>
        </dgm:presLayoutVars>
      </dgm:prSet>
      <dgm:spPr/>
    </dgm:pt>
    <dgm:pt modelId="{87F602A2-9A6B-421A-A23C-2F213CEE5832}" type="pres">
      <dgm:prSet presAssocID="{C262674B-2687-469F-8871-F98163D8DC57}" presName="sibTrans" presStyleLbl="sibTrans2D1" presStyleIdx="0" presStyleCnt="1"/>
      <dgm:spPr/>
    </dgm:pt>
    <dgm:pt modelId="{E9F38E36-6310-42DD-A114-3AB371F85ECE}" type="pres">
      <dgm:prSet presAssocID="{C262674B-2687-469F-8871-F98163D8DC57}" presName="connectorText" presStyleLbl="sibTrans2D1" presStyleIdx="0" presStyleCnt="1"/>
      <dgm:spPr/>
    </dgm:pt>
    <dgm:pt modelId="{F45B4FAD-0604-4209-ABFC-8AD96FBD69B5}" type="pres">
      <dgm:prSet presAssocID="{533EFAB1-62CB-4BFA-9F13-8960A065E1A1}" presName="node" presStyleLbl="node1" presStyleIdx="1" presStyleCnt="2">
        <dgm:presLayoutVars>
          <dgm:bulletEnabled val="1"/>
        </dgm:presLayoutVars>
      </dgm:prSet>
      <dgm:spPr/>
    </dgm:pt>
  </dgm:ptLst>
  <dgm:cxnLst>
    <dgm:cxn modelId="{1FCC7702-61CA-42A0-B58F-AC07FE17F058}" type="presOf" srcId="{C262674B-2687-469F-8871-F98163D8DC57}" destId="{87F602A2-9A6B-421A-A23C-2F213CEE5832}" srcOrd="0" destOrd="0" presId="urn:microsoft.com/office/officeart/2005/8/layout/process2"/>
    <dgm:cxn modelId="{12055120-19A8-472B-A55F-D4AB48DA78C6}" srcId="{533EFAB1-62CB-4BFA-9F13-8960A065E1A1}" destId="{D1C4814F-3AB5-486F-A171-AD8A0C8B6BB2}" srcOrd="0" destOrd="0" parTransId="{FB223314-2DC1-4180-8D75-B1CBC1F1AF95}" sibTransId="{C92B9CDC-CB59-4970-A6ED-E4F0EFC1B0FF}"/>
    <dgm:cxn modelId="{4DD3EC62-7CC5-4409-A3AA-8E9889AECB6E}" srcId="{F96D50C7-AB08-492F-BDA9-86B15F986183}" destId="{37F60BC8-5818-4C6F-9F27-9A296307C99F}" srcOrd="0" destOrd="0" parTransId="{4E99E080-3D57-4B44-83D5-0CA6D7C53F02}" sibTransId="{C262674B-2687-469F-8871-F98163D8DC57}"/>
    <dgm:cxn modelId="{D6702345-D9C3-4B63-9C69-F1B7CECFB0EF}" type="presOf" srcId="{D1C4814F-3AB5-486F-A171-AD8A0C8B6BB2}" destId="{F45B4FAD-0604-4209-ABFC-8AD96FBD69B5}" srcOrd="0" destOrd="1" presId="urn:microsoft.com/office/officeart/2005/8/layout/process2"/>
    <dgm:cxn modelId="{FB262AC6-ADEA-4A29-976D-AB391C54BF0B}" type="presOf" srcId="{37F60BC8-5818-4C6F-9F27-9A296307C99F}" destId="{452CDE82-A15D-49FB-96E3-89CF18318571}" srcOrd="0" destOrd="0" presId="urn:microsoft.com/office/officeart/2005/8/layout/process2"/>
    <dgm:cxn modelId="{88930FDB-F91A-4339-BC89-EBB86441E561}" type="presOf" srcId="{C262674B-2687-469F-8871-F98163D8DC57}" destId="{E9F38E36-6310-42DD-A114-3AB371F85ECE}" srcOrd="1" destOrd="0" presId="urn:microsoft.com/office/officeart/2005/8/layout/process2"/>
    <dgm:cxn modelId="{55A629F2-5E19-4CA1-AB12-D0AE6C4073FA}" type="presOf" srcId="{F96D50C7-AB08-492F-BDA9-86B15F986183}" destId="{1A747772-2C1A-4DE0-AF57-9AB239820C3B}" srcOrd="0" destOrd="0" presId="urn:microsoft.com/office/officeart/2005/8/layout/process2"/>
    <dgm:cxn modelId="{88C99AFA-0228-4E88-ACA8-A179FF4ECA76}" type="presOf" srcId="{533EFAB1-62CB-4BFA-9F13-8960A065E1A1}" destId="{F45B4FAD-0604-4209-ABFC-8AD96FBD69B5}" srcOrd="0" destOrd="0" presId="urn:microsoft.com/office/officeart/2005/8/layout/process2"/>
    <dgm:cxn modelId="{9EBCB8FD-AB4A-47B0-ABD5-F9F775DCDB80}" srcId="{F96D50C7-AB08-492F-BDA9-86B15F986183}" destId="{533EFAB1-62CB-4BFA-9F13-8960A065E1A1}" srcOrd="1" destOrd="0" parTransId="{77DE7263-FC1C-4E72-B8AD-CE723E0818B7}" sibTransId="{ED20704C-48B5-40D5-A0EE-B4FADC024A02}"/>
    <dgm:cxn modelId="{527A6EEC-79CF-4CAB-8112-0C4242919F10}" type="presParOf" srcId="{1A747772-2C1A-4DE0-AF57-9AB239820C3B}" destId="{452CDE82-A15D-49FB-96E3-89CF18318571}" srcOrd="0" destOrd="0" presId="urn:microsoft.com/office/officeart/2005/8/layout/process2"/>
    <dgm:cxn modelId="{0F0197D6-A6E8-4FC3-BAFF-405BBAA824FB}" type="presParOf" srcId="{1A747772-2C1A-4DE0-AF57-9AB239820C3B}" destId="{87F602A2-9A6B-421A-A23C-2F213CEE5832}" srcOrd="1" destOrd="0" presId="urn:microsoft.com/office/officeart/2005/8/layout/process2"/>
    <dgm:cxn modelId="{0A88A01B-F882-47E4-A211-D231BCE45FFC}" type="presParOf" srcId="{87F602A2-9A6B-421A-A23C-2F213CEE5832}" destId="{E9F38E36-6310-42DD-A114-3AB371F85ECE}" srcOrd="0" destOrd="0" presId="urn:microsoft.com/office/officeart/2005/8/layout/process2"/>
    <dgm:cxn modelId="{DA8EB1D8-D26C-4860-8B56-C5B9150D389A}" type="presParOf" srcId="{1A747772-2C1A-4DE0-AF57-9AB239820C3B}" destId="{F45B4FAD-0604-4209-ABFC-8AD96FBD69B5}" srcOrd="2"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1DC488-F070-4442-B3C2-9C0D4152C8A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B3A604D0-C8BD-40DA-AC62-5728AA76A806}">
      <dgm:prSet custT="1"/>
      <dgm:spPr/>
      <dgm:t>
        <a:bodyPr/>
        <a:lstStyle/>
        <a:p>
          <a:r>
            <a:rPr lang="en-GB" sz="2400"/>
            <a:t>High variation between and within practice</a:t>
          </a:r>
        </a:p>
      </dgm:t>
    </dgm:pt>
    <dgm:pt modelId="{BC7AEDAC-099E-4422-96E7-96B4B942D36C}" type="parTrans" cxnId="{83129E67-28C7-48BC-A60D-9AF5D8989DAD}">
      <dgm:prSet/>
      <dgm:spPr/>
      <dgm:t>
        <a:bodyPr/>
        <a:lstStyle/>
        <a:p>
          <a:endParaRPr lang="en-GB" sz="2400"/>
        </a:p>
      </dgm:t>
    </dgm:pt>
    <dgm:pt modelId="{DDF1117E-ECDC-489D-A478-6C9425CFA3D2}" type="sibTrans" cxnId="{83129E67-28C7-48BC-A60D-9AF5D8989DAD}">
      <dgm:prSet/>
      <dgm:spPr/>
      <dgm:t>
        <a:bodyPr/>
        <a:lstStyle/>
        <a:p>
          <a:endParaRPr lang="en-GB" sz="2400"/>
        </a:p>
      </dgm:t>
    </dgm:pt>
    <dgm:pt modelId="{087B1EF0-D1A0-49BF-B3A3-7942D5641829}">
      <dgm:prSet custT="1"/>
      <dgm:spPr/>
      <dgm:t>
        <a:bodyPr/>
        <a:lstStyle/>
        <a:p>
          <a:r>
            <a:rPr lang="en-GB" sz="2400"/>
            <a:t>Complexity</a:t>
          </a:r>
        </a:p>
      </dgm:t>
    </dgm:pt>
    <dgm:pt modelId="{BEF15F50-1C4B-45EA-8A30-8195CC917007}" type="parTrans" cxnId="{6BDBF856-4AC4-4150-87CB-420EBF328982}">
      <dgm:prSet/>
      <dgm:spPr/>
      <dgm:t>
        <a:bodyPr/>
        <a:lstStyle/>
        <a:p>
          <a:endParaRPr lang="en-GB" sz="2400"/>
        </a:p>
      </dgm:t>
    </dgm:pt>
    <dgm:pt modelId="{54BF0190-A544-4C48-8158-8C45B708CE37}" type="sibTrans" cxnId="{6BDBF856-4AC4-4150-87CB-420EBF328982}">
      <dgm:prSet/>
      <dgm:spPr/>
      <dgm:t>
        <a:bodyPr/>
        <a:lstStyle/>
        <a:p>
          <a:endParaRPr lang="en-GB" sz="2400"/>
        </a:p>
      </dgm:t>
    </dgm:pt>
    <dgm:pt modelId="{2C6E15A9-3F2B-4CE4-99B0-4057E87FF8DC}">
      <dgm:prSet custT="1"/>
      <dgm:spPr/>
      <dgm:t>
        <a:bodyPr/>
        <a:lstStyle/>
        <a:p>
          <a:r>
            <a:rPr lang="en-GB" sz="2400"/>
            <a:t>Written procedure</a:t>
          </a:r>
        </a:p>
      </dgm:t>
    </dgm:pt>
    <dgm:pt modelId="{116D2D3B-84A9-4131-8106-8710BB737A51}" type="parTrans" cxnId="{5130EFC7-E79E-4817-B3D4-EB0AA3CD7C8B}">
      <dgm:prSet/>
      <dgm:spPr/>
      <dgm:t>
        <a:bodyPr/>
        <a:lstStyle/>
        <a:p>
          <a:endParaRPr lang="en-GB" sz="2400"/>
        </a:p>
      </dgm:t>
    </dgm:pt>
    <dgm:pt modelId="{BFFA0565-CB26-4001-B3D5-F8FDE12EADF0}" type="sibTrans" cxnId="{5130EFC7-E79E-4817-B3D4-EB0AA3CD7C8B}">
      <dgm:prSet/>
      <dgm:spPr/>
      <dgm:t>
        <a:bodyPr/>
        <a:lstStyle/>
        <a:p>
          <a:endParaRPr lang="en-GB" sz="2400"/>
        </a:p>
      </dgm:t>
    </dgm:pt>
    <dgm:pt modelId="{62360F89-861D-4A75-8AF0-962741C247E8}">
      <dgm:prSet custT="1"/>
      <dgm:spPr/>
      <dgm:t>
        <a:bodyPr/>
        <a:lstStyle/>
        <a:p>
          <a:r>
            <a:rPr lang="en-GB" sz="2400"/>
            <a:t>Schedule 5s</a:t>
          </a:r>
        </a:p>
      </dgm:t>
    </dgm:pt>
    <dgm:pt modelId="{133EBEDB-80C4-41C8-8617-D2C5FAA38A63}" type="parTrans" cxnId="{EA0062FC-44DA-4849-9745-F66AD0970DDE}">
      <dgm:prSet/>
      <dgm:spPr/>
      <dgm:t>
        <a:bodyPr/>
        <a:lstStyle/>
        <a:p>
          <a:endParaRPr lang="en-GB" sz="2400"/>
        </a:p>
      </dgm:t>
    </dgm:pt>
    <dgm:pt modelId="{0751C5A9-C3DB-41CB-9920-A19C7261E02D}" type="sibTrans" cxnId="{EA0062FC-44DA-4849-9745-F66AD0970DDE}">
      <dgm:prSet/>
      <dgm:spPr/>
      <dgm:t>
        <a:bodyPr/>
        <a:lstStyle/>
        <a:p>
          <a:endParaRPr lang="en-GB" sz="2400"/>
        </a:p>
      </dgm:t>
    </dgm:pt>
    <dgm:pt modelId="{36A928C7-BD57-4C5E-82F9-B7DBAC75E438}">
      <dgm:prSet custT="1"/>
      <dgm:spPr/>
      <dgm:t>
        <a:bodyPr/>
        <a:lstStyle/>
        <a:p>
          <a:r>
            <a:rPr lang="en-GB" sz="2400"/>
            <a:t>Alignment to other high-risk drugs</a:t>
          </a:r>
        </a:p>
      </dgm:t>
    </dgm:pt>
    <dgm:pt modelId="{7C3AA8C4-CC86-4465-8D7E-827DE6DD4D3C}" type="parTrans" cxnId="{06756760-F90B-4B71-BA10-94B33C88ADD4}">
      <dgm:prSet/>
      <dgm:spPr/>
      <dgm:t>
        <a:bodyPr/>
        <a:lstStyle/>
        <a:p>
          <a:endParaRPr lang="en-GB" sz="2400"/>
        </a:p>
      </dgm:t>
    </dgm:pt>
    <dgm:pt modelId="{8F6D3DF9-D536-4B6D-9B50-05A83B595AB7}" type="sibTrans" cxnId="{06756760-F90B-4B71-BA10-94B33C88ADD4}">
      <dgm:prSet/>
      <dgm:spPr/>
      <dgm:t>
        <a:bodyPr/>
        <a:lstStyle/>
        <a:p>
          <a:endParaRPr lang="en-GB" sz="2400"/>
        </a:p>
      </dgm:t>
    </dgm:pt>
    <dgm:pt modelId="{6F244733-C4AE-4102-9B42-5BDF2C06E096}">
      <dgm:prSet custT="1"/>
      <dgm:spPr/>
      <dgm:t>
        <a:bodyPr/>
        <a:lstStyle/>
        <a:p>
          <a:r>
            <a:rPr lang="en-GB" sz="2400"/>
            <a:t>Early-ordering</a:t>
          </a:r>
        </a:p>
      </dgm:t>
    </dgm:pt>
    <dgm:pt modelId="{5FEA10DF-3BCF-4FE3-B5ED-8214B7843BA1}" type="parTrans" cxnId="{CD4721EC-087D-4569-8256-095C1FC1BFD8}">
      <dgm:prSet/>
      <dgm:spPr/>
      <dgm:t>
        <a:bodyPr/>
        <a:lstStyle/>
        <a:p>
          <a:endParaRPr lang="en-GB" sz="2400"/>
        </a:p>
      </dgm:t>
    </dgm:pt>
    <dgm:pt modelId="{0817314E-C59D-49C2-BB91-31B14AE89A5C}" type="sibTrans" cxnId="{CD4721EC-087D-4569-8256-095C1FC1BFD8}">
      <dgm:prSet/>
      <dgm:spPr/>
      <dgm:t>
        <a:bodyPr/>
        <a:lstStyle/>
        <a:p>
          <a:endParaRPr lang="en-GB" sz="2400"/>
        </a:p>
      </dgm:t>
    </dgm:pt>
    <dgm:pt modelId="{6787F0DC-A8A5-45C5-BA68-43F3EF077B14}">
      <dgm:prSet custT="1"/>
      <dgm:spPr/>
      <dgm:t>
        <a:bodyPr/>
        <a:lstStyle/>
        <a:p>
          <a:r>
            <a:rPr lang="en-GB" sz="2400" b="1"/>
            <a:t>Who does the work and where</a:t>
          </a:r>
        </a:p>
      </dgm:t>
    </dgm:pt>
    <dgm:pt modelId="{6946134C-0ED2-4762-B272-09738883BB31}" type="parTrans" cxnId="{24BA52ED-6BD1-4E37-BCDE-59B5A181AA4A}">
      <dgm:prSet/>
      <dgm:spPr/>
      <dgm:t>
        <a:bodyPr/>
        <a:lstStyle/>
        <a:p>
          <a:endParaRPr lang="en-GB"/>
        </a:p>
      </dgm:t>
    </dgm:pt>
    <dgm:pt modelId="{86310B22-95B7-4CA2-8983-A7D2F2D7E94B}" type="sibTrans" cxnId="{24BA52ED-6BD1-4E37-BCDE-59B5A181AA4A}">
      <dgm:prSet/>
      <dgm:spPr/>
      <dgm:t>
        <a:bodyPr/>
        <a:lstStyle/>
        <a:p>
          <a:endParaRPr lang="en-GB"/>
        </a:p>
      </dgm:t>
    </dgm:pt>
    <dgm:pt modelId="{3086A3F0-3918-4F55-BEA9-B5D7DDBB0F95}" type="pres">
      <dgm:prSet presAssocID="{661DC488-F070-4442-B3C2-9C0D4152C8AE}" presName="linear" presStyleCnt="0">
        <dgm:presLayoutVars>
          <dgm:animLvl val="lvl"/>
          <dgm:resizeHandles val="exact"/>
        </dgm:presLayoutVars>
      </dgm:prSet>
      <dgm:spPr/>
    </dgm:pt>
    <dgm:pt modelId="{0433CF61-C89D-4293-B286-A6A2F18BABBB}" type="pres">
      <dgm:prSet presAssocID="{B3A604D0-C8BD-40DA-AC62-5728AA76A806}" presName="parentText" presStyleLbl="node1" presStyleIdx="0" presStyleCnt="1">
        <dgm:presLayoutVars>
          <dgm:chMax val="0"/>
          <dgm:bulletEnabled val="1"/>
        </dgm:presLayoutVars>
      </dgm:prSet>
      <dgm:spPr/>
    </dgm:pt>
    <dgm:pt modelId="{42CE83DE-DD2B-4C48-8E58-E63129923F2E}" type="pres">
      <dgm:prSet presAssocID="{B3A604D0-C8BD-40DA-AC62-5728AA76A806}" presName="childText" presStyleLbl="revTx" presStyleIdx="0" presStyleCnt="1">
        <dgm:presLayoutVars>
          <dgm:bulletEnabled val="1"/>
        </dgm:presLayoutVars>
      </dgm:prSet>
      <dgm:spPr/>
    </dgm:pt>
  </dgm:ptLst>
  <dgm:cxnLst>
    <dgm:cxn modelId="{318A4A07-D61F-49E7-9969-C0CC68F2E29A}" type="presOf" srcId="{62360F89-861D-4A75-8AF0-962741C247E8}" destId="{42CE83DE-DD2B-4C48-8E58-E63129923F2E}" srcOrd="0" destOrd="2" presId="urn:microsoft.com/office/officeart/2005/8/layout/vList2"/>
    <dgm:cxn modelId="{E4F8B330-4D30-4B94-B453-ED7C09717DB3}" type="presOf" srcId="{2C6E15A9-3F2B-4CE4-99B0-4057E87FF8DC}" destId="{42CE83DE-DD2B-4C48-8E58-E63129923F2E}" srcOrd="0" destOrd="1" presId="urn:microsoft.com/office/officeart/2005/8/layout/vList2"/>
    <dgm:cxn modelId="{DA485D31-F82B-4EAB-9857-BB908A5E5DD2}" type="presOf" srcId="{B3A604D0-C8BD-40DA-AC62-5728AA76A806}" destId="{0433CF61-C89D-4293-B286-A6A2F18BABBB}" srcOrd="0" destOrd="0" presId="urn:microsoft.com/office/officeart/2005/8/layout/vList2"/>
    <dgm:cxn modelId="{06756760-F90B-4B71-BA10-94B33C88ADD4}" srcId="{B3A604D0-C8BD-40DA-AC62-5728AA76A806}" destId="{36A928C7-BD57-4C5E-82F9-B7DBAC75E438}" srcOrd="3" destOrd="0" parTransId="{7C3AA8C4-CC86-4465-8D7E-827DE6DD4D3C}" sibTransId="{8F6D3DF9-D536-4B6D-9B50-05A83B595AB7}"/>
    <dgm:cxn modelId="{29BB2E67-786F-4729-BCEB-19BE385FD62D}" type="presOf" srcId="{36A928C7-BD57-4C5E-82F9-B7DBAC75E438}" destId="{42CE83DE-DD2B-4C48-8E58-E63129923F2E}" srcOrd="0" destOrd="3" presId="urn:microsoft.com/office/officeart/2005/8/layout/vList2"/>
    <dgm:cxn modelId="{83129E67-28C7-48BC-A60D-9AF5D8989DAD}" srcId="{661DC488-F070-4442-B3C2-9C0D4152C8AE}" destId="{B3A604D0-C8BD-40DA-AC62-5728AA76A806}" srcOrd="0" destOrd="0" parTransId="{BC7AEDAC-099E-4422-96E7-96B4B942D36C}" sibTransId="{DDF1117E-ECDC-489D-A478-6C9425CFA3D2}"/>
    <dgm:cxn modelId="{6BDBF856-4AC4-4150-87CB-420EBF328982}" srcId="{B3A604D0-C8BD-40DA-AC62-5728AA76A806}" destId="{087B1EF0-D1A0-49BF-B3A3-7942D5641829}" srcOrd="0" destOrd="0" parTransId="{BEF15F50-1C4B-45EA-8A30-8195CC917007}" sibTransId="{54BF0190-A544-4C48-8158-8C45B708CE37}"/>
    <dgm:cxn modelId="{A301528C-5C55-41EB-AAA3-7D04503AF670}" type="presOf" srcId="{087B1EF0-D1A0-49BF-B3A3-7942D5641829}" destId="{42CE83DE-DD2B-4C48-8E58-E63129923F2E}" srcOrd="0" destOrd="0" presId="urn:microsoft.com/office/officeart/2005/8/layout/vList2"/>
    <dgm:cxn modelId="{772449A3-4B64-4CD0-A1DC-DAEE72A51FDA}" type="presOf" srcId="{661DC488-F070-4442-B3C2-9C0D4152C8AE}" destId="{3086A3F0-3918-4F55-BEA9-B5D7DDBB0F95}" srcOrd="0" destOrd="0" presId="urn:microsoft.com/office/officeart/2005/8/layout/vList2"/>
    <dgm:cxn modelId="{5130EFC7-E79E-4817-B3D4-EB0AA3CD7C8B}" srcId="{B3A604D0-C8BD-40DA-AC62-5728AA76A806}" destId="{2C6E15A9-3F2B-4CE4-99B0-4057E87FF8DC}" srcOrd="1" destOrd="0" parTransId="{116D2D3B-84A9-4131-8106-8710BB737A51}" sibTransId="{BFFA0565-CB26-4001-B3D5-F8FDE12EADF0}"/>
    <dgm:cxn modelId="{B248AFD9-DC0F-444A-A94A-F11DF6881975}" type="presOf" srcId="{6787F0DC-A8A5-45C5-BA68-43F3EF077B14}" destId="{42CE83DE-DD2B-4C48-8E58-E63129923F2E}" srcOrd="0" destOrd="5" presId="urn:microsoft.com/office/officeart/2005/8/layout/vList2"/>
    <dgm:cxn modelId="{CD4721EC-087D-4569-8256-095C1FC1BFD8}" srcId="{B3A604D0-C8BD-40DA-AC62-5728AA76A806}" destId="{6F244733-C4AE-4102-9B42-5BDF2C06E096}" srcOrd="4" destOrd="0" parTransId="{5FEA10DF-3BCF-4FE3-B5ED-8214B7843BA1}" sibTransId="{0817314E-C59D-49C2-BB91-31B14AE89A5C}"/>
    <dgm:cxn modelId="{9F2B01ED-83FF-465D-976C-4B4BF5D9C2F9}" type="presOf" srcId="{6F244733-C4AE-4102-9B42-5BDF2C06E096}" destId="{42CE83DE-DD2B-4C48-8E58-E63129923F2E}" srcOrd="0" destOrd="4" presId="urn:microsoft.com/office/officeart/2005/8/layout/vList2"/>
    <dgm:cxn modelId="{24BA52ED-6BD1-4E37-BCDE-59B5A181AA4A}" srcId="{B3A604D0-C8BD-40DA-AC62-5728AA76A806}" destId="{6787F0DC-A8A5-45C5-BA68-43F3EF077B14}" srcOrd="5" destOrd="0" parTransId="{6946134C-0ED2-4762-B272-09738883BB31}" sibTransId="{86310B22-95B7-4CA2-8983-A7D2F2D7E94B}"/>
    <dgm:cxn modelId="{EA0062FC-44DA-4849-9745-F66AD0970DDE}" srcId="{B3A604D0-C8BD-40DA-AC62-5728AA76A806}" destId="{62360F89-861D-4A75-8AF0-962741C247E8}" srcOrd="2" destOrd="0" parTransId="{133EBEDB-80C4-41C8-8617-D2C5FAA38A63}" sibTransId="{0751C5A9-C3DB-41CB-9920-A19C7261E02D}"/>
    <dgm:cxn modelId="{7E8A71C6-A821-4B11-9636-B3F9B1FFFC85}" type="presParOf" srcId="{3086A3F0-3918-4F55-BEA9-B5D7DDBB0F95}" destId="{0433CF61-C89D-4293-B286-A6A2F18BABBB}" srcOrd="0" destOrd="0" presId="urn:microsoft.com/office/officeart/2005/8/layout/vList2"/>
    <dgm:cxn modelId="{1F55920B-9908-43D3-A4E6-DAEA9E2764F0}" type="presParOf" srcId="{3086A3F0-3918-4F55-BEA9-B5D7DDBB0F95}" destId="{42CE83DE-DD2B-4C48-8E58-E63129923F2E}"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74E8DE-9D79-4362-B255-6E8C791D8EBD}" type="doc">
      <dgm:prSet loTypeId="urn:microsoft.com/office/officeart/2005/8/layout/venn1" loCatId="relationship" qsTypeId="urn:microsoft.com/office/officeart/2005/8/quickstyle/simple1" qsCatId="simple" csTypeId="urn:microsoft.com/office/officeart/2005/8/colors/colorful1" csCatId="colorful" phldr="1"/>
      <dgm:spPr/>
      <dgm:t>
        <a:bodyPr/>
        <a:lstStyle/>
        <a:p>
          <a:endParaRPr lang="en-GB"/>
        </a:p>
      </dgm:t>
    </dgm:pt>
    <dgm:pt modelId="{7DA39A56-DC01-4F81-A5C0-0F5D24F539C9}">
      <dgm:prSet custT="1"/>
      <dgm:spPr/>
      <dgm:t>
        <a:bodyPr/>
        <a:lstStyle/>
        <a:p>
          <a:r>
            <a:rPr lang="en-GB" sz="1800" b="1"/>
            <a:t>Pharmacist /technician</a:t>
          </a:r>
        </a:p>
      </dgm:t>
    </dgm:pt>
    <dgm:pt modelId="{F34F08D5-5DF6-4008-8E66-718EF9E4A3A2}" type="parTrans" cxnId="{2F324CD9-CB73-4A73-805C-5294C415C173}">
      <dgm:prSet/>
      <dgm:spPr/>
      <dgm:t>
        <a:bodyPr/>
        <a:lstStyle/>
        <a:p>
          <a:endParaRPr lang="en-GB"/>
        </a:p>
      </dgm:t>
    </dgm:pt>
    <dgm:pt modelId="{54EA1538-312B-4BAE-97FB-6D38BCCB5FFC}" type="sibTrans" cxnId="{2F324CD9-CB73-4A73-805C-5294C415C173}">
      <dgm:prSet/>
      <dgm:spPr/>
      <dgm:t>
        <a:bodyPr/>
        <a:lstStyle/>
        <a:p>
          <a:endParaRPr lang="en-GB"/>
        </a:p>
      </dgm:t>
    </dgm:pt>
    <dgm:pt modelId="{F3BA1BBB-4449-4624-8D60-996F90070D78}">
      <dgm:prSet custT="1"/>
      <dgm:spPr/>
      <dgm:t>
        <a:bodyPr/>
        <a:lstStyle/>
        <a:p>
          <a:r>
            <a:rPr lang="en-GB" sz="1800" b="1"/>
            <a:t>Administration team</a:t>
          </a:r>
        </a:p>
      </dgm:t>
    </dgm:pt>
    <dgm:pt modelId="{D9614449-EB79-4EC8-B184-9126CE5FA3B3}" type="parTrans" cxnId="{25B1BACA-5214-49E9-994E-2C2F17D12AC8}">
      <dgm:prSet/>
      <dgm:spPr/>
      <dgm:t>
        <a:bodyPr/>
        <a:lstStyle/>
        <a:p>
          <a:endParaRPr lang="en-GB"/>
        </a:p>
      </dgm:t>
    </dgm:pt>
    <dgm:pt modelId="{6CA4242B-D002-43FB-9AF6-6C7138E9D306}" type="sibTrans" cxnId="{25B1BACA-5214-49E9-994E-2C2F17D12AC8}">
      <dgm:prSet/>
      <dgm:spPr/>
      <dgm:t>
        <a:bodyPr/>
        <a:lstStyle/>
        <a:p>
          <a:endParaRPr lang="en-GB"/>
        </a:p>
      </dgm:t>
    </dgm:pt>
    <dgm:pt modelId="{6E2FDFA2-9F34-481C-9905-77AD2DCA4722}">
      <dgm:prSet custT="1"/>
      <dgm:spPr/>
      <dgm:t>
        <a:bodyPr/>
        <a:lstStyle/>
        <a:p>
          <a:r>
            <a:rPr lang="en-GB" sz="1800" b="1"/>
            <a:t>GP</a:t>
          </a:r>
        </a:p>
      </dgm:t>
    </dgm:pt>
    <dgm:pt modelId="{A8801AFC-7B5D-4435-932C-1DE398220A7C}" type="parTrans" cxnId="{743CB0C0-3544-481A-9326-6A04881FE6FD}">
      <dgm:prSet/>
      <dgm:spPr/>
      <dgm:t>
        <a:bodyPr/>
        <a:lstStyle/>
        <a:p>
          <a:endParaRPr lang="en-GB"/>
        </a:p>
      </dgm:t>
    </dgm:pt>
    <dgm:pt modelId="{7D40192C-B859-496E-BEBC-47CFA666E3B6}" type="sibTrans" cxnId="{743CB0C0-3544-481A-9326-6A04881FE6FD}">
      <dgm:prSet/>
      <dgm:spPr/>
      <dgm:t>
        <a:bodyPr/>
        <a:lstStyle/>
        <a:p>
          <a:endParaRPr lang="en-GB"/>
        </a:p>
      </dgm:t>
    </dgm:pt>
    <dgm:pt modelId="{E555071F-2333-44C8-AB4B-AB777EA71C46}">
      <dgm:prSet custT="1"/>
      <dgm:spPr/>
      <dgm:t>
        <a:bodyPr/>
        <a:lstStyle/>
        <a:p>
          <a:r>
            <a:rPr lang="en-GB" sz="1800"/>
            <a:t>Capacity</a:t>
          </a:r>
        </a:p>
      </dgm:t>
    </dgm:pt>
    <dgm:pt modelId="{03E208C2-B2A1-46E3-A1BD-C6948CA469CB}" type="parTrans" cxnId="{331A6341-B90F-4F59-BA8D-223DB7656BF3}">
      <dgm:prSet/>
      <dgm:spPr/>
      <dgm:t>
        <a:bodyPr/>
        <a:lstStyle/>
        <a:p>
          <a:endParaRPr lang="en-GB"/>
        </a:p>
      </dgm:t>
    </dgm:pt>
    <dgm:pt modelId="{4E1FE3FB-4290-4A38-BC17-CF70CCFA3F75}" type="sibTrans" cxnId="{331A6341-B90F-4F59-BA8D-223DB7656BF3}">
      <dgm:prSet/>
      <dgm:spPr/>
      <dgm:t>
        <a:bodyPr/>
        <a:lstStyle/>
        <a:p>
          <a:endParaRPr lang="en-GB"/>
        </a:p>
      </dgm:t>
    </dgm:pt>
    <dgm:pt modelId="{6B0A2C01-DD6C-45C8-AD73-A72A07AE9E19}">
      <dgm:prSet custT="1"/>
      <dgm:spPr/>
      <dgm:t>
        <a:bodyPr/>
        <a:lstStyle/>
        <a:p>
          <a:r>
            <a:rPr lang="en-GB" sz="1800"/>
            <a:t>Clinical vs non-clinical</a:t>
          </a:r>
        </a:p>
      </dgm:t>
    </dgm:pt>
    <dgm:pt modelId="{B0F924FF-0ECD-412F-994F-B44A3A5EE1D0}" type="parTrans" cxnId="{3C117133-D6CE-4005-9B03-0DC16792CD8C}">
      <dgm:prSet/>
      <dgm:spPr/>
      <dgm:t>
        <a:bodyPr/>
        <a:lstStyle/>
        <a:p>
          <a:endParaRPr lang="en-GB"/>
        </a:p>
      </dgm:t>
    </dgm:pt>
    <dgm:pt modelId="{284BC92A-8438-4AAA-87E4-23E734C1A431}" type="sibTrans" cxnId="{3C117133-D6CE-4005-9B03-0DC16792CD8C}">
      <dgm:prSet/>
      <dgm:spPr/>
      <dgm:t>
        <a:bodyPr/>
        <a:lstStyle/>
        <a:p>
          <a:endParaRPr lang="en-GB"/>
        </a:p>
      </dgm:t>
    </dgm:pt>
    <dgm:pt modelId="{6B878633-5662-4D6C-B25F-E42FF16C22FB}">
      <dgm:prSet custT="1"/>
      <dgm:spPr/>
      <dgm:t>
        <a:bodyPr/>
        <a:lstStyle/>
        <a:p>
          <a:r>
            <a:rPr lang="en-GB" sz="1800"/>
            <a:t>“Default”</a:t>
          </a:r>
        </a:p>
      </dgm:t>
    </dgm:pt>
    <dgm:pt modelId="{C2973681-D372-49CB-909B-864FF85C56E7}" type="parTrans" cxnId="{AC057051-F839-4DB6-A270-6604CB44106F}">
      <dgm:prSet/>
      <dgm:spPr/>
      <dgm:t>
        <a:bodyPr/>
        <a:lstStyle/>
        <a:p>
          <a:endParaRPr lang="en-GB"/>
        </a:p>
      </dgm:t>
    </dgm:pt>
    <dgm:pt modelId="{A194338B-B904-43B1-BA42-4605296EDBE3}" type="sibTrans" cxnId="{AC057051-F839-4DB6-A270-6604CB44106F}">
      <dgm:prSet/>
      <dgm:spPr/>
      <dgm:t>
        <a:bodyPr/>
        <a:lstStyle/>
        <a:p>
          <a:endParaRPr lang="en-GB"/>
        </a:p>
      </dgm:t>
    </dgm:pt>
    <dgm:pt modelId="{1E884D1E-C30A-4BA5-A960-F282272EEECF}">
      <dgm:prSet custT="1"/>
      <dgm:spPr/>
      <dgm:t>
        <a:bodyPr/>
        <a:lstStyle/>
        <a:p>
          <a:r>
            <a:rPr lang="en-GB" sz="1800"/>
            <a:t>Competence</a:t>
          </a:r>
        </a:p>
      </dgm:t>
    </dgm:pt>
    <dgm:pt modelId="{A9D19688-967A-4C19-8097-0C905E7D99F9}" type="parTrans" cxnId="{606C75C9-0122-4FD5-82B1-91D6FF4E017B}">
      <dgm:prSet/>
      <dgm:spPr/>
      <dgm:t>
        <a:bodyPr/>
        <a:lstStyle/>
        <a:p>
          <a:endParaRPr lang="en-GB"/>
        </a:p>
      </dgm:t>
    </dgm:pt>
    <dgm:pt modelId="{B44C9524-614A-4DE6-B9A6-4F9045B5CCDD}" type="sibTrans" cxnId="{606C75C9-0122-4FD5-82B1-91D6FF4E017B}">
      <dgm:prSet/>
      <dgm:spPr/>
      <dgm:t>
        <a:bodyPr/>
        <a:lstStyle/>
        <a:p>
          <a:endParaRPr lang="en-GB"/>
        </a:p>
      </dgm:t>
    </dgm:pt>
    <dgm:pt modelId="{EE12141D-1143-434F-B6B8-618DD1FAF7E9}" type="pres">
      <dgm:prSet presAssocID="{7274E8DE-9D79-4362-B255-6E8C791D8EBD}" presName="compositeShape" presStyleCnt="0">
        <dgm:presLayoutVars>
          <dgm:chMax val="7"/>
          <dgm:dir/>
          <dgm:resizeHandles val="exact"/>
        </dgm:presLayoutVars>
      </dgm:prSet>
      <dgm:spPr/>
    </dgm:pt>
    <dgm:pt modelId="{F9B2B487-234F-4ADD-BEE7-63E3CE647D80}" type="pres">
      <dgm:prSet presAssocID="{6E2FDFA2-9F34-481C-9905-77AD2DCA4722}" presName="circ1" presStyleLbl="vennNode1" presStyleIdx="0" presStyleCnt="3" custLinFactNeighborX="-1107" custLinFactNeighborY="929"/>
      <dgm:spPr/>
    </dgm:pt>
    <dgm:pt modelId="{79673145-F193-4C95-9B02-3B301F454BC6}" type="pres">
      <dgm:prSet presAssocID="{6E2FDFA2-9F34-481C-9905-77AD2DCA4722}" presName="circ1Tx" presStyleLbl="revTx" presStyleIdx="0" presStyleCnt="0">
        <dgm:presLayoutVars>
          <dgm:chMax val="0"/>
          <dgm:chPref val="0"/>
          <dgm:bulletEnabled val="1"/>
        </dgm:presLayoutVars>
      </dgm:prSet>
      <dgm:spPr/>
    </dgm:pt>
    <dgm:pt modelId="{65F54E7E-3B15-4112-AD6D-16917BEADEDA}" type="pres">
      <dgm:prSet presAssocID="{7DA39A56-DC01-4F81-A5C0-0F5D24F539C9}" presName="circ2" presStyleLbl="vennNode1" presStyleIdx="1" presStyleCnt="3"/>
      <dgm:spPr/>
    </dgm:pt>
    <dgm:pt modelId="{3C12C430-D1AF-44EF-9DA0-AD96D730673B}" type="pres">
      <dgm:prSet presAssocID="{7DA39A56-DC01-4F81-A5C0-0F5D24F539C9}" presName="circ2Tx" presStyleLbl="revTx" presStyleIdx="0" presStyleCnt="0">
        <dgm:presLayoutVars>
          <dgm:chMax val="0"/>
          <dgm:chPref val="0"/>
          <dgm:bulletEnabled val="1"/>
        </dgm:presLayoutVars>
      </dgm:prSet>
      <dgm:spPr/>
    </dgm:pt>
    <dgm:pt modelId="{8EA38833-3AE2-4251-BCA5-60DCB6DF14F4}" type="pres">
      <dgm:prSet presAssocID="{F3BA1BBB-4449-4624-8D60-996F90070D78}" presName="circ3" presStyleLbl="vennNode1" presStyleIdx="2" presStyleCnt="3" custLinFactNeighborX="-2080" custLinFactNeighborY="1718"/>
      <dgm:spPr/>
    </dgm:pt>
    <dgm:pt modelId="{7033E4AC-B46B-4ABD-B029-C27F5BD05342}" type="pres">
      <dgm:prSet presAssocID="{F3BA1BBB-4449-4624-8D60-996F90070D78}" presName="circ3Tx" presStyleLbl="revTx" presStyleIdx="0" presStyleCnt="0">
        <dgm:presLayoutVars>
          <dgm:chMax val="0"/>
          <dgm:chPref val="0"/>
          <dgm:bulletEnabled val="1"/>
        </dgm:presLayoutVars>
      </dgm:prSet>
      <dgm:spPr/>
    </dgm:pt>
  </dgm:ptLst>
  <dgm:cxnLst>
    <dgm:cxn modelId="{D7561F0B-80AD-4D86-87D6-049C8BD17BC2}" type="presOf" srcId="{6B0A2C01-DD6C-45C8-AD73-A72A07AE9E19}" destId="{7033E4AC-B46B-4ABD-B029-C27F5BD05342}" srcOrd="1" destOrd="1" presId="urn:microsoft.com/office/officeart/2005/8/layout/venn1"/>
    <dgm:cxn modelId="{04CFC417-6157-4347-AA53-79793C38C80A}" type="presOf" srcId="{1E884D1E-C30A-4BA5-A960-F282272EEECF}" destId="{8EA38833-3AE2-4251-BCA5-60DCB6DF14F4}" srcOrd="0" destOrd="2" presId="urn:microsoft.com/office/officeart/2005/8/layout/venn1"/>
    <dgm:cxn modelId="{9514452E-F051-49CE-98BD-3E8CEDC163E2}" type="presOf" srcId="{F3BA1BBB-4449-4624-8D60-996F90070D78}" destId="{8EA38833-3AE2-4251-BCA5-60DCB6DF14F4}" srcOrd="0" destOrd="0" presId="urn:microsoft.com/office/officeart/2005/8/layout/venn1"/>
    <dgm:cxn modelId="{3C117133-D6CE-4005-9B03-0DC16792CD8C}" srcId="{F3BA1BBB-4449-4624-8D60-996F90070D78}" destId="{6B0A2C01-DD6C-45C8-AD73-A72A07AE9E19}" srcOrd="0" destOrd="0" parTransId="{B0F924FF-0ECD-412F-994F-B44A3A5EE1D0}" sibTransId="{284BC92A-8438-4AAA-87E4-23E734C1A431}"/>
    <dgm:cxn modelId="{0F42503E-C129-4010-9663-5135873101C3}" type="presOf" srcId="{6B878633-5662-4D6C-B25F-E42FF16C22FB}" destId="{F9B2B487-234F-4ADD-BEE7-63E3CE647D80}" srcOrd="0" destOrd="1" presId="urn:microsoft.com/office/officeart/2005/8/layout/venn1"/>
    <dgm:cxn modelId="{1CCE5F40-8B28-4020-8C99-E55335C2CA04}" type="presOf" srcId="{7DA39A56-DC01-4F81-A5C0-0F5D24F539C9}" destId="{3C12C430-D1AF-44EF-9DA0-AD96D730673B}" srcOrd="1" destOrd="0" presId="urn:microsoft.com/office/officeart/2005/8/layout/venn1"/>
    <dgm:cxn modelId="{ED03AD5F-9049-42BD-BBF4-C1FC2C727CBC}" type="presOf" srcId="{7DA39A56-DC01-4F81-A5C0-0F5D24F539C9}" destId="{65F54E7E-3B15-4112-AD6D-16917BEADEDA}" srcOrd="0" destOrd="0" presId="urn:microsoft.com/office/officeart/2005/8/layout/venn1"/>
    <dgm:cxn modelId="{331A6341-B90F-4F59-BA8D-223DB7656BF3}" srcId="{7DA39A56-DC01-4F81-A5C0-0F5D24F539C9}" destId="{E555071F-2333-44C8-AB4B-AB777EA71C46}" srcOrd="0" destOrd="0" parTransId="{03E208C2-B2A1-46E3-A1BD-C6948CA469CB}" sibTransId="{4E1FE3FB-4290-4A38-BC17-CF70CCFA3F75}"/>
    <dgm:cxn modelId="{1F2E5066-7047-4958-BAD1-D14D1BFEB823}" type="presOf" srcId="{6B0A2C01-DD6C-45C8-AD73-A72A07AE9E19}" destId="{8EA38833-3AE2-4251-BCA5-60DCB6DF14F4}" srcOrd="0" destOrd="1" presId="urn:microsoft.com/office/officeart/2005/8/layout/venn1"/>
    <dgm:cxn modelId="{BEB1776C-7654-44CF-BA25-5DA16BE90784}" type="presOf" srcId="{6E2FDFA2-9F34-481C-9905-77AD2DCA4722}" destId="{79673145-F193-4C95-9B02-3B301F454BC6}" srcOrd="1" destOrd="0" presId="urn:microsoft.com/office/officeart/2005/8/layout/venn1"/>
    <dgm:cxn modelId="{AC057051-F839-4DB6-A270-6604CB44106F}" srcId="{6E2FDFA2-9F34-481C-9905-77AD2DCA4722}" destId="{6B878633-5662-4D6C-B25F-E42FF16C22FB}" srcOrd="0" destOrd="0" parTransId="{C2973681-D372-49CB-909B-864FF85C56E7}" sibTransId="{A194338B-B904-43B1-BA42-4605296EDBE3}"/>
    <dgm:cxn modelId="{0C645581-90AE-4558-A6F8-6574F31FD7AB}" type="presOf" srcId="{6E2FDFA2-9F34-481C-9905-77AD2DCA4722}" destId="{F9B2B487-234F-4ADD-BEE7-63E3CE647D80}" srcOrd="0" destOrd="0" presId="urn:microsoft.com/office/officeart/2005/8/layout/venn1"/>
    <dgm:cxn modelId="{FE177784-A045-4DA7-8DC7-724E2AEB9215}" type="presOf" srcId="{7274E8DE-9D79-4362-B255-6E8C791D8EBD}" destId="{EE12141D-1143-434F-B6B8-618DD1FAF7E9}" srcOrd="0" destOrd="0" presId="urn:microsoft.com/office/officeart/2005/8/layout/venn1"/>
    <dgm:cxn modelId="{80195392-63EB-4045-942E-154CF8D4B963}" type="presOf" srcId="{F3BA1BBB-4449-4624-8D60-996F90070D78}" destId="{7033E4AC-B46B-4ABD-B029-C27F5BD05342}" srcOrd="1" destOrd="0" presId="urn:microsoft.com/office/officeart/2005/8/layout/venn1"/>
    <dgm:cxn modelId="{C15F87AD-BC36-4A9A-ABFC-070F244F3417}" type="presOf" srcId="{E555071F-2333-44C8-AB4B-AB777EA71C46}" destId="{3C12C430-D1AF-44EF-9DA0-AD96D730673B}" srcOrd="1" destOrd="1" presId="urn:microsoft.com/office/officeart/2005/8/layout/venn1"/>
    <dgm:cxn modelId="{743CB0C0-3544-481A-9326-6A04881FE6FD}" srcId="{7274E8DE-9D79-4362-B255-6E8C791D8EBD}" destId="{6E2FDFA2-9F34-481C-9905-77AD2DCA4722}" srcOrd="0" destOrd="0" parTransId="{A8801AFC-7B5D-4435-932C-1DE398220A7C}" sibTransId="{7D40192C-B859-496E-BEBC-47CFA666E3B6}"/>
    <dgm:cxn modelId="{606C75C9-0122-4FD5-82B1-91D6FF4E017B}" srcId="{F3BA1BBB-4449-4624-8D60-996F90070D78}" destId="{1E884D1E-C30A-4BA5-A960-F282272EEECF}" srcOrd="1" destOrd="0" parTransId="{A9D19688-967A-4C19-8097-0C905E7D99F9}" sibTransId="{B44C9524-614A-4DE6-B9A6-4F9045B5CCDD}"/>
    <dgm:cxn modelId="{3C70B6CA-7075-4B74-B2C2-8C8C3AFA0278}" type="presOf" srcId="{E555071F-2333-44C8-AB4B-AB777EA71C46}" destId="{65F54E7E-3B15-4112-AD6D-16917BEADEDA}" srcOrd="0" destOrd="1" presId="urn:microsoft.com/office/officeart/2005/8/layout/venn1"/>
    <dgm:cxn modelId="{25B1BACA-5214-49E9-994E-2C2F17D12AC8}" srcId="{7274E8DE-9D79-4362-B255-6E8C791D8EBD}" destId="{F3BA1BBB-4449-4624-8D60-996F90070D78}" srcOrd="2" destOrd="0" parTransId="{D9614449-EB79-4EC8-B184-9126CE5FA3B3}" sibTransId="{6CA4242B-D002-43FB-9AF6-6C7138E9D306}"/>
    <dgm:cxn modelId="{9BDE51D0-E780-480C-8B38-4E41D5A10D4A}" type="presOf" srcId="{1E884D1E-C30A-4BA5-A960-F282272EEECF}" destId="{7033E4AC-B46B-4ABD-B029-C27F5BD05342}" srcOrd="1" destOrd="2" presId="urn:microsoft.com/office/officeart/2005/8/layout/venn1"/>
    <dgm:cxn modelId="{2F324CD9-CB73-4A73-805C-5294C415C173}" srcId="{7274E8DE-9D79-4362-B255-6E8C791D8EBD}" destId="{7DA39A56-DC01-4F81-A5C0-0F5D24F539C9}" srcOrd="1" destOrd="0" parTransId="{F34F08D5-5DF6-4008-8E66-718EF9E4A3A2}" sibTransId="{54EA1538-312B-4BAE-97FB-6D38BCCB5FFC}"/>
    <dgm:cxn modelId="{7C7C61DB-365A-4886-A910-CEB124B46572}" type="presOf" srcId="{6B878633-5662-4D6C-B25F-E42FF16C22FB}" destId="{79673145-F193-4C95-9B02-3B301F454BC6}" srcOrd="1" destOrd="1" presId="urn:microsoft.com/office/officeart/2005/8/layout/venn1"/>
    <dgm:cxn modelId="{55A29EF0-8AAF-4439-A540-6FB02F2D214F}" type="presParOf" srcId="{EE12141D-1143-434F-B6B8-618DD1FAF7E9}" destId="{F9B2B487-234F-4ADD-BEE7-63E3CE647D80}" srcOrd="0" destOrd="0" presId="urn:microsoft.com/office/officeart/2005/8/layout/venn1"/>
    <dgm:cxn modelId="{AC798ACE-BA0A-4287-9A4F-976216A9AEBF}" type="presParOf" srcId="{EE12141D-1143-434F-B6B8-618DD1FAF7E9}" destId="{79673145-F193-4C95-9B02-3B301F454BC6}" srcOrd="1" destOrd="0" presId="urn:microsoft.com/office/officeart/2005/8/layout/venn1"/>
    <dgm:cxn modelId="{76B8DFAB-7E6E-416C-866B-897AF49B7CF0}" type="presParOf" srcId="{EE12141D-1143-434F-B6B8-618DD1FAF7E9}" destId="{65F54E7E-3B15-4112-AD6D-16917BEADEDA}" srcOrd="2" destOrd="0" presId="urn:microsoft.com/office/officeart/2005/8/layout/venn1"/>
    <dgm:cxn modelId="{BB5A316B-90F0-49A4-9D50-7FE21D88DE30}" type="presParOf" srcId="{EE12141D-1143-434F-B6B8-618DD1FAF7E9}" destId="{3C12C430-D1AF-44EF-9DA0-AD96D730673B}" srcOrd="3" destOrd="0" presId="urn:microsoft.com/office/officeart/2005/8/layout/venn1"/>
    <dgm:cxn modelId="{CB85E829-919A-499D-A66D-FE76E1AC0614}" type="presParOf" srcId="{EE12141D-1143-434F-B6B8-618DD1FAF7E9}" destId="{8EA38833-3AE2-4251-BCA5-60DCB6DF14F4}" srcOrd="4" destOrd="0" presId="urn:microsoft.com/office/officeart/2005/8/layout/venn1"/>
    <dgm:cxn modelId="{BE56562B-23D5-4B35-877A-C26C440CDD2A}" type="presParOf" srcId="{EE12141D-1143-434F-B6B8-618DD1FAF7E9}" destId="{7033E4AC-B46B-4ABD-B029-C27F5BD05342}" srcOrd="5"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D585642-CC11-400B-AA5A-1C6FF01EC2AF}" type="doc">
      <dgm:prSet loTypeId="urn:microsoft.com/office/officeart/2009/3/layout/StepUpProcess" loCatId="process" qsTypeId="urn:microsoft.com/office/officeart/2005/8/quickstyle/simple1" qsCatId="simple" csTypeId="urn:microsoft.com/office/officeart/2005/8/colors/colorful1" csCatId="colorful"/>
      <dgm:spPr/>
      <dgm:t>
        <a:bodyPr/>
        <a:lstStyle/>
        <a:p>
          <a:endParaRPr lang="en-GB"/>
        </a:p>
      </dgm:t>
    </dgm:pt>
    <dgm:pt modelId="{4BC4573B-3036-4B27-B47E-B5EC6086CF42}">
      <dgm:prSet/>
      <dgm:spPr/>
      <dgm:t>
        <a:bodyPr/>
        <a:lstStyle/>
        <a:p>
          <a:r>
            <a:rPr lang="en-US"/>
            <a:t>Worked with Derby and Derbyshire ICS to develop minimum standards for opioid prescribing across all GP practices.</a:t>
          </a:r>
          <a:endParaRPr lang="en-GB"/>
        </a:p>
      </dgm:t>
    </dgm:pt>
    <dgm:pt modelId="{3AA916B1-FA36-45E8-B5C2-4D26A56F7613}" type="parTrans" cxnId="{07D25FB4-6CA1-4FEB-93C9-0A1D8AF2FC78}">
      <dgm:prSet/>
      <dgm:spPr/>
      <dgm:t>
        <a:bodyPr/>
        <a:lstStyle/>
        <a:p>
          <a:endParaRPr lang="en-GB"/>
        </a:p>
      </dgm:t>
    </dgm:pt>
    <dgm:pt modelId="{E798DD6B-DBD3-4ABA-8AFB-2A031690E09A}" type="sibTrans" cxnId="{07D25FB4-6CA1-4FEB-93C9-0A1D8AF2FC78}">
      <dgm:prSet/>
      <dgm:spPr/>
      <dgm:t>
        <a:bodyPr/>
        <a:lstStyle/>
        <a:p>
          <a:endParaRPr lang="en-GB"/>
        </a:p>
      </dgm:t>
    </dgm:pt>
    <dgm:pt modelId="{F722D4D6-495D-48E1-8233-1DEFBFEA9AE0}">
      <dgm:prSet/>
      <dgm:spPr/>
      <dgm:t>
        <a:bodyPr/>
        <a:lstStyle/>
        <a:p>
          <a:r>
            <a:rPr lang="en-US"/>
            <a:t>Brought people together from across the system to co-create</a:t>
          </a:r>
          <a:endParaRPr lang="en-GB"/>
        </a:p>
      </dgm:t>
    </dgm:pt>
    <dgm:pt modelId="{F5465C1A-7D3D-448F-A3DD-30555EBBEAD4}" type="parTrans" cxnId="{8AA2DBC7-B29D-403A-BCE8-7B6223E03BF1}">
      <dgm:prSet/>
      <dgm:spPr/>
      <dgm:t>
        <a:bodyPr/>
        <a:lstStyle/>
        <a:p>
          <a:endParaRPr lang="en-GB"/>
        </a:p>
      </dgm:t>
    </dgm:pt>
    <dgm:pt modelId="{A555AAAE-62A2-41F7-9BFD-71C53D50E355}" type="sibTrans" cxnId="{8AA2DBC7-B29D-403A-BCE8-7B6223E03BF1}">
      <dgm:prSet/>
      <dgm:spPr/>
      <dgm:t>
        <a:bodyPr/>
        <a:lstStyle/>
        <a:p>
          <a:endParaRPr lang="en-GB"/>
        </a:p>
      </dgm:t>
    </dgm:pt>
    <dgm:pt modelId="{48D9BD93-89CE-4493-8CAB-7F134EC9DD28}">
      <dgm:prSet/>
      <dgm:spPr/>
      <dgm:t>
        <a:bodyPr/>
        <a:lstStyle/>
        <a:p>
          <a:r>
            <a:rPr lang="en-US"/>
            <a:t>Used study outcomes to create the standards (11 in total)</a:t>
          </a:r>
          <a:endParaRPr lang="en-GB"/>
        </a:p>
      </dgm:t>
    </dgm:pt>
    <dgm:pt modelId="{85E060D2-4A29-4DD8-B0A8-453BEC14E56B}" type="parTrans" cxnId="{CF73D3B7-D8FF-4E4C-9FF4-F002E8923909}">
      <dgm:prSet/>
      <dgm:spPr/>
      <dgm:t>
        <a:bodyPr/>
        <a:lstStyle/>
        <a:p>
          <a:endParaRPr lang="en-GB"/>
        </a:p>
      </dgm:t>
    </dgm:pt>
    <dgm:pt modelId="{0BA4DDDC-EB71-4CD8-A71A-5C80ABB9A727}" type="sibTrans" cxnId="{CF73D3B7-D8FF-4E4C-9FF4-F002E8923909}">
      <dgm:prSet/>
      <dgm:spPr/>
      <dgm:t>
        <a:bodyPr/>
        <a:lstStyle/>
        <a:p>
          <a:endParaRPr lang="en-GB"/>
        </a:p>
      </dgm:t>
    </dgm:pt>
    <dgm:pt modelId="{5E145EAA-70A7-40AA-93AB-4051FECAE72E}">
      <dgm:prSet/>
      <dgm:spPr/>
      <dgm:t>
        <a:bodyPr/>
        <a:lstStyle/>
        <a:p>
          <a:r>
            <a:rPr lang="en-US"/>
            <a:t>Created an adaptable process flow chart to support implementation</a:t>
          </a:r>
          <a:endParaRPr lang="en-GB"/>
        </a:p>
      </dgm:t>
    </dgm:pt>
    <dgm:pt modelId="{AA5626BB-8866-424C-8CBD-40EBEADD7259}" type="parTrans" cxnId="{0FF2C231-B971-40D9-9592-1EEE026409C7}">
      <dgm:prSet/>
      <dgm:spPr/>
      <dgm:t>
        <a:bodyPr/>
        <a:lstStyle/>
        <a:p>
          <a:endParaRPr lang="en-GB"/>
        </a:p>
      </dgm:t>
    </dgm:pt>
    <dgm:pt modelId="{180C2261-4B3B-4742-9182-AD16EBE49CB9}" type="sibTrans" cxnId="{0FF2C231-B971-40D9-9592-1EEE026409C7}">
      <dgm:prSet/>
      <dgm:spPr/>
      <dgm:t>
        <a:bodyPr/>
        <a:lstStyle/>
        <a:p>
          <a:endParaRPr lang="en-GB"/>
        </a:p>
      </dgm:t>
    </dgm:pt>
    <dgm:pt modelId="{8FAC1EC9-86B1-49EC-BE52-AE79A26AD5CA}">
      <dgm:prSet/>
      <dgm:spPr/>
      <dgm:t>
        <a:bodyPr/>
        <a:lstStyle/>
        <a:p>
          <a:r>
            <a:rPr lang="en-US"/>
            <a:t>Included as good practice case study into national repeat prescribing toolkit</a:t>
          </a:r>
          <a:endParaRPr lang="en-GB"/>
        </a:p>
      </dgm:t>
    </dgm:pt>
    <dgm:pt modelId="{57E17CD2-85AB-4D96-9235-82513F6ACB06}" type="parTrans" cxnId="{7B8A2BE3-6C8D-4F7B-889A-2748B8290845}">
      <dgm:prSet/>
      <dgm:spPr/>
      <dgm:t>
        <a:bodyPr/>
        <a:lstStyle/>
        <a:p>
          <a:endParaRPr lang="en-GB"/>
        </a:p>
      </dgm:t>
    </dgm:pt>
    <dgm:pt modelId="{626D98A3-1904-40EE-B02F-50AA7CD75205}" type="sibTrans" cxnId="{7B8A2BE3-6C8D-4F7B-889A-2748B8290845}">
      <dgm:prSet/>
      <dgm:spPr/>
      <dgm:t>
        <a:bodyPr/>
        <a:lstStyle/>
        <a:p>
          <a:endParaRPr lang="en-GB"/>
        </a:p>
      </dgm:t>
    </dgm:pt>
    <dgm:pt modelId="{9565F12B-FF88-41F4-917A-E0F271E4E777}">
      <dgm:prSet/>
      <dgm:spPr/>
      <dgm:t>
        <a:bodyPr/>
        <a:lstStyle/>
        <a:p>
          <a:r>
            <a:rPr lang="en-US"/>
            <a:t>Work currently being repeated in Lincolnshire ICS</a:t>
          </a:r>
          <a:endParaRPr lang="en-GB"/>
        </a:p>
      </dgm:t>
    </dgm:pt>
    <dgm:pt modelId="{AAF652A8-42EF-4219-9451-A98478AED900}" type="parTrans" cxnId="{1D0572F6-6CE8-47E8-8A78-52E0F32EA83F}">
      <dgm:prSet/>
      <dgm:spPr/>
      <dgm:t>
        <a:bodyPr/>
        <a:lstStyle/>
        <a:p>
          <a:endParaRPr lang="en-GB"/>
        </a:p>
      </dgm:t>
    </dgm:pt>
    <dgm:pt modelId="{0F3E87E0-3809-4E87-9DFD-7910CFF29CDF}" type="sibTrans" cxnId="{1D0572F6-6CE8-47E8-8A78-52E0F32EA83F}">
      <dgm:prSet/>
      <dgm:spPr/>
      <dgm:t>
        <a:bodyPr/>
        <a:lstStyle/>
        <a:p>
          <a:endParaRPr lang="en-GB"/>
        </a:p>
      </dgm:t>
    </dgm:pt>
    <dgm:pt modelId="{FFCF5F7B-B84C-4AE3-9717-F57CB9E7FC49}" type="pres">
      <dgm:prSet presAssocID="{8D585642-CC11-400B-AA5A-1C6FF01EC2AF}" presName="rootnode" presStyleCnt="0">
        <dgm:presLayoutVars>
          <dgm:chMax/>
          <dgm:chPref/>
          <dgm:dir/>
          <dgm:animLvl val="lvl"/>
        </dgm:presLayoutVars>
      </dgm:prSet>
      <dgm:spPr/>
    </dgm:pt>
    <dgm:pt modelId="{6581A60D-1283-4770-BEF0-F9C14C04E971}" type="pres">
      <dgm:prSet presAssocID="{4BC4573B-3036-4B27-B47E-B5EC6086CF42}" presName="composite" presStyleCnt="0"/>
      <dgm:spPr/>
    </dgm:pt>
    <dgm:pt modelId="{83F95A47-3715-4823-AD5E-306F85071DE1}" type="pres">
      <dgm:prSet presAssocID="{4BC4573B-3036-4B27-B47E-B5EC6086CF42}" presName="LShape" presStyleLbl="alignNode1" presStyleIdx="0" presStyleCnt="5"/>
      <dgm:spPr/>
    </dgm:pt>
    <dgm:pt modelId="{E5267C8F-F76E-4EB2-9CD9-1806E9C7C200}" type="pres">
      <dgm:prSet presAssocID="{4BC4573B-3036-4B27-B47E-B5EC6086CF42}" presName="ParentText" presStyleLbl="revTx" presStyleIdx="0" presStyleCnt="3">
        <dgm:presLayoutVars>
          <dgm:chMax val="0"/>
          <dgm:chPref val="0"/>
          <dgm:bulletEnabled val="1"/>
        </dgm:presLayoutVars>
      </dgm:prSet>
      <dgm:spPr/>
    </dgm:pt>
    <dgm:pt modelId="{D985A269-A0AF-4F06-8688-8E7AAB55D42D}" type="pres">
      <dgm:prSet presAssocID="{4BC4573B-3036-4B27-B47E-B5EC6086CF42}" presName="Triangle" presStyleLbl="alignNode1" presStyleIdx="1" presStyleCnt="5"/>
      <dgm:spPr/>
    </dgm:pt>
    <dgm:pt modelId="{29CFFBF0-1CFE-41C3-9589-3194B9E58BC1}" type="pres">
      <dgm:prSet presAssocID="{E798DD6B-DBD3-4ABA-8AFB-2A031690E09A}" presName="sibTrans" presStyleCnt="0"/>
      <dgm:spPr/>
    </dgm:pt>
    <dgm:pt modelId="{B3109C34-A760-4A9E-A767-3244FFD9C013}" type="pres">
      <dgm:prSet presAssocID="{E798DD6B-DBD3-4ABA-8AFB-2A031690E09A}" presName="space" presStyleCnt="0"/>
      <dgm:spPr/>
    </dgm:pt>
    <dgm:pt modelId="{1C844620-0831-4380-88EB-894B4A75B31A}" type="pres">
      <dgm:prSet presAssocID="{8FAC1EC9-86B1-49EC-BE52-AE79A26AD5CA}" presName="composite" presStyleCnt="0"/>
      <dgm:spPr/>
    </dgm:pt>
    <dgm:pt modelId="{96FB2F40-5E68-40C5-BD1F-10F469180A22}" type="pres">
      <dgm:prSet presAssocID="{8FAC1EC9-86B1-49EC-BE52-AE79A26AD5CA}" presName="LShape" presStyleLbl="alignNode1" presStyleIdx="2" presStyleCnt="5"/>
      <dgm:spPr/>
    </dgm:pt>
    <dgm:pt modelId="{AF550F62-C918-4F3C-9515-9C2D588B49F1}" type="pres">
      <dgm:prSet presAssocID="{8FAC1EC9-86B1-49EC-BE52-AE79A26AD5CA}" presName="ParentText" presStyleLbl="revTx" presStyleIdx="1" presStyleCnt="3">
        <dgm:presLayoutVars>
          <dgm:chMax val="0"/>
          <dgm:chPref val="0"/>
          <dgm:bulletEnabled val="1"/>
        </dgm:presLayoutVars>
      </dgm:prSet>
      <dgm:spPr/>
    </dgm:pt>
    <dgm:pt modelId="{A423E1D7-0BDC-45D3-A170-7A33132F82EB}" type="pres">
      <dgm:prSet presAssocID="{8FAC1EC9-86B1-49EC-BE52-AE79A26AD5CA}" presName="Triangle" presStyleLbl="alignNode1" presStyleIdx="3" presStyleCnt="5"/>
      <dgm:spPr/>
    </dgm:pt>
    <dgm:pt modelId="{319C38AC-759C-45D0-876B-705131C16761}" type="pres">
      <dgm:prSet presAssocID="{626D98A3-1904-40EE-B02F-50AA7CD75205}" presName="sibTrans" presStyleCnt="0"/>
      <dgm:spPr/>
    </dgm:pt>
    <dgm:pt modelId="{B92F2249-CD84-491D-A19F-437939B680A2}" type="pres">
      <dgm:prSet presAssocID="{626D98A3-1904-40EE-B02F-50AA7CD75205}" presName="space" presStyleCnt="0"/>
      <dgm:spPr/>
    </dgm:pt>
    <dgm:pt modelId="{0282A64A-307E-4DD6-ACAA-D4FCB123112F}" type="pres">
      <dgm:prSet presAssocID="{9565F12B-FF88-41F4-917A-E0F271E4E777}" presName="composite" presStyleCnt="0"/>
      <dgm:spPr/>
    </dgm:pt>
    <dgm:pt modelId="{B28346E7-5EC4-4D88-B5C7-5B9CA79FAED4}" type="pres">
      <dgm:prSet presAssocID="{9565F12B-FF88-41F4-917A-E0F271E4E777}" presName="LShape" presStyleLbl="alignNode1" presStyleIdx="4" presStyleCnt="5"/>
      <dgm:spPr/>
    </dgm:pt>
    <dgm:pt modelId="{BB4847D8-ABA2-4259-98A1-1A30567D8AFD}" type="pres">
      <dgm:prSet presAssocID="{9565F12B-FF88-41F4-917A-E0F271E4E777}" presName="ParentText" presStyleLbl="revTx" presStyleIdx="2" presStyleCnt="3">
        <dgm:presLayoutVars>
          <dgm:chMax val="0"/>
          <dgm:chPref val="0"/>
          <dgm:bulletEnabled val="1"/>
        </dgm:presLayoutVars>
      </dgm:prSet>
      <dgm:spPr/>
    </dgm:pt>
  </dgm:ptLst>
  <dgm:cxnLst>
    <dgm:cxn modelId="{0FF2C231-B971-40D9-9592-1EEE026409C7}" srcId="{4BC4573B-3036-4B27-B47E-B5EC6086CF42}" destId="{5E145EAA-70A7-40AA-93AB-4051FECAE72E}" srcOrd="2" destOrd="0" parTransId="{AA5626BB-8866-424C-8CBD-40EBEADD7259}" sibTransId="{180C2261-4B3B-4742-9182-AD16EBE49CB9}"/>
    <dgm:cxn modelId="{4E4C2C3D-3708-4DF5-A787-509388942C51}" type="presOf" srcId="{9565F12B-FF88-41F4-917A-E0F271E4E777}" destId="{BB4847D8-ABA2-4259-98A1-1A30567D8AFD}" srcOrd="0" destOrd="0" presId="urn:microsoft.com/office/officeart/2009/3/layout/StepUpProcess"/>
    <dgm:cxn modelId="{CFF2D250-0297-41AF-B070-F5C57591E4B6}" type="presOf" srcId="{4BC4573B-3036-4B27-B47E-B5EC6086CF42}" destId="{E5267C8F-F76E-4EB2-9CD9-1806E9C7C200}" srcOrd="0" destOrd="0" presId="urn:microsoft.com/office/officeart/2009/3/layout/StepUpProcess"/>
    <dgm:cxn modelId="{3FA2EA86-A569-47D3-A5BA-8FFFE9A4BC62}" type="presOf" srcId="{5E145EAA-70A7-40AA-93AB-4051FECAE72E}" destId="{E5267C8F-F76E-4EB2-9CD9-1806E9C7C200}" srcOrd="0" destOrd="3" presId="urn:microsoft.com/office/officeart/2009/3/layout/StepUpProcess"/>
    <dgm:cxn modelId="{FC1BC0A6-DDF1-464C-9795-FAFAFB9E3D66}" type="presOf" srcId="{F722D4D6-495D-48E1-8233-1DEFBFEA9AE0}" destId="{E5267C8F-F76E-4EB2-9CD9-1806E9C7C200}" srcOrd="0" destOrd="1" presId="urn:microsoft.com/office/officeart/2009/3/layout/StepUpProcess"/>
    <dgm:cxn modelId="{11413FAF-7AD0-4D00-A02F-9B841DA318A3}" type="presOf" srcId="{48D9BD93-89CE-4493-8CAB-7F134EC9DD28}" destId="{E5267C8F-F76E-4EB2-9CD9-1806E9C7C200}" srcOrd="0" destOrd="2" presId="urn:microsoft.com/office/officeart/2009/3/layout/StepUpProcess"/>
    <dgm:cxn modelId="{07D25FB4-6CA1-4FEB-93C9-0A1D8AF2FC78}" srcId="{8D585642-CC11-400B-AA5A-1C6FF01EC2AF}" destId="{4BC4573B-3036-4B27-B47E-B5EC6086CF42}" srcOrd="0" destOrd="0" parTransId="{3AA916B1-FA36-45E8-B5C2-4D26A56F7613}" sibTransId="{E798DD6B-DBD3-4ABA-8AFB-2A031690E09A}"/>
    <dgm:cxn modelId="{86B460B6-00C7-409A-A3E9-6AA31E921046}" type="presOf" srcId="{8D585642-CC11-400B-AA5A-1C6FF01EC2AF}" destId="{FFCF5F7B-B84C-4AE3-9717-F57CB9E7FC49}" srcOrd="0" destOrd="0" presId="urn:microsoft.com/office/officeart/2009/3/layout/StepUpProcess"/>
    <dgm:cxn modelId="{CF73D3B7-D8FF-4E4C-9FF4-F002E8923909}" srcId="{4BC4573B-3036-4B27-B47E-B5EC6086CF42}" destId="{48D9BD93-89CE-4493-8CAB-7F134EC9DD28}" srcOrd="1" destOrd="0" parTransId="{85E060D2-4A29-4DD8-B0A8-453BEC14E56B}" sibTransId="{0BA4DDDC-EB71-4CD8-A71A-5C80ABB9A727}"/>
    <dgm:cxn modelId="{8AA2DBC7-B29D-403A-BCE8-7B6223E03BF1}" srcId="{4BC4573B-3036-4B27-B47E-B5EC6086CF42}" destId="{F722D4D6-495D-48E1-8233-1DEFBFEA9AE0}" srcOrd="0" destOrd="0" parTransId="{F5465C1A-7D3D-448F-A3DD-30555EBBEAD4}" sibTransId="{A555AAAE-62A2-41F7-9BFD-71C53D50E355}"/>
    <dgm:cxn modelId="{F28003D9-A313-49BC-B03C-D6C8D5A85872}" type="presOf" srcId="{8FAC1EC9-86B1-49EC-BE52-AE79A26AD5CA}" destId="{AF550F62-C918-4F3C-9515-9C2D588B49F1}" srcOrd="0" destOrd="0" presId="urn:microsoft.com/office/officeart/2009/3/layout/StepUpProcess"/>
    <dgm:cxn modelId="{7B8A2BE3-6C8D-4F7B-889A-2748B8290845}" srcId="{8D585642-CC11-400B-AA5A-1C6FF01EC2AF}" destId="{8FAC1EC9-86B1-49EC-BE52-AE79A26AD5CA}" srcOrd="1" destOrd="0" parTransId="{57E17CD2-85AB-4D96-9235-82513F6ACB06}" sibTransId="{626D98A3-1904-40EE-B02F-50AA7CD75205}"/>
    <dgm:cxn modelId="{1D0572F6-6CE8-47E8-8A78-52E0F32EA83F}" srcId="{8D585642-CC11-400B-AA5A-1C6FF01EC2AF}" destId="{9565F12B-FF88-41F4-917A-E0F271E4E777}" srcOrd="2" destOrd="0" parTransId="{AAF652A8-42EF-4219-9451-A98478AED900}" sibTransId="{0F3E87E0-3809-4E87-9DFD-7910CFF29CDF}"/>
    <dgm:cxn modelId="{8048E6A0-8646-4948-B6A0-918C07A25254}" type="presParOf" srcId="{FFCF5F7B-B84C-4AE3-9717-F57CB9E7FC49}" destId="{6581A60D-1283-4770-BEF0-F9C14C04E971}" srcOrd="0" destOrd="0" presId="urn:microsoft.com/office/officeart/2009/3/layout/StepUpProcess"/>
    <dgm:cxn modelId="{9D937591-DC5D-4DD6-A2CD-5C050097FCA6}" type="presParOf" srcId="{6581A60D-1283-4770-BEF0-F9C14C04E971}" destId="{83F95A47-3715-4823-AD5E-306F85071DE1}" srcOrd="0" destOrd="0" presId="urn:microsoft.com/office/officeart/2009/3/layout/StepUpProcess"/>
    <dgm:cxn modelId="{3A604AA9-2156-419C-80DC-CCDD1A406B72}" type="presParOf" srcId="{6581A60D-1283-4770-BEF0-F9C14C04E971}" destId="{E5267C8F-F76E-4EB2-9CD9-1806E9C7C200}" srcOrd="1" destOrd="0" presId="urn:microsoft.com/office/officeart/2009/3/layout/StepUpProcess"/>
    <dgm:cxn modelId="{9B809B97-2D6F-407B-AE25-1D54941DBA8B}" type="presParOf" srcId="{6581A60D-1283-4770-BEF0-F9C14C04E971}" destId="{D985A269-A0AF-4F06-8688-8E7AAB55D42D}" srcOrd="2" destOrd="0" presId="urn:microsoft.com/office/officeart/2009/3/layout/StepUpProcess"/>
    <dgm:cxn modelId="{E7B82F99-FAA1-4E7F-8D9C-FBEC8EA9044C}" type="presParOf" srcId="{FFCF5F7B-B84C-4AE3-9717-F57CB9E7FC49}" destId="{29CFFBF0-1CFE-41C3-9589-3194B9E58BC1}" srcOrd="1" destOrd="0" presId="urn:microsoft.com/office/officeart/2009/3/layout/StepUpProcess"/>
    <dgm:cxn modelId="{4ABD2852-A6B1-461D-8800-3352BA2B7848}" type="presParOf" srcId="{29CFFBF0-1CFE-41C3-9589-3194B9E58BC1}" destId="{B3109C34-A760-4A9E-A767-3244FFD9C013}" srcOrd="0" destOrd="0" presId="urn:microsoft.com/office/officeart/2009/3/layout/StepUpProcess"/>
    <dgm:cxn modelId="{B689AE92-F2F7-4DB3-93E0-13EF8DB60D37}" type="presParOf" srcId="{FFCF5F7B-B84C-4AE3-9717-F57CB9E7FC49}" destId="{1C844620-0831-4380-88EB-894B4A75B31A}" srcOrd="2" destOrd="0" presId="urn:microsoft.com/office/officeart/2009/3/layout/StepUpProcess"/>
    <dgm:cxn modelId="{294F18F1-87EA-4CBF-AD7A-56C4745C3245}" type="presParOf" srcId="{1C844620-0831-4380-88EB-894B4A75B31A}" destId="{96FB2F40-5E68-40C5-BD1F-10F469180A22}" srcOrd="0" destOrd="0" presId="urn:microsoft.com/office/officeart/2009/3/layout/StepUpProcess"/>
    <dgm:cxn modelId="{78F9013C-403B-45D5-81C9-7F2559A8195C}" type="presParOf" srcId="{1C844620-0831-4380-88EB-894B4A75B31A}" destId="{AF550F62-C918-4F3C-9515-9C2D588B49F1}" srcOrd="1" destOrd="0" presId="urn:microsoft.com/office/officeart/2009/3/layout/StepUpProcess"/>
    <dgm:cxn modelId="{F52B847D-1553-41E0-89DE-22816C076A9D}" type="presParOf" srcId="{1C844620-0831-4380-88EB-894B4A75B31A}" destId="{A423E1D7-0BDC-45D3-A170-7A33132F82EB}" srcOrd="2" destOrd="0" presId="urn:microsoft.com/office/officeart/2009/3/layout/StepUpProcess"/>
    <dgm:cxn modelId="{7CC3CFBA-CD5B-4E11-82B9-2679F2AB4CE2}" type="presParOf" srcId="{FFCF5F7B-B84C-4AE3-9717-F57CB9E7FC49}" destId="{319C38AC-759C-45D0-876B-705131C16761}" srcOrd="3" destOrd="0" presId="urn:microsoft.com/office/officeart/2009/3/layout/StepUpProcess"/>
    <dgm:cxn modelId="{3BD98717-C3D2-4114-AC5F-9CAA2F81D948}" type="presParOf" srcId="{319C38AC-759C-45D0-876B-705131C16761}" destId="{B92F2249-CD84-491D-A19F-437939B680A2}" srcOrd="0" destOrd="0" presId="urn:microsoft.com/office/officeart/2009/3/layout/StepUpProcess"/>
    <dgm:cxn modelId="{736678B8-8F97-4570-B0AB-88482B02E4DF}" type="presParOf" srcId="{FFCF5F7B-B84C-4AE3-9717-F57CB9E7FC49}" destId="{0282A64A-307E-4DD6-ACAA-D4FCB123112F}" srcOrd="4" destOrd="0" presId="urn:microsoft.com/office/officeart/2009/3/layout/StepUpProcess"/>
    <dgm:cxn modelId="{EC269C4D-BB9A-4204-BC78-E2E421464AD1}" type="presParOf" srcId="{0282A64A-307E-4DD6-ACAA-D4FCB123112F}" destId="{B28346E7-5EC4-4D88-B5C7-5B9CA79FAED4}" srcOrd="0" destOrd="0" presId="urn:microsoft.com/office/officeart/2009/3/layout/StepUpProcess"/>
    <dgm:cxn modelId="{0FAEE5BB-E18D-49CE-A7F4-040F498EA899}" type="presParOf" srcId="{0282A64A-307E-4DD6-ACAA-D4FCB123112F}" destId="{BB4847D8-ABA2-4259-98A1-1A30567D8AFD}"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97344-44EB-4ABA-BAB6-1CE2C0CB966C}">
      <dsp:nvSpPr>
        <dsp:cNvPr id="0" name=""/>
        <dsp:cNvSpPr/>
      </dsp:nvSpPr>
      <dsp:spPr>
        <a:xfrm>
          <a:off x="2053" y="775303"/>
          <a:ext cx="4379788" cy="262787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GB" sz="4100" kern="1200"/>
            <a:t>Study in 6 GP practices and use of SEIPS</a:t>
          </a:r>
        </a:p>
      </dsp:txBody>
      <dsp:txXfrm>
        <a:off x="79021" y="852271"/>
        <a:ext cx="4225852" cy="2473937"/>
      </dsp:txXfrm>
    </dsp:sp>
    <dsp:sp modelId="{8578E7B0-9081-4A33-B114-130B979D2C3B}">
      <dsp:nvSpPr>
        <dsp:cNvPr id="0" name=""/>
        <dsp:cNvSpPr/>
      </dsp:nvSpPr>
      <dsp:spPr>
        <a:xfrm>
          <a:off x="4819821" y="1546146"/>
          <a:ext cx="928515" cy="108618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endParaRPr lang="en-GB" sz="3300" kern="1200"/>
        </a:p>
      </dsp:txBody>
      <dsp:txXfrm>
        <a:off x="4819821" y="1763383"/>
        <a:ext cx="649961" cy="651713"/>
      </dsp:txXfrm>
    </dsp:sp>
    <dsp:sp modelId="{C47C4E76-8BE1-4814-A548-555FF827D190}">
      <dsp:nvSpPr>
        <dsp:cNvPr id="0" name=""/>
        <dsp:cNvSpPr/>
      </dsp:nvSpPr>
      <dsp:spPr>
        <a:xfrm>
          <a:off x="6133757" y="775303"/>
          <a:ext cx="4379788" cy="2627873"/>
        </a:xfrm>
        <a:prstGeom prst="roundRect">
          <a:avLst>
            <a:gd name="adj" fmla="val 10000"/>
          </a:avLst>
        </a:prstGeom>
        <a:solidFill>
          <a:schemeClr val="accent5">
            <a:hueOff val="12546790"/>
            <a:satOff val="-46244"/>
            <a:lumOff val="-137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GB" sz="4100" kern="1200"/>
            <a:t>Supporting service innovation and improvement</a:t>
          </a:r>
        </a:p>
      </dsp:txBody>
      <dsp:txXfrm>
        <a:off x="6210725" y="852271"/>
        <a:ext cx="4225852" cy="24739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B9B5C-33DD-460A-86C5-AFED04F645BF}">
      <dsp:nvSpPr>
        <dsp:cNvPr id="0" name=""/>
        <dsp:cNvSpPr/>
      </dsp:nvSpPr>
      <dsp:spPr>
        <a:xfrm>
          <a:off x="2511711" y="1720596"/>
          <a:ext cx="196577" cy="2463770"/>
        </a:xfrm>
        <a:custGeom>
          <a:avLst/>
          <a:gdLst/>
          <a:ahLst/>
          <a:cxnLst/>
          <a:rect l="0" t="0" r="0" b="0"/>
          <a:pathLst>
            <a:path>
              <a:moveTo>
                <a:pt x="0" y="0"/>
              </a:moveTo>
              <a:lnTo>
                <a:pt x="0" y="2463770"/>
              </a:lnTo>
              <a:lnTo>
                <a:pt x="196577" y="2463770"/>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98A273-E6A8-4E32-A0FD-A1128C2D5521}">
      <dsp:nvSpPr>
        <dsp:cNvPr id="0" name=""/>
        <dsp:cNvSpPr/>
      </dsp:nvSpPr>
      <dsp:spPr>
        <a:xfrm>
          <a:off x="2511711" y="1720596"/>
          <a:ext cx="196577" cy="1533303"/>
        </a:xfrm>
        <a:custGeom>
          <a:avLst/>
          <a:gdLst/>
          <a:ahLst/>
          <a:cxnLst/>
          <a:rect l="0" t="0" r="0" b="0"/>
          <a:pathLst>
            <a:path>
              <a:moveTo>
                <a:pt x="0" y="0"/>
              </a:moveTo>
              <a:lnTo>
                <a:pt x="0" y="1533303"/>
              </a:lnTo>
              <a:lnTo>
                <a:pt x="196577" y="1533303"/>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8726DA-7411-4B6A-9617-D4DDC89DE4BB}">
      <dsp:nvSpPr>
        <dsp:cNvPr id="0" name=""/>
        <dsp:cNvSpPr/>
      </dsp:nvSpPr>
      <dsp:spPr>
        <a:xfrm>
          <a:off x="2511711" y="1720596"/>
          <a:ext cx="196577" cy="602837"/>
        </a:xfrm>
        <a:custGeom>
          <a:avLst/>
          <a:gdLst/>
          <a:ahLst/>
          <a:cxnLst/>
          <a:rect l="0" t="0" r="0" b="0"/>
          <a:pathLst>
            <a:path>
              <a:moveTo>
                <a:pt x="0" y="0"/>
              </a:moveTo>
              <a:lnTo>
                <a:pt x="0" y="602837"/>
              </a:lnTo>
              <a:lnTo>
                <a:pt x="196577" y="602837"/>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954CB2-E0F1-435D-99B0-28FE4FAF8E55}">
      <dsp:nvSpPr>
        <dsp:cNvPr id="0" name=""/>
        <dsp:cNvSpPr/>
      </dsp:nvSpPr>
      <dsp:spPr>
        <a:xfrm>
          <a:off x="2243056" y="790129"/>
          <a:ext cx="792862" cy="275208"/>
        </a:xfrm>
        <a:custGeom>
          <a:avLst/>
          <a:gdLst/>
          <a:ahLst/>
          <a:cxnLst/>
          <a:rect l="0" t="0" r="0" b="0"/>
          <a:pathLst>
            <a:path>
              <a:moveTo>
                <a:pt x="0" y="0"/>
              </a:moveTo>
              <a:lnTo>
                <a:pt x="0" y="137604"/>
              </a:lnTo>
              <a:lnTo>
                <a:pt x="792862" y="137604"/>
              </a:lnTo>
              <a:lnTo>
                <a:pt x="792862" y="275208"/>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512EC6-23D0-46C9-901B-3A11E3277DC1}">
      <dsp:nvSpPr>
        <dsp:cNvPr id="0" name=""/>
        <dsp:cNvSpPr/>
      </dsp:nvSpPr>
      <dsp:spPr>
        <a:xfrm>
          <a:off x="1450193" y="790129"/>
          <a:ext cx="792862" cy="275208"/>
        </a:xfrm>
        <a:custGeom>
          <a:avLst/>
          <a:gdLst/>
          <a:ahLst/>
          <a:cxnLst/>
          <a:rect l="0" t="0" r="0" b="0"/>
          <a:pathLst>
            <a:path>
              <a:moveTo>
                <a:pt x="792862" y="0"/>
              </a:moveTo>
              <a:lnTo>
                <a:pt x="792862" y="137604"/>
              </a:lnTo>
              <a:lnTo>
                <a:pt x="0" y="137604"/>
              </a:lnTo>
              <a:lnTo>
                <a:pt x="0" y="275208"/>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ED8FF3-8654-449C-87E9-52E4A8EA6B93}">
      <dsp:nvSpPr>
        <dsp:cNvPr id="0" name=""/>
        <dsp:cNvSpPr/>
      </dsp:nvSpPr>
      <dsp:spPr>
        <a:xfrm>
          <a:off x="2073" y="134871"/>
          <a:ext cx="1310515" cy="655257"/>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Prescribing data</a:t>
          </a:r>
        </a:p>
      </dsp:txBody>
      <dsp:txXfrm>
        <a:off x="2073" y="134871"/>
        <a:ext cx="1310515" cy="655257"/>
      </dsp:txXfrm>
    </dsp:sp>
    <dsp:sp modelId="{0C19D1D2-B4BC-4569-95B5-1586DC42AA89}">
      <dsp:nvSpPr>
        <dsp:cNvPr id="0" name=""/>
        <dsp:cNvSpPr/>
      </dsp:nvSpPr>
      <dsp:spPr>
        <a:xfrm>
          <a:off x="1587798" y="134871"/>
          <a:ext cx="1310515" cy="655257"/>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Recruited 6 practices</a:t>
          </a:r>
        </a:p>
      </dsp:txBody>
      <dsp:txXfrm>
        <a:off x="1587798" y="134871"/>
        <a:ext cx="1310515" cy="655257"/>
      </dsp:txXfrm>
    </dsp:sp>
    <dsp:sp modelId="{D773109C-8990-4F51-A364-317875B2B4DA}">
      <dsp:nvSpPr>
        <dsp:cNvPr id="0" name=""/>
        <dsp:cNvSpPr/>
      </dsp:nvSpPr>
      <dsp:spPr>
        <a:xfrm>
          <a:off x="794935" y="1065338"/>
          <a:ext cx="1310515" cy="655257"/>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From 4 PCNs</a:t>
          </a:r>
        </a:p>
      </dsp:txBody>
      <dsp:txXfrm>
        <a:off x="794935" y="1065338"/>
        <a:ext cx="1310515" cy="655257"/>
      </dsp:txXfrm>
    </dsp:sp>
    <dsp:sp modelId="{014A6AC8-36F2-4136-A5F5-2C690F297C0C}">
      <dsp:nvSpPr>
        <dsp:cNvPr id="0" name=""/>
        <dsp:cNvSpPr/>
      </dsp:nvSpPr>
      <dsp:spPr>
        <a:xfrm>
          <a:off x="2380660" y="1065338"/>
          <a:ext cx="1310515" cy="655257"/>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17 interviews</a:t>
          </a:r>
        </a:p>
      </dsp:txBody>
      <dsp:txXfrm>
        <a:off x="2380660" y="1065338"/>
        <a:ext cx="1310515" cy="655257"/>
      </dsp:txXfrm>
    </dsp:sp>
    <dsp:sp modelId="{67841AE1-54A0-4595-B1E1-6C44546145DF}">
      <dsp:nvSpPr>
        <dsp:cNvPr id="0" name=""/>
        <dsp:cNvSpPr/>
      </dsp:nvSpPr>
      <dsp:spPr>
        <a:xfrm>
          <a:off x="2708289" y="1995804"/>
          <a:ext cx="1310515" cy="655257"/>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6 pharmacists</a:t>
          </a:r>
        </a:p>
      </dsp:txBody>
      <dsp:txXfrm>
        <a:off x="2708289" y="1995804"/>
        <a:ext cx="1310515" cy="655257"/>
      </dsp:txXfrm>
    </dsp:sp>
    <dsp:sp modelId="{858FD908-1EA5-451A-80E8-A687CA1E5261}">
      <dsp:nvSpPr>
        <dsp:cNvPr id="0" name=""/>
        <dsp:cNvSpPr/>
      </dsp:nvSpPr>
      <dsp:spPr>
        <a:xfrm>
          <a:off x="2708289" y="2926270"/>
          <a:ext cx="1310515" cy="655257"/>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6 admin team</a:t>
          </a:r>
        </a:p>
      </dsp:txBody>
      <dsp:txXfrm>
        <a:off x="2708289" y="2926270"/>
        <a:ext cx="1310515" cy="655257"/>
      </dsp:txXfrm>
    </dsp:sp>
    <dsp:sp modelId="{2026BBDE-C867-450D-AC7C-238F6F0A6A4C}">
      <dsp:nvSpPr>
        <dsp:cNvPr id="0" name=""/>
        <dsp:cNvSpPr/>
      </dsp:nvSpPr>
      <dsp:spPr>
        <a:xfrm>
          <a:off x="2708289" y="3856737"/>
          <a:ext cx="1310515" cy="655257"/>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5 GPs</a:t>
          </a:r>
        </a:p>
      </dsp:txBody>
      <dsp:txXfrm>
        <a:off x="2708289" y="3856737"/>
        <a:ext cx="1310515" cy="6552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2CDE82-A15D-49FB-96E3-89CF18318571}">
      <dsp:nvSpPr>
        <dsp:cNvPr id="0" name=""/>
        <dsp:cNvSpPr/>
      </dsp:nvSpPr>
      <dsp:spPr>
        <a:xfrm>
          <a:off x="968990" y="506"/>
          <a:ext cx="2984893" cy="1658274"/>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1. Process map plus barriers and facilitators for each practice using </a:t>
          </a:r>
          <a:r>
            <a:rPr lang="en-GB" sz="2100" b="1" kern="1200"/>
            <a:t>template analysis</a:t>
          </a:r>
        </a:p>
      </dsp:txBody>
      <dsp:txXfrm>
        <a:off x="1017559" y="49075"/>
        <a:ext cx="2887755" cy="1561136"/>
      </dsp:txXfrm>
    </dsp:sp>
    <dsp:sp modelId="{87F602A2-9A6B-421A-A23C-2F213CEE5832}">
      <dsp:nvSpPr>
        <dsp:cNvPr id="0" name=""/>
        <dsp:cNvSpPr/>
      </dsp:nvSpPr>
      <dsp:spPr>
        <a:xfrm rot="5400000">
          <a:off x="2150511" y="1700237"/>
          <a:ext cx="621852" cy="746223"/>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rot="-5400000">
        <a:off x="2237571" y="1762422"/>
        <a:ext cx="447733" cy="435296"/>
      </dsp:txXfrm>
    </dsp:sp>
    <dsp:sp modelId="{F45B4FAD-0604-4209-ABFC-8AD96FBD69B5}">
      <dsp:nvSpPr>
        <dsp:cNvPr id="0" name=""/>
        <dsp:cNvSpPr/>
      </dsp:nvSpPr>
      <dsp:spPr>
        <a:xfrm>
          <a:off x="968990" y="2487917"/>
          <a:ext cx="2984893" cy="1658274"/>
        </a:xfrm>
        <a:prstGeom prst="roundRect">
          <a:avLst>
            <a:gd name="adj" fmla="val 10000"/>
          </a:avLst>
        </a:prstGeom>
        <a:solidFill>
          <a:schemeClr val="accent1">
            <a:shade val="80000"/>
            <a:hueOff val="778136"/>
            <a:satOff val="-27801"/>
            <a:lumOff val="349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844550">
            <a:lnSpc>
              <a:spcPct val="90000"/>
            </a:lnSpc>
            <a:spcBef>
              <a:spcPct val="0"/>
            </a:spcBef>
            <a:spcAft>
              <a:spcPct val="35000"/>
            </a:spcAft>
            <a:buNone/>
          </a:pPr>
          <a:r>
            <a:rPr lang="en-GB" sz="1900" kern="1200"/>
            <a:t>2. HF analysis of the system </a:t>
          </a:r>
          <a:r>
            <a:rPr lang="en-GB" sz="1900" b="1" kern="1200"/>
            <a:t>(SEIPS)</a:t>
          </a:r>
        </a:p>
        <a:p>
          <a:pPr marL="171450" lvl="1" indent="-171450" algn="l" defTabSz="711200">
            <a:lnSpc>
              <a:spcPct val="90000"/>
            </a:lnSpc>
            <a:spcBef>
              <a:spcPct val="0"/>
            </a:spcBef>
            <a:spcAft>
              <a:spcPct val="15000"/>
            </a:spcAft>
            <a:buChar char="•"/>
          </a:pPr>
          <a:r>
            <a:rPr lang="en-GB" sz="1600" kern="1200"/>
            <a:t>Overall aims plus facilitators and barriers</a:t>
          </a:r>
        </a:p>
      </dsp:txBody>
      <dsp:txXfrm>
        <a:off x="1017559" y="2536486"/>
        <a:ext cx="2887755" cy="15611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3CF61-C89D-4293-B286-A6A2F18BABBB}">
      <dsp:nvSpPr>
        <dsp:cNvPr id="0" name=""/>
        <dsp:cNvSpPr/>
      </dsp:nvSpPr>
      <dsp:spPr>
        <a:xfrm>
          <a:off x="0" y="2636"/>
          <a:ext cx="4087338" cy="8553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High variation between and within practice</a:t>
          </a:r>
        </a:p>
      </dsp:txBody>
      <dsp:txXfrm>
        <a:off x="41756" y="44392"/>
        <a:ext cx="4003826" cy="771854"/>
      </dsp:txXfrm>
    </dsp:sp>
    <dsp:sp modelId="{42CE83DE-DD2B-4C48-8E58-E63129923F2E}">
      <dsp:nvSpPr>
        <dsp:cNvPr id="0" name=""/>
        <dsp:cNvSpPr/>
      </dsp:nvSpPr>
      <dsp:spPr>
        <a:xfrm>
          <a:off x="0" y="858002"/>
          <a:ext cx="4087338" cy="2787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773"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GB" sz="2400" kern="1200"/>
            <a:t>Complexity</a:t>
          </a:r>
        </a:p>
        <a:p>
          <a:pPr marL="228600" lvl="1" indent="-228600" algn="l" defTabSz="1066800">
            <a:lnSpc>
              <a:spcPct val="90000"/>
            </a:lnSpc>
            <a:spcBef>
              <a:spcPct val="0"/>
            </a:spcBef>
            <a:spcAft>
              <a:spcPct val="20000"/>
            </a:spcAft>
            <a:buChar char="•"/>
          </a:pPr>
          <a:r>
            <a:rPr lang="en-GB" sz="2400" kern="1200"/>
            <a:t>Written procedure</a:t>
          </a:r>
        </a:p>
        <a:p>
          <a:pPr marL="228600" lvl="1" indent="-228600" algn="l" defTabSz="1066800">
            <a:lnSpc>
              <a:spcPct val="90000"/>
            </a:lnSpc>
            <a:spcBef>
              <a:spcPct val="0"/>
            </a:spcBef>
            <a:spcAft>
              <a:spcPct val="20000"/>
            </a:spcAft>
            <a:buChar char="•"/>
          </a:pPr>
          <a:r>
            <a:rPr lang="en-GB" sz="2400" kern="1200"/>
            <a:t>Schedule 5s</a:t>
          </a:r>
        </a:p>
        <a:p>
          <a:pPr marL="228600" lvl="1" indent="-228600" algn="l" defTabSz="1066800">
            <a:lnSpc>
              <a:spcPct val="90000"/>
            </a:lnSpc>
            <a:spcBef>
              <a:spcPct val="0"/>
            </a:spcBef>
            <a:spcAft>
              <a:spcPct val="20000"/>
            </a:spcAft>
            <a:buChar char="•"/>
          </a:pPr>
          <a:r>
            <a:rPr lang="en-GB" sz="2400" kern="1200"/>
            <a:t>Alignment to other high-risk drugs</a:t>
          </a:r>
        </a:p>
        <a:p>
          <a:pPr marL="228600" lvl="1" indent="-228600" algn="l" defTabSz="1066800">
            <a:lnSpc>
              <a:spcPct val="90000"/>
            </a:lnSpc>
            <a:spcBef>
              <a:spcPct val="0"/>
            </a:spcBef>
            <a:spcAft>
              <a:spcPct val="20000"/>
            </a:spcAft>
            <a:buChar char="•"/>
          </a:pPr>
          <a:r>
            <a:rPr lang="en-GB" sz="2400" kern="1200"/>
            <a:t>Early-ordering</a:t>
          </a:r>
        </a:p>
        <a:p>
          <a:pPr marL="228600" lvl="1" indent="-228600" algn="l" defTabSz="1066800">
            <a:lnSpc>
              <a:spcPct val="90000"/>
            </a:lnSpc>
            <a:spcBef>
              <a:spcPct val="0"/>
            </a:spcBef>
            <a:spcAft>
              <a:spcPct val="20000"/>
            </a:spcAft>
            <a:buChar char="•"/>
          </a:pPr>
          <a:r>
            <a:rPr lang="en-GB" sz="2400" b="1" kern="1200"/>
            <a:t>Who does the work and where</a:t>
          </a:r>
        </a:p>
      </dsp:txBody>
      <dsp:txXfrm>
        <a:off x="0" y="858002"/>
        <a:ext cx="4087338" cy="27877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2B487-234F-4ADD-BEE7-63E3CE647D80}">
      <dsp:nvSpPr>
        <dsp:cNvPr id="0" name=""/>
        <dsp:cNvSpPr/>
      </dsp:nvSpPr>
      <dsp:spPr>
        <a:xfrm>
          <a:off x="1387768" y="84082"/>
          <a:ext cx="2791276" cy="2791276"/>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l" defTabSz="800100">
            <a:lnSpc>
              <a:spcPct val="90000"/>
            </a:lnSpc>
            <a:spcBef>
              <a:spcPct val="0"/>
            </a:spcBef>
            <a:spcAft>
              <a:spcPct val="35000"/>
            </a:spcAft>
            <a:buNone/>
          </a:pPr>
          <a:r>
            <a:rPr lang="en-GB" sz="1800" b="1" kern="1200"/>
            <a:t>GP</a:t>
          </a:r>
        </a:p>
        <a:p>
          <a:pPr marL="171450" lvl="1" indent="-171450" algn="l" defTabSz="800100">
            <a:lnSpc>
              <a:spcPct val="90000"/>
            </a:lnSpc>
            <a:spcBef>
              <a:spcPct val="0"/>
            </a:spcBef>
            <a:spcAft>
              <a:spcPct val="15000"/>
            </a:spcAft>
            <a:buChar char="•"/>
          </a:pPr>
          <a:r>
            <a:rPr lang="en-GB" sz="1800" kern="1200"/>
            <a:t>“Default”</a:t>
          </a:r>
        </a:p>
      </dsp:txBody>
      <dsp:txXfrm>
        <a:off x="1759938" y="572556"/>
        <a:ext cx="2046936" cy="1256074"/>
      </dsp:txXfrm>
    </dsp:sp>
    <dsp:sp modelId="{65F54E7E-3B15-4112-AD6D-16917BEADEDA}">
      <dsp:nvSpPr>
        <dsp:cNvPr id="0" name=""/>
        <dsp:cNvSpPr/>
      </dsp:nvSpPr>
      <dsp:spPr>
        <a:xfrm>
          <a:off x="2425853" y="1802699"/>
          <a:ext cx="2791276" cy="2791276"/>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l" defTabSz="800100">
            <a:lnSpc>
              <a:spcPct val="90000"/>
            </a:lnSpc>
            <a:spcBef>
              <a:spcPct val="0"/>
            </a:spcBef>
            <a:spcAft>
              <a:spcPct val="35000"/>
            </a:spcAft>
            <a:buNone/>
          </a:pPr>
          <a:r>
            <a:rPr lang="en-GB" sz="1800" b="1" kern="1200"/>
            <a:t>Pharmacist /technician</a:t>
          </a:r>
        </a:p>
        <a:p>
          <a:pPr marL="171450" lvl="1" indent="-171450" algn="l" defTabSz="800100">
            <a:lnSpc>
              <a:spcPct val="90000"/>
            </a:lnSpc>
            <a:spcBef>
              <a:spcPct val="0"/>
            </a:spcBef>
            <a:spcAft>
              <a:spcPct val="15000"/>
            </a:spcAft>
            <a:buChar char="•"/>
          </a:pPr>
          <a:r>
            <a:rPr lang="en-GB" sz="1800" kern="1200"/>
            <a:t>Capacity</a:t>
          </a:r>
        </a:p>
      </dsp:txBody>
      <dsp:txXfrm>
        <a:off x="3279519" y="2523779"/>
        <a:ext cx="1674766" cy="1535202"/>
      </dsp:txXfrm>
    </dsp:sp>
    <dsp:sp modelId="{8EA38833-3AE2-4251-BCA5-60DCB6DF14F4}">
      <dsp:nvSpPr>
        <dsp:cNvPr id="0" name=""/>
        <dsp:cNvSpPr/>
      </dsp:nvSpPr>
      <dsp:spPr>
        <a:xfrm>
          <a:off x="353423" y="1850653"/>
          <a:ext cx="2791276" cy="2791276"/>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l" defTabSz="800100">
            <a:lnSpc>
              <a:spcPct val="90000"/>
            </a:lnSpc>
            <a:spcBef>
              <a:spcPct val="0"/>
            </a:spcBef>
            <a:spcAft>
              <a:spcPct val="35000"/>
            </a:spcAft>
            <a:buNone/>
          </a:pPr>
          <a:r>
            <a:rPr lang="en-GB" sz="1800" b="1" kern="1200"/>
            <a:t>Administration team</a:t>
          </a:r>
        </a:p>
        <a:p>
          <a:pPr marL="171450" lvl="1" indent="-171450" algn="l" defTabSz="800100">
            <a:lnSpc>
              <a:spcPct val="90000"/>
            </a:lnSpc>
            <a:spcBef>
              <a:spcPct val="0"/>
            </a:spcBef>
            <a:spcAft>
              <a:spcPct val="15000"/>
            </a:spcAft>
            <a:buChar char="•"/>
          </a:pPr>
          <a:r>
            <a:rPr lang="en-GB" sz="1800" kern="1200"/>
            <a:t>Clinical vs non-clinical</a:t>
          </a:r>
        </a:p>
        <a:p>
          <a:pPr marL="171450" lvl="1" indent="-171450" algn="l" defTabSz="800100">
            <a:lnSpc>
              <a:spcPct val="90000"/>
            </a:lnSpc>
            <a:spcBef>
              <a:spcPct val="0"/>
            </a:spcBef>
            <a:spcAft>
              <a:spcPct val="15000"/>
            </a:spcAft>
            <a:buChar char="•"/>
          </a:pPr>
          <a:r>
            <a:rPr lang="en-GB" sz="1800" kern="1200"/>
            <a:t>Competence</a:t>
          </a:r>
        </a:p>
      </dsp:txBody>
      <dsp:txXfrm>
        <a:off x="616269" y="2571733"/>
        <a:ext cx="1674766" cy="15352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95A47-3715-4823-AD5E-306F85071DE1}">
      <dsp:nvSpPr>
        <dsp:cNvPr id="0" name=""/>
        <dsp:cNvSpPr/>
      </dsp:nvSpPr>
      <dsp:spPr>
        <a:xfrm rot="5400000">
          <a:off x="969204" y="1096451"/>
          <a:ext cx="1891971" cy="3148198"/>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267C8F-F76E-4EB2-9CD9-1806E9C7C200}">
      <dsp:nvSpPr>
        <dsp:cNvPr id="0" name=""/>
        <dsp:cNvSpPr/>
      </dsp:nvSpPr>
      <dsp:spPr>
        <a:xfrm>
          <a:off x="653387" y="2037084"/>
          <a:ext cx="2842211" cy="2491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Worked with Derby and Derbyshire ICS to develop minimum standards for opioid prescribing across all GP practices.</a:t>
          </a:r>
          <a:endParaRPr lang="en-GB" sz="1700" kern="1200"/>
        </a:p>
        <a:p>
          <a:pPr marL="114300" lvl="1" indent="-114300" algn="l" defTabSz="577850">
            <a:lnSpc>
              <a:spcPct val="90000"/>
            </a:lnSpc>
            <a:spcBef>
              <a:spcPct val="0"/>
            </a:spcBef>
            <a:spcAft>
              <a:spcPct val="15000"/>
            </a:spcAft>
            <a:buChar char="•"/>
          </a:pPr>
          <a:r>
            <a:rPr lang="en-US" sz="1300" kern="1200"/>
            <a:t>Brought people together from across the system to co-create</a:t>
          </a:r>
          <a:endParaRPr lang="en-GB" sz="1300" kern="1200"/>
        </a:p>
        <a:p>
          <a:pPr marL="114300" lvl="1" indent="-114300" algn="l" defTabSz="577850">
            <a:lnSpc>
              <a:spcPct val="90000"/>
            </a:lnSpc>
            <a:spcBef>
              <a:spcPct val="0"/>
            </a:spcBef>
            <a:spcAft>
              <a:spcPct val="15000"/>
            </a:spcAft>
            <a:buChar char="•"/>
          </a:pPr>
          <a:r>
            <a:rPr lang="en-US" sz="1300" kern="1200"/>
            <a:t>Used study outcomes to create the standards (11 in total)</a:t>
          </a:r>
          <a:endParaRPr lang="en-GB" sz="1300" kern="1200"/>
        </a:p>
        <a:p>
          <a:pPr marL="114300" lvl="1" indent="-114300" algn="l" defTabSz="577850">
            <a:lnSpc>
              <a:spcPct val="90000"/>
            </a:lnSpc>
            <a:spcBef>
              <a:spcPct val="0"/>
            </a:spcBef>
            <a:spcAft>
              <a:spcPct val="15000"/>
            </a:spcAft>
            <a:buChar char="•"/>
          </a:pPr>
          <a:r>
            <a:rPr lang="en-US" sz="1300" kern="1200"/>
            <a:t>Created an adaptable process flow chart to support implementation</a:t>
          </a:r>
          <a:endParaRPr lang="en-GB" sz="1300" kern="1200"/>
        </a:p>
      </dsp:txBody>
      <dsp:txXfrm>
        <a:off x="653387" y="2037084"/>
        <a:ext cx="2842211" cy="2491365"/>
      </dsp:txXfrm>
    </dsp:sp>
    <dsp:sp modelId="{D985A269-A0AF-4F06-8688-8E7AAB55D42D}">
      <dsp:nvSpPr>
        <dsp:cNvPr id="0" name=""/>
        <dsp:cNvSpPr/>
      </dsp:nvSpPr>
      <dsp:spPr>
        <a:xfrm>
          <a:off x="2959332" y="864677"/>
          <a:ext cx="536266" cy="536266"/>
        </a:xfrm>
        <a:prstGeom prst="triangle">
          <a:avLst>
            <a:gd name="adj" fmla="val 1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FB2F40-5E68-40C5-BD1F-10F469180A22}">
      <dsp:nvSpPr>
        <dsp:cNvPr id="0" name=""/>
        <dsp:cNvSpPr/>
      </dsp:nvSpPr>
      <dsp:spPr>
        <a:xfrm rot="5400000">
          <a:off x="4448626" y="235465"/>
          <a:ext cx="1891971" cy="3148198"/>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550F62-C918-4F3C-9515-9C2D588B49F1}">
      <dsp:nvSpPr>
        <dsp:cNvPr id="0" name=""/>
        <dsp:cNvSpPr/>
      </dsp:nvSpPr>
      <dsp:spPr>
        <a:xfrm>
          <a:off x="4132809" y="1176098"/>
          <a:ext cx="2842211" cy="2491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Included as good practice case study into national repeat prescribing toolkit</a:t>
          </a:r>
          <a:endParaRPr lang="en-GB" sz="1700" kern="1200"/>
        </a:p>
      </dsp:txBody>
      <dsp:txXfrm>
        <a:off x="4132809" y="1176098"/>
        <a:ext cx="2842211" cy="2491365"/>
      </dsp:txXfrm>
    </dsp:sp>
    <dsp:sp modelId="{A423E1D7-0BDC-45D3-A170-7A33132F82EB}">
      <dsp:nvSpPr>
        <dsp:cNvPr id="0" name=""/>
        <dsp:cNvSpPr/>
      </dsp:nvSpPr>
      <dsp:spPr>
        <a:xfrm>
          <a:off x="6438755" y="3691"/>
          <a:ext cx="536266" cy="536266"/>
        </a:xfrm>
        <a:prstGeom prst="triangle">
          <a:avLst>
            <a:gd name="adj" fmla="val 1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8346E7-5EC4-4D88-B5C7-5B9CA79FAED4}">
      <dsp:nvSpPr>
        <dsp:cNvPr id="0" name=""/>
        <dsp:cNvSpPr/>
      </dsp:nvSpPr>
      <dsp:spPr>
        <a:xfrm rot="5400000">
          <a:off x="7928049" y="-625521"/>
          <a:ext cx="1891971" cy="3148198"/>
        </a:xfrm>
        <a:prstGeom prst="corner">
          <a:avLst>
            <a:gd name="adj1" fmla="val 16120"/>
            <a:gd name="adj2" fmla="val 161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4847D8-ABA2-4259-98A1-1A30567D8AFD}">
      <dsp:nvSpPr>
        <dsp:cNvPr id="0" name=""/>
        <dsp:cNvSpPr/>
      </dsp:nvSpPr>
      <dsp:spPr>
        <a:xfrm>
          <a:off x="7612232" y="315111"/>
          <a:ext cx="2842211" cy="2491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Work currently being repeated in Lincolnshire ICS</a:t>
          </a:r>
          <a:endParaRPr lang="en-GB" sz="1700" kern="1200"/>
        </a:p>
      </dsp:txBody>
      <dsp:txXfrm>
        <a:off x="7612232" y="315111"/>
        <a:ext cx="2842211" cy="24913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923A37-7E59-4DB6-A110-CF3537A60063}" type="datetimeFigureOut">
              <a:rPr lang="en-GB" smtClean="0"/>
              <a:t>20/03/2025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304F81-FA72-43CF-9870-4CB9896589C2}" type="slidenum">
              <a:rPr lang="en-GB" smtClean="0"/>
              <a:t>‹#›</a:t>
            </a:fld>
            <a:endParaRPr lang="en-GB"/>
          </a:p>
        </p:txBody>
      </p:sp>
    </p:spTree>
    <p:extLst>
      <p:ext uri="{BB962C8B-B14F-4D97-AF65-F5344CB8AC3E}">
        <p14:creationId xmlns:p14="http://schemas.microsoft.com/office/powerpoint/2010/main" val="3330683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967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GB" sz="1100" b="0" i="0" u="none" strike="noStrike" baseline="0">
                <a:solidFill>
                  <a:srgbClr val="ED7D31"/>
                </a:solidFill>
                <a:latin typeface="Calibri" panose="020F0502020204030204" pitchFamily="34" charset="0"/>
              </a:rPr>
              <a:t>Notes:</a:t>
            </a:r>
          </a:p>
          <a:p>
            <a:pPr marR="0" algn="l" rtl="0"/>
            <a:r>
              <a:rPr lang="en-GB" sz="1100" b="0" i="0" u="none" strike="noStrike" baseline="0">
                <a:solidFill>
                  <a:srgbClr val="ED7D31"/>
                </a:solidFill>
                <a:latin typeface="Calibri" panose="020F0502020204030204" pitchFamily="34" charset="0"/>
              </a:rPr>
              <a:t>Many practices no longer routinely allow phone ordering or community pharmacy ordering due to the increased risk of error or waste.  </a:t>
            </a:r>
          </a:p>
          <a:p>
            <a:pPr marR="0" algn="l" rtl="0"/>
            <a:r>
              <a:rPr lang="en-GB" sz="1100" b="0" i="0" u="none" strike="noStrike" baseline="0">
                <a:solidFill>
                  <a:srgbClr val="ED7D31"/>
                </a:solidFill>
                <a:latin typeface="Calibri" panose="020F0502020204030204" pitchFamily="34" charset="0"/>
              </a:rPr>
              <a:t>Online ordering NHS app or clinical system is the safest and therefore preferred option. </a:t>
            </a:r>
            <a:endParaRPr lang="en-GB" sz="1100" b="1" i="0" u="none" strike="noStrike" baseline="0">
              <a:solidFill>
                <a:srgbClr val="000000"/>
              </a:solidFill>
              <a:latin typeface="Calibri" panose="020F0502020204030204" pitchFamily="34" charset="0"/>
            </a:endParaRPr>
          </a:p>
          <a:p>
            <a:pPr marR="0" algn="l" rtl="0"/>
            <a:endParaRPr lang="en-GB" sz="1100" b="0" i="0" u="none" strike="noStrike" baseline="0">
              <a:solidFill>
                <a:srgbClr val="3D64AC"/>
              </a:solidFill>
              <a:latin typeface="Calibri" panose="020F0502020204030204" pitchFamily="34" charset="0"/>
            </a:endParaRPr>
          </a:p>
          <a:p>
            <a:pPr marR="0" algn="l" rtl="0"/>
            <a:r>
              <a:rPr lang="en-GB" sz="1100" b="0" i="0" u="none" strike="noStrike" baseline="0">
                <a:solidFill>
                  <a:srgbClr val="3D64AC"/>
                </a:solidFill>
                <a:latin typeface="Calibri" panose="020F0502020204030204" pitchFamily="34" charset="0"/>
              </a:rPr>
              <a:t>Notes:</a:t>
            </a:r>
          </a:p>
          <a:p>
            <a:pPr marR="0" algn="l" rtl="0">
              <a:buSzPts val="1000"/>
              <a:buFont typeface="Symbol" panose="05050102010706020507" pitchFamily="18" charset="2"/>
              <a:buChar char="·"/>
            </a:pPr>
            <a:r>
              <a:rPr lang="en-GB" sz="1100" b="0" i="0" u="none" strike="noStrike" baseline="0">
                <a:solidFill>
                  <a:srgbClr val="3D64AC"/>
                </a:solidFill>
                <a:latin typeface="Calibri" panose="020F0502020204030204" pitchFamily="34" charset="0"/>
              </a:rPr>
              <a:t>Early or late ordering is not defined in guidance. In practice &gt;2 days early and more than two months late for regular medication should flag the review of an opioid.</a:t>
            </a:r>
          </a:p>
          <a:p>
            <a:pPr marR="0" algn="l" rtl="0">
              <a:buSzPts val="1000"/>
              <a:buFont typeface="Symbol" panose="05050102010706020507" pitchFamily="18" charset="2"/>
              <a:buChar char="·"/>
            </a:pPr>
            <a:r>
              <a:rPr lang="en-GB" sz="1100" b="0" i="0" u="none" strike="noStrike" baseline="0">
                <a:solidFill>
                  <a:srgbClr val="3D64AC"/>
                </a:solidFill>
                <a:latin typeface="Calibri" panose="020F0502020204030204" pitchFamily="34" charset="0"/>
              </a:rPr>
              <a:t>Sch 2 &amp; 3 opioids require strict control. Guidance is less clear sch 5 opioids is less aligned but experience would recommend that as a minimum liquid oral morphine should be managed closely.</a:t>
            </a:r>
          </a:p>
          <a:p>
            <a:pPr marR="0" algn="l" rtl="0">
              <a:buSzPts val="1000"/>
              <a:buFont typeface="Symbol" panose="05050102010706020507" pitchFamily="18" charset="2"/>
              <a:buChar char="·"/>
            </a:pPr>
            <a:r>
              <a:rPr lang="en-GB" sz="1100" b="0" i="0" u="none" strike="noStrike" baseline="0">
                <a:solidFill>
                  <a:srgbClr val="3D64AC"/>
                </a:solidFill>
                <a:latin typeface="Calibri" panose="020F0502020204030204" pitchFamily="34" charset="0"/>
              </a:rPr>
              <a:t>A dedicated, quiet area, trained staff and allocated time is needed.</a:t>
            </a:r>
          </a:p>
          <a:p>
            <a:pPr marR="0" algn="l" rtl="0">
              <a:buSzPts val="1000"/>
              <a:buFont typeface="Symbol" panose="05050102010706020507" pitchFamily="18" charset="2"/>
              <a:buChar char="·"/>
            </a:pPr>
            <a:endParaRPr lang="en-GB" sz="1100" b="0" i="0" u="none" strike="noStrike" baseline="0">
              <a:solidFill>
                <a:srgbClr val="3D64AC"/>
              </a:solidFill>
              <a:latin typeface="Calibri" panose="020F0502020204030204" pitchFamily="34" charset="0"/>
            </a:endParaRPr>
          </a:p>
          <a:p>
            <a:pPr marR="0" algn="l" rtl="0"/>
            <a:r>
              <a:rPr lang="en-GB" sz="1100" b="0" i="0" u="none" strike="noStrike" baseline="0">
                <a:solidFill>
                  <a:srgbClr val="70AD47"/>
                </a:solidFill>
                <a:latin typeface="Calibri" panose="020F0502020204030204" pitchFamily="34" charset="0"/>
              </a:rPr>
              <a:t>Notes:</a:t>
            </a:r>
          </a:p>
          <a:p>
            <a:pPr marR="0" algn="l" rtl="0">
              <a:buSzPts val="1000"/>
              <a:buFont typeface="Symbol" panose="05050102010706020507" pitchFamily="18" charset="2"/>
              <a:buChar char="·"/>
            </a:pPr>
            <a:r>
              <a:rPr lang="en-GB" sz="1100" b="0" i="0" u="none" strike="noStrike" baseline="0">
                <a:solidFill>
                  <a:srgbClr val="70AD47"/>
                </a:solidFill>
                <a:latin typeface="Calibri" panose="020F0502020204030204" pitchFamily="34" charset="0"/>
              </a:rPr>
              <a:t>Recommend carefully considering if opioids should be on repeat and limiting duration between review</a:t>
            </a:r>
          </a:p>
          <a:p>
            <a:pPr marR="0" algn="l" rtl="0">
              <a:buSzPts val="1000"/>
              <a:buFont typeface="Symbol" panose="05050102010706020507" pitchFamily="18" charset="2"/>
              <a:buChar char="·"/>
            </a:pPr>
            <a:r>
              <a:rPr lang="en-GB" sz="1100" b="0" i="0" u="none" strike="noStrike" baseline="0">
                <a:solidFill>
                  <a:srgbClr val="70AD47"/>
                </a:solidFill>
                <a:latin typeface="Calibri" panose="020F0502020204030204" pitchFamily="34" charset="0"/>
              </a:rPr>
              <a:t>Chronic pain is pain lasting three months, acute issues until this point and then clinical review and named clinician before continuing or placing on repeat.</a:t>
            </a:r>
          </a:p>
          <a:p>
            <a:pPr marR="0" algn="l" rtl="0">
              <a:buSzPts val="1000"/>
              <a:buFont typeface="Symbol" panose="05050102010706020507" pitchFamily="18" charset="2"/>
              <a:buChar char="·"/>
            </a:pPr>
            <a:r>
              <a:rPr lang="en-GB" sz="1100" b="0" i="0" u="none" strike="noStrike" baseline="0">
                <a:solidFill>
                  <a:srgbClr val="70AD47"/>
                </a:solidFill>
                <a:latin typeface="Calibri" panose="020F0502020204030204" pitchFamily="34" charset="0"/>
              </a:rPr>
              <a:t>Maximise the skills of clinical pharmacists and pharmacy technicians to reduce workload on GPs</a:t>
            </a:r>
          </a:p>
          <a:p>
            <a:pPr marR="0" algn="l" rtl="0">
              <a:buSzPts val="1000"/>
              <a:buFont typeface="Symbol" panose="05050102010706020507" pitchFamily="18" charset="2"/>
              <a:buChar char="·"/>
            </a:pPr>
            <a:endParaRPr lang="en-GB" sz="1100" b="0" i="0" u="none" strike="noStrike" baseline="0">
              <a:solidFill>
                <a:srgbClr val="3D64AC"/>
              </a:solidFill>
              <a:latin typeface="Calibri" panose="020F0502020204030204" pitchFamily="34" charset="0"/>
            </a:endParaRPr>
          </a:p>
          <a:p>
            <a:pPr marR="0" algn="l" rtl="0"/>
            <a:endParaRPr lang="en-GB" sz="1100" b="1" i="0" u="none" strike="noStrike" baseline="0">
              <a:solidFill>
                <a:srgbClr val="000000"/>
              </a:solidFill>
              <a:latin typeface="Calibri" panose="020F0502020204030204" pitchFamily="34" charset="0"/>
            </a:endParaRPr>
          </a:p>
          <a:p>
            <a:pPr marR="0" algn="l" rtl="0"/>
            <a:endParaRPr lang="en-GB" sz="1100" b="1" i="0" u="none" strike="noStrike" baseline="0">
              <a:solidFill>
                <a:srgbClr val="000000"/>
              </a:solidFill>
              <a:latin typeface="Calibri" panose="020F0502020204030204" pitchFamily="34" charset="0"/>
            </a:endParaRPr>
          </a:p>
          <a:p>
            <a:pPr marR="0" algn="l" rtl="0"/>
            <a:endParaRPr lang="en-GB" sz="1100" b="1" i="0" u="none" strike="noStrike" baseline="0">
              <a:solidFill>
                <a:srgbClr val="000000"/>
              </a:solidFill>
              <a:latin typeface="Calibri" panose="020F0502020204030204" pitchFamily="34" charset="0"/>
            </a:endParaRPr>
          </a:p>
          <a:p>
            <a:pPr marR="0" algn="l" rtl="0"/>
            <a:r>
              <a:rPr lang="en-GB" sz="1100" b="1" i="0" u="none" strike="noStrike" baseline="0">
                <a:solidFill>
                  <a:srgbClr val="000000"/>
                </a:solidFill>
                <a:latin typeface="Calibri" panose="020F0502020204030204" pitchFamily="34" charset="0"/>
              </a:rPr>
              <a:t>Notes</a:t>
            </a:r>
          </a:p>
          <a:p>
            <a:pPr marR="0" algn="l" rtl="0"/>
            <a:r>
              <a:rPr lang="en-GB" sz="1100" b="0" i="0" u="none" strike="noStrike" baseline="0">
                <a:solidFill>
                  <a:srgbClr val="000000"/>
                </a:solidFill>
                <a:latin typeface="Calibri" panose="020F0502020204030204" pitchFamily="34" charset="0"/>
              </a:rPr>
              <a:t>1. Practice policy should be written down, shared and agreed with all new starters and temporary staff and include:</a:t>
            </a:r>
          </a:p>
          <a:p>
            <a:pPr marR="0" algn="l" rtl="0">
              <a:buSzPts val="1100"/>
              <a:buFont typeface="Symbol" panose="05050102010706020507" pitchFamily="18" charset="2"/>
              <a:buChar char="·"/>
            </a:pPr>
            <a:r>
              <a:rPr lang="en-GB" sz="1100" b="0" i="0" u="none" strike="noStrike" baseline="0">
                <a:solidFill>
                  <a:srgbClr val="000000"/>
                </a:solidFill>
                <a:latin typeface="Calibri" panose="020F0502020204030204" pitchFamily="34" charset="0"/>
              </a:rPr>
              <a:t>Whether opioids are allowed on repeat clearly stating the schedules of controlled drugs and where necessary the medication.</a:t>
            </a:r>
          </a:p>
          <a:p>
            <a:pPr marR="0" algn="l" rtl="0">
              <a:buSzPts val="1100"/>
              <a:buFont typeface="Symbol" panose="05050102010706020507" pitchFamily="18" charset="2"/>
              <a:buChar char="·"/>
            </a:pPr>
            <a:r>
              <a:rPr lang="en-GB" sz="1100" b="0" i="0" u="none" strike="noStrike" baseline="0">
                <a:solidFill>
                  <a:srgbClr val="000000"/>
                </a:solidFill>
                <a:latin typeface="Calibri" panose="020F0502020204030204" pitchFamily="34" charset="0"/>
              </a:rPr>
              <a:t>Clear roles and responsibilities</a:t>
            </a:r>
          </a:p>
          <a:p>
            <a:pPr marR="0" algn="l" rtl="0">
              <a:buSzPts val="1100"/>
              <a:buFont typeface="Symbol" panose="05050102010706020507" pitchFamily="18" charset="2"/>
              <a:buChar char="·"/>
            </a:pPr>
            <a:r>
              <a:rPr lang="en-GB" sz="1100" b="0" i="0" u="none" strike="noStrike" baseline="0">
                <a:solidFill>
                  <a:srgbClr val="000000"/>
                </a:solidFill>
                <a:latin typeface="Calibri" panose="020F0502020204030204" pitchFamily="34" charset="0"/>
              </a:rPr>
              <a:t>	Only clinicians can issue acute requests, re-authorise repeat medication or update medication review dates</a:t>
            </a:r>
          </a:p>
          <a:p>
            <a:pPr marR="0" algn="l" rtl="0">
              <a:buSzPts val="1100"/>
              <a:buFont typeface="Symbol" panose="05050102010706020507" pitchFamily="18" charset="2"/>
              <a:buChar char="·"/>
            </a:pPr>
            <a:r>
              <a:rPr lang="en-GB" sz="1100" b="0" i="0" u="none" strike="noStrike" baseline="0">
                <a:solidFill>
                  <a:srgbClr val="000000"/>
                </a:solidFill>
                <a:latin typeface="Calibri" panose="020F0502020204030204" pitchFamily="34" charset="0"/>
              </a:rPr>
              <a:t>	Who can issue a controlled drug even on repeat (some practices limit to clinicians only)</a:t>
            </a:r>
          </a:p>
          <a:p>
            <a:pPr marR="0" algn="l" rtl="0">
              <a:buSzPts val="1100"/>
              <a:buFont typeface="Symbol" panose="05050102010706020507" pitchFamily="18" charset="2"/>
              <a:buChar char="·"/>
            </a:pPr>
            <a:r>
              <a:rPr lang="en-GB" sz="1100" b="0" i="0" u="none" strike="noStrike" baseline="0">
                <a:solidFill>
                  <a:srgbClr val="000000"/>
                </a:solidFill>
                <a:latin typeface="Calibri" panose="020F0502020204030204" pitchFamily="34" charset="0"/>
              </a:rPr>
              <a:t>If repeat is acceptable practice, the maximum authorisation time period should be six months</a:t>
            </a:r>
          </a:p>
          <a:p>
            <a:pPr marR="0" algn="l" rtl="0">
              <a:buSzPts val="1100"/>
              <a:buFont typeface="Symbol" panose="05050102010706020507" pitchFamily="18" charset="2"/>
              <a:buChar char="·"/>
            </a:pPr>
            <a:r>
              <a:rPr lang="en-GB" sz="1100" b="0" i="0" u="none" strike="noStrike" baseline="0">
                <a:solidFill>
                  <a:srgbClr val="000000"/>
                </a:solidFill>
                <a:latin typeface="Calibri" panose="020F0502020204030204" pitchFamily="34" charset="0"/>
              </a:rPr>
              <a:t>A clinicians review is required after six months on repeat for all strong opioids.  A practice may decide to extend this review period for weaker opioids e.g. codeine but this should be clear in the policy.</a:t>
            </a:r>
          </a:p>
          <a:p>
            <a:pPr marR="0" algn="l" rtl="0"/>
            <a:r>
              <a:rPr lang="en-GB" sz="1100" b="0" i="0" u="none" strike="noStrike" baseline="0">
                <a:solidFill>
                  <a:srgbClr val="000000"/>
                </a:solidFill>
                <a:latin typeface="Calibri" panose="020F0502020204030204" pitchFamily="34" charset="0"/>
              </a:rPr>
              <a:t>2. The clinical system should be used to provide maximum process control</a:t>
            </a:r>
          </a:p>
          <a:p>
            <a:pPr marR="0" algn="l" rtl="0">
              <a:buSzPts val="1100"/>
              <a:buFont typeface="Symbol" panose="05050102010706020507" pitchFamily="18" charset="2"/>
              <a:buChar char="·"/>
            </a:pPr>
            <a:r>
              <a:rPr lang="en-GB" sz="1100" b="0" i="0" u="none" strike="noStrike" baseline="0">
                <a:solidFill>
                  <a:srgbClr val="000000"/>
                </a:solidFill>
                <a:latin typeface="Calibri" panose="020F0502020204030204" pitchFamily="34" charset="0"/>
              </a:rPr>
              <a:t>Highlight controlled drugs</a:t>
            </a:r>
          </a:p>
          <a:p>
            <a:pPr marR="0" algn="l" rtl="0">
              <a:buSzPts val="1100"/>
              <a:buFont typeface="Symbol" panose="05050102010706020507" pitchFamily="18" charset="2"/>
              <a:buChar char="·"/>
            </a:pPr>
            <a:r>
              <a:rPr lang="en-GB" sz="1100" b="0" i="0" u="none" strike="noStrike" baseline="0">
                <a:solidFill>
                  <a:srgbClr val="000000"/>
                </a:solidFill>
                <a:latin typeface="Calibri" panose="020F0502020204030204" pitchFamily="34" charset="0"/>
              </a:rPr>
              <a:t>Flag early ordering</a:t>
            </a:r>
          </a:p>
          <a:p>
            <a:pPr marR="0" algn="l" rtl="0">
              <a:buSzPts val="1100"/>
              <a:buFont typeface="Symbol" panose="05050102010706020507" pitchFamily="18" charset="2"/>
              <a:buChar char="·"/>
            </a:pPr>
            <a:r>
              <a:rPr lang="en-GB" sz="1100" b="0" i="0" u="none" strike="noStrike" baseline="0">
                <a:solidFill>
                  <a:srgbClr val="000000"/>
                </a:solidFill>
                <a:latin typeface="Calibri" panose="020F0502020204030204" pitchFamily="34" charset="0"/>
              </a:rPr>
              <a:t>Flag if no-authorisations or passed medication review date</a:t>
            </a:r>
          </a:p>
          <a:p>
            <a:pPr marR="0" algn="l" rtl="0"/>
            <a:r>
              <a:rPr lang="en-GB" sz="1100" b="0" i="0" u="none" strike="noStrike" baseline="0">
                <a:solidFill>
                  <a:srgbClr val="000000"/>
                </a:solidFill>
                <a:latin typeface="Calibri" panose="020F0502020204030204" pitchFamily="34" charset="0"/>
              </a:rPr>
              <a:t>3. Where possible there should be a named clinician for patients on strong opioids.</a:t>
            </a:r>
          </a:p>
          <a:p>
            <a:pPr marR="0" algn="l" rtl="0"/>
            <a:r>
              <a:rPr lang="en-GB" sz="1100" b="0" i="0" u="none" strike="noStrike" baseline="0">
                <a:solidFill>
                  <a:srgbClr val="000000"/>
                </a:solidFill>
                <a:latin typeface="Calibri" panose="020F0502020204030204" pitchFamily="34" charset="0"/>
              </a:rPr>
              <a:t>4. A process should be in place to cover a clinicians prescription queries if they are not available </a:t>
            </a:r>
            <a:endParaRPr lang="en-GB" sz="1100"/>
          </a:p>
        </p:txBody>
      </p:sp>
      <p:sp>
        <p:nvSpPr>
          <p:cNvPr id="4" name="Slide Number Placeholder 3"/>
          <p:cNvSpPr>
            <a:spLocks noGrp="1"/>
          </p:cNvSpPr>
          <p:nvPr>
            <p:ph type="sldNum" sz="quarter" idx="5"/>
          </p:nvPr>
        </p:nvSpPr>
        <p:spPr/>
        <p:txBody>
          <a:bodyPr/>
          <a:lstStyle/>
          <a:p>
            <a:fld id="{DDD69FC8-3447-48B7-8BF0-61D2345CBD48}" type="slidenum">
              <a:rPr lang="en-GB" smtClean="0"/>
              <a:t>15</a:t>
            </a:fld>
            <a:endParaRPr lang="en-GB"/>
          </a:p>
        </p:txBody>
      </p:sp>
    </p:spTree>
    <p:extLst>
      <p:ext uri="{BB962C8B-B14F-4D97-AF65-F5344CB8AC3E}">
        <p14:creationId xmlns:p14="http://schemas.microsoft.com/office/powerpoint/2010/main" val="4054251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a:t>Phone orders regularly used – for patient convenience, as well as community ordering</a:t>
            </a:r>
          </a:p>
          <a:p>
            <a:r>
              <a:rPr lang="en-GB" sz="1100"/>
              <a:t>Pharmacist and GP assumed one process but admin were trying to use the procedure (which was written) and support the clinicians, but perhaps ending up with somewhere else.</a:t>
            </a:r>
          </a:p>
          <a:p>
            <a:endParaRPr lang="en-GB" sz="1100"/>
          </a:p>
          <a:p>
            <a:r>
              <a:rPr lang="en-GB" sz="1100"/>
              <a:t>Great proactive approach to identification of upcoming med reviews although acknowledged that med reviews and reauthorisations were out of sync due to the pandemic.  </a:t>
            </a:r>
          </a:p>
          <a:p>
            <a:endParaRPr lang="en-GB" sz="1100"/>
          </a:p>
          <a:p>
            <a:r>
              <a:rPr lang="en-GB" sz="1100"/>
              <a:t>In this practice for non-opioids the process is very different to sch 2 and 3, administration team is given a certain amount of free-rein in re-authorising to match medication reviews.  And they allow a certain amount of time before an overdue medication review is forwarded to a clinician (although are chasing the patient)  They may also issue certain acutes but flag them by a query note that states acute for further review by the GP.  </a:t>
            </a:r>
          </a:p>
          <a:p>
            <a:endParaRPr lang="en-GB" sz="1100"/>
          </a:p>
          <a:p>
            <a:r>
              <a:rPr lang="en-GB" sz="1100"/>
              <a:t>FOr sch 2 and 3 CDs they were never re-authorised although may override med review, however for sch 5 – no alert to them so variation increased hugely.  </a:t>
            </a:r>
          </a:p>
          <a:p>
            <a:endParaRPr lang="en-GB"/>
          </a:p>
        </p:txBody>
      </p:sp>
      <p:sp>
        <p:nvSpPr>
          <p:cNvPr id="4" name="Slide Number Placeholder 3"/>
          <p:cNvSpPr>
            <a:spLocks noGrp="1"/>
          </p:cNvSpPr>
          <p:nvPr>
            <p:ph type="sldNum" sz="quarter" idx="5"/>
          </p:nvPr>
        </p:nvSpPr>
        <p:spPr/>
        <p:txBody>
          <a:bodyPr/>
          <a:lstStyle/>
          <a:p>
            <a:fld id="{DDD69FC8-3447-48B7-8BF0-61D2345CBD48}" type="slidenum">
              <a:rPr lang="en-GB" smtClean="0"/>
              <a:t>16</a:t>
            </a:fld>
            <a:endParaRPr lang="en-GB"/>
          </a:p>
        </p:txBody>
      </p:sp>
    </p:spTree>
    <p:extLst>
      <p:ext uri="{BB962C8B-B14F-4D97-AF65-F5344CB8AC3E}">
        <p14:creationId xmlns:p14="http://schemas.microsoft.com/office/powerpoint/2010/main" val="2542876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Time between medication review is not agreed and often extended</a:t>
            </a:r>
          </a:p>
          <a:p>
            <a:endParaRPr lang="en-GB"/>
          </a:p>
        </p:txBody>
      </p:sp>
      <p:sp>
        <p:nvSpPr>
          <p:cNvPr id="4" name="Slide Number Placeholder 3"/>
          <p:cNvSpPr>
            <a:spLocks noGrp="1"/>
          </p:cNvSpPr>
          <p:nvPr>
            <p:ph type="sldNum" sz="quarter" idx="10"/>
          </p:nvPr>
        </p:nvSpPr>
        <p:spPr/>
        <p:txBody>
          <a:bodyPr/>
          <a:lstStyle/>
          <a:p>
            <a:fld id="{DDD69FC8-3447-48B7-8BF0-61D2345CBD48}" type="slidenum">
              <a:rPr lang="en-GB" smtClean="0"/>
              <a:t>18</a:t>
            </a:fld>
            <a:endParaRPr lang="en-GB"/>
          </a:p>
        </p:txBody>
      </p:sp>
    </p:spTree>
    <p:extLst>
      <p:ext uri="{BB962C8B-B14F-4D97-AF65-F5344CB8AC3E}">
        <p14:creationId xmlns:p14="http://schemas.microsoft.com/office/powerpoint/2010/main" val="1336896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D69FC8-3447-48B7-8BF0-61D2345CBD48}" type="slidenum">
              <a:rPr lang="en-GB" smtClean="0"/>
              <a:t>19</a:t>
            </a:fld>
            <a:endParaRPr lang="en-GB"/>
          </a:p>
        </p:txBody>
      </p:sp>
    </p:spTree>
    <p:extLst>
      <p:ext uri="{BB962C8B-B14F-4D97-AF65-F5344CB8AC3E}">
        <p14:creationId xmlns:p14="http://schemas.microsoft.com/office/powerpoint/2010/main" val="2041973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D69FC8-3447-48B7-8BF0-61D2345CBD48}" type="slidenum">
              <a:rPr lang="en-GB" smtClean="0"/>
              <a:t>20</a:t>
            </a:fld>
            <a:endParaRPr lang="en-GB"/>
          </a:p>
        </p:txBody>
      </p:sp>
    </p:spTree>
    <p:extLst>
      <p:ext uri="{BB962C8B-B14F-4D97-AF65-F5344CB8AC3E}">
        <p14:creationId xmlns:p14="http://schemas.microsoft.com/office/powerpoint/2010/main" val="1654101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D69FC8-3447-48B7-8BF0-61D2345CBD48}" type="slidenum">
              <a:rPr lang="en-GB" smtClean="0"/>
              <a:t>21</a:t>
            </a:fld>
            <a:endParaRPr lang="en-GB"/>
          </a:p>
        </p:txBody>
      </p:sp>
    </p:spTree>
    <p:extLst>
      <p:ext uri="{BB962C8B-B14F-4D97-AF65-F5344CB8AC3E}">
        <p14:creationId xmlns:p14="http://schemas.microsoft.com/office/powerpoint/2010/main" val="1849267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D69FC8-3447-48B7-8BF0-61D2345CBD48}" type="slidenum">
              <a:rPr lang="en-GB" smtClean="0"/>
              <a:t>22</a:t>
            </a:fld>
            <a:endParaRPr lang="en-GB"/>
          </a:p>
        </p:txBody>
      </p:sp>
    </p:spTree>
    <p:extLst>
      <p:ext uri="{BB962C8B-B14F-4D97-AF65-F5344CB8AC3E}">
        <p14:creationId xmlns:p14="http://schemas.microsoft.com/office/powerpoint/2010/main" val="7186978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https://healthinnovation-em.org.uk/our-work/innovations/improving-the-management-of-non-cancer-pain-reducing-harm-from-opioids/704-improving-opioid-repeat-prescribing-processes-in-general-practice </a:t>
            </a:r>
          </a:p>
        </p:txBody>
      </p:sp>
      <p:sp>
        <p:nvSpPr>
          <p:cNvPr id="4" name="Slide Number Placeholder 3"/>
          <p:cNvSpPr>
            <a:spLocks noGrp="1"/>
          </p:cNvSpPr>
          <p:nvPr>
            <p:ph type="sldNum" sz="quarter" idx="5"/>
          </p:nvPr>
        </p:nvSpPr>
        <p:spPr/>
        <p:txBody>
          <a:bodyPr/>
          <a:lstStyle/>
          <a:p>
            <a:fld id="{5B1BA9B1-0F4C-4F6B-A0C5-270400265B5B}" type="slidenum">
              <a:rPr lang="en-GB" smtClean="0"/>
              <a:t>24</a:t>
            </a:fld>
            <a:endParaRPr lang="en-GB"/>
          </a:p>
        </p:txBody>
      </p:sp>
    </p:spTree>
    <p:extLst>
      <p:ext uri="{BB962C8B-B14F-4D97-AF65-F5344CB8AC3E}">
        <p14:creationId xmlns:p14="http://schemas.microsoft.com/office/powerpoint/2010/main" val="277490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fld id="{DD89D500-9D3D-4865-8956-C8F070C2F5C3}" type="slidenum">
              <a:rPr lang="en-GB" smtClean="0"/>
              <a:t>26</a:t>
            </a:fld>
            <a:endParaRPr lang="en-GB"/>
          </a:p>
        </p:txBody>
      </p:sp>
    </p:spTree>
    <p:extLst>
      <p:ext uri="{BB962C8B-B14F-4D97-AF65-F5344CB8AC3E}">
        <p14:creationId xmlns:p14="http://schemas.microsoft.com/office/powerpoint/2010/main" val="2919206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89D500-9D3D-4865-8956-C8F070C2F5C3}" type="slidenum">
              <a:rPr lang="en-GB" smtClean="0"/>
              <a:t>27</a:t>
            </a:fld>
            <a:endParaRPr lang="en-GB"/>
          </a:p>
        </p:txBody>
      </p:sp>
    </p:spTree>
    <p:extLst>
      <p:ext uri="{BB962C8B-B14F-4D97-AF65-F5344CB8AC3E}">
        <p14:creationId xmlns:p14="http://schemas.microsoft.com/office/powerpoint/2010/main" val="1662086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4842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DD89D500-9D3D-4865-8956-C8F070C2F5C3}" type="slidenum">
              <a:rPr lang="en-GB" smtClean="0"/>
              <a:t>28</a:t>
            </a:fld>
            <a:endParaRPr lang="en-GB"/>
          </a:p>
        </p:txBody>
      </p:sp>
    </p:spTree>
    <p:extLst>
      <p:ext uri="{BB962C8B-B14F-4D97-AF65-F5344CB8AC3E}">
        <p14:creationId xmlns:p14="http://schemas.microsoft.com/office/powerpoint/2010/main" val="3715231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DD89D500-9D3D-4865-8956-C8F070C2F5C3}" type="slidenum">
              <a:rPr lang="en-GB" smtClean="0"/>
              <a:t>29</a:t>
            </a:fld>
            <a:endParaRPr lang="en-GB"/>
          </a:p>
        </p:txBody>
      </p:sp>
    </p:spTree>
    <p:extLst>
      <p:ext uri="{BB962C8B-B14F-4D97-AF65-F5344CB8AC3E}">
        <p14:creationId xmlns:p14="http://schemas.microsoft.com/office/powerpoint/2010/main" val="25225922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89D500-9D3D-4865-8956-C8F070C2F5C3}" type="slidenum">
              <a:rPr lang="en-GB" smtClean="0"/>
              <a:t>30</a:t>
            </a:fld>
            <a:endParaRPr lang="en-GB"/>
          </a:p>
        </p:txBody>
      </p:sp>
    </p:spTree>
    <p:extLst>
      <p:ext uri="{BB962C8B-B14F-4D97-AF65-F5344CB8AC3E}">
        <p14:creationId xmlns:p14="http://schemas.microsoft.com/office/powerpoint/2010/main" val="1551216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89D500-9D3D-4865-8956-C8F070C2F5C3}" type="slidenum">
              <a:rPr lang="en-GB" smtClean="0"/>
              <a:t>31</a:t>
            </a:fld>
            <a:endParaRPr lang="en-GB"/>
          </a:p>
        </p:txBody>
      </p:sp>
    </p:spTree>
    <p:extLst>
      <p:ext uri="{BB962C8B-B14F-4D97-AF65-F5344CB8AC3E}">
        <p14:creationId xmlns:p14="http://schemas.microsoft.com/office/powerpoint/2010/main" val="105008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F4F0E-3929-BA5C-7206-A119DD30CB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BBA54-3B22-57CC-5875-101138F920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A3A98D-21E0-256D-5E60-EAE60278672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F8EB891-6723-FB46-22FC-6B720871A890}"/>
              </a:ext>
            </a:extLst>
          </p:cNvPr>
          <p:cNvSpPr>
            <a:spLocks noGrp="1"/>
          </p:cNvSpPr>
          <p:nvPr>
            <p:ph type="sldNum" sz="quarter" idx="5"/>
          </p:nvPr>
        </p:nvSpPr>
        <p:spPr/>
        <p:txBody>
          <a:bodyPr/>
          <a:lstStyle/>
          <a:p>
            <a:fld id="{DD89D500-9D3D-4865-8956-C8F070C2F5C3}" type="slidenum">
              <a:rPr lang="en-GB" smtClean="0"/>
              <a:t>32</a:t>
            </a:fld>
            <a:endParaRPr lang="en-GB"/>
          </a:p>
        </p:txBody>
      </p:sp>
    </p:spTree>
    <p:extLst>
      <p:ext uri="{BB962C8B-B14F-4D97-AF65-F5344CB8AC3E}">
        <p14:creationId xmlns:p14="http://schemas.microsoft.com/office/powerpoint/2010/main" val="359971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89D500-9D3D-4865-8956-C8F070C2F5C3}" type="slidenum">
              <a:rPr lang="en-GB" smtClean="0"/>
              <a:t>33</a:t>
            </a:fld>
            <a:endParaRPr lang="en-GB"/>
          </a:p>
        </p:txBody>
      </p:sp>
    </p:spTree>
    <p:extLst>
      <p:ext uri="{BB962C8B-B14F-4D97-AF65-F5344CB8AC3E}">
        <p14:creationId xmlns:p14="http://schemas.microsoft.com/office/powerpoint/2010/main" val="22768032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89D500-9D3D-4865-8956-C8F070C2F5C3}" type="slidenum">
              <a:rPr lang="en-GB" smtClean="0"/>
              <a:t>34</a:t>
            </a:fld>
            <a:endParaRPr lang="en-GB"/>
          </a:p>
        </p:txBody>
      </p:sp>
    </p:spTree>
    <p:extLst>
      <p:ext uri="{BB962C8B-B14F-4D97-AF65-F5344CB8AC3E}">
        <p14:creationId xmlns:p14="http://schemas.microsoft.com/office/powerpoint/2010/main" val="13626612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1239838"/>
            <a:ext cx="5949950" cy="3348037"/>
          </a:xfrm>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GB" sz="1200"/>
              <a:t>”</a:t>
            </a:r>
            <a:endParaRPr lang="en-GB"/>
          </a:p>
        </p:txBody>
      </p:sp>
      <p:sp>
        <p:nvSpPr>
          <p:cNvPr id="4" name="Slide Number Placeholder 3"/>
          <p:cNvSpPr>
            <a:spLocks noGrp="1"/>
          </p:cNvSpPr>
          <p:nvPr>
            <p:ph type="sldNum" sz="quarter" idx="5"/>
          </p:nvPr>
        </p:nvSpPr>
        <p:spPr/>
        <p:txBody>
          <a:bodyPr/>
          <a:lstStyle/>
          <a:p>
            <a:fld id="{DD89D500-9D3D-4865-8956-C8F070C2F5C3}" type="slidenum">
              <a:rPr lang="en-GB" smtClean="0"/>
              <a:t>35</a:t>
            </a:fld>
            <a:endParaRPr lang="en-GB"/>
          </a:p>
        </p:txBody>
      </p:sp>
    </p:spTree>
    <p:extLst>
      <p:ext uri="{BB962C8B-B14F-4D97-AF65-F5344CB8AC3E}">
        <p14:creationId xmlns:p14="http://schemas.microsoft.com/office/powerpoint/2010/main" val="20425439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89D500-9D3D-4865-8956-C8F070C2F5C3}" type="slidenum">
              <a:rPr lang="en-GB" smtClean="0"/>
              <a:t>36</a:t>
            </a:fld>
            <a:endParaRPr lang="en-GB"/>
          </a:p>
        </p:txBody>
      </p:sp>
    </p:spTree>
    <p:extLst>
      <p:ext uri="{BB962C8B-B14F-4D97-AF65-F5344CB8AC3E}">
        <p14:creationId xmlns:p14="http://schemas.microsoft.com/office/powerpoint/2010/main" val="391888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D89D500-9D3D-4865-8956-C8F070C2F5C3}" type="slidenum">
              <a:rPr lang="en-GB" smtClean="0"/>
              <a:t>38</a:t>
            </a:fld>
            <a:endParaRPr lang="en-GB"/>
          </a:p>
        </p:txBody>
      </p:sp>
    </p:spTree>
    <p:extLst>
      <p:ext uri="{BB962C8B-B14F-4D97-AF65-F5344CB8AC3E}">
        <p14:creationId xmlns:p14="http://schemas.microsoft.com/office/powerpoint/2010/main" val="3899030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304F81-FA72-43CF-9870-4CB9896589C2}" type="slidenum">
              <a:rPr lang="en-GB" smtClean="0"/>
              <a:t>3</a:t>
            </a:fld>
            <a:endParaRPr lang="en-GB"/>
          </a:p>
        </p:txBody>
      </p:sp>
    </p:spTree>
    <p:extLst>
      <p:ext uri="{BB962C8B-B14F-4D97-AF65-F5344CB8AC3E}">
        <p14:creationId xmlns:p14="http://schemas.microsoft.com/office/powerpoint/2010/main" val="23428053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89D500-9D3D-4865-8956-C8F070C2F5C3}" type="slidenum">
              <a:rPr lang="en-GB" smtClean="0"/>
              <a:t>39</a:t>
            </a:fld>
            <a:endParaRPr lang="en-GB"/>
          </a:p>
        </p:txBody>
      </p:sp>
    </p:spTree>
    <p:extLst>
      <p:ext uri="{BB962C8B-B14F-4D97-AF65-F5344CB8AC3E}">
        <p14:creationId xmlns:p14="http://schemas.microsoft.com/office/powerpoint/2010/main" val="18847887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DDD69FC8-3447-48B7-8BF0-61D2345CBD48}" type="slidenum">
              <a:rPr lang="en-GB" smtClean="0"/>
              <a:t>42</a:t>
            </a:fld>
            <a:endParaRPr lang="en-GB"/>
          </a:p>
        </p:txBody>
      </p:sp>
    </p:spTree>
    <p:extLst>
      <p:ext uri="{BB962C8B-B14F-4D97-AF65-F5344CB8AC3E}">
        <p14:creationId xmlns:p14="http://schemas.microsoft.com/office/powerpoint/2010/main" val="370828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DDD69FC8-3447-48B7-8BF0-61D2345CBD48}" type="slidenum">
              <a:rPr lang="en-GB" smtClean="0"/>
              <a:t>4</a:t>
            </a:fld>
            <a:endParaRPr lang="en-GB"/>
          </a:p>
        </p:txBody>
      </p:sp>
    </p:spTree>
    <p:extLst>
      <p:ext uri="{BB962C8B-B14F-4D97-AF65-F5344CB8AC3E}">
        <p14:creationId xmlns:p14="http://schemas.microsoft.com/office/powerpoint/2010/main" val="1613685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D69FC8-3447-48B7-8BF0-61D2345CBD48}" type="slidenum">
              <a:rPr lang="en-GB" smtClean="0"/>
              <a:t>8</a:t>
            </a:fld>
            <a:endParaRPr lang="en-GB"/>
          </a:p>
        </p:txBody>
      </p:sp>
    </p:spTree>
    <p:extLst>
      <p:ext uri="{BB962C8B-B14F-4D97-AF65-F5344CB8AC3E}">
        <p14:creationId xmlns:p14="http://schemas.microsoft.com/office/powerpoint/2010/main" val="1195767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1">
                <a:solidFill>
                  <a:schemeClr val="accent2"/>
                </a:solidFill>
                <a:effectLst/>
                <a:latin typeface="Arial" panose="020B0604020202020204" pitchFamily="34" charset="0"/>
                <a:cs typeface="Arial" panose="020B0604020202020204" pitchFamily="34" charset="0"/>
              </a:rPr>
              <a:t>Human factors and ergonomics used interchangeably</a:t>
            </a:r>
          </a:p>
          <a:p>
            <a:endParaRPr lang="en-GB" b="0" i="1">
              <a:solidFill>
                <a:schemeClr val="accent2"/>
              </a:solidFill>
              <a:effectLst/>
              <a:latin typeface="Arial" panose="020B0604020202020204" pitchFamily="34" charset="0"/>
              <a:cs typeface="Arial" panose="020B0604020202020204" pitchFamily="34" charset="0"/>
            </a:endParaRPr>
          </a:p>
          <a:p>
            <a:endParaRPr lang="en-GB" b="0" i="1">
              <a:solidFill>
                <a:schemeClr val="accent2"/>
              </a:solidFill>
              <a:effectLst/>
              <a:latin typeface="Arial" panose="020B0604020202020204" pitchFamily="34" charset="0"/>
              <a:cs typeface="Arial" panose="020B0604020202020204" pitchFamily="34" charset="0"/>
            </a:endParaRPr>
          </a:p>
          <a:p>
            <a:r>
              <a:rPr lang="en-GB" b="0" i="1">
                <a:solidFill>
                  <a:schemeClr val="accent2"/>
                </a:solidFill>
                <a:effectLst/>
                <a:latin typeface="Arial" panose="020B0604020202020204" pitchFamily="34" charset="0"/>
                <a:cs typeface="Arial" panose="020B0604020202020204" pitchFamily="34" charset="0"/>
              </a:rPr>
              <a:t>ergonomics </a:t>
            </a:r>
            <a:r>
              <a:rPr lang="en-GB" b="0" i="0">
                <a:solidFill>
                  <a:schemeClr val="accent2"/>
                </a:solidFill>
                <a:effectLst/>
                <a:latin typeface="Arial" panose="020B0604020202020204" pitchFamily="34" charset="0"/>
                <a:cs typeface="Arial" panose="020B0604020202020204" pitchFamily="34" charset="0"/>
              </a:rPr>
              <a:t>— “the science of work” is derived from the Greek </a:t>
            </a:r>
            <a:r>
              <a:rPr lang="en-GB" b="0" i="1">
                <a:solidFill>
                  <a:schemeClr val="accent2"/>
                </a:solidFill>
                <a:effectLst/>
                <a:latin typeface="Arial" panose="020B0604020202020204" pitchFamily="34" charset="0"/>
                <a:cs typeface="Arial" panose="020B0604020202020204" pitchFamily="34" charset="0"/>
              </a:rPr>
              <a:t>ergon</a:t>
            </a:r>
            <a:r>
              <a:rPr lang="en-GB" b="0" i="0">
                <a:solidFill>
                  <a:schemeClr val="accent2"/>
                </a:solidFill>
                <a:effectLst/>
                <a:latin typeface="Arial" panose="020B0604020202020204" pitchFamily="34" charset="0"/>
                <a:cs typeface="Arial" panose="020B0604020202020204" pitchFamily="34" charset="0"/>
              </a:rPr>
              <a:t> (work) and </a:t>
            </a:r>
            <a:r>
              <a:rPr lang="en-GB" b="0" i="1">
                <a:solidFill>
                  <a:schemeClr val="accent2"/>
                </a:solidFill>
                <a:effectLst/>
                <a:latin typeface="Arial" panose="020B0604020202020204" pitchFamily="34" charset="0"/>
                <a:cs typeface="Arial" panose="020B0604020202020204" pitchFamily="34" charset="0"/>
              </a:rPr>
              <a:t>nomos</a:t>
            </a:r>
            <a:r>
              <a:rPr lang="en-GB" b="0" i="0">
                <a:solidFill>
                  <a:schemeClr val="accent2"/>
                </a:solidFill>
                <a:effectLst/>
                <a:latin typeface="Arial" panose="020B0604020202020204" pitchFamily="34" charset="0"/>
                <a:cs typeface="Arial" panose="020B0604020202020204" pitchFamily="34" charset="0"/>
              </a:rPr>
              <a:t> (laws).</a:t>
            </a:r>
          </a:p>
          <a:p>
            <a:endParaRPr lang="en-GB" b="0" i="0">
              <a:solidFill>
                <a:schemeClr val="accent2"/>
              </a:solidFill>
              <a:effectLst/>
              <a:latin typeface="Arial" panose="020B0604020202020204" pitchFamily="34" charset="0"/>
              <a:cs typeface="Arial" panose="020B0604020202020204" pitchFamily="34" charset="0"/>
            </a:endParaRPr>
          </a:p>
          <a:p>
            <a:r>
              <a:rPr lang="en-GB" b="0" i="0">
                <a:solidFill>
                  <a:schemeClr val="accent2"/>
                </a:solidFill>
                <a:effectLst/>
                <a:latin typeface="Arial" panose="020B0604020202020204" pitchFamily="34" charset="0"/>
                <a:cs typeface="Arial" panose="020B0604020202020204" pitchFamily="34" charset="0"/>
              </a:rPr>
              <a:t>the scientific discipline concerned with the understanding of interactions among humans and other elements of a system, and the profession that applies theory, principles, data, and methods to design in order to optimize human well-being and overall system performance. </a:t>
            </a:r>
            <a:r>
              <a:rPr lang="en-GB">
                <a:solidFill>
                  <a:schemeClr val="accent2"/>
                </a:solidFill>
                <a:latin typeface="Arial" panose="020B0604020202020204" pitchFamily="34" charset="0"/>
                <a:cs typeface="Arial" panose="020B0604020202020204" pitchFamily="34" charset="0"/>
              </a:rPr>
              <a:t>”international ergonomics association”</a:t>
            </a:r>
            <a:endParaRPr lang="en-GB" b="0" i="0">
              <a:solidFill>
                <a:schemeClr val="accent2"/>
              </a:solidFill>
              <a:effectLst/>
              <a:latin typeface="Arial" panose="020B0604020202020204" pitchFamily="34" charset="0"/>
              <a:cs typeface="Arial" panose="020B0604020202020204" pitchFamily="34" charset="0"/>
            </a:endParaRPr>
          </a:p>
          <a:p>
            <a:endParaRPr lang="en-GB">
              <a:solidFill>
                <a:schemeClr val="accent2"/>
              </a:solidFill>
              <a:latin typeface="Arial" panose="020B0604020202020204" pitchFamily="34" charset="0"/>
              <a:cs typeface="Arial" panose="020B0604020202020204" pitchFamily="34" charset="0"/>
            </a:endParaRPr>
          </a:p>
          <a:p>
            <a:r>
              <a:rPr lang="en-GB">
                <a:solidFill>
                  <a:schemeClr val="accent2"/>
                </a:solidFill>
                <a:latin typeface="Arial" panose="020B0604020202020204" pitchFamily="34" charset="0"/>
                <a:cs typeface="Arial" panose="020B0604020202020204" pitchFamily="34" charset="0"/>
              </a:rPr>
              <a:t>“the study of all the factors that make it easier to do the work in the right way” World Health Organisation</a:t>
            </a:r>
          </a:p>
          <a:p>
            <a:endParaRPr lang="en-GB">
              <a:solidFill>
                <a:schemeClr val="accent2"/>
              </a:solidFill>
              <a:latin typeface="Arial" panose="020B0604020202020204" pitchFamily="34" charset="0"/>
              <a:cs typeface="Arial" panose="020B0604020202020204" pitchFamily="34" charset="0"/>
            </a:endParaRPr>
          </a:p>
          <a:p>
            <a:r>
              <a:rPr lang="en-GB">
                <a:solidFill>
                  <a:schemeClr val="accent2"/>
                </a:solidFill>
                <a:latin typeface="Arial" panose="020B0604020202020204" pitchFamily="34" charset="0"/>
                <a:cs typeface="Arial" panose="020B0604020202020204" pitchFamily="34" charset="0"/>
              </a:rPr>
              <a:t>Other safety critical industries have embedded Human Factors much better and for far longer than healthcare.  Aviation use Human Factors methodology - All pilots have Human Factors training , Nuclear Industry it has also been embedded for quite a while – Chernobyl and three mile island.  But transport are also quite far ahead.  However It is increasing the Healthcare</a:t>
            </a:r>
          </a:p>
        </p:txBody>
      </p:sp>
      <p:sp>
        <p:nvSpPr>
          <p:cNvPr id="4" name="Slide Number Placeholder 3"/>
          <p:cNvSpPr>
            <a:spLocks noGrp="1"/>
          </p:cNvSpPr>
          <p:nvPr>
            <p:ph type="sldNum" sz="quarter" idx="5"/>
          </p:nvPr>
        </p:nvSpPr>
        <p:spPr/>
        <p:txBody>
          <a:bodyPr/>
          <a:lstStyle/>
          <a:p>
            <a:fld id="{0DEA6443-E76D-4CA8-9894-EBE672A0EC97}" type="slidenum">
              <a:rPr lang="en-GB" smtClean="0"/>
              <a:t>10</a:t>
            </a:fld>
            <a:endParaRPr lang="en-GB"/>
          </a:p>
        </p:txBody>
      </p:sp>
    </p:spTree>
    <p:extLst>
      <p:ext uri="{BB962C8B-B14F-4D97-AF65-F5344CB8AC3E}">
        <p14:creationId xmlns:p14="http://schemas.microsoft.com/office/powerpoint/2010/main" val="1247598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D69FC8-3447-48B7-8BF0-61D2345CBD48}" type="slidenum">
              <a:rPr lang="en-GB" smtClean="0"/>
              <a:t>11</a:t>
            </a:fld>
            <a:endParaRPr lang="en-GB"/>
          </a:p>
        </p:txBody>
      </p:sp>
    </p:spTree>
    <p:extLst>
      <p:ext uri="{BB962C8B-B14F-4D97-AF65-F5344CB8AC3E}">
        <p14:creationId xmlns:p14="http://schemas.microsoft.com/office/powerpoint/2010/main" val="3387466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Limitations – I only spoke to a maximum of 3 people per practice so a different 3 may have given a different story. Due to covid observations in the practice were more difficult and therefore there was a risk of not capturing work as done.  Triangulation is hoped to have helped limit this. </a:t>
            </a:r>
          </a:p>
          <a:p>
            <a:endParaRPr lang="en-GB"/>
          </a:p>
          <a:p>
            <a:r>
              <a:rPr lang="en-GB"/>
              <a:t>The maps I have drawn should be the start of the discussions in the practice, helping to understand work as done and the links between different roles and possible assumptions.  They are as good as could be achieved from 3 remote interviews.</a:t>
            </a:r>
          </a:p>
          <a:p>
            <a:endParaRPr lang="en-GB"/>
          </a:p>
          <a:p>
            <a:endParaRPr lang="en-GB"/>
          </a:p>
          <a:p>
            <a:endParaRPr lang="en-GB"/>
          </a:p>
        </p:txBody>
      </p:sp>
      <p:sp>
        <p:nvSpPr>
          <p:cNvPr id="4" name="Slide Number Placeholder 3"/>
          <p:cNvSpPr>
            <a:spLocks noGrp="1"/>
          </p:cNvSpPr>
          <p:nvPr>
            <p:ph type="sldNum" sz="quarter" idx="5"/>
          </p:nvPr>
        </p:nvSpPr>
        <p:spPr/>
        <p:txBody>
          <a:bodyPr/>
          <a:lstStyle/>
          <a:p>
            <a:fld id="{DDD69FC8-3447-48B7-8BF0-61D2345CBD48}" type="slidenum">
              <a:rPr lang="en-GB" smtClean="0"/>
              <a:t>13</a:t>
            </a:fld>
            <a:endParaRPr lang="en-GB"/>
          </a:p>
        </p:txBody>
      </p:sp>
    </p:spTree>
    <p:extLst>
      <p:ext uri="{BB962C8B-B14F-4D97-AF65-F5344CB8AC3E}">
        <p14:creationId xmlns:p14="http://schemas.microsoft.com/office/powerpoint/2010/main" val="2687475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D69FC8-3447-48B7-8BF0-61D2345CBD48}" type="slidenum">
              <a:rPr lang="en-GB" smtClean="0"/>
              <a:t>14</a:t>
            </a:fld>
            <a:endParaRPr lang="en-GB"/>
          </a:p>
        </p:txBody>
      </p:sp>
    </p:spTree>
    <p:extLst>
      <p:ext uri="{BB962C8B-B14F-4D97-AF65-F5344CB8AC3E}">
        <p14:creationId xmlns:p14="http://schemas.microsoft.com/office/powerpoint/2010/main" val="36572761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820C01-E8F6-0049-B111-72B1FBAFF28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9682D3-738D-C742-8BB2-B3B4E3D2B746}"/>
              </a:ext>
            </a:extLst>
          </p:cNvPr>
          <p:cNvSpPr>
            <a:spLocks noGrp="1"/>
          </p:cNvSpPr>
          <p:nvPr>
            <p:ph type="ctrTitle"/>
          </p:nvPr>
        </p:nvSpPr>
        <p:spPr>
          <a:xfrm>
            <a:off x="858979" y="1940534"/>
            <a:ext cx="6317071" cy="2387600"/>
          </a:xfrm>
          <a:ln>
            <a:noFill/>
          </a:ln>
        </p:spPr>
        <p:txBody>
          <a:bodyPr lIns="0" tIns="0" rIns="0" bIns="144000" anchor="b"/>
          <a:lstStyle>
            <a:lvl1pPr algn="l">
              <a:defRPr sz="5400" b="1" i="0" spc="-120" baseline="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C3ACCBBB-BBC0-F84E-8AE6-F18688449B7B}"/>
              </a:ext>
            </a:extLst>
          </p:cNvPr>
          <p:cNvSpPr>
            <a:spLocks noGrp="1"/>
          </p:cNvSpPr>
          <p:nvPr>
            <p:ph type="subTitle" idx="1"/>
          </p:nvPr>
        </p:nvSpPr>
        <p:spPr>
          <a:xfrm>
            <a:off x="858979" y="4751879"/>
            <a:ext cx="6317071" cy="536809"/>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5" name="Straight Connector 4">
            <a:extLst>
              <a:ext uri="{FF2B5EF4-FFF2-40B4-BE49-F238E27FC236}">
                <a16:creationId xmlns:a16="http://schemas.microsoft.com/office/drawing/2014/main" id="{296DCF8E-1BCF-3546-B2F2-4E9E3F13FBC1}"/>
              </a:ext>
            </a:extLst>
          </p:cNvPr>
          <p:cNvCxnSpPr/>
          <p:nvPr userDrawn="1"/>
        </p:nvCxnSpPr>
        <p:spPr>
          <a:xfrm>
            <a:off x="858978" y="4454783"/>
            <a:ext cx="631707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860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03BE-A9EF-3E4C-ACF5-85D615CCF13B}"/>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125540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2283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9C94BD-EB84-254D-A29A-532AB99DB4D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a:xfrm>
            <a:off x="838200" y="1756807"/>
            <a:ext cx="8984530" cy="1009651"/>
          </a:xfrm>
        </p:spPr>
        <p:txBody>
          <a:bodyPr/>
          <a:lstStyle>
            <a:lvl1pPr>
              <a:defRPr>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a:xfrm>
            <a:off x="838200" y="2988298"/>
            <a:ext cx="10515600" cy="2271859"/>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10664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pic>
        <p:nvPicPr>
          <p:cNvPr id="4" name="Picture 3" descr="A black and blue logo&#10;&#10;Description automatically generated">
            <a:extLst>
              <a:ext uri="{FF2B5EF4-FFF2-40B4-BE49-F238E27FC236}">
                <a16:creationId xmlns:a16="http://schemas.microsoft.com/office/drawing/2014/main" id="{3FF87A42-B6A4-0BD3-BED1-0B4B32CFE16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53926" y="284114"/>
            <a:ext cx="1813687" cy="852355"/>
          </a:xfrm>
          <a:prstGeom prst="rect">
            <a:avLst/>
          </a:prstGeom>
        </p:spPr>
      </p:pic>
      <p:pic>
        <p:nvPicPr>
          <p:cNvPr id="10" name="Picture 9" descr="A blue curved object with black background&#10;&#10;Description automatically generated">
            <a:extLst>
              <a:ext uri="{FF2B5EF4-FFF2-40B4-BE49-F238E27FC236}">
                <a16:creationId xmlns:a16="http://schemas.microsoft.com/office/drawing/2014/main" id="{13372017-CB68-EA4F-A8BD-7D35EF15A0E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9742"/>
          <a:stretch/>
        </p:blipFill>
        <p:spPr>
          <a:xfrm>
            <a:off x="2" y="3735421"/>
            <a:ext cx="12192000" cy="3122578"/>
          </a:xfrm>
          <a:prstGeom prst="rect">
            <a:avLst/>
          </a:prstGeom>
        </p:spPr>
      </p:pic>
      <p:sp>
        <p:nvSpPr>
          <p:cNvPr id="6" name="Text Placeholder 6">
            <a:extLst>
              <a:ext uri="{FF2B5EF4-FFF2-40B4-BE49-F238E27FC236}">
                <a16:creationId xmlns:a16="http://schemas.microsoft.com/office/drawing/2014/main" id="{650238C0-39D6-4E22-725D-F2335363304F}"/>
              </a:ext>
            </a:extLst>
          </p:cNvPr>
          <p:cNvSpPr>
            <a:spLocks noGrp="1"/>
          </p:cNvSpPr>
          <p:nvPr>
            <p:ph type="body" sz="quarter" idx="10" hasCustomPrompt="1"/>
          </p:nvPr>
        </p:nvSpPr>
        <p:spPr>
          <a:xfrm>
            <a:off x="447727" y="2082819"/>
            <a:ext cx="6119092"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7" name="Text Placeholder 6">
            <a:extLst>
              <a:ext uri="{FF2B5EF4-FFF2-40B4-BE49-F238E27FC236}">
                <a16:creationId xmlns:a16="http://schemas.microsoft.com/office/drawing/2014/main" id="{8F174E00-AB2C-8D33-F606-5D4655DAEA33}"/>
              </a:ext>
            </a:extLst>
          </p:cNvPr>
          <p:cNvSpPr>
            <a:spLocks noGrp="1"/>
          </p:cNvSpPr>
          <p:nvPr>
            <p:ph type="body" sz="quarter" idx="11" hasCustomPrompt="1"/>
          </p:nvPr>
        </p:nvSpPr>
        <p:spPr>
          <a:xfrm>
            <a:off x="447727" y="2853520"/>
            <a:ext cx="6119092" cy="479651"/>
          </a:xfrm>
          <a:prstGeom prst="rect">
            <a:avLst/>
          </a:prstGeom>
        </p:spPr>
        <p:txBody>
          <a:bodyPr/>
          <a:lstStyle>
            <a:lvl1pPr marL="0" indent="0">
              <a:buNone/>
              <a:defRPr sz="1800" b="0">
                <a:solidFill>
                  <a:srgbClr val="363636"/>
                </a:solidFill>
              </a:defRPr>
            </a:lvl1pPr>
          </a:lstStyle>
          <a:p>
            <a:pPr lvl="0"/>
            <a:r>
              <a:rPr lang="en-US"/>
              <a:t>Subtitle</a:t>
            </a:r>
            <a:endParaRPr lang="en-GB"/>
          </a:p>
        </p:txBody>
      </p:sp>
      <p:cxnSp>
        <p:nvCxnSpPr>
          <p:cNvPr id="8" name="Straight Connector 7">
            <a:extLst>
              <a:ext uri="{FF2B5EF4-FFF2-40B4-BE49-F238E27FC236}">
                <a16:creationId xmlns:a16="http://schemas.microsoft.com/office/drawing/2014/main" id="{7EA4422C-16CC-65CE-EFF4-2F37FE945D09}"/>
              </a:ext>
            </a:extLst>
          </p:cNvPr>
          <p:cNvCxnSpPr/>
          <p:nvPr userDrawn="1"/>
        </p:nvCxnSpPr>
        <p:spPr>
          <a:xfrm>
            <a:off x="447727" y="2708702"/>
            <a:ext cx="6119092" cy="0"/>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 y="-268055"/>
            <a:ext cx="2541198" cy="2033246"/>
          </a:xfrm>
          <a:prstGeom prst="rect">
            <a:avLst/>
          </a:prstGeom>
        </p:spPr>
      </p:pic>
    </p:spTree>
    <p:extLst>
      <p:ext uri="{BB962C8B-B14F-4D97-AF65-F5344CB8AC3E}">
        <p14:creationId xmlns:p14="http://schemas.microsoft.com/office/powerpoint/2010/main" val="1132804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ingle content with title">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450E7931-480B-7932-7CBB-37E937EDE7F7}"/>
              </a:ext>
            </a:extLst>
          </p:cNvPr>
          <p:cNvSpPr>
            <a:spLocks noGrp="1"/>
          </p:cNvSpPr>
          <p:nvPr>
            <p:ph type="body" sz="quarter" idx="10" hasCustomPrompt="1"/>
          </p:nvPr>
        </p:nvSpPr>
        <p:spPr>
          <a:xfrm>
            <a:off x="754065" y="855664"/>
            <a:ext cx="11154228"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6" name="Content Placeholder 5">
            <a:extLst>
              <a:ext uri="{FF2B5EF4-FFF2-40B4-BE49-F238E27FC236}">
                <a16:creationId xmlns:a16="http://schemas.microsoft.com/office/drawing/2014/main" id="{A0BDE13A-3328-6F36-661B-CF18BB8126A3}"/>
              </a:ext>
            </a:extLst>
          </p:cNvPr>
          <p:cNvSpPr>
            <a:spLocks noGrp="1"/>
          </p:cNvSpPr>
          <p:nvPr>
            <p:ph sz="quarter" idx="11" hasCustomPrompt="1"/>
          </p:nvPr>
        </p:nvSpPr>
        <p:spPr>
          <a:xfrm>
            <a:off x="754063" y="1611313"/>
            <a:ext cx="11113851" cy="3995857"/>
          </a:xfrm>
          <a:prstGeom prst="rect">
            <a:avLst/>
          </a:prstGeom>
        </p:spPr>
        <p:txBody>
          <a:bodyPr/>
          <a:lstStyle>
            <a:lvl1pPr marL="0" indent="0">
              <a:buNone/>
              <a:defRPr sz="2000">
                <a:solidFill>
                  <a:srgbClr val="363636"/>
                </a:solidFill>
              </a:defRPr>
            </a:lvl1pPr>
            <a:lvl3pPr marL="914347" indent="0">
              <a:buNone/>
              <a:defRPr/>
            </a:lvl3pPr>
          </a:lstStyle>
          <a:p>
            <a:pPr lvl="0"/>
            <a:r>
              <a:rPr lang="en-US"/>
              <a:t>Add content here</a:t>
            </a:r>
            <a:endParaRPr lang="en-GB"/>
          </a:p>
        </p:txBody>
      </p:sp>
      <p:pic>
        <p:nvPicPr>
          <p:cNvPr id="4" name="Picture 3">
            <a:extLst>
              <a:ext uri="{FF2B5EF4-FFF2-40B4-BE49-F238E27FC236}">
                <a16:creationId xmlns:a16="http://schemas.microsoft.com/office/drawing/2014/main" id="{28BADEF0-7F75-CF43-3562-67143099DBA6}"/>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5802284"/>
            <a:ext cx="12192000" cy="1055716"/>
          </a:xfrm>
          <a:prstGeom prst="rect">
            <a:avLst/>
          </a:prstGeom>
        </p:spPr>
      </p:pic>
    </p:spTree>
    <p:extLst>
      <p:ext uri="{BB962C8B-B14F-4D97-AF65-F5344CB8AC3E}">
        <p14:creationId xmlns:p14="http://schemas.microsoft.com/office/powerpoint/2010/main" val="3089839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4C98BB6-5CE5-447B-A122-66FB9363F3A0}"/>
              </a:ext>
            </a:extLst>
          </p:cNvPr>
          <p:cNvSpPr>
            <a:spLocks noGrp="1"/>
          </p:cNvSpPr>
          <p:nvPr>
            <p:ph type="dt" sz="half" idx="10"/>
          </p:nvPr>
        </p:nvSpPr>
        <p:spPr/>
        <p:txBody>
          <a:bodyPr/>
          <a:lstStyle>
            <a:lvl1pPr>
              <a:defRPr/>
            </a:lvl1pPr>
          </a:lstStyle>
          <a:p>
            <a:pPr>
              <a:defRPr/>
            </a:pPr>
            <a:fld id="{D843D45E-A7BE-486F-8CA3-E77957E8C2CC}" type="datetime1">
              <a:rPr lang="en-GB"/>
              <a:pPr>
                <a:defRPr/>
              </a:pPr>
              <a:t>20/03/2025</a:t>
            </a:fld>
            <a:endParaRPr lang="en-GB"/>
          </a:p>
        </p:txBody>
      </p:sp>
      <p:sp>
        <p:nvSpPr>
          <p:cNvPr id="5" name="Footer Placeholder 4">
            <a:extLst>
              <a:ext uri="{FF2B5EF4-FFF2-40B4-BE49-F238E27FC236}">
                <a16:creationId xmlns:a16="http://schemas.microsoft.com/office/drawing/2014/main" id="{4EB780FA-35CA-492B-A6C0-2DADBDA1E3A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83C396B-7711-469F-B67D-C316BC5BE83C}"/>
              </a:ext>
            </a:extLst>
          </p:cNvPr>
          <p:cNvSpPr>
            <a:spLocks noGrp="1"/>
          </p:cNvSpPr>
          <p:nvPr>
            <p:ph type="sldNum" sz="quarter" idx="12"/>
          </p:nvPr>
        </p:nvSpPr>
        <p:spPr/>
        <p:txBody>
          <a:bodyPr/>
          <a:lstStyle>
            <a:lvl1pPr>
              <a:defRPr/>
            </a:lvl1pPr>
          </a:lstStyle>
          <a:p>
            <a:pPr>
              <a:defRPr/>
            </a:pPr>
            <a:fld id="{A434A411-7AC3-450D-AC5C-A3375D876D72}" type="slidenum">
              <a:rPr lang="en-GB"/>
              <a:pPr>
                <a:defRPr/>
              </a:pPr>
              <a:t>‹#›</a:t>
            </a:fld>
            <a:endParaRPr lang="en-GB"/>
          </a:p>
        </p:txBody>
      </p:sp>
    </p:spTree>
    <p:extLst>
      <p:ext uri="{BB962C8B-B14F-4D97-AF65-F5344CB8AC3E}">
        <p14:creationId xmlns:p14="http://schemas.microsoft.com/office/powerpoint/2010/main" val="542384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04E1D-B162-4B0D-AA80-D6DFE7B61C50}"/>
              </a:ext>
            </a:extLst>
          </p:cNvPr>
          <p:cNvSpPr>
            <a:spLocks noGrp="1"/>
          </p:cNvSpPr>
          <p:nvPr>
            <p:ph type="dt" sz="half" idx="10"/>
          </p:nvPr>
        </p:nvSpPr>
        <p:spPr/>
        <p:txBody>
          <a:bodyPr/>
          <a:lstStyle>
            <a:lvl1pPr>
              <a:defRPr/>
            </a:lvl1pPr>
          </a:lstStyle>
          <a:p>
            <a:pPr>
              <a:defRPr/>
            </a:pPr>
            <a:fld id="{0273825F-32A0-4B39-8BAF-77257AA18848}" type="datetime1">
              <a:rPr lang="en-GB"/>
              <a:pPr>
                <a:defRPr/>
              </a:pPr>
              <a:t>20/03/2025</a:t>
            </a:fld>
            <a:endParaRPr lang="en-GB"/>
          </a:p>
        </p:txBody>
      </p:sp>
      <p:sp>
        <p:nvSpPr>
          <p:cNvPr id="5" name="Footer Placeholder 4">
            <a:extLst>
              <a:ext uri="{FF2B5EF4-FFF2-40B4-BE49-F238E27FC236}">
                <a16:creationId xmlns:a16="http://schemas.microsoft.com/office/drawing/2014/main" id="{ED12F4D1-3BE3-4C3C-834E-1B3F5AAA584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CE3FAB7-EFD9-4625-8791-A1AD02981F60}"/>
              </a:ext>
            </a:extLst>
          </p:cNvPr>
          <p:cNvSpPr>
            <a:spLocks noGrp="1"/>
          </p:cNvSpPr>
          <p:nvPr>
            <p:ph type="sldNum" sz="quarter" idx="12"/>
          </p:nvPr>
        </p:nvSpPr>
        <p:spPr/>
        <p:txBody>
          <a:bodyPr/>
          <a:lstStyle>
            <a:lvl1pPr>
              <a:defRPr/>
            </a:lvl1pPr>
          </a:lstStyle>
          <a:p>
            <a:pPr>
              <a:defRPr/>
            </a:pPr>
            <a:fld id="{314B1E51-0606-47E9-83FC-8BFA5008BF31}" type="slidenum">
              <a:rPr lang="en-GB"/>
              <a:pPr>
                <a:defRPr/>
              </a:pPr>
              <a:t>‹#›</a:t>
            </a:fld>
            <a:endParaRPr lang="en-GB"/>
          </a:p>
        </p:txBody>
      </p:sp>
    </p:spTree>
    <p:extLst>
      <p:ext uri="{BB962C8B-B14F-4D97-AF65-F5344CB8AC3E}">
        <p14:creationId xmlns:p14="http://schemas.microsoft.com/office/powerpoint/2010/main" val="1441893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ECEA4C-3880-47B3-8922-6B5F0262E4C0}"/>
              </a:ext>
            </a:extLst>
          </p:cNvPr>
          <p:cNvSpPr>
            <a:spLocks noGrp="1"/>
          </p:cNvSpPr>
          <p:nvPr>
            <p:ph type="dt" sz="half" idx="10"/>
          </p:nvPr>
        </p:nvSpPr>
        <p:spPr/>
        <p:txBody>
          <a:bodyPr/>
          <a:lstStyle>
            <a:lvl1pPr>
              <a:defRPr/>
            </a:lvl1pPr>
          </a:lstStyle>
          <a:p>
            <a:pPr>
              <a:defRPr/>
            </a:pPr>
            <a:fld id="{44791117-2B02-4932-89F7-62AA11AE2B64}" type="datetime1">
              <a:rPr lang="en-GB"/>
              <a:pPr>
                <a:defRPr/>
              </a:pPr>
              <a:t>20/03/2025</a:t>
            </a:fld>
            <a:endParaRPr lang="en-GB"/>
          </a:p>
        </p:txBody>
      </p:sp>
      <p:sp>
        <p:nvSpPr>
          <p:cNvPr id="5" name="Footer Placeholder 4">
            <a:extLst>
              <a:ext uri="{FF2B5EF4-FFF2-40B4-BE49-F238E27FC236}">
                <a16:creationId xmlns:a16="http://schemas.microsoft.com/office/drawing/2014/main" id="{E7016408-465B-4DE3-924C-9A2CC87E355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328A951-7787-489D-925A-4905E4C68CE3}"/>
              </a:ext>
            </a:extLst>
          </p:cNvPr>
          <p:cNvSpPr>
            <a:spLocks noGrp="1"/>
          </p:cNvSpPr>
          <p:nvPr>
            <p:ph type="sldNum" sz="quarter" idx="12"/>
          </p:nvPr>
        </p:nvSpPr>
        <p:spPr/>
        <p:txBody>
          <a:bodyPr/>
          <a:lstStyle>
            <a:lvl1pPr>
              <a:defRPr/>
            </a:lvl1pPr>
          </a:lstStyle>
          <a:p>
            <a:pPr>
              <a:defRPr/>
            </a:pPr>
            <a:fld id="{11C18660-06E2-44BF-8A6C-15E7A5BA186C}" type="slidenum">
              <a:rPr lang="en-GB"/>
              <a:pPr>
                <a:defRPr/>
              </a:pPr>
              <a:t>‹#›</a:t>
            </a:fld>
            <a:endParaRPr lang="en-GB"/>
          </a:p>
        </p:txBody>
      </p:sp>
    </p:spTree>
    <p:extLst>
      <p:ext uri="{BB962C8B-B14F-4D97-AF65-F5344CB8AC3E}">
        <p14:creationId xmlns:p14="http://schemas.microsoft.com/office/powerpoint/2010/main" val="3227452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69570C2B-A198-45F1-90A3-26DC481B7904}"/>
              </a:ext>
            </a:extLst>
          </p:cNvPr>
          <p:cNvSpPr>
            <a:spLocks noGrp="1"/>
          </p:cNvSpPr>
          <p:nvPr>
            <p:ph type="dt" sz="half" idx="10"/>
          </p:nvPr>
        </p:nvSpPr>
        <p:spPr/>
        <p:txBody>
          <a:bodyPr/>
          <a:lstStyle>
            <a:lvl1pPr>
              <a:defRPr/>
            </a:lvl1pPr>
          </a:lstStyle>
          <a:p>
            <a:pPr>
              <a:defRPr/>
            </a:pPr>
            <a:fld id="{28FC559D-3287-4B28-98B0-2613B17891EC}" type="datetime1">
              <a:rPr lang="en-GB"/>
              <a:pPr>
                <a:defRPr/>
              </a:pPr>
              <a:t>20/03/2025</a:t>
            </a:fld>
            <a:endParaRPr lang="en-GB"/>
          </a:p>
        </p:txBody>
      </p:sp>
      <p:sp>
        <p:nvSpPr>
          <p:cNvPr id="6" name="Footer Placeholder 4">
            <a:extLst>
              <a:ext uri="{FF2B5EF4-FFF2-40B4-BE49-F238E27FC236}">
                <a16:creationId xmlns:a16="http://schemas.microsoft.com/office/drawing/2014/main" id="{607CAA3C-5258-4C9B-86A9-56EB8170FE3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DE6B962-72CE-401D-9B36-02D57C34471C}"/>
              </a:ext>
            </a:extLst>
          </p:cNvPr>
          <p:cNvSpPr>
            <a:spLocks noGrp="1"/>
          </p:cNvSpPr>
          <p:nvPr>
            <p:ph type="sldNum" sz="quarter" idx="12"/>
          </p:nvPr>
        </p:nvSpPr>
        <p:spPr/>
        <p:txBody>
          <a:bodyPr/>
          <a:lstStyle>
            <a:lvl1pPr>
              <a:defRPr/>
            </a:lvl1pPr>
          </a:lstStyle>
          <a:p>
            <a:pPr>
              <a:defRPr/>
            </a:pPr>
            <a:fld id="{972D863A-B28C-4478-8D39-18590061F02A}" type="slidenum">
              <a:rPr lang="en-GB"/>
              <a:pPr>
                <a:defRPr/>
              </a:pPr>
              <a:t>‹#›</a:t>
            </a:fld>
            <a:endParaRPr lang="en-GB"/>
          </a:p>
        </p:txBody>
      </p:sp>
    </p:spTree>
    <p:extLst>
      <p:ext uri="{BB962C8B-B14F-4D97-AF65-F5344CB8AC3E}">
        <p14:creationId xmlns:p14="http://schemas.microsoft.com/office/powerpoint/2010/main" val="350248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58E215B2-4800-405F-8CE4-BA31354B39C1}"/>
              </a:ext>
            </a:extLst>
          </p:cNvPr>
          <p:cNvSpPr>
            <a:spLocks noGrp="1"/>
          </p:cNvSpPr>
          <p:nvPr>
            <p:ph type="dt" sz="half" idx="10"/>
          </p:nvPr>
        </p:nvSpPr>
        <p:spPr/>
        <p:txBody>
          <a:bodyPr/>
          <a:lstStyle>
            <a:lvl1pPr>
              <a:defRPr/>
            </a:lvl1pPr>
          </a:lstStyle>
          <a:p>
            <a:pPr>
              <a:defRPr/>
            </a:pPr>
            <a:fld id="{9D0B4F93-9375-4CFC-81A0-19705A53B46B}" type="datetime1">
              <a:rPr lang="en-GB"/>
              <a:pPr>
                <a:defRPr/>
              </a:pPr>
              <a:t>20/03/2025</a:t>
            </a:fld>
            <a:endParaRPr lang="en-GB"/>
          </a:p>
        </p:txBody>
      </p:sp>
      <p:sp>
        <p:nvSpPr>
          <p:cNvPr id="8" name="Footer Placeholder 4">
            <a:extLst>
              <a:ext uri="{FF2B5EF4-FFF2-40B4-BE49-F238E27FC236}">
                <a16:creationId xmlns:a16="http://schemas.microsoft.com/office/drawing/2014/main" id="{7536801C-3174-4C3E-B05B-7DA0711AAE61}"/>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46FD7ADA-3EB5-4CB1-9041-20EBC73EA494}"/>
              </a:ext>
            </a:extLst>
          </p:cNvPr>
          <p:cNvSpPr>
            <a:spLocks noGrp="1"/>
          </p:cNvSpPr>
          <p:nvPr>
            <p:ph type="sldNum" sz="quarter" idx="12"/>
          </p:nvPr>
        </p:nvSpPr>
        <p:spPr/>
        <p:txBody>
          <a:bodyPr/>
          <a:lstStyle>
            <a:lvl1pPr>
              <a:defRPr/>
            </a:lvl1pPr>
          </a:lstStyle>
          <a:p>
            <a:pPr>
              <a:defRPr/>
            </a:pPr>
            <a:fld id="{DC64CAD6-66D1-4DF9-862C-B49D54D8647F}" type="slidenum">
              <a:rPr lang="en-GB"/>
              <a:pPr>
                <a:defRPr/>
              </a:pPr>
              <a:t>‹#›</a:t>
            </a:fld>
            <a:endParaRPr lang="en-GB"/>
          </a:p>
        </p:txBody>
      </p:sp>
    </p:spTree>
    <p:extLst>
      <p:ext uri="{BB962C8B-B14F-4D97-AF65-F5344CB8AC3E}">
        <p14:creationId xmlns:p14="http://schemas.microsoft.com/office/powerpoint/2010/main" val="358480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912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A9F33C16-825E-432D-B913-98D5A5811E1E}"/>
              </a:ext>
            </a:extLst>
          </p:cNvPr>
          <p:cNvSpPr>
            <a:spLocks noGrp="1"/>
          </p:cNvSpPr>
          <p:nvPr>
            <p:ph type="dt" sz="half" idx="10"/>
          </p:nvPr>
        </p:nvSpPr>
        <p:spPr/>
        <p:txBody>
          <a:bodyPr/>
          <a:lstStyle>
            <a:lvl1pPr>
              <a:defRPr/>
            </a:lvl1pPr>
          </a:lstStyle>
          <a:p>
            <a:pPr>
              <a:defRPr/>
            </a:pPr>
            <a:fld id="{8F4FE61D-45DF-44FE-BD00-BB53F6AC8207}" type="datetime1">
              <a:rPr lang="en-GB"/>
              <a:pPr>
                <a:defRPr/>
              </a:pPr>
              <a:t>20/03/2025</a:t>
            </a:fld>
            <a:endParaRPr lang="en-GB"/>
          </a:p>
        </p:txBody>
      </p:sp>
      <p:sp>
        <p:nvSpPr>
          <p:cNvPr id="4" name="Footer Placeholder 4">
            <a:extLst>
              <a:ext uri="{FF2B5EF4-FFF2-40B4-BE49-F238E27FC236}">
                <a16:creationId xmlns:a16="http://schemas.microsoft.com/office/drawing/2014/main" id="{53294727-D11D-4DF5-9E5F-0E21A5FFE0B6}"/>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B5E81157-E8FF-4DB1-A441-E59113ABC7AA}"/>
              </a:ext>
            </a:extLst>
          </p:cNvPr>
          <p:cNvSpPr>
            <a:spLocks noGrp="1"/>
          </p:cNvSpPr>
          <p:nvPr>
            <p:ph type="sldNum" sz="quarter" idx="12"/>
          </p:nvPr>
        </p:nvSpPr>
        <p:spPr/>
        <p:txBody>
          <a:bodyPr/>
          <a:lstStyle>
            <a:lvl1pPr>
              <a:defRPr/>
            </a:lvl1pPr>
          </a:lstStyle>
          <a:p>
            <a:pPr>
              <a:defRPr/>
            </a:pPr>
            <a:fld id="{A504A6BA-5067-46A8-804C-58E6F95B4614}" type="slidenum">
              <a:rPr lang="en-GB"/>
              <a:pPr>
                <a:defRPr/>
              </a:pPr>
              <a:t>‹#›</a:t>
            </a:fld>
            <a:endParaRPr lang="en-GB"/>
          </a:p>
        </p:txBody>
      </p:sp>
    </p:spTree>
    <p:extLst>
      <p:ext uri="{BB962C8B-B14F-4D97-AF65-F5344CB8AC3E}">
        <p14:creationId xmlns:p14="http://schemas.microsoft.com/office/powerpoint/2010/main" val="33829068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6B2C976-A476-4E95-95FF-9E1765AF7EAB}"/>
              </a:ext>
            </a:extLst>
          </p:cNvPr>
          <p:cNvSpPr>
            <a:spLocks noGrp="1"/>
          </p:cNvSpPr>
          <p:nvPr>
            <p:ph type="dt" sz="half" idx="10"/>
          </p:nvPr>
        </p:nvSpPr>
        <p:spPr/>
        <p:txBody>
          <a:bodyPr/>
          <a:lstStyle>
            <a:lvl1pPr>
              <a:defRPr/>
            </a:lvl1pPr>
          </a:lstStyle>
          <a:p>
            <a:pPr>
              <a:defRPr/>
            </a:pPr>
            <a:fld id="{6EC37550-9B40-4D0E-9A44-B8562A062E31}" type="datetime1">
              <a:rPr lang="en-GB"/>
              <a:pPr>
                <a:defRPr/>
              </a:pPr>
              <a:t>20/03/2025</a:t>
            </a:fld>
            <a:endParaRPr lang="en-GB"/>
          </a:p>
        </p:txBody>
      </p:sp>
      <p:sp>
        <p:nvSpPr>
          <p:cNvPr id="3" name="Footer Placeholder 4">
            <a:extLst>
              <a:ext uri="{FF2B5EF4-FFF2-40B4-BE49-F238E27FC236}">
                <a16:creationId xmlns:a16="http://schemas.microsoft.com/office/drawing/2014/main" id="{5A362503-D0EF-4C6F-AB45-A52FF135FF88}"/>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B15AD522-3FD8-4266-BFB6-B33F24D72BBD}"/>
              </a:ext>
            </a:extLst>
          </p:cNvPr>
          <p:cNvSpPr>
            <a:spLocks noGrp="1"/>
          </p:cNvSpPr>
          <p:nvPr>
            <p:ph type="sldNum" sz="quarter" idx="12"/>
          </p:nvPr>
        </p:nvSpPr>
        <p:spPr/>
        <p:txBody>
          <a:bodyPr/>
          <a:lstStyle>
            <a:lvl1pPr>
              <a:defRPr/>
            </a:lvl1pPr>
          </a:lstStyle>
          <a:p>
            <a:pPr>
              <a:defRPr/>
            </a:pPr>
            <a:fld id="{C93A9216-E2D7-4EBF-BF82-17A2892AED89}" type="slidenum">
              <a:rPr lang="en-GB"/>
              <a:pPr>
                <a:defRPr/>
              </a:pPr>
              <a:t>‹#›</a:t>
            </a:fld>
            <a:endParaRPr lang="en-GB"/>
          </a:p>
        </p:txBody>
      </p:sp>
    </p:spTree>
    <p:extLst>
      <p:ext uri="{BB962C8B-B14F-4D97-AF65-F5344CB8AC3E}">
        <p14:creationId xmlns:p14="http://schemas.microsoft.com/office/powerpoint/2010/main" val="1656366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19CC9F5-4921-4C0F-A81E-004B7F99B518}"/>
              </a:ext>
            </a:extLst>
          </p:cNvPr>
          <p:cNvSpPr>
            <a:spLocks noGrp="1"/>
          </p:cNvSpPr>
          <p:nvPr>
            <p:ph type="dt" sz="half" idx="10"/>
          </p:nvPr>
        </p:nvSpPr>
        <p:spPr/>
        <p:txBody>
          <a:bodyPr/>
          <a:lstStyle>
            <a:lvl1pPr>
              <a:defRPr/>
            </a:lvl1pPr>
          </a:lstStyle>
          <a:p>
            <a:pPr>
              <a:defRPr/>
            </a:pPr>
            <a:fld id="{963C0172-F41C-4AB8-ACF9-F8CCB3337C77}" type="datetime1">
              <a:rPr lang="en-GB"/>
              <a:pPr>
                <a:defRPr/>
              </a:pPr>
              <a:t>20/03/2025</a:t>
            </a:fld>
            <a:endParaRPr lang="en-GB"/>
          </a:p>
        </p:txBody>
      </p:sp>
      <p:sp>
        <p:nvSpPr>
          <p:cNvPr id="6" name="Footer Placeholder 4">
            <a:extLst>
              <a:ext uri="{FF2B5EF4-FFF2-40B4-BE49-F238E27FC236}">
                <a16:creationId xmlns:a16="http://schemas.microsoft.com/office/drawing/2014/main" id="{50F921FA-7AE6-42E8-B309-D471888F3CE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741BC9C-F6DD-44C8-9E60-90C0EAEAA12A}"/>
              </a:ext>
            </a:extLst>
          </p:cNvPr>
          <p:cNvSpPr>
            <a:spLocks noGrp="1"/>
          </p:cNvSpPr>
          <p:nvPr>
            <p:ph type="sldNum" sz="quarter" idx="12"/>
          </p:nvPr>
        </p:nvSpPr>
        <p:spPr/>
        <p:txBody>
          <a:bodyPr/>
          <a:lstStyle>
            <a:lvl1pPr>
              <a:defRPr/>
            </a:lvl1pPr>
          </a:lstStyle>
          <a:p>
            <a:pPr>
              <a:defRPr/>
            </a:pPr>
            <a:fld id="{5D0D4C2D-2E18-4CF4-A92A-0AC4405CFC80}" type="slidenum">
              <a:rPr lang="en-GB"/>
              <a:pPr>
                <a:defRPr/>
              </a:pPr>
              <a:t>‹#›</a:t>
            </a:fld>
            <a:endParaRPr lang="en-GB"/>
          </a:p>
        </p:txBody>
      </p:sp>
    </p:spTree>
    <p:extLst>
      <p:ext uri="{BB962C8B-B14F-4D97-AF65-F5344CB8AC3E}">
        <p14:creationId xmlns:p14="http://schemas.microsoft.com/office/powerpoint/2010/main" val="39827802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DE1F9D5-F4D1-409C-81F1-8BD6A40FC516}"/>
              </a:ext>
            </a:extLst>
          </p:cNvPr>
          <p:cNvSpPr>
            <a:spLocks noGrp="1"/>
          </p:cNvSpPr>
          <p:nvPr>
            <p:ph type="dt" sz="half" idx="10"/>
          </p:nvPr>
        </p:nvSpPr>
        <p:spPr/>
        <p:txBody>
          <a:bodyPr/>
          <a:lstStyle>
            <a:lvl1pPr>
              <a:defRPr/>
            </a:lvl1pPr>
          </a:lstStyle>
          <a:p>
            <a:pPr>
              <a:defRPr/>
            </a:pPr>
            <a:fld id="{3FCEB902-BD01-443C-991D-7835BAE6B065}" type="datetime1">
              <a:rPr lang="en-GB"/>
              <a:pPr>
                <a:defRPr/>
              </a:pPr>
              <a:t>20/03/2025</a:t>
            </a:fld>
            <a:endParaRPr lang="en-GB"/>
          </a:p>
        </p:txBody>
      </p:sp>
      <p:sp>
        <p:nvSpPr>
          <p:cNvPr id="6" name="Footer Placeholder 4">
            <a:extLst>
              <a:ext uri="{FF2B5EF4-FFF2-40B4-BE49-F238E27FC236}">
                <a16:creationId xmlns:a16="http://schemas.microsoft.com/office/drawing/2014/main" id="{F0140EE5-9102-4388-958C-607D38572352}"/>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3003FA5-1F23-430C-A28E-68510357BB12}"/>
              </a:ext>
            </a:extLst>
          </p:cNvPr>
          <p:cNvSpPr>
            <a:spLocks noGrp="1"/>
          </p:cNvSpPr>
          <p:nvPr>
            <p:ph type="sldNum" sz="quarter" idx="12"/>
          </p:nvPr>
        </p:nvSpPr>
        <p:spPr/>
        <p:txBody>
          <a:bodyPr/>
          <a:lstStyle>
            <a:lvl1pPr>
              <a:defRPr/>
            </a:lvl1pPr>
          </a:lstStyle>
          <a:p>
            <a:pPr>
              <a:defRPr/>
            </a:pPr>
            <a:fld id="{F0C7DCCD-1CC3-4C2C-81F3-6E69601D6DFB}" type="slidenum">
              <a:rPr lang="en-GB"/>
              <a:pPr>
                <a:defRPr/>
              </a:pPr>
              <a:t>‹#›</a:t>
            </a:fld>
            <a:endParaRPr lang="en-GB"/>
          </a:p>
        </p:txBody>
      </p:sp>
    </p:spTree>
    <p:extLst>
      <p:ext uri="{BB962C8B-B14F-4D97-AF65-F5344CB8AC3E}">
        <p14:creationId xmlns:p14="http://schemas.microsoft.com/office/powerpoint/2010/main" val="13614981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814945-DB0A-41ED-82F5-A311E543BB6B}"/>
              </a:ext>
            </a:extLst>
          </p:cNvPr>
          <p:cNvSpPr>
            <a:spLocks noGrp="1"/>
          </p:cNvSpPr>
          <p:nvPr>
            <p:ph type="dt" sz="half" idx="10"/>
          </p:nvPr>
        </p:nvSpPr>
        <p:spPr/>
        <p:txBody>
          <a:bodyPr/>
          <a:lstStyle>
            <a:lvl1pPr>
              <a:defRPr/>
            </a:lvl1pPr>
          </a:lstStyle>
          <a:p>
            <a:pPr>
              <a:defRPr/>
            </a:pPr>
            <a:fld id="{F79D13B8-924C-4A39-BDE9-185DC21C76B0}" type="datetime1">
              <a:rPr lang="en-GB"/>
              <a:pPr>
                <a:defRPr/>
              </a:pPr>
              <a:t>20/03/2025</a:t>
            </a:fld>
            <a:endParaRPr lang="en-GB"/>
          </a:p>
        </p:txBody>
      </p:sp>
      <p:sp>
        <p:nvSpPr>
          <p:cNvPr id="5" name="Footer Placeholder 4">
            <a:extLst>
              <a:ext uri="{FF2B5EF4-FFF2-40B4-BE49-F238E27FC236}">
                <a16:creationId xmlns:a16="http://schemas.microsoft.com/office/drawing/2014/main" id="{D958D429-DD05-4F47-9121-54E85DF1D15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9F41FF8-02D9-485A-B23A-6B19D9146069}"/>
              </a:ext>
            </a:extLst>
          </p:cNvPr>
          <p:cNvSpPr>
            <a:spLocks noGrp="1"/>
          </p:cNvSpPr>
          <p:nvPr>
            <p:ph type="sldNum" sz="quarter" idx="12"/>
          </p:nvPr>
        </p:nvSpPr>
        <p:spPr/>
        <p:txBody>
          <a:bodyPr/>
          <a:lstStyle>
            <a:lvl1pPr>
              <a:defRPr/>
            </a:lvl1pPr>
          </a:lstStyle>
          <a:p>
            <a:pPr>
              <a:defRPr/>
            </a:pPr>
            <a:fld id="{BD17F74B-AFE7-4C1A-97C0-6CA5558167CF}" type="slidenum">
              <a:rPr lang="en-GB"/>
              <a:pPr>
                <a:defRPr/>
              </a:pPr>
              <a:t>‹#›</a:t>
            </a:fld>
            <a:endParaRPr lang="en-GB"/>
          </a:p>
        </p:txBody>
      </p:sp>
    </p:spTree>
    <p:extLst>
      <p:ext uri="{BB962C8B-B14F-4D97-AF65-F5344CB8AC3E}">
        <p14:creationId xmlns:p14="http://schemas.microsoft.com/office/powerpoint/2010/main" val="40631853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A90E9-1785-4F39-88E3-1399AE336AF1}"/>
              </a:ext>
            </a:extLst>
          </p:cNvPr>
          <p:cNvSpPr>
            <a:spLocks noGrp="1"/>
          </p:cNvSpPr>
          <p:nvPr>
            <p:ph type="dt" sz="half" idx="10"/>
          </p:nvPr>
        </p:nvSpPr>
        <p:spPr/>
        <p:txBody>
          <a:bodyPr/>
          <a:lstStyle>
            <a:lvl1pPr>
              <a:defRPr/>
            </a:lvl1pPr>
          </a:lstStyle>
          <a:p>
            <a:pPr>
              <a:defRPr/>
            </a:pPr>
            <a:fld id="{85CAE710-8740-4920-B1B5-947059D8DA26}" type="datetime1">
              <a:rPr lang="en-GB"/>
              <a:pPr>
                <a:defRPr/>
              </a:pPr>
              <a:t>20/03/2025</a:t>
            </a:fld>
            <a:endParaRPr lang="en-GB"/>
          </a:p>
        </p:txBody>
      </p:sp>
      <p:sp>
        <p:nvSpPr>
          <p:cNvPr id="5" name="Footer Placeholder 4">
            <a:extLst>
              <a:ext uri="{FF2B5EF4-FFF2-40B4-BE49-F238E27FC236}">
                <a16:creationId xmlns:a16="http://schemas.microsoft.com/office/drawing/2014/main" id="{F2FCEA55-0897-46B3-BD6E-8409AE14DF1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F725995-3E65-4808-9202-31344C6B1132}"/>
              </a:ext>
            </a:extLst>
          </p:cNvPr>
          <p:cNvSpPr>
            <a:spLocks noGrp="1"/>
          </p:cNvSpPr>
          <p:nvPr>
            <p:ph type="sldNum" sz="quarter" idx="12"/>
          </p:nvPr>
        </p:nvSpPr>
        <p:spPr/>
        <p:txBody>
          <a:bodyPr/>
          <a:lstStyle>
            <a:lvl1pPr>
              <a:defRPr/>
            </a:lvl1pPr>
          </a:lstStyle>
          <a:p>
            <a:pPr>
              <a:defRPr/>
            </a:pPr>
            <a:fld id="{6065387E-5B1F-490E-A53C-ECD3461769FB}" type="slidenum">
              <a:rPr lang="en-GB"/>
              <a:pPr>
                <a:defRPr/>
              </a:pPr>
              <a:t>‹#›</a:t>
            </a:fld>
            <a:endParaRPr lang="en-GB"/>
          </a:p>
        </p:txBody>
      </p:sp>
    </p:spTree>
    <p:extLst>
      <p:ext uri="{BB962C8B-B14F-4D97-AF65-F5344CB8AC3E}">
        <p14:creationId xmlns:p14="http://schemas.microsoft.com/office/powerpoint/2010/main" val="4030212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ingle content with title">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450E7931-480B-7932-7CBB-37E937EDE7F7}"/>
              </a:ext>
            </a:extLst>
          </p:cNvPr>
          <p:cNvSpPr>
            <a:spLocks noGrp="1"/>
          </p:cNvSpPr>
          <p:nvPr>
            <p:ph type="body" sz="quarter" idx="10" hasCustomPrompt="1"/>
          </p:nvPr>
        </p:nvSpPr>
        <p:spPr>
          <a:xfrm>
            <a:off x="754063" y="855665"/>
            <a:ext cx="11154228"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6" name="Content Placeholder 5">
            <a:extLst>
              <a:ext uri="{FF2B5EF4-FFF2-40B4-BE49-F238E27FC236}">
                <a16:creationId xmlns:a16="http://schemas.microsoft.com/office/drawing/2014/main" id="{A0BDE13A-3328-6F36-661B-CF18BB8126A3}"/>
              </a:ext>
            </a:extLst>
          </p:cNvPr>
          <p:cNvSpPr>
            <a:spLocks noGrp="1"/>
          </p:cNvSpPr>
          <p:nvPr>
            <p:ph sz="quarter" idx="11" hasCustomPrompt="1"/>
          </p:nvPr>
        </p:nvSpPr>
        <p:spPr>
          <a:xfrm>
            <a:off x="754063" y="1611313"/>
            <a:ext cx="11113851" cy="3995857"/>
          </a:xfrm>
          <a:prstGeom prst="rect">
            <a:avLst/>
          </a:prstGeom>
        </p:spPr>
        <p:txBody>
          <a:bodyPr/>
          <a:lstStyle>
            <a:lvl1pPr marL="0" indent="0">
              <a:buNone/>
              <a:defRPr sz="1500">
                <a:solidFill>
                  <a:srgbClr val="363636"/>
                </a:solidFill>
              </a:defRPr>
            </a:lvl1pPr>
            <a:lvl3pPr marL="685760" indent="0">
              <a:buNone/>
              <a:defRPr/>
            </a:lvl3pPr>
          </a:lstStyle>
          <a:p>
            <a:pPr lvl="0"/>
            <a:r>
              <a:rPr lang="en-US"/>
              <a:t>Add content here</a:t>
            </a:r>
            <a:endParaRPr lang="en-GB"/>
          </a:p>
        </p:txBody>
      </p:sp>
      <p:pic>
        <p:nvPicPr>
          <p:cNvPr id="4" name="Picture 3">
            <a:extLst>
              <a:ext uri="{FF2B5EF4-FFF2-40B4-BE49-F238E27FC236}">
                <a16:creationId xmlns:a16="http://schemas.microsoft.com/office/drawing/2014/main" id="{28BADEF0-7F75-CF43-3562-67143099DBA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spTree>
    <p:extLst>
      <p:ext uri="{BB962C8B-B14F-4D97-AF65-F5344CB8AC3E}">
        <p14:creationId xmlns:p14="http://schemas.microsoft.com/office/powerpoint/2010/main" val="9944591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ouble content with title">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450E7931-480B-7932-7CBB-37E937EDE7F7}"/>
              </a:ext>
            </a:extLst>
          </p:cNvPr>
          <p:cNvSpPr>
            <a:spLocks noGrp="1"/>
          </p:cNvSpPr>
          <p:nvPr>
            <p:ph type="body" sz="quarter" idx="10" hasCustomPrompt="1"/>
          </p:nvPr>
        </p:nvSpPr>
        <p:spPr>
          <a:xfrm>
            <a:off x="754063" y="855665"/>
            <a:ext cx="11154228"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6" name="Content Placeholder 5">
            <a:extLst>
              <a:ext uri="{FF2B5EF4-FFF2-40B4-BE49-F238E27FC236}">
                <a16:creationId xmlns:a16="http://schemas.microsoft.com/office/drawing/2014/main" id="{A0BDE13A-3328-6F36-661B-CF18BB8126A3}"/>
              </a:ext>
            </a:extLst>
          </p:cNvPr>
          <p:cNvSpPr>
            <a:spLocks noGrp="1"/>
          </p:cNvSpPr>
          <p:nvPr>
            <p:ph sz="quarter" idx="11" hasCustomPrompt="1"/>
          </p:nvPr>
        </p:nvSpPr>
        <p:spPr>
          <a:xfrm>
            <a:off x="754063" y="1611315"/>
            <a:ext cx="5486400" cy="2873375"/>
          </a:xfrm>
          <a:prstGeom prst="rect">
            <a:avLst/>
          </a:prstGeom>
        </p:spPr>
        <p:txBody>
          <a:bodyPr/>
          <a:lstStyle>
            <a:lvl1pPr marL="0" indent="0">
              <a:buNone/>
              <a:defRPr sz="1500">
                <a:solidFill>
                  <a:srgbClr val="363636"/>
                </a:solidFill>
              </a:defRPr>
            </a:lvl1pPr>
            <a:lvl3pPr marL="685760" indent="0">
              <a:buNone/>
              <a:defRPr/>
            </a:lvl3pPr>
          </a:lstStyle>
          <a:p>
            <a:pPr lvl="0"/>
            <a:r>
              <a:rPr lang="en-US"/>
              <a:t>Add content here</a:t>
            </a:r>
            <a:endParaRPr lang="en-GB"/>
          </a:p>
        </p:txBody>
      </p:sp>
      <p:sp>
        <p:nvSpPr>
          <p:cNvPr id="7" name="Content Placeholder 5">
            <a:extLst>
              <a:ext uri="{FF2B5EF4-FFF2-40B4-BE49-F238E27FC236}">
                <a16:creationId xmlns:a16="http://schemas.microsoft.com/office/drawing/2014/main" id="{1B89288B-4701-3F8E-8902-51A9797F75A7}"/>
              </a:ext>
            </a:extLst>
          </p:cNvPr>
          <p:cNvSpPr>
            <a:spLocks noGrp="1"/>
          </p:cNvSpPr>
          <p:nvPr>
            <p:ph sz="quarter" idx="12" hasCustomPrompt="1"/>
          </p:nvPr>
        </p:nvSpPr>
        <p:spPr>
          <a:xfrm>
            <a:off x="6421891" y="1611314"/>
            <a:ext cx="5486400" cy="2873375"/>
          </a:xfrm>
          <a:prstGeom prst="rect">
            <a:avLst/>
          </a:prstGeom>
        </p:spPr>
        <p:txBody>
          <a:bodyPr/>
          <a:lstStyle>
            <a:lvl1pPr marL="0" indent="0">
              <a:buNone/>
              <a:defRPr sz="1500">
                <a:solidFill>
                  <a:srgbClr val="363636"/>
                </a:solidFill>
              </a:defRPr>
            </a:lvl1pPr>
            <a:lvl3pPr marL="685760" indent="0">
              <a:buNone/>
              <a:defRPr/>
            </a:lvl3pPr>
          </a:lstStyle>
          <a:p>
            <a:pPr lvl="0"/>
            <a:r>
              <a:rPr lang="en-US"/>
              <a:t>Add content here</a:t>
            </a:r>
            <a:endParaRPr lang="en-GB"/>
          </a:p>
        </p:txBody>
      </p:sp>
      <p:pic>
        <p:nvPicPr>
          <p:cNvPr id="4" name="Picture 3">
            <a:extLst>
              <a:ext uri="{FF2B5EF4-FFF2-40B4-BE49-F238E27FC236}">
                <a16:creationId xmlns:a16="http://schemas.microsoft.com/office/drawing/2014/main" id="{28BADEF0-7F75-CF43-3562-67143099DBA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spTree>
    <p:extLst>
      <p:ext uri="{BB962C8B-B14F-4D97-AF65-F5344CB8AC3E}">
        <p14:creationId xmlns:p14="http://schemas.microsoft.com/office/powerpoint/2010/main" val="36654744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ext and picture with titl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B8B826-228C-3A93-2D6A-FDA88479D6D0}"/>
              </a:ext>
            </a:extLst>
          </p:cNvPr>
          <p:cNvSpPr>
            <a:spLocks noGrp="1"/>
          </p:cNvSpPr>
          <p:nvPr>
            <p:ph type="body" sz="quarter" idx="10" hasCustomPrompt="1"/>
          </p:nvPr>
        </p:nvSpPr>
        <p:spPr>
          <a:xfrm>
            <a:off x="754063" y="855665"/>
            <a:ext cx="11202837"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13" name="Text Placeholder 12">
            <a:extLst>
              <a:ext uri="{FF2B5EF4-FFF2-40B4-BE49-F238E27FC236}">
                <a16:creationId xmlns:a16="http://schemas.microsoft.com/office/drawing/2014/main" id="{4E6DCF8F-96D2-C616-2D61-0502A92B519E}"/>
              </a:ext>
            </a:extLst>
          </p:cNvPr>
          <p:cNvSpPr>
            <a:spLocks noGrp="1"/>
          </p:cNvSpPr>
          <p:nvPr>
            <p:ph type="body" sz="quarter" idx="11" hasCustomPrompt="1"/>
          </p:nvPr>
        </p:nvSpPr>
        <p:spPr>
          <a:xfrm>
            <a:off x="754063" y="1684340"/>
            <a:ext cx="5486400" cy="4117945"/>
          </a:xfrm>
          <a:prstGeom prst="rect">
            <a:avLst/>
          </a:prstGeom>
        </p:spPr>
        <p:txBody>
          <a:bodyPr/>
          <a:lstStyle>
            <a:lvl1pPr marL="0" indent="0">
              <a:buNone/>
              <a:defRPr sz="1500">
                <a:solidFill>
                  <a:srgbClr val="363636"/>
                </a:solidFill>
              </a:defRPr>
            </a:lvl1pPr>
          </a:lstStyle>
          <a:p>
            <a:pPr lvl="0"/>
            <a:r>
              <a:rPr lang="en-US"/>
              <a:t>Add content here</a:t>
            </a:r>
            <a:endParaRPr lang="en-GB"/>
          </a:p>
        </p:txBody>
      </p:sp>
      <p:pic>
        <p:nvPicPr>
          <p:cNvPr id="2" name="Picture 1">
            <a:extLst>
              <a:ext uri="{FF2B5EF4-FFF2-40B4-BE49-F238E27FC236}">
                <a16:creationId xmlns:a16="http://schemas.microsoft.com/office/drawing/2014/main" id="{B450939B-F046-CEC6-CC29-03E69FF7CC0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sp>
        <p:nvSpPr>
          <p:cNvPr id="11" name="Picture Placeholder 10">
            <a:extLst>
              <a:ext uri="{FF2B5EF4-FFF2-40B4-BE49-F238E27FC236}">
                <a16:creationId xmlns:a16="http://schemas.microsoft.com/office/drawing/2014/main" id="{F06AE999-3819-6052-3A93-3DE4555B95EA}"/>
              </a:ext>
            </a:extLst>
          </p:cNvPr>
          <p:cNvSpPr>
            <a:spLocks noGrp="1"/>
          </p:cNvSpPr>
          <p:nvPr>
            <p:ph type="pic" sz="quarter" idx="12"/>
          </p:nvPr>
        </p:nvSpPr>
        <p:spPr>
          <a:xfrm>
            <a:off x="6426200" y="1684339"/>
            <a:ext cx="5530851" cy="4117945"/>
          </a:xfrm>
          <a:prstGeom prst="rect">
            <a:avLst/>
          </a:prstGeom>
        </p:spPr>
        <p:txBody>
          <a:bodyPr/>
          <a:lstStyle>
            <a:lvl1pPr marL="0" indent="0">
              <a:buNone/>
              <a:defRPr lang="en-GB" sz="1500" kern="1200" dirty="0">
                <a:solidFill>
                  <a:srgbClr val="363636"/>
                </a:solidFill>
                <a:latin typeface="Arial" panose="020B0604020202020204" pitchFamily="34" charset="0"/>
                <a:ea typeface="+mn-ea"/>
                <a:cs typeface="Arial" panose="020B0604020202020204" pitchFamily="34" charset="0"/>
              </a:defRPr>
            </a:lvl1pPr>
          </a:lstStyle>
          <a:p>
            <a:r>
              <a:rPr lang="en-US"/>
              <a:t>Click icon to add picture</a:t>
            </a:r>
            <a:endParaRPr lang="en-GB"/>
          </a:p>
        </p:txBody>
      </p:sp>
    </p:spTree>
    <p:extLst>
      <p:ext uri="{BB962C8B-B14F-4D97-AF65-F5344CB8AC3E}">
        <p14:creationId xmlns:p14="http://schemas.microsoft.com/office/powerpoint/2010/main" val="8748742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wo images and titl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B8B826-228C-3A93-2D6A-FDA88479D6D0}"/>
              </a:ext>
            </a:extLst>
          </p:cNvPr>
          <p:cNvSpPr>
            <a:spLocks noGrp="1"/>
          </p:cNvSpPr>
          <p:nvPr>
            <p:ph type="body" sz="quarter" idx="10" hasCustomPrompt="1"/>
          </p:nvPr>
        </p:nvSpPr>
        <p:spPr>
          <a:xfrm>
            <a:off x="705455" y="855665"/>
            <a:ext cx="11251445"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pic>
        <p:nvPicPr>
          <p:cNvPr id="2" name="Picture 1">
            <a:extLst>
              <a:ext uri="{FF2B5EF4-FFF2-40B4-BE49-F238E27FC236}">
                <a16:creationId xmlns:a16="http://schemas.microsoft.com/office/drawing/2014/main" id="{B450939B-F046-CEC6-CC29-03E69FF7CC0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sp>
        <p:nvSpPr>
          <p:cNvPr id="10" name="Picture Placeholder 9">
            <a:extLst>
              <a:ext uri="{FF2B5EF4-FFF2-40B4-BE49-F238E27FC236}">
                <a16:creationId xmlns:a16="http://schemas.microsoft.com/office/drawing/2014/main" id="{261CAC7D-FC3C-1115-D7C7-98EE724D354C}"/>
              </a:ext>
            </a:extLst>
          </p:cNvPr>
          <p:cNvSpPr>
            <a:spLocks noGrp="1"/>
          </p:cNvSpPr>
          <p:nvPr>
            <p:ph type="pic" sz="quarter" idx="14"/>
          </p:nvPr>
        </p:nvSpPr>
        <p:spPr>
          <a:xfrm>
            <a:off x="704852" y="1619250"/>
            <a:ext cx="5497513" cy="4191000"/>
          </a:xfrm>
          <a:prstGeom prst="rect">
            <a:avLst/>
          </a:prstGeom>
        </p:spPr>
        <p:txBody>
          <a:bodyPr/>
          <a:lstStyle>
            <a:lvl1pPr marL="0" indent="0">
              <a:buNone/>
              <a:defRPr lang="en-GB" sz="1350" kern="1200">
                <a:solidFill>
                  <a:srgbClr val="363636"/>
                </a:solidFill>
                <a:latin typeface="Arial" panose="020B0604020202020204" pitchFamily="34" charset="0"/>
                <a:ea typeface="+mn-ea"/>
                <a:cs typeface="Arial" panose="020B0604020202020204" pitchFamily="34" charset="0"/>
              </a:defRPr>
            </a:lvl1pPr>
          </a:lstStyle>
          <a:p>
            <a:r>
              <a:rPr lang="en-US"/>
              <a:t>Click icon to add picture</a:t>
            </a:r>
            <a:endParaRPr lang="en-GB"/>
          </a:p>
        </p:txBody>
      </p:sp>
      <p:sp>
        <p:nvSpPr>
          <p:cNvPr id="11" name="Picture Placeholder 9">
            <a:extLst>
              <a:ext uri="{FF2B5EF4-FFF2-40B4-BE49-F238E27FC236}">
                <a16:creationId xmlns:a16="http://schemas.microsoft.com/office/drawing/2014/main" id="{EF709F29-4638-4B93-0AB7-A6332DB2759E}"/>
              </a:ext>
            </a:extLst>
          </p:cNvPr>
          <p:cNvSpPr>
            <a:spLocks noGrp="1"/>
          </p:cNvSpPr>
          <p:nvPr>
            <p:ph type="pic" sz="quarter" idx="15"/>
          </p:nvPr>
        </p:nvSpPr>
        <p:spPr>
          <a:xfrm>
            <a:off x="6370401" y="1619250"/>
            <a:ext cx="5497513" cy="4191000"/>
          </a:xfrm>
          <a:prstGeom prst="rect">
            <a:avLst/>
          </a:prstGeom>
        </p:spPr>
        <p:txBody>
          <a:bodyPr/>
          <a:lstStyle>
            <a:lvl1pPr marL="0" indent="0">
              <a:buNone/>
              <a:defRPr lang="en-GB" sz="1350" kern="1200">
                <a:solidFill>
                  <a:srgbClr val="363636"/>
                </a:solidFill>
                <a:latin typeface="Arial" panose="020B0604020202020204" pitchFamily="34" charset="0"/>
                <a:ea typeface="+mn-ea"/>
                <a:cs typeface="Arial" panose="020B0604020202020204" pitchFamily="34" charset="0"/>
              </a:defRPr>
            </a:lvl1pPr>
          </a:lstStyle>
          <a:p>
            <a:r>
              <a:rPr lang="en-US"/>
              <a:t>Click icon to add picture</a:t>
            </a:r>
            <a:endParaRPr lang="en-GB"/>
          </a:p>
        </p:txBody>
      </p:sp>
    </p:spTree>
    <p:extLst>
      <p:ext uri="{BB962C8B-B14F-4D97-AF65-F5344CB8AC3E}">
        <p14:creationId xmlns:p14="http://schemas.microsoft.com/office/powerpoint/2010/main" val="1430192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62C62C-D3B8-A244-BDC0-300B674B3CB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9884F6-FCEB-5740-A111-23E2F819C69A}"/>
              </a:ext>
            </a:extLst>
          </p:cNvPr>
          <p:cNvSpPr>
            <a:spLocks noGrp="1"/>
          </p:cNvSpPr>
          <p:nvPr>
            <p:ph type="title"/>
          </p:nvPr>
        </p:nvSpPr>
        <p:spPr>
          <a:xfrm>
            <a:off x="2331137" y="960370"/>
            <a:ext cx="7529726" cy="2852737"/>
          </a:xfrm>
        </p:spPr>
        <p:txBody>
          <a:bodyPr anchor="b"/>
          <a:lstStyle>
            <a:lvl1pPr algn="ctr">
              <a:defRPr sz="60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5151750-80F4-B741-BD22-B02F68EF9576}"/>
              </a:ext>
            </a:extLst>
          </p:cNvPr>
          <p:cNvSpPr>
            <a:spLocks noGrp="1"/>
          </p:cNvSpPr>
          <p:nvPr>
            <p:ph type="body" idx="1"/>
          </p:nvPr>
        </p:nvSpPr>
        <p:spPr>
          <a:xfrm>
            <a:off x="1954065" y="4397443"/>
            <a:ext cx="828387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cxnSp>
        <p:nvCxnSpPr>
          <p:cNvPr id="9" name="Straight Connector 8">
            <a:extLst>
              <a:ext uri="{FF2B5EF4-FFF2-40B4-BE49-F238E27FC236}">
                <a16:creationId xmlns:a16="http://schemas.microsoft.com/office/drawing/2014/main" id="{478692D4-6960-044A-B9AD-4D458B9822A5}"/>
              </a:ext>
            </a:extLst>
          </p:cNvPr>
          <p:cNvCxnSpPr>
            <a:cxnSpLocks/>
          </p:cNvCxnSpPr>
          <p:nvPr userDrawn="1"/>
        </p:nvCxnSpPr>
        <p:spPr>
          <a:xfrm>
            <a:off x="2656362" y="4087522"/>
            <a:ext cx="6879276"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1160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ingle chart with titl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B8B826-228C-3A93-2D6A-FDA88479D6D0}"/>
              </a:ext>
            </a:extLst>
          </p:cNvPr>
          <p:cNvSpPr>
            <a:spLocks noGrp="1"/>
          </p:cNvSpPr>
          <p:nvPr>
            <p:ph type="body" sz="quarter" idx="10" hasCustomPrompt="1"/>
          </p:nvPr>
        </p:nvSpPr>
        <p:spPr>
          <a:xfrm>
            <a:off x="705455" y="855665"/>
            <a:ext cx="11251445"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pic>
        <p:nvPicPr>
          <p:cNvPr id="2" name="Picture 1">
            <a:extLst>
              <a:ext uri="{FF2B5EF4-FFF2-40B4-BE49-F238E27FC236}">
                <a16:creationId xmlns:a16="http://schemas.microsoft.com/office/drawing/2014/main" id="{B450939B-F046-CEC6-CC29-03E69FF7CC0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sp>
        <p:nvSpPr>
          <p:cNvPr id="5" name="Chart Placeholder 4">
            <a:extLst>
              <a:ext uri="{FF2B5EF4-FFF2-40B4-BE49-F238E27FC236}">
                <a16:creationId xmlns:a16="http://schemas.microsoft.com/office/drawing/2014/main" id="{AE5F5812-8517-0002-B73C-16DD7E2D084C}"/>
              </a:ext>
            </a:extLst>
          </p:cNvPr>
          <p:cNvSpPr>
            <a:spLocks noGrp="1"/>
          </p:cNvSpPr>
          <p:nvPr>
            <p:ph type="chart" sz="quarter" idx="11"/>
          </p:nvPr>
        </p:nvSpPr>
        <p:spPr>
          <a:xfrm>
            <a:off x="704851" y="1466852"/>
            <a:ext cx="11252200" cy="4335463"/>
          </a:xfrm>
          <a:prstGeom prst="rect">
            <a:avLst/>
          </a:prstGeom>
        </p:spPr>
        <p:txBody>
          <a:bodyPr/>
          <a:lstStyle>
            <a:lvl1pPr marL="0" indent="0">
              <a:buNone/>
              <a:defRPr sz="1350">
                <a:solidFill>
                  <a:srgbClr val="363636"/>
                </a:solidFill>
              </a:defRPr>
            </a:lvl1pPr>
          </a:lstStyle>
          <a:p>
            <a:r>
              <a:rPr lang="en-US"/>
              <a:t>Click icon to add chart</a:t>
            </a:r>
            <a:endParaRPr lang="en-GB"/>
          </a:p>
        </p:txBody>
      </p:sp>
    </p:spTree>
    <p:extLst>
      <p:ext uri="{BB962C8B-B14F-4D97-AF65-F5344CB8AC3E}">
        <p14:creationId xmlns:p14="http://schemas.microsoft.com/office/powerpoint/2010/main" val="5842077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ingle table with header">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B8B826-228C-3A93-2D6A-FDA88479D6D0}"/>
              </a:ext>
            </a:extLst>
          </p:cNvPr>
          <p:cNvSpPr>
            <a:spLocks noGrp="1"/>
          </p:cNvSpPr>
          <p:nvPr>
            <p:ph type="body" sz="quarter" idx="10" hasCustomPrompt="1"/>
          </p:nvPr>
        </p:nvSpPr>
        <p:spPr>
          <a:xfrm>
            <a:off x="705455" y="855665"/>
            <a:ext cx="11251445"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pic>
        <p:nvPicPr>
          <p:cNvPr id="2" name="Picture 1">
            <a:extLst>
              <a:ext uri="{FF2B5EF4-FFF2-40B4-BE49-F238E27FC236}">
                <a16:creationId xmlns:a16="http://schemas.microsoft.com/office/drawing/2014/main" id="{B450939B-F046-CEC6-CC29-03E69FF7CC0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pic>
        <p:nvPicPr>
          <p:cNvPr id="4" name="Picture 3" descr="A black and blue logo&#10;&#10;Description automatically generated">
            <a:extLst>
              <a:ext uri="{FF2B5EF4-FFF2-40B4-BE49-F238E27FC236}">
                <a16:creationId xmlns:a16="http://schemas.microsoft.com/office/drawing/2014/main" id="{06D14FCC-2335-E2EE-17BB-0DD41013D879}"/>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848215" y="288194"/>
            <a:ext cx="1019699" cy="479652"/>
          </a:xfrm>
          <a:prstGeom prst="rect">
            <a:avLst/>
          </a:prstGeom>
        </p:spPr>
      </p:pic>
      <p:sp>
        <p:nvSpPr>
          <p:cNvPr id="6" name="Table Placeholder 5">
            <a:extLst>
              <a:ext uri="{FF2B5EF4-FFF2-40B4-BE49-F238E27FC236}">
                <a16:creationId xmlns:a16="http://schemas.microsoft.com/office/drawing/2014/main" id="{363199B4-2A4B-016B-91DE-FBA255D98092}"/>
              </a:ext>
            </a:extLst>
          </p:cNvPr>
          <p:cNvSpPr>
            <a:spLocks noGrp="1"/>
          </p:cNvSpPr>
          <p:nvPr>
            <p:ph type="tbl" sz="quarter" idx="11"/>
          </p:nvPr>
        </p:nvSpPr>
        <p:spPr>
          <a:xfrm>
            <a:off x="704851" y="1466852"/>
            <a:ext cx="11252200" cy="4335463"/>
          </a:xfrm>
          <a:prstGeom prst="rect">
            <a:avLst/>
          </a:prstGeom>
        </p:spPr>
        <p:txBody>
          <a:bodyPr/>
          <a:lstStyle>
            <a:lvl1pPr marL="0" indent="0">
              <a:buNone/>
              <a:defRPr sz="1500">
                <a:solidFill>
                  <a:srgbClr val="363636"/>
                </a:solidFill>
              </a:defRPr>
            </a:lvl1pPr>
          </a:lstStyle>
          <a:p>
            <a:r>
              <a:rPr lang="en-US"/>
              <a:t>Click icon to add table</a:t>
            </a:r>
            <a:endParaRPr lang="en-GB"/>
          </a:p>
        </p:txBody>
      </p:sp>
    </p:spTree>
    <p:extLst>
      <p:ext uri="{BB962C8B-B14F-4D97-AF65-F5344CB8AC3E}">
        <p14:creationId xmlns:p14="http://schemas.microsoft.com/office/powerpoint/2010/main" val="3338144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pic>
        <p:nvPicPr>
          <p:cNvPr id="4" name="Picture 3" descr="A black and blue logo&#10;&#10;Description automatically generated">
            <a:extLst>
              <a:ext uri="{FF2B5EF4-FFF2-40B4-BE49-F238E27FC236}">
                <a16:creationId xmlns:a16="http://schemas.microsoft.com/office/drawing/2014/main" id="{3FF87A42-B6A4-0BD3-BED1-0B4B32CFE16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3926" y="284115"/>
            <a:ext cx="1813687" cy="852355"/>
          </a:xfrm>
          <a:prstGeom prst="rect">
            <a:avLst/>
          </a:prstGeom>
        </p:spPr>
      </p:pic>
      <p:pic>
        <p:nvPicPr>
          <p:cNvPr id="10" name="Picture 9" descr="A blue curved object with black background&#10;&#10;Description automatically generated">
            <a:extLst>
              <a:ext uri="{FF2B5EF4-FFF2-40B4-BE49-F238E27FC236}">
                <a16:creationId xmlns:a16="http://schemas.microsoft.com/office/drawing/2014/main" id="{13372017-CB68-EA4F-A8BD-7D35EF15A0E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9603" t="-11570" r="51691" b="41395"/>
          <a:stretch/>
        </p:blipFill>
        <p:spPr>
          <a:xfrm>
            <a:off x="1" y="3735421"/>
            <a:ext cx="12192000" cy="3122578"/>
          </a:xfrm>
          <a:prstGeom prst="rect">
            <a:avLst/>
          </a:prstGeom>
        </p:spPr>
      </p:pic>
      <p:sp>
        <p:nvSpPr>
          <p:cNvPr id="11" name="Text Placeholder 6">
            <a:extLst>
              <a:ext uri="{FF2B5EF4-FFF2-40B4-BE49-F238E27FC236}">
                <a16:creationId xmlns:a16="http://schemas.microsoft.com/office/drawing/2014/main" id="{B34877FC-D703-B5D4-14DE-61ED2F406F68}"/>
              </a:ext>
            </a:extLst>
          </p:cNvPr>
          <p:cNvSpPr txBox="1">
            <a:spLocks/>
          </p:cNvSpPr>
          <p:nvPr userDrawn="1"/>
        </p:nvSpPr>
        <p:spPr>
          <a:xfrm>
            <a:off x="1010077" y="1818638"/>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2" name="Text Placeholder 6">
            <a:extLst>
              <a:ext uri="{FF2B5EF4-FFF2-40B4-BE49-F238E27FC236}">
                <a16:creationId xmlns:a16="http://schemas.microsoft.com/office/drawing/2014/main" id="{8BCCAD74-AB0F-B2D7-0E61-1D4AD52BAE2E}"/>
              </a:ext>
            </a:extLst>
          </p:cNvPr>
          <p:cNvSpPr txBox="1">
            <a:spLocks/>
          </p:cNvSpPr>
          <p:nvPr userDrawn="1"/>
        </p:nvSpPr>
        <p:spPr>
          <a:xfrm>
            <a:off x="1010077" y="2433785"/>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3" name="Straight Connector 12">
            <a:extLst>
              <a:ext uri="{FF2B5EF4-FFF2-40B4-BE49-F238E27FC236}">
                <a16:creationId xmlns:a16="http://schemas.microsoft.com/office/drawing/2014/main" id="{3B824039-C1F0-9965-B0CE-1197B7AEEE69}"/>
              </a:ext>
            </a:extLst>
          </p:cNvPr>
          <p:cNvCxnSpPr/>
          <p:nvPr userDrawn="1"/>
        </p:nvCxnSpPr>
        <p:spPr>
          <a:xfrm>
            <a:off x="1091444" y="2373104"/>
            <a:ext cx="280138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19969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886718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F07BCC-ABE7-85EF-90C0-36F461249B26}"/>
              </a:ext>
            </a:extLst>
          </p:cNvPr>
          <p:cNvPicPr>
            <a:picLocks/>
          </p:cNvPicPr>
          <p:nvPr userDrawn="1"/>
        </p:nvPicPr>
        <p:blipFill rotWithShape="1">
          <a:blip r:embed="rId2" cstate="print">
            <a:extLst>
              <a:ext uri="{28A0092B-C50C-407E-A947-70E740481C1C}">
                <a14:useLocalDpi xmlns:a14="http://schemas.microsoft.com/office/drawing/2010/main" val="0"/>
              </a:ext>
            </a:extLst>
          </a:blip>
          <a:srcRect l="3693" t="28991" r="10808" b="-13254"/>
          <a:stretch/>
        </p:blipFill>
        <p:spPr>
          <a:xfrm>
            <a:off x="-12998" y="3"/>
            <a:ext cx="12198500" cy="6857999"/>
          </a:xfrm>
          <a:prstGeom prst="rect">
            <a:avLst/>
          </a:prstGeom>
        </p:spPr>
      </p:pic>
      <p:pic>
        <p:nvPicPr>
          <p:cNvPr id="7" name="Picture 6">
            <a:extLst>
              <a:ext uri="{FF2B5EF4-FFF2-40B4-BE49-F238E27FC236}">
                <a16:creationId xmlns:a16="http://schemas.microsoft.com/office/drawing/2014/main" id="{11EA96DB-6520-2728-585D-C61639ACA8FA}"/>
              </a:ext>
            </a:extLst>
          </p:cNvPr>
          <p:cNvPicPr/>
          <p:nvPr userDrawn="1"/>
        </p:nvPicPr>
        <p:blipFill rotWithShape="1">
          <a:blip r:embed="rId3">
            <a:extLst>
              <a:ext uri="{28A0092B-C50C-407E-A947-70E740481C1C}">
                <a14:useLocalDpi xmlns:a14="http://schemas.microsoft.com/office/drawing/2010/main" val="0"/>
              </a:ext>
            </a:extLst>
          </a:blip>
          <a:srcRect l="7039" t="10000" r="25608" b="8715"/>
          <a:stretch/>
        </p:blipFill>
        <p:spPr>
          <a:xfrm>
            <a:off x="-6499" y="2478814"/>
            <a:ext cx="12198499" cy="4379186"/>
          </a:xfrm>
          <a:prstGeom prst="rect">
            <a:avLst/>
          </a:prstGeom>
        </p:spPr>
      </p:pic>
      <p:sp>
        <p:nvSpPr>
          <p:cNvPr id="9" name="Text Placeholder 6">
            <a:extLst>
              <a:ext uri="{FF2B5EF4-FFF2-40B4-BE49-F238E27FC236}">
                <a16:creationId xmlns:a16="http://schemas.microsoft.com/office/drawing/2014/main" id="{3B3F3BB4-5C15-3A06-D246-9C2322E7396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0" name="Text Placeholder 6">
            <a:extLst>
              <a:ext uri="{FF2B5EF4-FFF2-40B4-BE49-F238E27FC236}">
                <a16:creationId xmlns:a16="http://schemas.microsoft.com/office/drawing/2014/main" id="{88CFFCB0-5451-35D9-33DC-42965A643054}"/>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1" name="Straight Connector 10">
            <a:extLst>
              <a:ext uri="{FF2B5EF4-FFF2-40B4-BE49-F238E27FC236}">
                <a16:creationId xmlns:a16="http://schemas.microsoft.com/office/drawing/2014/main" id="{84953658-FB06-386C-A11E-4D1B47A559C3}"/>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5046B418-C115-5391-D5AD-A98687DC0EFD}"/>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256223" y="288195"/>
            <a:ext cx="1611691" cy="612138"/>
          </a:xfrm>
          <a:prstGeom prst="rect">
            <a:avLst/>
          </a:prstGeom>
        </p:spPr>
      </p:pic>
    </p:spTree>
    <p:extLst>
      <p:ext uri="{BB962C8B-B14F-4D97-AF65-F5344CB8AC3E}">
        <p14:creationId xmlns:p14="http://schemas.microsoft.com/office/powerpoint/2010/main" val="10951778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3">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F07BCC-ABE7-85EF-90C0-36F461249B26}"/>
              </a:ext>
            </a:extLst>
          </p:cNvPr>
          <p:cNvPicPr>
            <a:picLocks noGrp="1" noRo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l="7175" t="19070" r="10450" b="-3332"/>
          <a:stretch/>
        </p:blipFill>
        <p:spPr>
          <a:xfrm>
            <a:off x="0" y="3"/>
            <a:ext cx="12185501" cy="6857999"/>
          </a:xfrm>
          <a:prstGeom prst="rect">
            <a:avLst/>
          </a:prstGeom>
        </p:spPr>
      </p:pic>
      <p:pic>
        <p:nvPicPr>
          <p:cNvPr id="7" name="Picture 6">
            <a:extLst>
              <a:ext uri="{FF2B5EF4-FFF2-40B4-BE49-F238E27FC236}">
                <a16:creationId xmlns:a16="http://schemas.microsoft.com/office/drawing/2014/main" id="{11EA96DB-6520-2728-585D-C61639ACA8FA}"/>
              </a:ext>
            </a:extLst>
          </p:cNvPr>
          <p:cNvPicPr/>
          <p:nvPr userDrawn="1"/>
        </p:nvPicPr>
        <p:blipFill rotWithShape="1">
          <a:blip r:embed="rId3">
            <a:extLst>
              <a:ext uri="{28A0092B-C50C-407E-A947-70E740481C1C}">
                <a14:useLocalDpi xmlns:a14="http://schemas.microsoft.com/office/drawing/2010/main" val="0"/>
              </a:ext>
            </a:extLst>
          </a:blip>
          <a:srcRect l="7039" t="10000" r="25608" b="8715"/>
          <a:stretch/>
        </p:blipFill>
        <p:spPr>
          <a:xfrm>
            <a:off x="-6499" y="2820509"/>
            <a:ext cx="12198499" cy="4379186"/>
          </a:xfrm>
          <a:prstGeom prst="rect">
            <a:avLst/>
          </a:prstGeom>
        </p:spPr>
      </p:pic>
      <p:sp>
        <p:nvSpPr>
          <p:cNvPr id="9" name="Text Placeholder 6">
            <a:extLst>
              <a:ext uri="{FF2B5EF4-FFF2-40B4-BE49-F238E27FC236}">
                <a16:creationId xmlns:a16="http://schemas.microsoft.com/office/drawing/2014/main" id="{3B3F3BB4-5C15-3A06-D246-9C2322E7396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0" name="Text Placeholder 6">
            <a:extLst>
              <a:ext uri="{FF2B5EF4-FFF2-40B4-BE49-F238E27FC236}">
                <a16:creationId xmlns:a16="http://schemas.microsoft.com/office/drawing/2014/main" id="{88CFFCB0-5451-35D9-33DC-42965A643054}"/>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1" name="Straight Connector 10">
            <a:extLst>
              <a:ext uri="{FF2B5EF4-FFF2-40B4-BE49-F238E27FC236}">
                <a16:creationId xmlns:a16="http://schemas.microsoft.com/office/drawing/2014/main" id="{84953658-FB06-386C-A11E-4D1B47A559C3}"/>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7FC247E-DE67-E44F-DB97-7E36E65B1EE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378463" y="288195"/>
            <a:ext cx="2489451" cy="945521"/>
          </a:xfrm>
          <a:prstGeom prst="rect">
            <a:avLst/>
          </a:prstGeom>
        </p:spPr>
      </p:pic>
    </p:spTree>
    <p:extLst>
      <p:ext uri="{BB962C8B-B14F-4D97-AF65-F5344CB8AC3E}">
        <p14:creationId xmlns:p14="http://schemas.microsoft.com/office/powerpoint/2010/main" val="22684473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F07BCC-ABE7-85EF-90C0-36F461249B26}"/>
              </a:ext>
            </a:extLst>
          </p:cNvPr>
          <p:cNvPicPr>
            <a:picLocks noGrp="1" noRo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l="16888" t="23412" r="3940" b="-4391"/>
          <a:stretch/>
        </p:blipFill>
        <p:spPr>
          <a:xfrm>
            <a:off x="-6497" y="14071"/>
            <a:ext cx="12191999" cy="6857999"/>
          </a:xfrm>
          <a:prstGeom prst="rect">
            <a:avLst/>
          </a:prstGeom>
        </p:spPr>
      </p:pic>
      <p:pic>
        <p:nvPicPr>
          <p:cNvPr id="7" name="Picture 6">
            <a:extLst>
              <a:ext uri="{FF2B5EF4-FFF2-40B4-BE49-F238E27FC236}">
                <a16:creationId xmlns:a16="http://schemas.microsoft.com/office/drawing/2014/main" id="{11EA96DB-6520-2728-585D-C61639ACA8FA}"/>
              </a:ext>
            </a:extLst>
          </p:cNvPr>
          <p:cNvPicPr/>
          <p:nvPr userDrawn="1"/>
        </p:nvPicPr>
        <p:blipFill rotWithShape="1">
          <a:blip r:embed="rId3">
            <a:extLst>
              <a:ext uri="{28A0092B-C50C-407E-A947-70E740481C1C}">
                <a14:useLocalDpi xmlns:a14="http://schemas.microsoft.com/office/drawing/2010/main" val="0"/>
              </a:ext>
            </a:extLst>
          </a:blip>
          <a:srcRect l="7039" t="10000" r="25608" b="8715"/>
          <a:stretch/>
        </p:blipFill>
        <p:spPr>
          <a:xfrm>
            <a:off x="-6499" y="2820509"/>
            <a:ext cx="12198499" cy="4379186"/>
          </a:xfrm>
          <a:prstGeom prst="rect">
            <a:avLst/>
          </a:prstGeom>
        </p:spPr>
      </p:pic>
      <p:sp>
        <p:nvSpPr>
          <p:cNvPr id="9" name="Text Placeholder 6">
            <a:extLst>
              <a:ext uri="{FF2B5EF4-FFF2-40B4-BE49-F238E27FC236}">
                <a16:creationId xmlns:a16="http://schemas.microsoft.com/office/drawing/2014/main" id="{3B3F3BB4-5C15-3A06-D246-9C2322E7396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0" name="Text Placeholder 6">
            <a:extLst>
              <a:ext uri="{FF2B5EF4-FFF2-40B4-BE49-F238E27FC236}">
                <a16:creationId xmlns:a16="http://schemas.microsoft.com/office/drawing/2014/main" id="{88CFFCB0-5451-35D9-33DC-42965A643054}"/>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1" name="Straight Connector 10">
            <a:extLst>
              <a:ext uri="{FF2B5EF4-FFF2-40B4-BE49-F238E27FC236}">
                <a16:creationId xmlns:a16="http://schemas.microsoft.com/office/drawing/2014/main" id="{84953658-FB06-386C-A11E-4D1B47A559C3}"/>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FD5EB11-CA70-8D9C-C518-C60E26FCF29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378463" y="288195"/>
            <a:ext cx="2489451" cy="945521"/>
          </a:xfrm>
          <a:prstGeom prst="rect">
            <a:avLst/>
          </a:prstGeom>
        </p:spPr>
      </p:pic>
    </p:spTree>
    <p:extLst>
      <p:ext uri="{BB962C8B-B14F-4D97-AF65-F5344CB8AC3E}">
        <p14:creationId xmlns:p14="http://schemas.microsoft.com/office/powerpoint/2010/main" val="24551645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5">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F07BCC-ABE7-85EF-90C0-36F461249B26}"/>
              </a:ext>
            </a:extLst>
          </p:cNvPr>
          <p:cNvPicPr>
            <a:picLocks noGrp="1" noRo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l="13062" t="17194" r="18737" b="13802"/>
          <a:stretch/>
        </p:blipFill>
        <p:spPr>
          <a:xfrm>
            <a:off x="-12998" y="3"/>
            <a:ext cx="12198499" cy="6857999"/>
          </a:xfrm>
          <a:prstGeom prst="rect">
            <a:avLst/>
          </a:prstGeom>
        </p:spPr>
      </p:pic>
      <p:pic>
        <p:nvPicPr>
          <p:cNvPr id="7" name="Picture 6">
            <a:extLst>
              <a:ext uri="{FF2B5EF4-FFF2-40B4-BE49-F238E27FC236}">
                <a16:creationId xmlns:a16="http://schemas.microsoft.com/office/drawing/2014/main" id="{11EA96DB-6520-2728-585D-C61639ACA8FA}"/>
              </a:ext>
            </a:extLst>
          </p:cNvPr>
          <p:cNvPicPr/>
          <p:nvPr userDrawn="1"/>
        </p:nvPicPr>
        <p:blipFill rotWithShape="1">
          <a:blip r:embed="rId3">
            <a:extLst>
              <a:ext uri="{28A0092B-C50C-407E-A947-70E740481C1C}">
                <a14:useLocalDpi xmlns:a14="http://schemas.microsoft.com/office/drawing/2010/main" val="0"/>
              </a:ext>
            </a:extLst>
          </a:blip>
          <a:srcRect l="7039" t="10000" r="25608" b="8715"/>
          <a:stretch/>
        </p:blipFill>
        <p:spPr>
          <a:xfrm>
            <a:off x="-6499" y="2820509"/>
            <a:ext cx="12198499" cy="4379186"/>
          </a:xfrm>
          <a:prstGeom prst="rect">
            <a:avLst/>
          </a:prstGeom>
        </p:spPr>
      </p:pic>
      <p:sp>
        <p:nvSpPr>
          <p:cNvPr id="9" name="Text Placeholder 6">
            <a:extLst>
              <a:ext uri="{FF2B5EF4-FFF2-40B4-BE49-F238E27FC236}">
                <a16:creationId xmlns:a16="http://schemas.microsoft.com/office/drawing/2014/main" id="{3B3F3BB4-5C15-3A06-D246-9C2322E7396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0" name="Text Placeholder 6">
            <a:extLst>
              <a:ext uri="{FF2B5EF4-FFF2-40B4-BE49-F238E27FC236}">
                <a16:creationId xmlns:a16="http://schemas.microsoft.com/office/drawing/2014/main" id="{88CFFCB0-5451-35D9-33DC-42965A643054}"/>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1" name="Straight Connector 10">
            <a:extLst>
              <a:ext uri="{FF2B5EF4-FFF2-40B4-BE49-F238E27FC236}">
                <a16:creationId xmlns:a16="http://schemas.microsoft.com/office/drawing/2014/main" id="{84953658-FB06-386C-A11E-4D1B47A559C3}"/>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FD0F3389-421A-C8B7-265A-39F7031BE2A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378463" y="288195"/>
            <a:ext cx="2489451" cy="945521"/>
          </a:xfrm>
          <a:prstGeom prst="rect">
            <a:avLst/>
          </a:prstGeom>
        </p:spPr>
      </p:pic>
    </p:spTree>
    <p:extLst>
      <p:ext uri="{BB962C8B-B14F-4D97-AF65-F5344CB8AC3E}">
        <p14:creationId xmlns:p14="http://schemas.microsoft.com/office/powerpoint/2010/main" val="2461615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6">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F07BCC-ABE7-85EF-90C0-36F461249B26}"/>
              </a:ext>
            </a:extLst>
          </p:cNvPr>
          <p:cNvPicPr>
            <a:picLocks noGrp="1" noRo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l="15208" t="12770" r="53" b="2968"/>
          <a:stretch/>
        </p:blipFill>
        <p:spPr>
          <a:xfrm>
            <a:off x="1" y="3"/>
            <a:ext cx="12185503" cy="6857999"/>
          </a:xfrm>
          <a:prstGeom prst="rect">
            <a:avLst/>
          </a:prstGeom>
        </p:spPr>
      </p:pic>
      <p:pic>
        <p:nvPicPr>
          <p:cNvPr id="7" name="Picture 6">
            <a:extLst>
              <a:ext uri="{FF2B5EF4-FFF2-40B4-BE49-F238E27FC236}">
                <a16:creationId xmlns:a16="http://schemas.microsoft.com/office/drawing/2014/main" id="{11EA96DB-6520-2728-585D-C61639ACA8FA}"/>
              </a:ext>
            </a:extLst>
          </p:cNvPr>
          <p:cNvPicPr/>
          <p:nvPr userDrawn="1"/>
        </p:nvPicPr>
        <p:blipFill rotWithShape="1">
          <a:blip r:embed="rId3">
            <a:extLst>
              <a:ext uri="{28A0092B-C50C-407E-A947-70E740481C1C}">
                <a14:useLocalDpi xmlns:a14="http://schemas.microsoft.com/office/drawing/2010/main" val="0"/>
              </a:ext>
            </a:extLst>
          </a:blip>
          <a:srcRect l="7039" t="10000" r="25608" b="8715"/>
          <a:stretch/>
        </p:blipFill>
        <p:spPr>
          <a:xfrm>
            <a:off x="-6499" y="2820509"/>
            <a:ext cx="12198499" cy="4379186"/>
          </a:xfrm>
          <a:prstGeom prst="rect">
            <a:avLst/>
          </a:prstGeom>
        </p:spPr>
      </p:pic>
      <p:sp>
        <p:nvSpPr>
          <p:cNvPr id="9" name="Text Placeholder 6">
            <a:extLst>
              <a:ext uri="{FF2B5EF4-FFF2-40B4-BE49-F238E27FC236}">
                <a16:creationId xmlns:a16="http://schemas.microsoft.com/office/drawing/2014/main" id="{3B3F3BB4-5C15-3A06-D246-9C2322E7396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0" name="Text Placeholder 6">
            <a:extLst>
              <a:ext uri="{FF2B5EF4-FFF2-40B4-BE49-F238E27FC236}">
                <a16:creationId xmlns:a16="http://schemas.microsoft.com/office/drawing/2014/main" id="{88CFFCB0-5451-35D9-33DC-42965A643054}"/>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1" name="Straight Connector 10">
            <a:extLst>
              <a:ext uri="{FF2B5EF4-FFF2-40B4-BE49-F238E27FC236}">
                <a16:creationId xmlns:a16="http://schemas.microsoft.com/office/drawing/2014/main" id="{84953658-FB06-386C-A11E-4D1B47A559C3}"/>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1E1FBC1-5FE3-35EC-2796-3B747C68C21D}"/>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378463" y="288195"/>
            <a:ext cx="2489451" cy="945521"/>
          </a:xfrm>
          <a:prstGeom prst="rect">
            <a:avLst/>
          </a:prstGeom>
        </p:spPr>
      </p:pic>
    </p:spTree>
    <p:extLst>
      <p:ext uri="{BB962C8B-B14F-4D97-AF65-F5344CB8AC3E}">
        <p14:creationId xmlns:p14="http://schemas.microsoft.com/office/powerpoint/2010/main" val="8284040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1_Divider slide">
    <p:spTree>
      <p:nvGrpSpPr>
        <p:cNvPr id="1" name=""/>
        <p:cNvGrpSpPr/>
        <p:nvPr/>
      </p:nvGrpSpPr>
      <p:grpSpPr>
        <a:xfrm>
          <a:off x="0" y="0"/>
          <a:ext cx="0" cy="0"/>
          <a:chOff x="0" y="0"/>
          <a:chExt cx="0" cy="0"/>
        </a:xfrm>
      </p:grpSpPr>
      <p:pic>
        <p:nvPicPr>
          <p:cNvPr id="4" name="Picture 3" descr="A black and blue logo&#10;&#10;Description automatically generated">
            <a:extLst>
              <a:ext uri="{FF2B5EF4-FFF2-40B4-BE49-F238E27FC236}">
                <a16:creationId xmlns:a16="http://schemas.microsoft.com/office/drawing/2014/main" id="{3FF87A42-B6A4-0BD3-BED1-0B4B32CFE16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3926" y="284115"/>
            <a:ext cx="1813687" cy="852355"/>
          </a:xfrm>
          <a:prstGeom prst="rect">
            <a:avLst/>
          </a:prstGeom>
        </p:spPr>
      </p:pic>
      <p:pic>
        <p:nvPicPr>
          <p:cNvPr id="10" name="Picture 9" descr="A blue curved object with black background&#10;&#10;Description automatically generated">
            <a:extLst>
              <a:ext uri="{FF2B5EF4-FFF2-40B4-BE49-F238E27FC236}">
                <a16:creationId xmlns:a16="http://schemas.microsoft.com/office/drawing/2014/main" id="{13372017-CB68-EA4F-A8BD-7D35EF15A0E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9603" t="-11570" r="51691" b="41395"/>
          <a:stretch/>
        </p:blipFill>
        <p:spPr>
          <a:xfrm>
            <a:off x="1" y="3735421"/>
            <a:ext cx="12192000" cy="3122578"/>
          </a:xfrm>
          <a:prstGeom prst="rect">
            <a:avLst/>
          </a:prstGeom>
        </p:spPr>
      </p:pic>
      <p:sp>
        <p:nvSpPr>
          <p:cNvPr id="6" name="Text Placeholder 6">
            <a:extLst>
              <a:ext uri="{FF2B5EF4-FFF2-40B4-BE49-F238E27FC236}">
                <a16:creationId xmlns:a16="http://schemas.microsoft.com/office/drawing/2014/main" id="{650238C0-39D6-4E22-725D-F2335363304F}"/>
              </a:ext>
            </a:extLst>
          </p:cNvPr>
          <p:cNvSpPr>
            <a:spLocks noGrp="1"/>
          </p:cNvSpPr>
          <p:nvPr>
            <p:ph type="body" sz="quarter" idx="10" hasCustomPrompt="1"/>
          </p:nvPr>
        </p:nvSpPr>
        <p:spPr>
          <a:xfrm>
            <a:off x="1028841" y="1535887"/>
            <a:ext cx="6119092"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7" name="Text Placeholder 6">
            <a:extLst>
              <a:ext uri="{FF2B5EF4-FFF2-40B4-BE49-F238E27FC236}">
                <a16:creationId xmlns:a16="http://schemas.microsoft.com/office/drawing/2014/main" id="{8F174E00-AB2C-8D33-F606-5D4655DAEA33}"/>
              </a:ext>
            </a:extLst>
          </p:cNvPr>
          <p:cNvSpPr>
            <a:spLocks noGrp="1"/>
          </p:cNvSpPr>
          <p:nvPr>
            <p:ph type="body" sz="quarter" idx="11" hasCustomPrompt="1"/>
          </p:nvPr>
        </p:nvSpPr>
        <p:spPr>
          <a:xfrm>
            <a:off x="1028841" y="2306590"/>
            <a:ext cx="6119092" cy="479651"/>
          </a:xfrm>
          <a:prstGeom prst="rect">
            <a:avLst/>
          </a:prstGeom>
        </p:spPr>
        <p:txBody>
          <a:bodyPr/>
          <a:lstStyle>
            <a:lvl1pPr marL="0" indent="0">
              <a:buNone/>
              <a:defRPr sz="1350" b="0">
                <a:solidFill>
                  <a:srgbClr val="363636"/>
                </a:solidFill>
              </a:defRPr>
            </a:lvl1pPr>
          </a:lstStyle>
          <a:p>
            <a:pPr lvl="0"/>
            <a:r>
              <a:rPr lang="en-US"/>
              <a:t>Subtitle</a:t>
            </a:r>
            <a:endParaRPr lang="en-GB"/>
          </a:p>
        </p:txBody>
      </p:sp>
      <p:cxnSp>
        <p:nvCxnSpPr>
          <p:cNvPr id="8" name="Straight Connector 7">
            <a:extLst>
              <a:ext uri="{FF2B5EF4-FFF2-40B4-BE49-F238E27FC236}">
                <a16:creationId xmlns:a16="http://schemas.microsoft.com/office/drawing/2014/main" id="{7EA4422C-16CC-65CE-EFF4-2F37FE945D09}"/>
              </a:ext>
            </a:extLst>
          </p:cNvPr>
          <p:cNvCxnSpPr/>
          <p:nvPr userDrawn="1"/>
        </p:nvCxnSpPr>
        <p:spPr>
          <a:xfrm>
            <a:off x="1028841" y="2161771"/>
            <a:ext cx="611909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806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D96E876-94E4-874F-B401-A1EF460FBC2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15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E380E9DA-076B-A641-9820-4ED1C4D8515C}"/>
              </a:ext>
            </a:extLst>
          </p:cNvPr>
          <p:cNvSpPr>
            <a:spLocks noGrp="1"/>
          </p:cNvSpPr>
          <p:nvPr>
            <p:ph type="pic" idx="10" hasCustomPrompt="1"/>
          </p:nvPr>
        </p:nvSpPr>
        <p:spPr>
          <a:xfrm>
            <a:off x="7515493"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a:br>
            <a:br>
              <a:rPr lang="en-US"/>
            </a:br>
            <a:br>
              <a:rPr lang="en-US"/>
            </a:br>
            <a:r>
              <a:rPr lang="en-US"/>
              <a:t>Click icon to add image</a:t>
            </a:r>
          </a:p>
        </p:txBody>
      </p:sp>
    </p:spTree>
    <p:extLst>
      <p:ext uri="{BB962C8B-B14F-4D97-AF65-F5344CB8AC3E}">
        <p14:creationId xmlns:p14="http://schemas.microsoft.com/office/powerpoint/2010/main" val="35800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5126182"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5EEB3DC8-E4FE-3643-B153-8A0D15FACE6A}"/>
              </a:ext>
            </a:extLst>
          </p:cNvPr>
          <p:cNvSpPr>
            <a:spLocks noGrp="1"/>
          </p:cNvSpPr>
          <p:nvPr>
            <p:ph type="pic" idx="10" hasCustomPrompt="1"/>
          </p:nvPr>
        </p:nvSpPr>
        <p:spPr>
          <a:xfrm>
            <a:off x="838200"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sz="1800"/>
            </a:br>
            <a:br>
              <a:rPr lang="en-US" sz="1800"/>
            </a:br>
            <a:br>
              <a:rPr lang="en-US" sz="1800"/>
            </a:br>
            <a:r>
              <a:rPr lang="en-US" sz="1800"/>
              <a:t>Click icon to add image</a:t>
            </a:r>
            <a:endParaRPr lang="en-US"/>
          </a:p>
        </p:txBody>
      </p:sp>
    </p:spTree>
    <p:extLst>
      <p:ext uri="{BB962C8B-B14F-4D97-AF65-F5344CB8AC3E}">
        <p14:creationId xmlns:p14="http://schemas.microsoft.com/office/powerpoint/2010/main" val="2018813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2B32C-E0BB-B043-B9FC-09F8DCF35498}"/>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A28F54A-BF54-6D4F-8BCA-BE86788B7468}"/>
              </a:ext>
            </a:extLst>
          </p:cNvPr>
          <p:cNvSpPr>
            <a:spLocks noGrp="1"/>
          </p:cNvSpPr>
          <p:nvPr>
            <p:ph type="body" sz="half" idx="2"/>
          </p:nvPr>
        </p:nvSpPr>
        <p:spPr>
          <a:xfrm>
            <a:off x="839788" y="2057400"/>
            <a:ext cx="3932237" cy="3811588"/>
          </a:xfrm>
          <a:solidFill>
            <a:schemeClr val="bg2"/>
          </a:solidFill>
        </p:spPr>
        <p:txBody>
          <a:bodyPr lIns="360000" tIns="360000" rIns="360000" bIns="360000"/>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Title 1">
            <a:extLst>
              <a:ext uri="{FF2B5EF4-FFF2-40B4-BE49-F238E27FC236}">
                <a16:creationId xmlns:a16="http://schemas.microsoft.com/office/drawing/2014/main" id="{7D4710A5-D7B9-8441-83B5-B2045AD922FA}"/>
              </a:ext>
            </a:extLst>
          </p:cNvPr>
          <p:cNvSpPr>
            <a:spLocks noGrp="1"/>
          </p:cNvSpPr>
          <p:nvPr>
            <p:ph type="title"/>
          </p:nvPr>
        </p:nvSpPr>
        <p:spPr>
          <a:xfrm>
            <a:off x="838201" y="313719"/>
            <a:ext cx="8984530" cy="1009651"/>
          </a:xfrm>
        </p:spPr>
        <p:txBody>
          <a:body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86880CC8-078D-C845-A2C1-135EC1AD01CE}"/>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247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ADD0-6C29-544B-A310-F43D300ECD10}"/>
              </a:ext>
            </a:extLst>
          </p:cNvPr>
          <p:cNvSpPr>
            <a:spLocks noGrp="1"/>
          </p:cNvSpPr>
          <p:nvPr>
            <p:ph type="title"/>
          </p:nvPr>
        </p:nvSpPr>
        <p:spPr>
          <a:xfrm>
            <a:off x="839788" y="365126"/>
            <a:ext cx="10515600" cy="916920"/>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47C73F-71DD-984A-888C-CE8390EB16BA}"/>
              </a:ext>
            </a:extLst>
          </p:cNvPr>
          <p:cNvSpPr>
            <a:spLocks noGrp="1"/>
          </p:cNvSpPr>
          <p:nvPr>
            <p:ph type="body" idx="1"/>
          </p:nvPr>
        </p:nvSpPr>
        <p:spPr>
          <a:xfrm>
            <a:off x="839788" y="153033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4FDF24F-6FEA-BE4F-B6D9-9FE6CD7CB48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A1FCF99-F328-064A-B5B5-A7C5E0A4B5A2}"/>
              </a:ext>
            </a:extLst>
          </p:cNvPr>
          <p:cNvSpPr>
            <a:spLocks noGrp="1"/>
          </p:cNvSpPr>
          <p:nvPr>
            <p:ph type="body" sz="quarter" idx="3"/>
          </p:nvPr>
        </p:nvSpPr>
        <p:spPr>
          <a:xfrm>
            <a:off x="6172200" y="153033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B7DE9B-80BA-2648-8925-E5FD3D1A35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4432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No bottom b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D162174-8799-7849-898E-1793D18AC8BC}"/>
              </a:ext>
            </a:extLst>
          </p:cNvPr>
          <p:cNvSpPr/>
          <p:nvPr userDrawn="1"/>
        </p:nvSpPr>
        <p:spPr>
          <a:xfrm>
            <a:off x="0" y="5555976"/>
            <a:ext cx="12192000" cy="130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277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image" Target="../media/image1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image" Target="../media/image10.png"/><Relationship Id="rId2" Type="http://schemas.openxmlformats.org/officeDocument/2006/relationships/slideLayout" Target="../slideLayouts/slideLayout27.xml"/><Relationship Id="rId16" Type="http://schemas.openxmlformats.org/officeDocument/2006/relationships/image" Target="../media/image9.jpe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44454-5751-0F45-BF0A-7FFB481E3E74}"/>
              </a:ext>
            </a:extLst>
          </p:cNvPr>
          <p:cNvPicPr>
            <a:picLocks noChangeAspect="1"/>
          </p:cNvPicPr>
          <p:nvPr userDrawn="1"/>
        </p:nvPicPr>
        <p:blipFill>
          <a:blip r:embed="rId16"/>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EAA2D44-78DF-F04F-98DD-7402C49555AF}"/>
              </a:ext>
            </a:extLst>
          </p:cNvPr>
          <p:cNvSpPr>
            <a:spLocks noGrp="1"/>
          </p:cNvSpPr>
          <p:nvPr>
            <p:ph type="title"/>
          </p:nvPr>
        </p:nvSpPr>
        <p:spPr>
          <a:xfrm>
            <a:off x="838201" y="313719"/>
            <a:ext cx="8984530"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DA70CE-1CA8-3745-BA04-662404E801DB}"/>
              </a:ext>
            </a:extLst>
          </p:cNvPr>
          <p:cNvSpPr>
            <a:spLocks noGrp="1"/>
          </p:cNvSpPr>
          <p:nvPr>
            <p:ph type="body" idx="1"/>
          </p:nvPr>
        </p:nvSpPr>
        <p:spPr>
          <a:xfrm>
            <a:off x="838200" y="1998481"/>
            <a:ext cx="10515600" cy="4178481"/>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ext Placeholder 2">
            <a:extLst>
              <a:ext uri="{FF2B5EF4-FFF2-40B4-BE49-F238E27FC236}">
                <a16:creationId xmlns:a16="http://schemas.microsoft.com/office/drawing/2014/main" id="{6022A7E0-4F78-F748-8959-A0ECBB4A9709}"/>
              </a:ext>
            </a:extLst>
          </p:cNvPr>
          <p:cNvSpPr txBox="1">
            <a:spLocks/>
          </p:cNvSpPr>
          <p:nvPr userDrawn="1"/>
        </p:nvSpPr>
        <p:spPr>
          <a:xfrm>
            <a:off x="838200" y="1432874"/>
            <a:ext cx="10515600" cy="282804"/>
          </a:xfrm>
          <a:prstGeom prst="rect">
            <a:avLst/>
          </a:prstGeom>
        </p:spPr>
        <p:txBody>
          <a:bodyPr vert="horz" lIns="0" tIns="0" rIns="0" bIns="0" rtlCol="0">
            <a:normAutofit fontScale="925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spTree>
    <p:extLst>
      <p:ext uri="{BB962C8B-B14F-4D97-AF65-F5344CB8AC3E}">
        <p14:creationId xmlns:p14="http://schemas.microsoft.com/office/powerpoint/2010/main" val="209869338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75" r:id="rId4"/>
    <p:sldLayoutId id="2147483718" r:id="rId5"/>
    <p:sldLayoutId id="2147483774" r:id="rId6"/>
    <p:sldLayoutId id="2147483722" r:id="rId7"/>
    <p:sldLayoutId id="2147483719" r:id="rId8"/>
    <p:sldLayoutId id="2147483724" r:id="rId9"/>
    <p:sldLayoutId id="2147483720" r:id="rId10"/>
    <p:sldLayoutId id="2147483721" r:id="rId11"/>
    <p:sldLayoutId id="2147483723" r:id="rId12"/>
    <p:sldLayoutId id="2147483776" r:id="rId13"/>
    <p:sldLayoutId id="2147483777" r:id="rId14"/>
  </p:sldLayoutIdLst>
  <p:txStyles>
    <p:title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16781D01-0D0E-4C96-8B62-5773F8F69A0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D29AD18D-7603-4E3A-B389-62C1E1AAE63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7278E303-0C1D-4986-9B46-B7A950409D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172FBF15-072A-4CAD-90D4-5EB8F3E002BF}" type="datetime1">
              <a:rPr lang="en-GB"/>
              <a:pPr>
                <a:defRPr/>
              </a:pPr>
              <a:t>20/03/2025</a:t>
            </a:fld>
            <a:endParaRPr lang="en-GB"/>
          </a:p>
        </p:txBody>
      </p:sp>
      <p:sp>
        <p:nvSpPr>
          <p:cNvPr id="5" name="Footer Placeholder 4">
            <a:extLst>
              <a:ext uri="{FF2B5EF4-FFF2-40B4-BE49-F238E27FC236}">
                <a16:creationId xmlns:a16="http://schemas.microsoft.com/office/drawing/2014/main" id="{B21B7FE8-92D2-4442-9F04-58731F8AD3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07CD1383-6289-407C-93AA-AB5D739F66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319C5A02-C309-4F20-85A5-8B5BA6353890}" type="slidenum">
              <a:rPr lang="en-GB"/>
              <a:pPr>
                <a:defRPr/>
              </a:pPr>
              <a:t>‹#›</a:t>
            </a:fld>
            <a:endParaRPr lang="en-GB"/>
          </a:p>
        </p:txBody>
      </p:sp>
    </p:spTree>
    <p:extLst>
      <p:ext uri="{BB962C8B-B14F-4D97-AF65-F5344CB8AC3E}">
        <p14:creationId xmlns:p14="http://schemas.microsoft.com/office/powerpoint/2010/main" val="181495949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B888FA-400B-8B28-4084-2285D38BB77D}"/>
              </a:ext>
            </a:extLst>
          </p:cNvPr>
          <p:cNvPicPr>
            <a:picLocks noGrp="1" noRot="1" noChangeAspect="1" noMove="1" noResize="1" noEditPoints="1" noAdjustHandles="1" noChangeArrowheads="1" noChangeShapeType="1" noCrop="1"/>
          </p:cNvPicPr>
          <p:nvPr userDrawn="1"/>
        </p:nvPicPr>
        <p:blipFill rotWithShape="1">
          <a:blip r:embed="rId16" cstate="print">
            <a:extLst>
              <a:ext uri="{28A0092B-C50C-407E-A947-70E740481C1C}">
                <a14:useLocalDpi xmlns:a14="http://schemas.microsoft.com/office/drawing/2010/main" val="0"/>
              </a:ext>
            </a:extLst>
          </a:blip>
          <a:srcRect l="25396" t="28257" r="25370" b="17962"/>
          <a:stretch/>
        </p:blipFill>
        <p:spPr>
          <a:xfrm>
            <a:off x="1" y="2"/>
            <a:ext cx="12192000" cy="6857999"/>
          </a:xfrm>
          <a:prstGeom prst="rect">
            <a:avLst/>
          </a:prstGeom>
        </p:spPr>
      </p:pic>
      <p:pic>
        <p:nvPicPr>
          <p:cNvPr id="3" name="Picture 2">
            <a:extLst>
              <a:ext uri="{FF2B5EF4-FFF2-40B4-BE49-F238E27FC236}">
                <a16:creationId xmlns:a16="http://schemas.microsoft.com/office/drawing/2014/main" id="{30E379E4-5BD8-9C8D-CFE5-002AE9FF854C}"/>
              </a:ext>
            </a:extLst>
          </p:cNvPr>
          <p:cNvPicPr>
            <a:picLocks noGrp="1" noRot="1" noChangeAspect="1" noMove="1" noResize="1" noEditPoints="1" noAdjustHandles="1" noChangeArrowheads="1" noChangeShapeType="1" noCrop="1"/>
          </p:cNvPicPr>
          <p:nvPr userDrawn="1"/>
        </p:nvPicPr>
        <p:blipFill rotWithShape="1">
          <a:blip r:embed="rId17">
            <a:extLst>
              <a:ext uri="{28A0092B-C50C-407E-A947-70E740481C1C}">
                <a14:useLocalDpi xmlns:a14="http://schemas.microsoft.com/office/drawing/2010/main" val="0"/>
              </a:ext>
            </a:extLst>
          </a:blip>
          <a:srcRect l="7039" t="10000" r="25608" b="8715"/>
          <a:stretch/>
        </p:blipFill>
        <p:spPr>
          <a:xfrm>
            <a:off x="-6499" y="2478814"/>
            <a:ext cx="12198499" cy="4379186"/>
          </a:xfrm>
          <a:prstGeom prst="rect">
            <a:avLst/>
          </a:prstGeom>
        </p:spPr>
      </p:pic>
      <p:pic>
        <p:nvPicPr>
          <p:cNvPr id="11" name="Picture 10">
            <a:extLst>
              <a:ext uri="{FF2B5EF4-FFF2-40B4-BE49-F238E27FC236}">
                <a16:creationId xmlns:a16="http://schemas.microsoft.com/office/drawing/2014/main" id="{6B69165E-5201-2866-A4E8-5BEBE7EFAA63}"/>
              </a:ext>
            </a:extLst>
          </p:cNvPr>
          <p:cNvPicPr>
            <a:picLocks noChangeAspect="1"/>
          </p:cNvPicPr>
          <p:nvPr userDrawn="1"/>
        </p:nvPicPr>
        <p:blipFill>
          <a:blip r:embed="rId18" cstate="print">
            <a:extLst>
              <a:ext uri="{28A0092B-C50C-407E-A947-70E740481C1C}">
                <a14:useLocalDpi xmlns:a14="http://schemas.microsoft.com/office/drawing/2010/main" val="0"/>
              </a:ext>
            </a:extLst>
          </a:blip>
          <a:srcRect/>
          <a:stretch/>
        </p:blipFill>
        <p:spPr>
          <a:xfrm>
            <a:off x="9378463" y="288195"/>
            <a:ext cx="2489451" cy="945521"/>
          </a:xfrm>
          <a:prstGeom prst="rect">
            <a:avLst/>
          </a:prstGeom>
        </p:spPr>
      </p:pic>
      <p:sp>
        <p:nvSpPr>
          <p:cNvPr id="4" name="Text Placeholder 6">
            <a:extLst>
              <a:ext uri="{FF2B5EF4-FFF2-40B4-BE49-F238E27FC236}">
                <a16:creationId xmlns:a16="http://schemas.microsoft.com/office/drawing/2014/main" id="{382C30F7-246F-F161-31C7-7F9950D73C9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6" name="Text Placeholder 6">
            <a:extLst>
              <a:ext uri="{FF2B5EF4-FFF2-40B4-BE49-F238E27FC236}">
                <a16:creationId xmlns:a16="http://schemas.microsoft.com/office/drawing/2014/main" id="{B412BD68-1933-A7C3-19E8-464614330A0C}"/>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8" name="Straight Connector 7">
            <a:extLst>
              <a:ext uri="{FF2B5EF4-FFF2-40B4-BE49-F238E27FC236}">
                <a16:creationId xmlns:a16="http://schemas.microsoft.com/office/drawing/2014/main" id="{03CB2D4D-07EC-F0E7-8D15-3D2E8AEED5E4}"/>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52507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txStyles>
    <p:titleStyle>
      <a:lvl1pPr algn="l" defTabSz="685761" rtl="0" eaLnBrk="1" latinLnBrk="0" hangingPunct="1">
        <a:lnSpc>
          <a:spcPct val="90000"/>
        </a:lnSpc>
        <a:spcBef>
          <a:spcPct val="0"/>
        </a:spcBef>
        <a:buNone/>
        <a:defRPr sz="1732" b="1" kern="1200">
          <a:solidFill>
            <a:srgbClr val="005EB8"/>
          </a:solidFill>
          <a:latin typeface="Arial" panose="020B0604020202020204" pitchFamily="34" charset="0"/>
          <a:ea typeface="+mj-ea"/>
          <a:cs typeface="Arial" panose="020B0604020202020204" pitchFamily="34" charset="0"/>
        </a:defRPr>
      </a:lvl1pPr>
    </p:titleStyle>
    <p:bodyStyle>
      <a:lvl1pPr marL="171440" indent="-171440" algn="l" defTabSz="685761"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21" indent="-171440" algn="l" defTabSz="685761"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01" indent="-171440" algn="l" defTabSz="685761"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081"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2962"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41"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22"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02"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483"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1" rtl="0" eaLnBrk="1" latinLnBrk="0" hangingPunct="1">
        <a:defRPr sz="1350" kern="1200">
          <a:solidFill>
            <a:schemeClr val="tx1"/>
          </a:solidFill>
          <a:latin typeface="+mn-lt"/>
          <a:ea typeface="+mn-ea"/>
          <a:cs typeface="+mn-cs"/>
        </a:defRPr>
      </a:lvl1pPr>
      <a:lvl2pPr marL="342881" algn="l" defTabSz="685761" rtl="0" eaLnBrk="1" latinLnBrk="0" hangingPunct="1">
        <a:defRPr sz="1350" kern="1200">
          <a:solidFill>
            <a:schemeClr val="tx1"/>
          </a:solidFill>
          <a:latin typeface="+mn-lt"/>
          <a:ea typeface="+mn-ea"/>
          <a:cs typeface="+mn-cs"/>
        </a:defRPr>
      </a:lvl2pPr>
      <a:lvl3pPr marL="685761" algn="l" defTabSz="685761" rtl="0" eaLnBrk="1" latinLnBrk="0" hangingPunct="1">
        <a:defRPr sz="1350" kern="1200">
          <a:solidFill>
            <a:schemeClr val="tx1"/>
          </a:solidFill>
          <a:latin typeface="+mn-lt"/>
          <a:ea typeface="+mn-ea"/>
          <a:cs typeface="+mn-cs"/>
        </a:defRPr>
      </a:lvl3pPr>
      <a:lvl4pPr marL="1028641" algn="l" defTabSz="685761" rtl="0" eaLnBrk="1" latinLnBrk="0" hangingPunct="1">
        <a:defRPr sz="1350" kern="1200">
          <a:solidFill>
            <a:schemeClr val="tx1"/>
          </a:solidFill>
          <a:latin typeface="+mn-lt"/>
          <a:ea typeface="+mn-ea"/>
          <a:cs typeface="+mn-cs"/>
        </a:defRPr>
      </a:lvl4pPr>
      <a:lvl5pPr marL="1371521" algn="l" defTabSz="685761" rtl="0" eaLnBrk="1" latinLnBrk="0" hangingPunct="1">
        <a:defRPr sz="1350" kern="1200">
          <a:solidFill>
            <a:schemeClr val="tx1"/>
          </a:solidFill>
          <a:latin typeface="+mn-lt"/>
          <a:ea typeface="+mn-ea"/>
          <a:cs typeface="+mn-cs"/>
        </a:defRPr>
      </a:lvl5pPr>
      <a:lvl6pPr marL="1714402" algn="l" defTabSz="685761" rtl="0" eaLnBrk="1" latinLnBrk="0" hangingPunct="1">
        <a:defRPr sz="1350" kern="1200">
          <a:solidFill>
            <a:schemeClr val="tx1"/>
          </a:solidFill>
          <a:latin typeface="+mn-lt"/>
          <a:ea typeface="+mn-ea"/>
          <a:cs typeface="+mn-cs"/>
        </a:defRPr>
      </a:lvl6pPr>
      <a:lvl7pPr marL="2057282" algn="l" defTabSz="685761" rtl="0" eaLnBrk="1" latinLnBrk="0" hangingPunct="1">
        <a:defRPr sz="1350" kern="1200">
          <a:solidFill>
            <a:schemeClr val="tx1"/>
          </a:solidFill>
          <a:latin typeface="+mn-lt"/>
          <a:ea typeface="+mn-ea"/>
          <a:cs typeface="+mn-cs"/>
        </a:defRPr>
      </a:lvl7pPr>
      <a:lvl8pPr marL="2400163" algn="l" defTabSz="685761" rtl="0" eaLnBrk="1" latinLnBrk="0" hangingPunct="1">
        <a:defRPr sz="1350" kern="1200">
          <a:solidFill>
            <a:schemeClr val="tx1"/>
          </a:solidFill>
          <a:latin typeface="+mn-lt"/>
          <a:ea typeface="+mn-ea"/>
          <a:cs typeface="+mn-cs"/>
        </a:defRPr>
      </a:lvl8pPr>
      <a:lvl9pPr marL="2743043" algn="l" defTabSz="685761"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31.jpe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hyperlink" Target="https://www.youtube.com/watch?v=4wjY2YjX_ZQ" TargetMode="Externa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p:txBody>
          <a:bodyPr>
            <a:normAutofit fontScale="90000"/>
          </a:bodyPr>
          <a:lstStyle/>
          <a:p>
            <a:r>
              <a:rPr lang="en-US" dirty="0"/>
              <a:t>Health Innovation East Midlands: PSIRP Theme - Medication</a:t>
            </a:r>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p:txBody>
          <a:bodyPr vert="horz" lIns="0" tIns="0" rIns="0" bIns="0" rtlCol="0" anchor="t">
            <a:normAutofit fontScale="70000" lnSpcReduction="20000"/>
          </a:bodyPr>
          <a:lstStyle/>
          <a:p>
            <a:r>
              <a:rPr lang="en-US"/>
              <a:t>Sophie Mason, Senior Innovation Lead</a:t>
            </a:r>
          </a:p>
          <a:p>
            <a:r>
              <a:rPr lang="en-US" sz="1600"/>
              <a:t>26th February 2025</a:t>
            </a:r>
            <a:endParaRPr lang="en-US" sz="1600">
              <a:cs typeface="Arial"/>
            </a:endParaRPr>
          </a:p>
        </p:txBody>
      </p:sp>
    </p:spTree>
    <p:extLst>
      <p:ext uri="{BB962C8B-B14F-4D97-AF65-F5344CB8AC3E}">
        <p14:creationId xmlns:p14="http://schemas.microsoft.com/office/powerpoint/2010/main" val="435419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C609B3-8F3C-48BC-991F-29A3942BA243}"/>
              </a:ext>
            </a:extLst>
          </p:cNvPr>
          <p:cNvPicPr>
            <a:picLocks noChangeAspect="1"/>
          </p:cNvPicPr>
          <p:nvPr/>
        </p:nvPicPr>
        <p:blipFill>
          <a:blip r:embed="rId3"/>
          <a:stretch>
            <a:fillRect/>
          </a:stretch>
        </p:blipFill>
        <p:spPr>
          <a:xfrm>
            <a:off x="7903389" y="1802970"/>
            <a:ext cx="3524343" cy="3567038"/>
          </a:xfrm>
          <a:prstGeom prst="rect">
            <a:avLst/>
          </a:prstGeom>
        </p:spPr>
      </p:pic>
      <p:sp>
        <p:nvSpPr>
          <p:cNvPr id="2" name="Title 1">
            <a:extLst>
              <a:ext uri="{FF2B5EF4-FFF2-40B4-BE49-F238E27FC236}">
                <a16:creationId xmlns:a16="http://schemas.microsoft.com/office/drawing/2014/main" id="{61034CC3-1F42-4421-9C16-FB30974A63D7}"/>
              </a:ext>
            </a:extLst>
          </p:cNvPr>
          <p:cNvSpPr>
            <a:spLocks noGrp="1"/>
          </p:cNvSpPr>
          <p:nvPr>
            <p:ph type="title"/>
          </p:nvPr>
        </p:nvSpPr>
        <p:spPr/>
        <p:txBody>
          <a:bodyPr>
            <a:normAutofit fontScale="90000"/>
          </a:bodyPr>
          <a:lstStyle/>
          <a:p>
            <a:r>
              <a:rPr lang="en-GB"/>
              <a:t>Definition for Human Factors/Ergonomics</a:t>
            </a:r>
          </a:p>
        </p:txBody>
      </p:sp>
      <p:sp>
        <p:nvSpPr>
          <p:cNvPr id="8" name="Freeform: Shape 7">
            <a:extLst>
              <a:ext uri="{FF2B5EF4-FFF2-40B4-BE49-F238E27FC236}">
                <a16:creationId xmlns:a16="http://schemas.microsoft.com/office/drawing/2014/main" id="{0C371433-DDAD-4C7F-A893-0026315988C3}"/>
              </a:ext>
            </a:extLst>
          </p:cNvPr>
          <p:cNvSpPr/>
          <p:nvPr/>
        </p:nvSpPr>
        <p:spPr>
          <a:xfrm>
            <a:off x="439389" y="1802970"/>
            <a:ext cx="6907709" cy="3802912"/>
          </a:xfrm>
          <a:custGeom>
            <a:avLst/>
            <a:gdLst>
              <a:gd name="connsiteX0" fmla="*/ 0 w 3514312"/>
              <a:gd name="connsiteY0" fmla="*/ 0 h 2108587"/>
              <a:gd name="connsiteX1" fmla="*/ 3514312 w 3514312"/>
              <a:gd name="connsiteY1" fmla="*/ 0 h 2108587"/>
              <a:gd name="connsiteX2" fmla="*/ 3514312 w 3514312"/>
              <a:gd name="connsiteY2" fmla="*/ 2108587 h 2108587"/>
              <a:gd name="connsiteX3" fmla="*/ 0 w 3514312"/>
              <a:gd name="connsiteY3" fmla="*/ 2108587 h 2108587"/>
              <a:gd name="connsiteX4" fmla="*/ 0 w 3514312"/>
              <a:gd name="connsiteY4" fmla="*/ 0 h 2108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4312" h="2108587">
                <a:moveTo>
                  <a:pt x="0" y="0"/>
                </a:moveTo>
                <a:lnTo>
                  <a:pt x="3514312" y="0"/>
                </a:lnTo>
                <a:lnTo>
                  <a:pt x="3514312" y="2108587"/>
                </a:lnTo>
                <a:lnTo>
                  <a:pt x="0" y="2108587"/>
                </a:lnTo>
                <a:lnTo>
                  <a:pt x="0" y="0"/>
                </a:lnTo>
                <a:close/>
              </a:path>
            </a:pathLst>
          </a:custGeom>
        </p:spPr>
        <p:style>
          <a:lnRef idx="2">
            <a:schemeClr val="accent1"/>
          </a:lnRef>
          <a:fillRef idx="1">
            <a:schemeClr val="lt1"/>
          </a:fillRef>
          <a:effectRef idx="0">
            <a:schemeClr val="accent1"/>
          </a:effectRef>
          <a:fontRef idx="minor">
            <a:schemeClr val="dk1"/>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a:t>T</a:t>
            </a:r>
            <a:r>
              <a:rPr lang="en-GB" b="0" i="0" kern="1200"/>
              <a:t>he scientific discipline concerned with the understanding of </a:t>
            </a:r>
            <a:r>
              <a:rPr lang="en-GB" sz="2000" b="1" i="0" kern="1200">
                <a:solidFill>
                  <a:schemeClr val="accent1"/>
                </a:solidFill>
              </a:rPr>
              <a:t>interactions</a:t>
            </a:r>
            <a:r>
              <a:rPr lang="en-GB" b="0" i="0" kern="1200"/>
              <a:t> among humans and other elements of a system, and the profession that applies theory, principles, data, and methods </a:t>
            </a:r>
            <a:r>
              <a:rPr lang="en-GB" sz="2000" b="1" i="0" kern="1200">
                <a:solidFill>
                  <a:schemeClr val="accent1"/>
                </a:solidFill>
              </a:rPr>
              <a:t>to design in order to optimize human well-being and overall system</a:t>
            </a:r>
            <a:r>
              <a:rPr lang="en-GB" sz="2000" b="1" i="0" kern="1200"/>
              <a:t> </a:t>
            </a:r>
            <a:r>
              <a:rPr lang="en-GB" sz="2000" b="1" i="0" kern="1200">
                <a:solidFill>
                  <a:schemeClr val="accent1"/>
                </a:solidFill>
              </a:rPr>
              <a:t>performance</a:t>
            </a:r>
            <a:r>
              <a:rPr lang="en-GB" b="1" i="0" kern="1200">
                <a:solidFill>
                  <a:schemeClr val="accent1"/>
                </a:solidFill>
              </a:rPr>
              <a:t>. </a:t>
            </a:r>
          </a:p>
          <a:p>
            <a:pPr marL="0" lvl="0" indent="0" algn="ctr" defTabSz="666750">
              <a:lnSpc>
                <a:spcPct val="90000"/>
              </a:lnSpc>
              <a:spcBef>
                <a:spcPct val="0"/>
              </a:spcBef>
              <a:spcAft>
                <a:spcPct val="35000"/>
              </a:spcAft>
              <a:buNone/>
            </a:pPr>
            <a:endParaRPr lang="en-GB"/>
          </a:p>
          <a:p>
            <a:pPr marL="0" lvl="0" indent="0" algn="r" defTabSz="666750">
              <a:lnSpc>
                <a:spcPct val="90000"/>
              </a:lnSpc>
              <a:spcBef>
                <a:spcPct val="0"/>
              </a:spcBef>
              <a:spcAft>
                <a:spcPct val="35000"/>
              </a:spcAft>
              <a:buNone/>
            </a:pPr>
            <a:r>
              <a:rPr lang="en-GB" kern="1200"/>
              <a:t>International Ergonomics </a:t>
            </a:r>
            <a:r>
              <a:rPr lang="en-GB"/>
              <a:t>A</a:t>
            </a:r>
            <a:r>
              <a:rPr lang="en-GB" kern="1200"/>
              <a:t>ssociation</a:t>
            </a:r>
          </a:p>
        </p:txBody>
      </p:sp>
    </p:spTree>
    <p:extLst>
      <p:ext uri="{BB962C8B-B14F-4D97-AF65-F5344CB8AC3E}">
        <p14:creationId xmlns:p14="http://schemas.microsoft.com/office/powerpoint/2010/main" val="410495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People working on ideas">
            <a:extLst>
              <a:ext uri="{FF2B5EF4-FFF2-40B4-BE49-F238E27FC236}">
                <a16:creationId xmlns:a16="http://schemas.microsoft.com/office/drawing/2014/main" id="{171E7288-CEC6-F45C-30D9-3F92051541F2}"/>
              </a:ext>
            </a:extLst>
          </p:cNvPr>
          <p:cNvPicPr>
            <a:picLocks noGrp="1" noChangeAspect="1"/>
          </p:cNvPicPr>
          <p:nvPr>
            <p:ph idx="4294967295"/>
          </p:nvPr>
        </p:nvPicPr>
        <p:blipFill>
          <a:blip r:embed="rId3"/>
          <a:srcRect l="5748" r="5748"/>
          <a:stretch/>
        </p:blipFill>
        <p:spPr>
          <a:xfrm>
            <a:off x="2916238" y="0"/>
            <a:ext cx="9275762" cy="685800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DEB93F77-F151-BC69-D638-7703173CC002}"/>
              </a:ext>
            </a:extLst>
          </p:cNvPr>
          <p:cNvSpPr>
            <a:spLocks noGrp="1"/>
          </p:cNvSpPr>
          <p:nvPr>
            <p:ph type="title" idx="4294967295"/>
          </p:nvPr>
        </p:nvSpPr>
        <p:spPr>
          <a:xfrm>
            <a:off x="0" y="2852738"/>
            <a:ext cx="3162300" cy="2640012"/>
          </a:xfrm>
        </p:spPr>
        <p:txBody>
          <a:bodyPr vert="horz" lIns="91440" tIns="45720" rIns="91440" bIns="45720" rtlCol="0" anchor="b">
            <a:normAutofit/>
          </a:bodyPr>
          <a:lstStyle/>
          <a:p>
            <a:r>
              <a:rPr lang="en-US" sz="3600">
                <a:solidFill>
                  <a:schemeClr val="tx1">
                    <a:lumMod val="85000"/>
                    <a:lumOff val="15000"/>
                  </a:schemeClr>
                </a:solidFill>
              </a:rPr>
              <a:t>Study detail</a:t>
            </a:r>
          </a:p>
        </p:txBody>
      </p:sp>
    </p:spTree>
    <p:extLst>
      <p:ext uri="{BB962C8B-B14F-4D97-AF65-F5344CB8AC3E}">
        <p14:creationId xmlns:p14="http://schemas.microsoft.com/office/powerpoint/2010/main" val="579262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CBF2F-D7E2-B73B-D1AC-79F7FE4497FF}"/>
              </a:ext>
            </a:extLst>
          </p:cNvPr>
          <p:cNvSpPr>
            <a:spLocks noGrp="1"/>
          </p:cNvSpPr>
          <p:nvPr>
            <p:ph type="title"/>
          </p:nvPr>
        </p:nvSpPr>
        <p:spPr/>
        <p:txBody>
          <a:bodyPr>
            <a:normAutofit fontScale="90000"/>
          </a:bodyPr>
          <a:lstStyle/>
          <a:p>
            <a:r>
              <a:rPr lang="en-GB"/>
              <a:t>What was the issue that needed review?</a:t>
            </a:r>
          </a:p>
        </p:txBody>
      </p:sp>
      <p:sp>
        <p:nvSpPr>
          <p:cNvPr id="3" name="Content Placeholder 2">
            <a:extLst>
              <a:ext uri="{FF2B5EF4-FFF2-40B4-BE49-F238E27FC236}">
                <a16:creationId xmlns:a16="http://schemas.microsoft.com/office/drawing/2014/main" id="{CDE52017-60E2-164A-C418-19C99EDCB27C}"/>
              </a:ext>
            </a:extLst>
          </p:cNvPr>
          <p:cNvSpPr>
            <a:spLocks noGrp="1"/>
          </p:cNvSpPr>
          <p:nvPr>
            <p:ph idx="1"/>
          </p:nvPr>
        </p:nvSpPr>
        <p:spPr/>
        <p:txBody>
          <a:bodyPr/>
          <a:lstStyle/>
          <a:p>
            <a:r>
              <a:rPr lang="en-GB"/>
              <a:t>Most long-term opioids are issued in GP practice via repeat (&gt;18,000 people on long term opioid)</a:t>
            </a:r>
          </a:p>
          <a:p>
            <a:r>
              <a:rPr lang="en-GB"/>
              <a:t>Opioids are high-risk drugs (22% of coroners preventable death reports relate to opioids)</a:t>
            </a:r>
          </a:p>
          <a:p>
            <a:r>
              <a:rPr lang="en-GB"/>
              <a:t>Repeat requests are administration team led with minimal clinician interaction</a:t>
            </a:r>
          </a:p>
          <a:p>
            <a:r>
              <a:rPr lang="en-GB"/>
              <a:t>Each GP practice runs differently and has different population needs</a:t>
            </a:r>
          </a:p>
        </p:txBody>
      </p:sp>
    </p:spTree>
    <p:extLst>
      <p:ext uri="{BB962C8B-B14F-4D97-AF65-F5344CB8AC3E}">
        <p14:creationId xmlns:p14="http://schemas.microsoft.com/office/powerpoint/2010/main" val="878277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9C97C-C9E5-968E-68EB-5DD38438A07B}"/>
              </a:ext>
            </a:extLst>
          </p:cNvPr>
          <p:cNvSpPr>
            <a:spLocks noGrp="1"/>
          </p:cNvSpPr>
          <p:nvPr>
            <p:ph type="title"/>
          </p:nvPr>
        </p:nvSpPr>
        <p:spPr>
          <a:xfrm>
            <a:off x="494395" y="239291"/>
            <a:ext cx="8984530" cy="1009651"/>
          </a:xfrm>
        </p:spPr>
        <p:txBody>
          <a:bodyPr/>
          <a:lstStyle/>
          <a:p>
            <a:r>
              <a:rPr lang="en-GB"/>
              <a:t>Methodology</a:t>
            </a:r>
          </a:p>
        </p:txBody>
      </p:sp>
      <p:graphicFrame>
        <p:nvGraphicFramePr>
          <p:cNvPr id="4" name="Content Placeholder 3">
            <a:extLst>
              <a:ext uri="{FF2B5EF4-FFF2-40B4-BE49-F238E27FC236}">
                <a16:creationId xmlns:a16="http://schemas.microsoft.com/office/drawing/2014/main" id="{CF7C13A5-011D-DAD0-99A1-704C536F1F3E}"/>
              </a:ext>
            </a:extLst>
          </p:cNvPr>
          <p:cNvGraphicFramePr>
            <a:graphicFrameLocks noGrp="1"/>
          </p:cNvGraphicFramePr>
          <p:nvPr>
            <p:ph idx="1"/>
          </p:nvPr>
        </p:nvGraphicFramePr>
        <p:xfrm>
          <a:off x="402265" y="1583811"/>
          <a:ext cx="4020879" cy="46468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C0C6DF4C-E48C-21F8-561E-69519F7C0C36}"/>
              </a:ext>
            </a:extLst>
          </p:cNvPr>
          <p:cNvGraphicFramePr/>
          <p:nvPr/>
        </p:nvGraphicFramePr>
        <p:xfrm>
          <a:off x="6613450" y="1775638"/>
          <a:ext cx="4922875" cy="41466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Arrow: Right 6">
            <a:extLst>
              <a:ext uri="{FF2B5EF4-FFF2-40B4-BE49-F238E27FC236}">
                <a16:creationId xmlns:a16="http://schemas.microsoft.com/office/drawing/2014/main" id="{60F9EAC2-77CE-E24D-2AFF-CB2E5C51412A}"/>
              </a:ext>
            </a:extLst>
          </p:cNvPr>
          <p:cNvSpPr/>
          <p:nvPr/>
        </p:nvSpPr>
        <p:spPr>
          <a:xfrm>
            <a:off x="4540102" y="1775638"/>
            <a:ext cx="2785731" cy="4540102"/>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a:t>Triangulated and analysed</a:t>
            </a:r>
          </a:p>
        </p:txBody>
      </p:sp>
    </p:spTree>
    <p:extLst>
      <p:ext uri="{BB962C8B-B14F-4D97-AF65-F5344CB8AC3E}">
        <p14:creationId xmlns:p14="http://schemas.microsoft.com/office/powerpoint/2010/main" val="368888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34D9A-8378-57CC-053B-3D236DA51551}"/>
              </a:ext>
            </a:extLst>
          </p:cNvPr>
          <p:cNvSpPr>
            <a:spLocks noGrp="1"/>
          </p:cNvSpPr>
          <p:nvPr>
            <p:ph type="title"/>
          </p:nvPr>
        </p:nvSpPr>
        <p:spPr/>
        <p:txBody>
          <a:bodyPr>
            <a:normAutofit fontScale="90000"/>
          </a:bodyPr>
          <a:lstStyle/>
          <a:p>
            <a:r>
              <a:rPr lang="en-GB"/>
              <a:t>Systems Engineering Initiative For Patient Safety (SEIPS 2.0)</a:t>
            </a:r>
          </a:p>
        </p:txBody>
      </p:sp>
      <p:sp>
        <p:nvSpPr>
          <p:cNvPr id="6" name="TextBox 5">
            <a:extLst>
              <a:ext uri="{FF2B5EF4-FFF2-40B4-BE49-F238E27FC236}">
                <a16:creationId xmlns:a16="http://schemas.microsoft.com/office/drawing/2014/main" id="{D2F465BB-480F-89E1-9653-4FB5A5E9C531}"/>
              </a:ext>
            </a:extLst>
          </p:cNvPr>
          <p:cNvSpPr txBox="1"/>
          <p:nvPr/>
        </p:nvSpPr>
        <p:spPr>
          <a:xfrm>
            <a:off x="252521" y="6063723"/>
            <a:ext cx="8984529" cy="430887"/>
          </a:xfrm>
          <a:prstGeom prst="rect">
            <a:avLst/>
          </a:prstGeom>
          <a:noFill/>
        </p:spPr>
        <p:txBody>
          <a:bodyPr wrap="square">
            <a:spAutoFit/>
          </a:bodyPr>
          <a:lstStyle/>
          <a:p>
            <a:r>
              <a:rPr lang="en-GB" sz="1100"/>
              <a:t>Holden, R. J., Carayon, P., Gurses, A. P., Hoonakker, P., Hundt, A. S., Ozok, A. A. &amp; Rivera-Rodriguez, A. J. 2013. SEIPS 2.0: a human factors framework for studying and improving the work of healthcare professionals and patients. Ergonomics, 56, 1669-1686.</a:t>
            </a:r>
          </a:p>
        </p:txBody>
      </p:sp>
      <p:pic>
        <p:nvPicPr>
          <p:cNvPr id="7" name="Content Placeholder 6">
            <a:extLst>
              <a:ext uri="{FF2B5EF4-FFF2-40B4-BE49-F238E27FC236}">
                <a16:creationId xmlns:a16="http://schemas.microsoft.com/office/drawing/2014/main" id="{938FBF99-738E-2E05-3C35-D6B26C5480A2}"/>
              </a:ext>
            </a:extLst>
          </p:cNvPr>
          <p:cNvPicPr>
            <a:picLocks noGrp="1" noChangeAspect="1"/>
          </p:cNvPicPr>
          <p:nvPr>
            <p:ph idx="1"/>
          </p:nvPr>
        </p:nvPicPr>
        <p:blipFill>
          <a:blip r:embed="rId3"/>
          <a:stretch>
            <a:fillRect/>
          </a:stretch>
        </p:blipFill>
        <p:spPr>
          <a:xfrm>
            <a:off x="1297168" y="1542383"/>
            <a:ext cx="8875532" cy="4459955"/>
          </a:xfrm>
          <a:prstGeom prst="rect">
            <a:avLst/>
          </a:prstGeom>
        </p:spPr>
      </p:pic>
    </p:spTree>
    <p:extLst>
      <p:ext uri="{BB962C8B-B14F-4D97-AF65-F5344CB8AC3E}">
        <p14:creationId xmlns:p14="http://schemas.microsoft.com/office/powerpoint/2010/main" val="3647838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4947B-7569-A305-AFCD-6224F90F5FB4}"/>
              </a:ext>
            </a:extLst>
          </p:cNvPr>
          <p:cNvSpPr>
            <a:spLocks noGrp="1"/>
          </p:cNvSpPr>
          <p:nvPr>
            <p:ph type="title" idx="4294967295"/>
          </p:nvPr>
        </p:nvSpPr>
        <p:spPr>
          <a:xfrm>
            <a:off x="183658" y="149690"/>
            <a:ext cx="11689930" cy="461852"/>
          </a:xfrm>
        </p:spPr>
        <p:txBody>
          <a:bodyPr>
            <a:noAutofit/>
          </a:bodyPr>
          <a:lstStyle/>
          <a:p>
            <a:r>
              <a:rPr lang="en-GB" sz="2800"/>
              <a:t>Expected opioids prescribing process – what is the work people are doing</a:t>
            </a:r>
          </a:p>
        </p:txBody>
      </p:sp>
      <p:sp>
        <p:nvSpPr>
          <p:cNvPr id="12" name="TextBox 11">
            <a:extLst>
              <a:ext uri="{FF2B5EF4-FFF2-40B4-BE49-F238E27FC236}">
                <a16:creationId xmlns:a16="http://schemas.microsoft.com/office/drawing/2014/main" id="{EF1AD976-10CD-FF60-CC8D-BEB706ACBE78}"/>
              </a:ext>
            </a:extLst>
          </p:cNvPr>
          <p:cNvSpPr txBox="1"/>
          <p:nvPr/>
        </p:nvSpPr>
        <p:spPr>
          <a:xfrm rot="16200000">
            <a:off x="9206023" y="3225870"/>
            <a:ext cx="4444410"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2800"/>
              <a:t>Organisation</a:t>
            </a:r>
          </a:p>
        </p:txBody>
      </p:sp>
      <p:pic>
        <p:nvPicPr>
          <p:cNvPr id="7" name="Picture 6">
            <a:extLst>
              <a:ext uri="{FF2B5EF4-FFF2-40B4-BE49-F238E27FC236}">
                <a16:creationId xmlns:a16="http://schemas.microsoft.com/office/drawing/2014/main" id="{91CA77BA-176B-1E0B-6602-FCD744804F2C}"/>
              </a:ext>
            </a:extLst>
          </p:cNvPr>
          <p:cNvPicPr>
            <a:picLocks noChangeAspect="1"/>
          </p:cNvPicPr>
          <p:nvPr/>
        </p:nvPicPr>
        <p:blipFill>
          <a:blip r:embed="rId3"/>
          <a:stretch>
            <a:fillRect/>
          </a:stretch>
        </p:blipFill>
        <p:spPr>
          <a:xfrm>
            <a:off x="251035" y="613699"/>
            <a:ext cx="10296525" cy="5772150"/>
          </a:xfrm>
          <a:prstGeom prst="rect">
            <a:avLst/>
          </a:prstGeom>
        </p:spPr>
      </p:pic>
    </p:spTree>
    <p:extLst>
      <p:ext uri="{BB962C8B-B14F-4D97-AF65-F5344CB8AC3E}">
        <p14:creationId xmlns:p14="http://schemas.microsoft.com/office/powerpoint/2010/main" val="3121397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6E9272-E41F-87D2-4A96-C78CFD62277C}"/>
              </a:ext>
            </a:extLst>
          </p:cNvPr>
          <p:cNvSpPr txBox="1"/>
          <p:nvPr/>
        </p:nvSpPr>
        <p:spPr>
          <a:xfrm>
            <a:off x="6609198" y="69481"/>
            <a:ext cx="4311350" cy="1200329"/>
          </a:xfrm>
          <a:prstGeom prst="rect">
            <a:avLst/>
          </a:prstGeom>
          <a:noFill/>
        </p:spPr>
        <p:txBody>
          <a:bodyPr wrap="square" rtlCol="0">
            <a:spAutoFit/>
          </a:bodyPr>
          <a:lstStyle/>
          <a:p>
            <a:r>
              <a:rPr lang="en-GB" b="1"/>
              <a:t>Example of process found – schedule 5 opioids were not identified by administration team and were not processed consistently</a:t>
            </a:r>
          </a:p>
        </p:txBody>
      </p:sp>
      <p:pic>
        <p:nvPicPr>
          <p:cNvPr id="5" name="Picture 4">
            <a:extLst>
              <a:ext uri="{FF2B5EF4-FFF2-40B4-BE49-F238E27FC236}">
                <a16:creationId xmlns:a16="http://schemas.microsoft.com/office/drawing/2014/main" id="{079BEAC9-ADB3-D85C-4F5F-30647C05DAEC}"/>
              </a:ext>
            </a:extLst>
          </p:cNvPr>
          <p:cNvPicPr>
            <a:picLocks noChangeAspect="1"/>
          </p:cNvPicPr>
          <p:nvPr/>
        </p:nvPicPr>
        <p:blipFill>
          <a:blip r:embed="rId3"/>
          <a:stretch>
            <a:fillRect/>
          </a:stretch>
        </p:blipFill>
        <p:spPr>
          <a:xfrm>
            <a:off x="187176" y="56418"/>
            <a:ext cx="9870920" cy="6801582"/>
          </a:xfrm>
          <a:prstGeom prst="rect">
            <a:avLst/>
          </a:prstGeom>
        </p:spPr>
      </p:pic>
      <p:pic>
        <p:nvPicPr>
          <p:cNvPr id="2" name="Picture 1">
            <a:extLst>
              <a:ext uri="{FF2B5EF4-FFF2-40B4-BE49-F238E27FC236}">
                <a16:creationId xmlns:a16="http://schemas.microsoft.com/office/drawing/2014/main" id="{8B1C4A8E-9D87-545A-5F19-267CA4CDAEC0}"/>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38623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3F5D9B4-5CB4-CB66-574F-ECF2D7C7B778}"/>
              </a:ext>
            </a:extLst>
          </p:cNvPr>
          <p:cNvSpPr>
            <a:spLocks noGrp="1"/>
          </p:cNvSpPr>
          <p:nvPr>
            <p:ph type="title"/>
          </p:nvPr>
        </p:nvSpPr>
        <p:spPr>
          <a:xfrm>
            <a:off x="637595" y="640081"/>
            <a:ext cx="6274591" cy="3943391"/>
          </a:xfrm>
        </p:spPr>
        <p:txBody>
          <a:bodyPr vert="horz" lIns="91440" tIns="45720" rIns="91440" bIns="45720" rtlCol="0" anchor="b">
            <a:normAutofit/>
          </a:bodyPr>
          <a:lstStyle/>
          <a:p>
            <a:r>
              <a:rPr lang="en-US" sz="4800">
                <a:solidFill>
                  <a:schemeClr val="accent6"/>
                </a:solidFill>
              </a:rPr>
              <a:t>One process would not fit all general practices…But there are themes</a:t>
            </a:r>
          </a:p>
        </p:txBody>
      </p:sp>
      <p:pic>
        <p:nvPicPr>
          <p:cNvPr id="7" name="Picture 6" descr="Dress form with measuring tape">
            <a:extLst>
              <a:ext uri="{FF2B5EF4-FFF2-40B4-BE49-F238E27FC236}">
                <a16:creationId xmlns:a16="http://schemas.microsoft.com/office/drawing/2014/main" id="{193751F7-0F1C-202C-D751-DA4DFA199B97}"/>
              </a:ext>
            </a:extLst>
          </p:cNvPr>
          <p:cNvPicPr>
            <a:picLocks noChangeAspect="1"/>
          </p:cNvPicPr>
          <p:nvPr/>
        </p:nvPicPr>
        <p:blipFill rotWithShape="1">
          <a:blip r:embed="rId2"/>
          <a:srcRect t="3606" r="-2" b="-2"/>
          <a:stretch/>
        </p:blipFill>
        <p:spPr>
          <a:xfrm>
            <a:off x="7549780" y="10"/>
            <a:ext cx="4642220" cy="6857990"/>
          </a:xfrm>
          <a:prstGeom prst="rect">
            <a:avLst/>
          </a:prstGeom>
        </p:spPr>
      </p:pic>
    </p:spTree>
    <p:extLst>
      <p:ext uri="{BB962C8B-B14F-4D97-AF65-F5344CB8AC3E}">
        <p14:creationId xmlns:p14="http://schemas.microsoft.com/office/powerpoint/2010/main" val="507352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009DA-389B-B69F-14B4-17B21B0F22FF}"/>
              </a:ext>
            </a:extLst>
          </p:cNvPr>
          <p:cNvSpPr>
            <a:spLocks noGrp="1"/>
          </p:cNvSpPr>
          <p:nvPr>
            <p:ph type="title"/>
          </p:nvPr>
        </p:nvSpPr>
        <p:spPr/>
        <p:txBody>
          <a:bodyPr>
            <a:normAutofit/>
          </a:bodyPr>
          <a:lstStyle/>
          <a:p>
            <a:r>
              <a:rPr lang="en-GB"/>
              <a:t>Themes from interviews/mapping</a:t>
            </a:r>
          </a:p>
        </p:txBody>
      </p:sp>
      <p:sp>
        <p:nvSpPr>
          <p:cNvPr id="13" name="TextBox 12">
            <a:extLst>
              <a:ext uri="{FF2B5EF4-FFF2-40B4-BE49-F238E27FC236}">
                <a16:creationId xmlns:a16="http://schemas.microsoft.com/office/drawing/2014/main" id="{D21AF64C-A585-C8B3-18CA-A6401D64688D}"/>
              </a:ext>
            </a:extLst>
          </p:cNvPr>
          <p:cNvSpPr txBox="1"/>
          <p:nvPr/>
        </p:nvSpPr>
        <p:spPr>
          <a:xfrm>
            <a:off x="518337" y="1575022"/>
            <a:ext cx="6097772" cy="461665"/>
          </a:xfrm>
          <a:prstGeom prst="rect">
            <a:avLst/>
          </a:prstGeom>
          <a:noFill/>
        </p:spPr>
        <p:txBody>
          <a:bodyPr wrap="square">
            <a:spAutoFit/>
          </a:bodyPr>
          <a:lstStyle/>
          <a:p>
            <a:r>
              <a:rPr lang="en-GB" sz="2400" b="1">
                <a:solidFill>
                  <a:schemeClr val="accent1"/>
                </a:solidFill>
              </a:rPr>
              <a:t>Opioids are a priority area</a:t>
            </a:r>
          </a:p>
        </p:txBody>
      </p:sp>
      <p:graphicFrame>
        <p:nvGraphicFramePr>
          <p:cNvPr id="24" name="Diagram 23">
            <a:extLst>
              <a:ext uri="{FF2B5EF4-FFF2-40B4-BE49-F238E27FC236}">
                <a16:creationId xmlns:a16="http://schemas.microsoft.com/office/drawing/2014/main" id="{FB47B71C-29AE-D4D9-3BB4-3A1DC9B28901}"/>
              </a:ext>
            </a:extLst>
          </p:cNvPr>
          <p:cNvGraphicFramePr/>
          <p:nvPr/>
        </p:nvGraphicFramePr>
        <p:xfrm>
          <a:off x="630420" y="2220801"/>
          <a:ext cx="4087338" cy="36483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F2EBBE3E-BCC2-2048-C6C9-C654BFC7E1A5}"/>
              </a:ext>
            </a:extLst>
          </p:cNvPr>
          <p:cNvGraphicFramePr/>
          <p:nvPr/>
        </p:nvGraphicFramePr>
        <p:xfrm>
          <a:off x="5725185" y="1575022"/>
          <a:ext cx="5628613" cy="46521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Oval 9">
            <a:extLst>
              <a:ext uri="{FF2B5EF4-FFF2-40B4-BE49-F238E27FC236}">
                <a16:creationId xmlns:a16="http://schemas.microsoft.com/office/drawing/2014/main" id="{20A0F842-6C88-01DC-5B17-E4263DC5C005}"/>
              </a:ext>
            </a:extLst>
          </p:cNvPr>
          <p:cNvSpPr/>
          <p:nvPr/>
        </p:nvSpPr>
        <p:spPr>
          <a:xfrm>
            <a:off x="7901537" y="3429000"/>
            <a:ext cx="1275907" cy="1244009"/>
          </a:xfrm>
          <a:prstGeom prst="ellipse">
            <a:avLst/>
          </a:prstGeom>
          <a:blipFill>
            <a:blip r:embed="rId1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77848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bstract render of glass nodes and mesh">
            <a:extLst>
              <a:ext uri="{FF2B5EF4-FFF2-40B4-BE49-F238E27FC236}">
                <a16:creationId xmlns:a16="http://schemas.microsoft.com/office/drawing/2014/main" id="{D5A581EE-09C4-D53C-5A22-0514E06401D9}"/>
              </a:ext>
            </a:extLst>
          </p:cNvPr>
          <p:cNvPicPr>
            <a:picLocks noGrp="1" noChangeAspect="1"/>
          </p:cNvPicPr>
          <p:nvPr>
            <p:ph idx="1"/>
          </p:nvPr>
        </p:nvPicPr>
        <p:blipFill rotWithShape="1">
          <a:blip r:embed="rId3"/>
          <a:srcRect l="10724" r="-1" b="-1"/>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DEB93F77-F151-BC69-D638-7703173CC002}"/>
              </a:ext>
            </a:extLst>
          </p:cNvPr>
          <p:cNvSpPr>
            <a:spLocks noGrp="1"/>
          </p:cNvSpPr>
          <p:nvPr>
            <p:ph type="title"/>
          </p:nvPr>
        </p:nvSpPr>
        <p:spPr>
          <a:xfrm>
            <a:off x="661916" y="2852381"/>
            <a:ext cx="3161940" cy="2640247"/>
          </a:xfrm>
        </p:spPr>
        <p:txBody>
          <a:bodyPr vert="horz" lIns="91440" tIns="45720" rIns="91440" bIns="45720" rtlCol="0" anchor="b">
            <a:normAutofit/>
          </a:bodyPr>
          <a:lstStyle/>
          <a:p>
            <a:r>
              <a:rPr lang="en-US" sz="3600">
                <a:solidFill>
                  <a:schemeClr val="tx1">
                    <a:lumMod val="85000"/>
                    <a:lumOff val="15000"/>
                  </a:schemeClr>
                </a:solidFill>
              </a:rPr>
              <a:t>SEIPS Framework Analysis</a:t>
            </a:r>
          </a:p>
        </p:txBody>
      </p:sp>
    </p:spTree>
    <p:extLst>
      <p:ext uri="{BB962C8B-B14F-4D97-AF65-F5344CB8AC3E}">
        <p14:creationId xmlns:p14="http://schemas.microsoft.com/office/powerpoint/2010/main" val="980187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802CCF-1F90-8191-DD2A-C97C1AE61369}"/>
              </a:ext>
            </a:extLst>
          </p:cNvPr>
          <p:cNvSpPr>
            <a:spLocks noGrp="1"/>
          </p:cNvSpPr>
          <p:nvPr>
            <p:ph idx="1"/>
          </p:nvPr>
        </p:nvSpPr>
        <p:spPr>
          <a:xfrm>
            <a:off x="838200" y="1998481"/>
            <a:ext cx="5981054" cy="4178481"/>
          </a:xfrm>
        </p:spPr>
        <p:txBody>
          <a:bodyPr>
            <a:normAutofit fontScale="85000" lnSpcReduction="20000"/>
          </a:bodyPr>
          <a:lstStyle/>
          <a:p>
            <a:pPr fontAlgn="base">
              <a:lnSpc>
                <a:spcPct val="120000"/>
              </a:lnSpc>
            </a:pPr>
            <a:r>
              <a:rPr lang="en-GB" sz="2800"/>
              <a:t>One of </a:t>
            </a:r>
            <a:r>
              <a:rPr lang="en-GB" sz="2800">
                <a:solidFill>
                  <a:srgbClr val="EC008C"/>
                </a:solidFill>
              </a:rPr>
              <a:t>15 health innovation networks across England</a:t>
            </a:r>
            <a:r>
              <a:rPr lang="en-US" sz="2800"/>
              <a:t>​, we are the East Midlands NHS innovation arm.</a:t>
            </a:r>
            <a:endParaRPr lang="en-GB" sz="2800">
              <a:effectLst/>
              <a:ea typeface="Times New Roman" panose="02020603050405020304" pitchFamily="18" charset="0"/>
            </a:endParaRPr>
          </a:p>
          <a:p>
            <a:pPr fontAlgn="base">
              <a:lnSpc>
                <a:spcPct val="120000"/>
              </a:lnSpc>
            </a:pPr>
            <a:r>
              <a:rPr lang="en-GB" sz="2800">
                <a:ea typeface="Times New Roman" panose="02020603050405020304" pitchFamily="18" charset="0"/>
              </a:rPr>
              <a:t>With </a:t>
            </a:r>
            <a:r>
              <a:rPr lang="en-GB" sz="2800">
                <a:solidFill>
                  <a:srgbClr val="EC008C"/>
                </a:solidFill>
                <a:effectLst/>
                <a:ea typeface="Times New Roman" panose="02020603050405020304" pitchFamily="18" charset="0"/>
              </a:rPr>
              <a:t>10 years expertise </a:t>
            </a:r>
            <a:r>
              <a:rPr lang="en-GB" sz="2800">
                <a:effectLst/>
                <a:ea typeface="Times New Roman" panose="02020603050405020304" pitchFamily="18" charset="0"/>
              </a:rPr>
              <a:t>at adoption of transformative technologies and pathways, via our pipeline we help </a:t>
            </a:r>
            <a:r>
              <a:rPr lang="en-GB" sz="2800">
                <a:solidFill>
                  <a:schemeClr val="accent1"/>
                </a:solidFill>
                <a:effectLst/>
                <a:ea typeface="Times New Roman" panose="02020603050405020304" pitchFamily="18" charset="0"/>
              </a:rPr>
              <a:t>identify and import</a:t>
            </a:r>
            <a:r>
              <a:rPr lang="en-GB" sz="2800">
                <a:effectLst/>
                <a:ea typeface="Times New Roman" panose="02020603050405020304" pitchFamily="18" charset="0"/>
              </a:rPr>
              <a:t> solutions to their challenges</a:t>
            </a:r>
          </a:p>
          <a:p>
            <a:pPr fontAlgn="base">
              <a:lnSpc>
                <a:spcPct val="120000"/>
              </a:lnSpc>
            </a:pPr>
            <a:r>
              <a:rPr lang="en-GB" sz="2800"/>
              <a:t>We are funded by the NHS – our core support and services are </a:t>
            </a:r>
            <a:r>
              <a:rPr lang="en-GB" sz="2800">
                <a:solidFill>
                  <a:schemeClr val="accent1"/>
                </a:solidFill>
              </a:rPr>
              <a:t>free to local NHS partners</a:t>
            </a:r>
            <a:endParaRPr lang="en-GB" sz="2400">
              <a:solidFill>
                <a:schemeClr val="accent1"/>
              </a:solidFill>
            </a:endParaRPr>
          </a:p>
        </p:txBody>
      </p:sp>
      <p:sp>
        <p:nvSpPr>
          <p:cNvPr id="4" name="Title 16">
            <a:extLst>
              <a:ext uri="{FF2B5EF4-FFF2-40B4-BE49-F238E27FC236}">
                <a16:creationId xmlns:a16="http://schemas.microsoft.com/office/drawing/2014/main" id="{4CEAA0A2-8ACD-8768-869A-96A43E8C33B2}"/>
              </a:ext>
            </a:extLst>
          </p:cNvPr>
          <p:cNvSpPr>
            <a:spLocks noGrp="1"/>
          </p:cNvSpPr>
          <p:nvPr>
            <p:ph type="title"/>
          </p:nvPr>
        </p:nvSpPr>
        <p:spPr>
          <a:xfrm>
            <a:off x="838200" y="314325"/>
            <a:ext cx="8985250" cy="1009650"/>
          </a:xfrm>
        </p:spPr>
        <p:txBody>
          <a:bodyPr>
            <a:normAutofit/>
          </a:bodyPr>
          <a:lstStyle/>
          <a:p>
            <a:r>
              <a:rPr lang="en-US"/>
              <a:t>Our support and expertise</a:t>
            </a:r>
          </a:p>
        </p:txBody>
      </p:sp>
      <p:pic>
        <p:nvPicPr>
          <p:cNvPr id="6" name="Picture 5" descr="A map of england with different logos&#10;&#10;Description automatically generated">
            <a:extLst>
              <a:ext uri="{FF2B5EF4-FFF2-40B4-BE49-F238E27FC236}">
                <a16:creationId xmlns:a16="http://schemas.microsoft.com/office/drawing/2014/main" id="{3174914E-DAE2-6F58-C2FA-1169A7ACF1AA}"/>
              </a:ext>
            </a:extLst>
          </p:cNvPr>
          <p:cNvPicPr>
            <a:picLocks noChangeAspect="1"/>
          </p:cNvPicPr>
          <p:nvPr/>
        </p:nvPicPr>
        <p:blipFill>
          <a:blip r:embed="rId3"/>
          <a:stretch>
            <a:fillRect/>
          </a:stretch>
        </p:blipFill>
        <p:spPr>
          <a:xfrm>
            <a:off x="7026788" y="1611866"/>
            <a:ext cx="4857718" cy="4703736"/>
          </a:xfrm>
          <a:prstGeom prst="rect">
            <a:avLst/>
          </a:prstGeom>
        </p:spPr>
      </p:pic>
    </p:spTree>
    <p:extLst>
      <p:ext uri="{BB962C8B-B14F-4D97-AF65-F5344CB8AC3E}">
        <p14:creationId xmlns:p14="http://schemas.microsoft.com/office/powerpoint/2010/main" val="4067076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9F7899-4E76-105D-FE1A-D7B404B90E03}"/>
              </a:ext>
            </a:extLst>
          </p:cNvPr>
          <p:cNvPicPr>
            <a:picLocks noChangeAspect="1"/>
          </p:cNvPicPr>
          <p:nvPr/>
        </p:nvPicPr>
        <p:blipFill>
          <a:blip r:embed="rId3"/>
          <a:stretch>
            <a:fillRect/>
          </a:stretch>
        </p:blipFill>
        <p:spPr>
          <a:xfrm>
            <a:off x="933450" y="185737"/>
            <a:ext cx="10325100" cy="6486525"/>
          </a:xfrm>
          <a:prstGeom prst="rect">
            <a:avLst/>
          </a:prstGeom>
        </p:spPr>
      </p:pic>
    </p:spTree>
    <p:extLst>
      <p:ext uri="{BB962C8B-B14F-4D97-AF65-F5344CB8AC3E}">
        <p14:creationId xmlns:p14="http://schemas.microsoft.com/office/powerpoint/2010/main" val="4007484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A8E72E1-5612-CB05-45D3-8157354DEFDE}"/>
              </a:ext>
            </a:extLst>
          </p:cNvPr>
          <p:cNvGraphicFramePr>
            <a:graphicFrameLocks noGrp="1"/>
          </p:cNvGraphicFramePr>
          <p:nvPr/>
        </p:nvGraphicFramePr>
        <p:xfrm>
          <a:off x="187824" y="1758782"/>
          <a:ext cx="11816351" cy="4386837"/>
        </p:xfrm>
        <a:graphic>
          <a:graphicData uri="http://schemas.openxmlformats.org/drawingml/2006/table">
            <a:tbl>
              <a:tblPr firstRow="1" firstCol="1" bandRow="1"/>
              <a:tblGrid>
                <a:gridCol w="1058069">
                  <a:extLst>
                    <a:ext uri="{9D8B030D-6E8A-4147-A177-3AD203B41FA5}">
                      <a16:colId xmlns:a16="http://schemas.microsoft.com/office/drawing/2014/main" val="1415920380"/>
                    </a:ext>
                  </a:extLst>
                </a:gridCol>
                <a:gridCol w="1916407">
                  <a:extLst>
                    <a:ext uri="{9D8B030D-6E8A-4147-A177-3AD203B41FA5}">
                      <a16:colId xmlns:a16="http://schemas.microsoft.com/office/drawing/2014/main" val="2365731295"/>
                    </a:ext>
                  </a:extLst>
                </a:gridCol>
                <a:gridCol w="4714875">
                  <a:extLst>
                    <a:ext uri="{9D8B030D-6E8A-4147-A177-3AD203B41FA5}">
                      <a16:colId xmlns:a16="http://schemas.microsoft.com/office/drawing/2014/main" val="525467202"/>
                    </a:ext>
                  </a:extLst>
                </a:gridCol>
                <a:gridCol w="4127000">
                  <a:extLst>
                    <a:ext uri="{9D8B030D-6E8A-4147-A177-3AD203B41FA5}">
                      <a16:colId xmlns:a16="http://schemas.microsoft.com/office/drawing/2014/main" val="1856885006"/>
                    </a:ext>
                  </a:extLst>
                </a:gridCol>
              </a:tblGrid>
              <a:tr h="720503">
                <a:tc>
                  <a:txBody>
                    <a:bodyPr/>
                    <a:lstStyle/>
                    <a:p>
                      <a:pPr algn="just">
                        <a:lnSpc>
                          <a:spcPct val="100000"/>
                        </a:lnSpc>
                        <a:spcBef>
                          <a:spcPts val="300"/>
                        </a:spcBef>
                        <a:spcAft>
                          <a:spcPts val="300"/>
                        </a:spcAft>
                      </a:pPr>
                      <a:r>
                        <a:rPr lang="en-GB" sz="2000" b="1">
                          <a:effectLst/>
                          <a:latin typeface="Arial" panose="020B0604020202020204" pitchFamily="34" charset="0"/>
                          <a:ea typeface="Batang" panose="02030600000101010101" pitchFamily="18" charset="-127"/>
                          <a:cs typeface="Arial" panose="020B0604020202020204" pitchFamily="34" charset="0"/>
                        </a:rPr>
                        <a:t>SEIPS area</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0000"/>
                        </a:lnSpc>
                        <a:spcBef>
                          <a:spcPts val="300"/>
                        </a:spcBef>
                        <a:spcAft>
                          <a:spcPts val="300"/>
                        </a:spcAft>
                      </a:pPr>
                      <a:r>
                        <a:rPr lang="en-GB" sz="2000" b="1">
                          <a:effectLst/>
                          <a:latin typeface="Arial" panose="020B0604020202020204" pitchFamily="34" charset="0"/>
                          <a:ea typeface="Batang" panose="02030600000101010101" pitchFamily="18" charset="-127"/>
                          <a:cs typeface="Arial" panose="020B0604020202020204" pitchFamily="34" charset="0"/>
                        </a:rPr>
                        <a:t>Aim</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0000"/>
                        </a:lnSpc>
                        <a:spcBef>
                          <a:spcPts val="300"/>
                        </a:spcBef>
                        <a:spcAft>
                          <a:spcPts val="300"/>
                        </a:spcAft>
                      </a:pPr>
                      <a:r>
                        <a:rPr lang="en-GB" sz="2000" b="1">
                          <a:effectLst/>
                          <a:latin typeface="Arial" panose="020B0604020202020204" pitchFamily="34" charset="0"/>
                          <a:ea typeface="Batang" panose="02030600000101010101" pitchFamily="18" charset="-127"/>
                          <a:cs typeface="Arial" panose="020B0604020202020204" pitchFamily="34" charset="0"/>
                        </a:rPr>
                        <a:t>Facilitator</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0000"/>
                        </a:lnSpc>
                        <a:spcBef>
                          <a:spcPts val="300"/>
                        </a:spcBef>
                        <a:spcAft>
                          <a:spcPts val="300"/>
                        </a:spcAft>
                      </a:pPr>
                      <a:r>
                        <a:rPr lang="en-GB" sz="2000" b="1">
                          <a:effectLst/>
                          <a:latin typeface="Arial" panose="020B0604020202020204" pitchFamily="34" charset="0"/>
                          <a:ea typeface="Batang" panose="02030600000101010101" pitchFamily="18" charset="-127"/>
                          <a:cs typeface="Arial" panose="020B0604020202020204" pitchFamily="34" charset="0"/>
                        </a:rPr>
                        <a:t>Barrier (</a:t>
                      </a:r>
                      <a:r>
                        <a:rPr lang="en-GB" sz="2000" b="1">
                          <a:solidFill>
                            <a:srgbClr val="FF0000"/>
                          </a:solidFill>
                          <a:effectLst/>
                          <a:latin typeface="Arial" panose="020B0604020202020204" pitchFamily="34" charset="0"/>
                          <a:ea typeface="Batang" panose="02030600000101010101" pitchFamily="18" charset="-127"/>
                          <a:cs typeface="Arial" panose="020B0604020202020204" pitchFamily="34" charset="0"/>
                        </a:rPr>
                        <a:t>*</a:t>
                      </a:r>
                      <a:r>
                        <a:rPr lang="en-GB" sz="2000" b="1">
                          <a:effectLst/>
                          <a:latin typeface="Arial" panose="020B0604020202020204" pitchFamily="34" charset="0"/>
                          <a:ea typeface="Batang" panose="02030600000101010101" pitchFamily="18" charset="-127"/>
                          <a:cs typeface="Arial" panose="020B0604020202020204" pitchFamily="34" charset="0"/>
                        </a:rPr>
                        <a:t> difficult to change)</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86090169"/>
                  </a:ext>
                </a:extLst>
              </a:tr>
              <a:tr h="1010706">
                <a:tc rowSpan="3">
                  <a:txBody>
                    <a:bodyPr/>
                    <a:lstStyle/>
                    <a:p>
                      <a:pPr algn="l">
                        <a:lnSpc>
                          <a:spcPct val="100000"/>
                        </a:lnSpc>
                        <a:spcBef>
                          <a:spcPts val="300"/>
                        </a:spcBef>
                        <a:spcAft>
                          <a:spcPts val="300"/>
                        </a:spcAft>
                      </a:pPr>
                      <a:r>
                        <a:rPr lang="en-GB" sz="2000" b="1">
                          <a:solidFill>
                            <a:srgbClr val="000000"/>
                          </a:solidFill>
                          <a:effectLst/>
                          <a:latin typeface="Arial" panose="020B0604020202020204" pitchFamily="34" charset="0"/>
                          <a:ea typeface="Batang" panose="02030600000101010101" pitchFamily="18" charset="-127"/>
                          <a:cs typeface="Arial" panose="020B0604020202020204" pitchFamily="34" charset="0"/>
                        </a:rPr>
                        <a:t>People</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a:lnSpc>
                          <a:spcPct val="100000"/>
                        </a:lnSpc>
                        <a:spcBef>
                          <a:spcPts val="300"/>
                        </a:spcBef>
                        <a:spcAft>
                          <a:spcPts val="300"/>
                        </a:spcAft>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1. Manageable cognitive load</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342900" lvl="0" indent="-342900" algn="l">
                        <a:lnSpc>
                          <a:spcPct val="100000"/>
                        </a:lnSpc>
                        <a:spcBef>
                          <a:spcPts val="300"/>
                        </a:spcBef>
                        <a:spcAft>
                          <a:spcPts val="300"/>
                        </a:spcAft>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Dedicated time to focus solely on  prescription management</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Aft>
                          <a:spcPts val="300"/>
                        </a:spcAft>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Straight-forward OPP</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342900" lvl="0" indent="-342900" algn="l">
                        <a:lnSpc>
                          <a:spcPct val="100000"/>
                        </a:lnSpc>
                        <a:spcAft>
                          <a:spcPts val="300"/>
                        </a:spcAft>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Multi-tasking</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Aft>
                          <a:spcPts val="300"/>
                        </a:spcAft>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Time or workload pressure</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2742489479"/>
                  </a:ext>
                </a:extLst>
              </a:tr>
              <a:tr h="1644922">
                <a:tc vMerge="1">
                  <a:txBody>
                    <a:bodyPr/>
                    <a:lstStyle/>
                    <a:p>
                      <a:endParaRPr lang="en-GB"/>
                    </a:p>
                  </a:txBody>
                  <a:tcPr/>
                </a:tc>
                <a:tc>
                  <a:txBody>
                    <a:bodyPr/>
                    <a:lstStyle/>
                    <a:p>
                      <a:pPr algn="l">
                        <a:lnSpc>
                          <a:spcPct val="100000"/>
                        </a:lnSpc>
                        <a:spcBef>
                          <a:spcPts val="300"/>
                        </a:spcBef>
                        <a:spcAft>
                          <a:spcPts val="300"/>
                        </a:spcAft>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2. Correct skill set</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00000"/>
                        </a:lnSpc>
                        <a:spcBef>
                          <a:spcPts val="300"/>
                        </a:spcBef>
                        <a:spcAft>
                          <a:spcPts val="300"/>
                        </a:spcAft>
                      </a:pPr>
                      <a:r>
                        <a:rPr lang="en-GB" sz="1800">
                          <a:effectLst/>
                          <a:latin typeface="Arial" panose="020B0604020202020204" pitchFamily="34" charset="0"/>
                          <a:ea typeface="Batang" panose="02030600000101010101" pitchFamily="18" charset="-127"/>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342900" lvl="0" indent="-342900" algn="l">
                        <a:lnSpc>
                          <a:spcPct val="100000"/>
                        </a:lnSpc>
                        <a:spcBef>
                          <a:spcPts val="300"/>
                        </a:spcBef>
                        <a:spcAft>
                          <a:spcPts val="300"/>
                        </a:spcAft>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Competence and consistency with clinical system functionality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Aft>
                          <a:spcPts val="300"/>
                        </a:spcAft>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Knowledge of opioids and the OPP</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Aft>
                          <a:spcPts val="300"/>
                        </a:spcAft>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Dedicated prescription processing roles</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342900" lvl="0" indent="-342900" algn="l">
                        <a:lnSpc>
                          <a:spcPct val="100000"/>
                        </a:lnSpc>
                        <a:spcAft>
                          <a:spcPts val="300"/>
                        </a:spcAft>
                        <a:buClr>
                          <a:srgbClr val="000000"/>
                        </a:buClr>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Tasks/role performed infrequently</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Aft>
                          <a:spcPts val="300"/>
                        </a:spcAft>
                        <a:buClr>
                          <a:srgbClr val="000000"/>
                        </a:buClr>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Non-clinical staff routinely issuing past review date without clinical input</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2454996915"/>
                  </a:ext>
                </a:extLst>
              </a:tr>
              <a:tr h="1010706">
                <a:tc vMerge="1">
                  <a:txBody>
                    <a:bodyPr/>
                    <a:lstStyle/>
                    <a:p>
                      <a:endParaRPr lang="en-GB"/>
                    </a:p>
                  </a:txBody>
                  <a:tcPr/>
                </a:tc>
                <a:tc>
                  <a:txBody>
                    <a:bodyPr/>
                    <a:lstStyle/>
                    <a:p>
                      <a:pPr algn="l">
                        <a:lnSpc>
                          <a:spcPct val="100000"/>
                        </a:lnSpc>
                        <a:spcBef>
                          <a:spcPts val="300"/>
                        </a:spcBef>
                        <a:spcAft>
                          <a:spcPts val="300"/>
                        </a:spcAft>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3. Consistent approach to OPP</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276225" indent="-276225" algn="l">
                        <a:lnSpc>
                          <a:spcPct val="100000"/>
                        </a:lnSpc>
                        <a:spcBef>
                          <a:spcPts val="300"/>
                        </a:spcBef>
                        <a:spcAft>
                          <a:spcPts val="300"/>
                        </a:spcAft>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Structured training including written information</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342900" lvl="0" indent="-342900" algn="l">
                        <a:lnSpc>
                          <a:spcPct val="100000"/>
                        </a:lnSpc>
                        <a:spcAft>
                          <a:spcPts val="300"/>
                        </a:spcAft>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Working across multiple general practices</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Aft>
                          <a:spcPts val="300"/>
                        </a:spcAft>
                        <a:buFont typeface="+mj-lt"/>
                        <a:buAutoNum type="alphaLcPeriod"/>
                      </a:pPr>
                      <a:r>
                        <a:rPr lang="en-GB" sz="1800">
                          <a:solidFill>
                            <a:srgbClr val="000000"/>
                          </a:solidFill>
                          <a:effectLst/>
                          <a:latin typeface="Arial" panose="020B0604020202020204" pitchFamily="34" charset="0"/>
                          <a:ea typeface="Batang" panose="02030600000101010101" pitchFamily="18" charset="-127"/>
                          <a:cs typeface="Arial" panose="020B0604020202020204" pitchFamily="34" charset="0"/>
                        </a:rPr>
                        <a:t>Locum involvement in OPP</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2680682637"/>
                  </a:ext>
                </a:extLst>
              </a:tr>
            </a:tbl>
          </a:graphicData>
        </a:graphic>
      </p:graphicFrame>
      <p:sp>
        <p:nvSpPr>
          <p:cNvPr id="3" name="Title 2">
            <a:extLst>
              <a:ext uri="{FF2B5EF4-FFF2-40B4-BE49-F238E27FC236}">
                <a16:creationId xmlns:a16="http://schemas.microsoft.com/office/drawing/2014/main" id="{127EB3DD-3853-457C-170A-1A0160C7578B}"/>
              </a:ext>
            </a:extLst>
          </p:cNvPr>
          <p:cNvSpPr>
            <a:spLocks noGrp="1"/>
          </p:cNvSpPr>
          <p:nvPr>
            <p:ph type="title"/>
          </p:nvPr>
        </p:nvSpPr>
        <p:spPr>
          <a:xfrm>
            <a:off x="636182" y="124456"/>
            <a:ext cx="9464748" cy="1009651"/>
          </a:xfrm>
        </p:spPr>
        <p:txBody>
          <a:bodyPr>
            <a:normAutofit fontScale="90000"/>
          </a:bodyPr>
          <a:lstStyle/>
          <a:p>
            <a:r>
              <a:rPr lang="en-GB"/>
              <a:t>SEIPS for opioid prescribing process – People</a:t>
            </a:r>
          </a:p>
        </p:txBody>
      </p:sp>
    </p:spTree>
    <p:extLst>
      <p:ext uri="{BB962C8B-B14F-4D97-AF65-F5344CB8AC3E}">
        <p14:creationId xmlns:p14="http://schemas.microsoft.com/office/powerpoint/2010/main" val="4109628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A8E72E1-5612-CB05-45D3-8157354DEFDE}"/>
              </a:ext>
            </a:extLst>
          </p:cNvPr>
          <p:cNvGraphicFramePr>
            <a:graphicFrameLocks noGrp="1"/>
          </p:cNvGraphicFramePr>
          <p:nvPr/>
        </p:nvGraphicFramePr>
        <p:xfrm>
          <a:off x="113396" y="1801176"/>
          <a:ext cx="11816351" cy="4080542"/>
        </p:xfrm>
        <a:graphic>
          <a:graphicData uri="http://schemas.openxmlformats.org/drawingml/2006/table">
            <a:tbl>
              <a:tblPr firstRow="1" firstCol="1" bandRow="1"/>
              <a:tblGrid>
                <a:gridCol w="1058069">
                  <a:extLst>
                    <a:ext uri="{9D8B030D-6E8A-4147-A177-3AD203B41FA5}">
                      <a16:colId xmlns:a16="http://schemas.microsoft.com/office/drawing/2014/main" val="1415920380"/>
                    </a:ext>
                  </a:extLst>
                </a:gridCol>
                <a:gridCol w="2247060">
                  <a:extLst>
                    <a:ext uri="{9D8B030D-6E8A-4147-A177-3AD203B41FA5}">
                      <a16:colId xmlns:a16="http://schemas.microsoft.com/office/drawing/2014/main" val="2365731295"/>
                    </a:ext>
                  </a:extLst>
                </a:gridCol>
                <a:gridCol w="4433777">
                  <a:extLst>
                    <a:ext uri="{9D8B030D-6E8A-4147-A177-3AD203B41FA5}">
                      <a16:colId xmlns:a16="http://schemas.microsoft.com/office/drawing/2014/main" val="525467202"/>
                    </a:ext>
                  </a:extLst>
                </a:gridCol>
                <a:gridCol w="4077445">
                  <a:extLst>
                    <a:ext uri="{9D8B030D-6E8A-4147-A177-3AD203B41FA5}">
                      <a16:colId xmlns:a16="http://schemas.microsoft.com/office/drawing/2014/main" val="1856885006"/>
                    </a:ext>
                  </a:extLst>
                </a:gridCol>
              </a:tblGrid>
              <a:tr h="750535">
                <a:tc>
                  <a:txBody>
                    <a:bodyPr/>
                    <a:lstStyle/>
                    <a:p>
                      <a:pPr algn="just">
                        <a:lnSpc>
                          <a:spcPct val="100000"/>
                        </a:lnSpc>
                        <a:spcBef>
                          <a:spcPts val="300"/>
                        </a:spcBef>
                        <a:spcAft>
                          <a:spcPts val="300"/>
                        </a:spcAft>
                      </a:pPr>
                      <a:r>
                        <a:rPr lang="en-GB" sz="2000" b="1">
                          <a:effectLst/>
                          <a:latin typeface="Arial" panose="020B0604020202020204" pitchFamily="34" charset="0"/>
                          <a:ea typeface="Batang" panose="02030600000101010101" pitchFamily="18" charset="-127"/>
                          <a:cs typeface="Arial" panose="020B0604020202020204" pitchFamily="34" charset="0"/>
                        </a:rPr>
                        <a:t>SEIPS area</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0000"/>
                        </a:lnSpc>
                        <a:spcBef>
                          <a:spcPts val="300"/>
                        </a:spcBef>
                        <a:spcAft>
                          <a:spcPts val="300"/>
                        </a:spcAft>
                      </a:pPr>
                      <a:r>
                        <a:rPr lang="en-GB" sz="2000" b="1">
                          <a:effectLst/>
                          <a:latin typeface="Arial" panose="020B0604020202020204" pitchFamily="34" charset="0"/>
                          <a:ea typeface="Batang" panose="02030600000101010101" pitchFamily="18" charset="-127"/>
                          <a:cs typeface="Arial" panose="020B0604020202020204" pitchFamily="34" charset="0"/>
                        </a:rPr>
                        <a:t>Aim</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0000"/>
                        </a:lnSpc>
                        <a:spcBef>
                          <a:spcPts val="300"/>
                        </a:spcBef>
                        <a:spcAft>
                          <a:spcPts val="300"/>
                        </a:spcAft>
                      </a:pPr>
                      <a:r>
                        <a:rPr lang="en-GB" sz="2000" b="1">
                          <a:effectLst/>
                          <a:latin typeface="Arial" panose="020B0604020202020204" pitchFamily="34" charset="0"/>
                          <a:ea typeface="Batang" panose="02030600000101010101" pitchFamily="18" charset="-127"/>
                          <a:cs typeface="Arial" panose="020B0604020202020204" pitchFamily="34" charset="0"/>
                        </a:rPr>
                        <a:t>Facilitator</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0000"/>
                        </a:lnSpc>
                        <a:spcBef>
                          <a:spcPts val="300"/>
                        </a:spcBef>
                        <a:spcAft>
                          <a:spcPts val="300"/>
                        </a:spcAft>
                      </a:pPr>
                      <a:r>
                        <a:rPr lang="en-GB" sz="2000" b="1">
                          <a:effectLst/>
                          <a:latin typeface="Arial" panose="020B0604020202020204" pitchFamily="34" charset="0"/>
                          <a:ea typeface="Batang" panose="02030600000101010101" pitchFamily="18" charset="-127"/>
                          <a:cs typeface="Arial" panose="020B0604020202020204" pitchFamily="34" charset="0"/>
                        </a:rPr>
                        <a:t>Barrier (</a:t>
                      </a:r>
                      <a:r>
                        <a:rPr lang="en-GB" sz="2000" b="1">
                          <a:solidFill>
                            <a:srgbClr val="FF0000"/>
                          </a:solidFill>
                          <a:effectLst/>
                          <a:latin typeface="Arial" panose="020B0604020202020204" pitchFamily="34" charset="0"/>
                          <a:ea typeface="Batang" panose="02030600000101010101" pitchFamily="18" charset="-127"/>
                          <a:cs typeface="Arial" panose="020B0604020202020204" pitchFamily="34" charset="0"/>
                        </a:rPr>
                        <a:t>*</a:t>
                      </a:r>
                      <a:r>
                        <a:rPr lang="en-GB" sz="2000" b="1">
                          <a:effectLst/>
                          <a:latin typeface="Arial" panose="020B0604020202020204" pitchFamily="34" charset="0"/>
                          <a:ea typeface="Batang" panose="02030600000101010101" pitchFamily="18" charset="-127"/>
                          <a:cs typeface="Arial" panose="020B0604020202020204" pitchFamily="34" charset="0"/>
                        </a:rPr>
                        <a:t> difficult to change)</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86090169"/>
                  </a:ext>
                </a:extLst>
              </a:tr>
              <a:tr h="1052834">
                <a:tc rowSpan="3">
                  <a:txBody>
                    <a:bodyPr/>
                    <a:lstStyle/>
                    <a:p>
                      <a:pPr algn="just">
                        <a:lnSpc>
                          <a:spcPct val="100000"/>
                        </a:lnSpc>
                        <a:spcBef>
                          <a:spcPts val="300"/>
                        </a:spcBef>
                        <a:spcAft>
                          <a:spcPts val="300"/>
                        </a:spcAft>
                      </a:pPr>
                      <a:r>
                        <a:rPr lang="en-GB" sz="2000" b="1">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Tasks</a:t>
                      </a: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l">
                        <a:lnSpc>
                          <a:spcPct val="100000"/>
                        </a:lnSpc>
                        <a:spcBef>
                          <a:spcPts val="300"/>
                        </a:spcBef>
                        <a:spcAft>
                          <a:spcPts val="300"/>
                        </a:spcAft>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1. Prescription requests received safely and accurately</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342900" lvl="0" indent="-342900" algn="l">
                        <a:lnSpc>
                          <a:spcPct val="100000"/>
                        </a:lnSpc>
                        <a:spcBef>
                          <a:spcPts val="300"/>
                        </a:spcBef>
                        <a:spcAft>
                          <a:spcPts val="300"/>
                        </a:spcAft>
                        <a:buClr>
                          <a:srgbClr val="000000"/>
                        </a:buClr>
                        <a:buFont typeface="+mj-lt"/>
                        <a:buAutoNum type="alphaLcPeriod"/>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Patient ordering preferred on-line via clinical system/NHS app</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342900" lvl="0" indent="-342900" algn="l">
                        <a:lnSpc>
                          <a:spcPct val="100000"/>
                        </a:lnSpc>
                        <a:spcAft>
                          <a:spcPts val="300"/>
                        </a:spcAft>
                        <a:buClr>
                          <a:srgbClr val="000000"/>
                        </a:buClr>
                        <a:buFont typeface="+mj-lt"/>
                        <a:buAutoNum type="alphaLcPeriod"/>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Telephone orders</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Aft>
                          <a:spcPts val="300"/>
                        </a:spcAft>
                        <a:buClr>
                          <a:srgbClr val="000000"/>
                        </a:buClr>
                        <a:buFont typeface="+mj-lt"/>
                        <a:buAutoNum type="alphaLcPeriod"/>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Unnecessary community pharmacy ordering</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85793507"/>
                  </a:ext>
                </a:extLst>
              </a:tr>
              <a:tr h="1386405">
                <a:tc vMerge="1">
                  <a:txBody>
                    <a:bodyPr/>
                    <a:lstStyle/>
                    <a:p>
                      <a:pPr algn="just">
                        <a:lnSpc>
                          <a:spcPct val="100000"/>
                        </a:lnSpc>
                        <a:spcBef>
                          <a:spcPts val="300"/>
                        </a:spcBef>
                        <a:spcAft>
                          <a:spcPts val="300"/>
                        </a:spcAft>
                      </a:pP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ct val="100000"/>
                        </a:lnSpc>
                        <a:spcBef>
                          <a:spcPts val="300"/>
                        </a:spcBef>
                        <a:spcAft>
                          <a:spcPts val="300"/>
                        </a:spcAft>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2. Effective screening and data input</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00000"/>
                        </a:lnSpc>
                        <a:spcBef>
                          <a:spcPts val="300"/>
                        </a:spcBef>
                        <a:spcAft>
                          <a:spcPts val="300"/>
                        </a:spcAft>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 </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342900" lvl="0" indent="-342900" algn="l">
                        <a:lnSpc>
                          <a:spcPct val="100000"/>
                        </a:lnSpc>
                        <a:spcBef>
                          <a:spcPts val="300"/>
                        </a:spcBef>
                        <a:spcAft>
                          <a:spcPts val="300"/>
                        </a:spcAft>
                        <a:buFont typeface="+mj-lt"/>
                        <a:buAutoNum type="alphaLcPeriod"/>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High level of automation and control</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Aft>
                          <a:spcPts val="300"/>
                        </a:spcAft>
                        <a:buFont typeface="+mj-lt"/>
                        <a:buAutoNum type="alphaLcPeriod"/>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Collating all necessary information to allow efficient decision making</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342900" lvl="0" indent="-342900" algn="l">
                        <a:lnSpc>
                          <a:spcPct val="100000"/>
                        </a:lnSpc>
                        <a:spcAft>
                          <a:spcPts val="300"/>
                        </a:spcAft>
                        <a:buClr>
                          <a:srgbClr val="000000"/>
                        </a:buClr>
                        <a:buFont typeface="+mj-lt"/>
                        <a:buAutoNum type="alphaLcPeriod"/>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Failure to identify opioid medication, or over/under ordering</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Aft>
                          <a:spcPts val="300"/>
                        </a:spcAft>
                        <a:buClr>
                          <a:srgbClr val="000000"/>
                        </a:buClr>
                        <a:buFont typeface="+mj-lt"/>
                        <a:buAutoNum type="alphaLcPeriod"/>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Multiple manual data entries during prescribing</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30353063"/>
                  </a:ext>
                </a:extLst>
              </a:tr>
              <a:tr h="846322">
                <a:tc vMerge="1">
                  <a:txBody>
                    <a:bodyPr/>
                    <a:lstStyle/>
                    <a:p>
                      <a:pPr algn="just">
                        <a:lnSpc>
                          <a:spcPct val="100000"/>
                        </a:lnSpc>
                        <a:spcBef>
                          <a:spcPts val="300"/>
                        </a:spcBef>
                        <a:spcAft>
                          <a:spcPts val="300"/>
                        </a:spcAft>
                      </a:pP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23137" marR="2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ct val="100000"/>
                        </a:lnSpc>
                        <a:spcBef>
                          <a:spcPts val="300"/>
                        </a:spcBef>
                        <a:spcAft>
                          <a:spcPts val="300"/>
                        </a:spcAft>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3. Time-efficiency</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342900" lvl="0" indent="-342900" algn="l">
                        <a:lnSpc>
                          <a:spcPct val="100000"/>
                        </a:lnSpc>
                        <a:spcBef>
                          <a:spcPts val="300"/>
                        </a:spcBef>
                        <a:spcAft>
                          <a:spcPts val="300"/>
                        </a:spcAft>
                        <a:buFont typeface="+mj-lt"/>
                        <a:buAutoNum type="alphaLcPeriod"/>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Pro-active highlighting of medication reviews </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342900" lvl="0" indent="-342900" algn="l">
                        <a:lnSpc>
                          <a:spcPct val="100000"/>
                        </a:lnSpc>
                        <a:spcAft>
                          <a:spcPts val="300"/>
                        </a:spcAft>
                        <a:buFont typeface="+mj-lt"/>
                        <a:buAutoNum type="alphaLcPeriod"/>
                      </a:pPr>
                      <a:r>
                        <a:rPr lang="en-GB" sz="1800">
                          <a:solidFill>
                            <a:schemeClr val="tx2">
                              <a:lumMod val="50000"/>
                            </a:schemeClr>
                          </a:solidFill>
                          <a:effectLst/>
                          <a:latin typeface="Arial" panose="020B0604020202020204" pitchFamily="34" charset="0"/>
                          <a:ea typeface="Batang" panose="02030600000101010101" pitchFamily="18" charset="-127"/>
                          <a:cs typeface="Arial" panose="020B0604020202020204" pitchFamily="34" charset="0"/>
                        </a:rPr>
                        <a:t>Tasks that “bounce” around the practice</a:t>
                      </a:r>
                      <a:endParaRPr lang="en-GB" sz="1800">
                        <a:solidFill>
                          <a:schemeClr val="tx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86841823"/>
                  </a:ext>
                </a:extLst>
              </a:tr>
            </a:tbl>
          </a:graphicData>
        </a:graphic>
      </p:graphicFrame>
      <p:sp>
        <p:nvSpPr>
          <p:cNvPr id="5" name="Title 2">
            <a:extLst>
              <a:ext uri="{FF2B5EF4-FFF2-40B4-BE49-F238E27FC236}">
                <a16:creationId xmlns:a16="http://schemas.microsoft.com/office/drawing/2014/main" id="{548ADE9B-3749-0C22-BF76-C045639E2F20}"/>
              </a:ext>
            </a:extLst>
          </p:cNvPr>
          <p:cNvSpPr txBox="1">
            <a:spLocks/>
          </p:cNvSpPr>
          <p:nvPr/>
        </p:nvSpPr>
        <p:spPr>
          <a:xfrm>
            <a:off x="466061" y="471456"/>
            <a:ext cx="9464748"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fontScale="97500" lnSpcReduction="10000"/>
          </a:bodyPr>
          <a:lst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a:lstStyle>
          <a:p>
            <a:r>
              <a:rPr lang="en-GB"/>
              <a:t>SEIPS for opioid prescribing process –tasks</a:t>
            </a:r>
          </a:p>
        </p:txBody>
      </p:sp>
    </p:spTree>
    <p:extLst>
      <p:ext uri="{BB962C8B-B14F-4D97-AF65-F5344CB8AC3E}">
        <p14:creationId xmlns:p14="http://schemas.microsoft.com/office/powerpoint/2010/main" val="2975869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68E62-36ED-1461-1928-4F95EE061DC9}"/>
              </a:ext>
            </a:extLst>
          </p:cNvPr>
          <p:cNvSpPr>
            <a:spLocks noGrp="1"/>
          </p:cNvSpPr>
          <p:nvPr>
            <p:ph type="title"/>
          </p:nvPr>
        </p:nvSpPr>
        <p:spPr/>
        <p:txBody>
          <a:bodyPr/>
          <a:lstStyle/>
          <a:p>
            <a:r>
              <a:rPr lang="en-GB"/>
              <a:t>Summary so far…</a:t>
            </a:r>
          </a:p>
        </p:txBody>
      </p:sp>
      <p:sp>
        <p:nvSpPr>
          <p:cNvPr id="3" name="Content Placeholder 2">
            <a:extLst>
              <a:ext uri="{FF2B5EF4-FFF2-40B4-BE49-F238E27FC236}">
                <a16:creationId xmlns:a16="http://schemas.microsoft.com/office/drawing/2014/main" id="{B3ADCE03-D309-3801-DA1F-BB0547F5672A}"/>
              </a:ext>
            </a:extLst>
          </p:cNvPr>
          <p:cNvSpPr>
            <a:spLocks noGrp="1"/>
          </p:cNvSpPr>
          <p:nvPr>
            <p:ph idx="1"/>
          </p:nvPr>
        </p:nvSpPr>
        <p:spPr>
          <a:xfrm>
            <a:off x="382772" y="1645593"/>
            <a:ext cx="11227981" cy="4114800"/>
          </a:xfrm>
        </p:spPr>
        <p:txBody>
          <a:bodyPr>
            <a:normAutofit lnSpcReduction="10000"/>
          </a:bodyPr>
          <a:lstStyle/>
          <a:p>
            <a:r>
              <a:rPr lang="en-GB"/>
              <a:t>Most of the results transfer to any medication – but is more important with opioids</a:t>
            </a:r>
          </a:p>
          <a:p>
            <a:r>
              <a:rPr lang="en-GB">
                <a:solidFill>
                  <a:schemeClr val="accent2"/>
                </a:solidFill>
              </a:rPr>
              <a:t>Aim to remove pressure from the whole prescription process by better design which supports a focus on high-risk medicines</a:t>
            </a:r>
          </a:p>
          <a:p>
            <a:r>
              <a:rPr lang="en-GB">
                <a:solidFill>
                  <a:schemeClr val="accent1"/>
                </a:solidFill>
              </a:rPr>
              <a:t>Top three things to improve: </a:t>
            </a:r>
          </a:p>
          <a:p>
            <a:pPr lvl="1"/>
            <a:r>
              <a:rPr lang="en-GB">
                <a:solidFill>
                  <a:schemeClr val="accent1"/>
                </a:solidFill>
              </a:rPr>
              <a:t>Improve the functionality and use of the clinical system</a:t>
            </a:r>
          </a:p>
          <a:p>
            <a:pPr lvl="1"/>
            <a:r>
              <a:rPr lang="en-GB" b="1">
                <a:solidFill>
                  <a:schemeClr val="accent1"/>
                </a:solidFill>
              </a:rPr>
              <a:t>Effective and embedded work procedure</a:t>
            </a:r>
          </a:p>
          <a:p>
            <a:pPr lvl="1"/>
            <a:r>
              <a:rPr lang="en-GB">
                <a:solidFill>
                  <a:schemeClr val="accent1"/>
                </a:solidFill>
              </a:rPr>
              <a:t>Manageable cognitive load/ workload</a:t>
            </a:r>
          </a:p>
          <a:p>
            <a:pPr marL="0" indent="0">
              <a:buNone/>
            </a:pPr>
            <a:endParaRPr lang="en-GB"/>
          </a:p>
        </p:txBody>
      </p:sp>
    </p:spTree>
    <p:extLst>
      <p:ext uri="{BB962C8B-B14F-4D97-AF65-F5344CB8AC3E}">
        <p14:creationId xmlns:p14="http://schemas.microsoft.com/office/powerpoint/2010/main" val="953882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00889-9B91-8441-9EC9-AB5C31CA4DEF}"/>
              </a:ext>
            </a:extLst>
          </p:cNvPr>
          <p:cNvSpPr>
            <a:spLocks noGrp="1"/>
          </p:cNvSpPr>
          <p:nvPr>
            <p:ph type="title"/>
          </p:nvPr>
        </p:nvSpPr>
        <p:spPr/>
        <p:txBody>
          <a:bodyPr/>
          <a:lstStyle/>
          <a:p>
            <a:r>
              <a:rPr lang="en-US"/>
              <a:t>What happened next</a:t>
            </a:r>
          </a:p>
        </p:txBody>
      </p:sp>
      <p:graphicFrame>
        <p:nvGraphicFramePr>
          <p:cNvPr id="4" name="Content Placeholder 3">
            <a:extLst>
              <a:ext uri="{FF2B5EF4-FFF2-40B4-BE49-F238E27FC236}">
                <a16:creationId xmlns:a16="http://schemas.microsoft.com/office/drawing/2014/main" id="{97406E7F-D148-2C41-E23F-B3F1268EA22C}"/>
              </a:ext>
            </a:extLst>
          </p:cNvPr>
          <p:cNvGraphicFramePr>
            <a:graphicFrameLocks noGrp="1"/>
          </p:cNvGraphicFramePr>
          <p:nvPr>
            <p:ph idx="1"/>
          </p:nvPr>
        </p:nvGraphicFramePr>
        <p:xfrm>
          <a:off x="558265" y="1645921"/>
          <a:ext cx="10795535" cy="45310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4281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BED688-4EF8-6943-8E73-A137249860ED}"/>
              </a:ext>
            </a:extLst>
          </p:cNvPr>
          <p:cNvSpPr>
            <a:spLocks noGrp="1"/>
          </p:cNvSpPr>
          <p:nvPr>
            <p:ph type="title"/>
          </p:nvPr>
        </p:nvSpPr>
        <p:spPr>
          <a:xfrm>
            <a:off x="838200" y="1898928"/>
            <a:ext cx="8984530" cy="1009651"/>
          </a:xfrm>
        </p:spPr>
        <p:txBody>
          <a:bodyPr/>
          <a:lstStyle/>
          <a:p>
            <a:r>
              <a:rPr lang="en-US"/>
              <a:t>Further information</a:t>
            </a:r>
          </a:p>
        </p:txBody>
      </p:sp>
      <p:sp>
        <p:nvSpPr>
          <p:cNvPr id="5" name="Content Placeholder 4">
            <a:extLst>
              <a:ext uri="{FF2B5EF4-FFF2-40B4-BE49-F238E27FC236}">
                <a16:creationId xmlns:a16="http://schemas.microsoft.com/office/drawing/2014/main" id="{2B622B3D-B252-F148-A1DB-CAB240C1ED01}"/>
              </a:ext>
            </a:extLst>
          </p:cNvPr>
          <p:cNvSpPr>
            <a:spLocks noGrp="1"/>
          </p:cNvSpPr>
          <p:nvPr>
            <p:ph idx="1"/>
          </p:nvPr>
        </p:nvSpPr>
        <p:spPr>
          <a:xfrm>
            <a:off x="838200" y="3346106"/>
            <a:ext cx="5257800" cy="2271859"/>
          </a:xfrm>
        </p:spPr>
        <p:txBody>
          <a:bodyPr>
            <a:normAutofit/>
          </a:bodyPr>
          <a:lstStyle/>
          <a:p>
            <a:pPr marL="0" indent="0" defTabSz="12700">
              <a:buNone/>
              <a:defRPr sz="4800">
                <a:solidFill>
                  <a:srgbClr val="FFFFFF"/>
                </a:solidFill>
                <a:latin typeface="Arial"/>
                <a:ea typeface="Arial"/>
                <a:cs typeface="Arial"/>
                <a:sym typeface="Arial"/>
              </a:defRPr>
            </a:pPr>
            <a:r>
              <a:rPr lang="en-GB" sz="1800" b="1"/>
              <a:t>Gill Gookey</a:t>
            </a:r>
          </a:p>
          <a:p>
            <a:pPr defTabSz="12700">
              <a:defRPr sz="4800" b="0">
                <a:solidFill>
                  <a:srgbClr val="FFFFFF"/>
                </a:solidFill>
                <a:latin typeface="Arial"/>
                <a:ea typeface="Arial"/>
                <a:cs typeface="Arial"/>
                <a:sym typeface="Arial"/>
              </a:defRPr>
            </a:pPr>
            <a:r>
              <a:rPr lang="en-GB" sz="1800"/>
              <a:t>Gill.gookey@nottingham.ac.uk</a:t>
            </a:r>
          </a:p>
        </p:txBody>
      </p:sp>
      <p:sp>
        <p:nvSpPr>
          <p:cNvPr id="7" name="Content Placeholder 4">
            <a:extLst>
              <a:ext uri="{FF2B5EF4-FFF2-40B4-BE49-F238E27FC236}">
                <a16:creationId xmlns:a16="http://schemas.microsoft.com/office/drawing/2014/main" id="{E12AFB6B-D177-6B41-9F02-418200576061}"/>
              </a:ext>
            </a:extLst>
          </p:cNvPr>
          <p:cNvSpPr txBox="1">
            <a:spLocks/>
          </p:cNvSpPr>
          <p:nvPr/>
        </p:nvSpPr>
        <p:spPr>
          <a:xfrm>
            <a:off x="6414052" y="3346106"/>
            <a:ext cx="5257800" cy="2271859"/>
          </a:xfrm>
          <a:prstGeom prst="rect">
            <a:avLst/>
          </a:prstGeom>
        </p:spPr>
        <p:txBody>
          <a:bodyPr vert="horz" lIns="0" tIns="0" rIns="0" bIns="0" rtlCol="0" anchor="t">
            <a:normAutofit/>
          </a:bodyPr>
          <a:lst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700">
              <a:defRPr sz="4800" b="0">
                <a:solidFill>
                  <a:srgbClr val="FFFFFF"/>
                </a:solidFill>
                <a:latin typeface="Arial"/>
                <a:ea typeface="Arial"/>
                <a:cs typeface="Arial"/>
                <a:sym typeface="Arial"/>
              </a:defRPr>
            </a:pPr>
            <a:r>
              <a:rPr lang="en-GB" sz="1800" b="1">
                <a:solidFill>
                  <a:srgbClr val="FFFFFF"/>
                </a:solidFill>
                <a:latin typeface="Arial"/>
                <a:ea typeface="Arial"/>
                <a:cs typeface="Arial"/>
                <a:sym typeface="Arial"/>
              </a:rPr>
              <a:t>Web: </a:t>
            </a:r>
            <a:r>
              <a:rPr lang="en-GB" sz="1800">
                <a:solidFill>
                  <a:srgbClr val="FFFFFF"/>
                </a:solidFill>
                <a:latin typeface="Arial"/>
                <a:ea typeface="Arial"/>
                <a:cs typeface="Arial"/>
                <a:sym typeface="Arial"/>
              </a:rPr>
              <a:t>healthinnovation-em.org.uk</a:t>
            </a:r>
          </a:p>
          <a:p>
            <a:pPr defTabSz="12700">
              <a:defRPr sz="4800" b="0">
                <a:solidFill>
                  <a:srgbClr val="FFFFFF"/>
                </a:solidFill>
                <a:latin typeface="Arial"/>
                <a:ea typeface="Arial"/>
                <a:cs typeface="Arial"/>
                <a:sym typeface="Arial"/>
              </a:defRPr>
            </a:pPr>
            <a:r>
              <a:rPr lang="en-GB" sz="1800" b="1">
                <a:solidFill>
                  <a:srgbClr val="FFFFFF"/>
                </a:solidFill>
                <a:latin typeface="Arial"/>
                <a:ea typeface="Arial"/>
                <a:cs typeface="Arial"/>
              </a:rPr>
              <a:t>LinkedIn:</a:t>
            </a:r>
            <a:r>
              <a:rPr lang="en-GB" sz="1800">
                <a:solidFill>
                  <a:srgbClr val="FFFFFF"/>
                </a:solidFill>
                <a:latin typeface="Arial"/>
                <a:ea typeface="Arial"/>
                <a:cs typeface="Arial"/>
              </a:rPr>
              <a:t> Health Innovation East Midlands</a:t>
            </a:r>
            <a:endParaRPr lang="en-GB" sz="1800">
              <a:solidFill>
                <a:srgbClr val="FFFFFF"/>
              </a:solidFill>
              <a:latin typeface="Arial"/>
              <a:ea typeface="Arial"/>
              <a:cs typeface="Arial"/>
              <a:sym typeface="Arial"/>
            </a:endParaRPr>
          </a:p>
          <a:p>
            <a:pPr defTabSz="12700">
              <a:defRPr sz="4800" b="0">
                <a:solidFill>
                  <a:srgbClr val="FFFFFF"/>
                </a:solidFill>
                <a:latin typeface="Arial"/>
                <a:ea typeface="Arial"/>
                <a:cs typeface="Arial"/>
                <a:sym typeface="Arial"/>
              </a:defRPr>
            </a:pPr>
            <a:r>
              <a:rPr lang="en-GB" sz="1800" b="1">
                <a:solidFill>
                  <a:srgbClr val="FFFFFF"/>
                </a:solidFill>
                <a:latin typeface="Arial"/>
                <a:ea typeface="Arial"/>
                <a:cs typeface="Arial"/>
                <a:sym typeface="Arial"/>
              </a:rPr>
              <a:t>X: </a:t>
            </a:r>
            <a:r>
              <a:rPr lang="en-GB" sz="1800" err="1">
                <a:solidFill>
                  <a:srgbClr val="FFFFFF"/>
                </a:solidFill>
                <a:latin typeface="Arial"/>
                <a:ea typeface="Arial"/>
                <a:cs typeface="Arial"/>
                <a:sym typeface="Arial"/>
              </a:rPr>
              <a:t>Healthinn_em</a:t>
            </a:r>
            <a:endParaRPr lang="en-GB" sz="1800">
              <a:solidFill>
                <a:srgbClr val="FFFFFF"/>
              </a:solidFill>
              <a:latin typeface="Arial"/>
              <a:ea typeface="Arial"/>
              <a:cs typeface="Arial"/>
            </a:endParaRPr>
          </a:p>
          <a:p>
            <a:pPr defTabSz="12700">
              <a:defRPr sz="4800" b="0">
                <a:solidFill>
                  <a:srgbClr val="FFFFFF"/>
                </a:solidFill>
                <a:latin typeface="Arial"/>
                <a:ea typeface="Arial"/>
                <a:cs typeface="Arial"/>
                <a:sym typeface="Arial"/>
              </a:defRPr>
            </a:pPr>
            <a:r>
              <a:rPr lang="en-GB" sz="1800" b="1">
                <a:solidFill>
                  <a:srgbClr val="FFFFFF"/>
                </a:solidFill>
                <a:latin typeface="Arial"/>
                <a:ea typeface="Arial"/>
                <a:cs typeface="Arial"/>
              </a:rPr>
              <a:t>Bluesky:</a:t>
            </a:r>
            <a:r>
              <a:rPr lang="en-GB" sz="1800">
                <a:solidFill>
                  <a:srgbClr val="FFFFFF"/>
                </a:solidFill>
                <a:latin typeface="Arial"/>
                <a:ea typeface="Arial"/>
                <a:cs typeface="Arial"/>
              </a:rPr>
              <a:t> @healthinn-em.bsky.social</a:t>
            </a:r>
          </a:p>
        </p:txBody>
      </p:sp>
      <p:cxnSp>
        <p:nvCxnSpPr>
          <p:cNvPr id="8" name="Straight Connector 7">
            <a:extLst>
              <a:ext uri="{FF2B5EF4-FFF2-40B4-BE49-F238E27FC236}">
                <a16:creationId xmlns:a16="http://schemas.microsoft.com/office/drawing/2014/main" id="{4EA2261C-A03F-0A46-9641-3426BE497908}"/>
              </a:ext>
            </a:extLst>
          </p:cNvPr>
          <p:cNvCxnSpPr>
            <a:cxnSpLocks/>
          </p:cNvCxnSpPr>
          <p:nvPr/>
        </p:nvCxnSpPr>
        <p:spPr>
          <a:xfrm>
            <a:off x="838200" y="3117403"/>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91933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8DC0DAAE-2BBC-52DA-B84C-DC91839AF312}"/>
              </a:ext>
            </a:extLst>
          </p:cNvPr>
          <p:cNvSpPr>
            <a:spLocks noGrp="1"/>
          </p:cNvSpPr>
          <p:nvPr>
            <p:ph type="body" sz="quarter" idx="10"/>
          </p:nvPr>
        </p:nvSpPr>
        <p:spPr>
          <a:xfrm>
            <a:off x="2224113" y="1131252"/>
            <a:ext cx="7743774" cy="1464845"/>
          </a:xfrm>
        </p:spPr>
        <p:txBody>
          <a:bodyPr>
            <a:normAutofit lnSpcReduction="10000"/>
          </a:bodyPr>
          <a:lstStyle/>
          <a:p>
            <a:pPr algn="ctr"/>
            <a:r>
              <a:rPr lang="en-US" sz="3200"/>
              <a:t>Developing a Work System Interaction Map around the Patient Discharge Process</a:t>
            </a:r>
          </a:p>
        </p:txBody>
      </p:sp>
      <p:sp>
        <p:nvSpPr>
          <p:cNvPr id="11" name="Text Placeholder 2">
            <a:extLst>
              <a:ext uri="{FF2B5EF4-FFF2-40B4-BE49-F238E27FC236}">
                <a16:creationId xmlns:a16="http://schemas.microsoft.com/office/drawing/2014/main" id="{FABC889A-9973-CA93-E4B4-32A24C5BF16C}"/>
              </a:ext>
            </a:extLst>
          </p:cNvPr>
          <p:cNvSpPr>
            <a:spLocks noGrp="1"/>
          </p:cNvSpPr>
          <p:nvPr>
            <p:ph type="body" sz="quarter" idx="11"/>
          </p:nvPr>
        </p:nvSpPr>
        <p:spPr>
          <a:xfrm>
            <a:off x="1885950" y="2895600"/>
            <a:ext cx="8705850" cy="1251285"/>
          </a:xfrm>
        </p:spPr>
        <p:txBody>
          <a:bodyPr>
            <a:normAutofit lnSpcReduction="10000"/>
          </a:bodyPr>
          <a:lstStyle/>
          <a:p>
            <a:pPr algn="ctr"/>
            <a:r>
              <a:rPr lang="en-US" sz="2000" dirty="0"/>
              <a:t>Stacey Sadler – Specialist Pharmacist in Quality Improvement </a:t>
            </a:r>
          </a:p>
          <a:p>
            <a:pPr algn="ctr"/>
            <a:r>
              <a:rPr lang="en-US" sz="2000" dirty="0"/>
              <a:t>&amp;</a:t>
            </a:r>
          </a:p>
          <a:p>
            <a:pPr algn="ctr"/>
            <a:r>
              <a:rPr lang="en-US" sz="2000" dirty="0"/>
              <a:t>Emma Smith – Human Factors Specialist  </a:t>
            </a:r>
          </a:p>
          <a:p>
            <a:pPr algn="ctr"/>
            <a:endParaRPr lang="en-US" sz="2400" dirty="0"/>
          </a:p>
        </p:txBody>
      </p:sp>
    </p:spTree>
    <p:extLst>
      <p:ext uri="{BB962C8B-B14F-4D97-AF65-F5344CB8AC3E}">
        <p14:creationId xmlns:p14="http://schemas.microsoft.com/office/powerpoint/2010/main" val="3530723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FD8311-8BB2-8907-C40D-A88D5C78163D}"/>
              </a:ext>
            </a:extLst>
          </p:cNvPr>
          <p:cNvSpPr>
            <a:spLocks noGrp="1"/>
          </p:cNvSpPr>
          <p:nvPr>
            <p:ph type="body" sz="quarter" idx="10"/>
          </p:nvPr>
        </p:nvSpPr>
        <p:spPr>
          <a:xfrm>
            <a:off x="1135063" y="766882"/>
            <a:ext cx="8229516" cy="706431"/>
          </a:xfrm>
        </p:spPr>
        <p:txBody>
          <a:bodyPr/>
          <a:lstStyle/>
          <a:p>
            <a:r>
              <a:rPr lang="en-GB"/>
              <a:t>Overview of Presentation </a:t>
            </a:r>
          </a:p>
        </p:txBody>
      </p:sp>
      <p:sp>
        <p:nvSpPr>
          <p:cNvPr id="3" name="Content Placeholder 2">
            <a:extLst>
              <a:ext uri="{FF2B5EF4-FFF2-40B4-BE49-F238E27FC236}">
                <a16:creationId xmlns:a16="http://schemas.microsoft.com/office/drawing/2014/main" id="{68FDE077-58B6-D59C-05B3-F25AAFA3B4B4}"/>
              </a:ext>
            </a:extLst>
          </p:cNvPr>
          <p:cNvSpPr>
            <a:spLocks noGrp="1"/>
          </p:cNvSpPr>
          <p:nvPr>
            <p:ph sz="quarter" idx="11"/>
          </p:nvPr>
        </p:nvSpPr>
        <p:spPr>
          <a:xfrm>
            <a:off x="1164977" y="1470288"/>
            <a:ext cx="9732650" cy="4825178"/>
          </a:xfrm>
        </p:spPr>
        <p:txBody>
          <a:bodyPr vert="horz" lIns="0" tIns="0" rIns="0" bIns="0" rtlCol="0" anchor="t">
            <a:normAutofit fontScale="70000" lnSpcReduction="20000"/>
          </a:bodyPr>
          <a:lstStyle/>
          <a:p>
            <a:pPr marL="342900" indent="-342900">
              <a:buFont typeface="Arial" panose="020B0604020202020204" pitchFamily="34" charset="0"/>
              <a:buChar char="•"/>
            </a:pPr>
            <a:r>
              <a:rPr lang="en-GB" sz="2900"/>
              <a:t>Introduction </a:t>
            </a:r>
            <a:endParaRPr lang="en-GB" sz="2900">
              <a:cs typeface="Arial"/>
            </a:endParaRPr>
          </a:p>
          <a:p>
            <a:endParaRPr lang="en-GB" sz="2900">
              <a:cs typeface="Arial"/>
            </a:endParaRPr>
          </a:p>
          <a:p>
            <a:pPr marL="342900" indent="-342900">
              <a:buFont typeface="Arial" panose="020B0604020202020204" pitchFamily="34" charset="0"/>
              <a:buChar char="•"/>
            </a:pPr>
            <a:r>
              <a:rPr lang="en-GB" sz="2900"/>
              <a:t>Aims of the work </a:t>
            </a:r>
            <a:endParaRPr lang="en-GB" sz="2900">
              <a:cs typeface="Arial"/>
            </a:endParaRPr>
          </a:p>
          <a:p>
            <a:endParaRPr lang="en-GB" sz="2900">
              <a:cs typeface="Arial"/>
            </a:endParaRPr>
          </a:p>
          <a:p>
            <a:pPr marL="342900" indent="-342900">
              <a:buFont typeface="Arial" panose="020B0604020202020204" pitchFamily="34" charset="0"/>
              <a:buChar char="•"/>
            </a:pPr>
            <a:r>
              <a:rPr lang="en-GB" sz="2900"/>
              <a:t>Methodology</a:t>
            </a:r>
            <a:endParaRPr lang="en-GB" sz="2900">
              <a:cs typeface="Arial"/>
            </a:endParaRPr>
          </a:p>
          <a:p>
            <a:endParaRPr lang="en-GB" sz="2900">
              <a:cs typeface="Arial"/>
            </a:endParaRPr>
          </a:p>
          <a:p>
            <a:pPr marL="342900" indent="-342900">
              <a:buFont typeface="Arial" panose="020B0604020202020204" pitchFamily="34" charset="0"/>
              <a:buChar char="•"/>
            </a:pPr>
            <a:r>
              <a:rPr lang="en-GB" sz="2900"/>
              <a:t>Developing a Work System Interaction Map</a:t>
            </a:r>
            <a:endParaRPr lang="en-GB" sz="2900">
              <a:cs typeface="Arial"/>
            </a:endParaRPr>
          </a:p>
          <a:p>
            <a:endParaRPr lang="en-GB" sz="2900">
              <a:cs typeface="Arial"/>
            </a:endParaRPr>
          </a:p>
          <a:p>
            <a:pPr marL="342900" indent="-342900">
              <a:buFont typeface="Arial" panose="020B0604020202020204" pitchFamily="34" charset="0"/>
              <a:buChar char="•"/>
            </a:pPr>
            <a:r>
              <a:rPr lang="en-GB" sz="2900"/>
              <a:t>Findings  </a:t>
            </a:r>
            <a:endParaRPr lang="en-GB" sz="2900">
              <a:cs typeface="Arial"/>
            </a:endParaRPr>
          </a:p>
          <a:p>
            <a:endParaRPr lang="en-GB" sz="2900">
              <a:cs typeface="Arial"/>
            </a:endParaRPr>
          </a:p>
          <a:p>
            <a:pPr marL="342900" indent="-342900">
              <a:buFont typeface="Arial" panose="020B0604020202020204" pitchFamily="34" charset="0"/>
              <a:buChar char="•"/>
            </a:pPr>
            <a:r>
              <a:rPr lang="en-GB" sz="2900"/>
              <a:t>Recommendations &amp; Reflections </a:t>
            </a:r>
            <a:endParaRPr lang="en-GB" sz="2300">
              <a:cs typeface="Arial"/>
            </a:endParaRPr>
          </a:p>
          <a:p>
            <a:r>
              <a:rPr lang="en-GB" sz="2400"/>
              <a:t> </a:t>
            </a:r>
          </a:p>
          <a:p>
            <a:endParaRPr lang="en-GB"/>
          </a:p>
        </p:txBody>
      </p:sp>
      <p:pic>
        <p:nvPicPr>
          <p:cNvPr id="5" name="Picture 4">
            <a:extLst>
              <a:ext uri="{FF2B5EF4-FFF2-40B4-BE49-F238E27FC236}">
                <a16:creationId xmlns:a16="http://schemas.microsoft.com/office/drawing/2014/main" id="{13DEAA16-7435-93CD-DA5C-A3D3656DD742}"/>
              </a:ext>
            </a:extLst>
          </p:cNvPr>
          <p:cNvPicPr>
            <a:picLocks noChangeAspect="1"/>
          </p:cNvPicPr>
          <p:nvPr/>
        </p:nvPicPr>
        <p:blipFill>
          <a:blip r:embed="rId3"/>
          <a:stretch>
            <a:fillRect/>
          </a:stretch>
        </p:blipFill>
        <p:spPr>
          <a:xfrm>
            <a:off x="9689432" y="174752"/>
            <a:ext cx="2331490" cy="1298561"/>
          </a:xfrm>
          <a:prstGeom prst="rect">
            <a:avLst/>
          </a:prstGeom>
        </p:spPr>
      </p:pic>
    </p:spTree>
    <p:extLst>
      <p:ext uri="{BB962C8B-B14F-4D97-AF65-F5344CB8AC3E}">
        <p14:creationId xmlns:p14="http://schemas.microsoft.com/office/powerpoint/2010/main" val="1218367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19475-66DC-24C8-D19D-8144923528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4457803-36DC-C09B-22FA-86ABFF0429DB}"/>
              </a:ext>
            </a:extLst>
          </p:cNvPr>
          <p:cNvSpPr>
            <a:spLocks noGrp="1"/>
          </p:cNvSpPr>
          <p:nvPr>
            <p:ph type="body" sz="quarter" idx="10"/>
          </p:nvPr>
        </p:nvSpPr>
        <p:spPr>
          <a:xfrm>
            <a:off x="1135063" y="766882"/>
            <a:ext cx="8229516" cy="706431"/>
          </a:xfrm>
        </p:spPr>
        <p:txBody>
          <a:bodyPr/>
          <a:lstStyle/>
          <a:p>
            <a:r>
              <a:rPr lang="en-GB"/>
              <a:t>Introduction – A Delayed Discharge  </a:t>
            </a:r>
          </a:p>
        </p:txBody>
      </p:sp>
      <p:sp>
        <p:nvSpPr>
          <p:cNvPr id="3" name="Content Placeholder 2">
            <a:extLst>
              <a:ext uri="{FF2B5EF4-FFF2-40B4-BE49-F238E27FC236}">
                <a16:creationId xmlns:a16="http://schemas.microsoft.com/office/drawing/2014/main" id="{4830874B-59F2-2583-187A-861A7D84629B}"/>
              </a:ext>
            </a:extLst>
          </p:cNvPr>
          <p:cNvSpPr>
            <a:spLocks noGrp="1"/>
          </p:cNvSpPr>
          <p:nvPr>
            <p:ph sz="quarter" idx="11"/>
          </p:nvPr>
        </p:nvSpPr>
        <p:spPr>
          <a:xfrm>
            <a:off x="914401" y="1790700"/>
            <a:ext cx="10580914" cy="3631532"/>
          </a:xfrm>
        </p:spPr>
        <p:txBody>
          <a:bodyPr/>
          <a:lstStyle/>
          <a:p>
            <a:r>
              <a:rPr lang="en-GB"/>
              <a:t> </a:t>
            </a:r>
          </a:p>
          <a:p>
            <a:endParaRPr lang="en-GB"/>
          </a:p>
        </p:txBody>
      </p:sp>
      <p:pic>
        <p:nvPicPr>
          <p:cNvPr id="5" name="Picture 4">
            <a:extLst>
              <a:ext uri="{FF2B5EF4-FFF2-40B4-BE49-F238E27FC236}">
                <a16:creationId xmlns:a16="http://schemas.microsoft.com/office/drawing/2014/main" id="{0AE02A7D-84BF-B98C-700C-0E9D9DF1DCAA}"/>
              </a:ext>
            </a:extLst>
          </p:cNvPr>
          <p:cNvPicPr>
            <a:picLocks noChangeAspect="1"/>
          </p:cNvPicPr>
          <p:nvPr/>
        </p:nvPicPr>
        <p:blipFill>
          <a:blip r:embed="rId3"/>
          <a:stretch>
            <a:fillRect/>
          </a:stretch>
        </p:blipFill>
        <p:spPr>
          <a:xfrm>
            <a:off x="9689432" y="174752"/>
            <a:ext cx="2331490" cy="1298561"/>
          </a:xfrm>
          <a:prstGeom prst="rect">
            <a:avLst/>
          </a:prstGeom>
        </p:spPr>
      </p:pic>
      <p:sp>
        <p:nvSpPr>
          <p:cNvPr id="6" name="TextBox 5">
            <a:extLst>
              <a:ext uri="{FF2B5EF4-FFF2-40B4-BE49-F238E27FC236}">
                <a16:creationId xmlns:a16="http://schemas.microsoft.com/office/drawing/2014/main" id="{5C412D46-87E3-25B0-DA85-B1105981DF7F}"/>
              </a:ext>
            </a:extLst>
          </p:cNvPr>
          <p:cNvSpPr txBox="1"/>
          <p:nvPr/>
        </p:nvSpPr>
        <p:spPr>
          <a:xfrm>
            <a:off x="696685" y="1997839"/>
            <a:ext cx="10276115" cy="3416320"/>
          </a:xfrm>
          <a:prstGeom prst="rect">
            <a:avLst/>
          </a:prstGeom>
          <a:noFill/>
        </p:spPr>
        <p:txBody>
          <a:bodyPr wrap="square" lIns="91440" tIns="45720" rIns="91440" bIns="45720" anchor="t">
            <a:spAutoFit/>
          </a:bodyPr>
          <a:lstStyle/>
          <a:p>
            <a:pPr marL="342900" indent="-342900">
              <a:buFont typeface="Arial" panose="020B0604020202020204" pitchFamily="34" charset="0"/>
              <a:buChar char="•"/>
            </a:pPr>
            <a:r>
              <a:rPr lang="en-GB" sz="2400">
                <a:solidFill>
                  <a:srgbClr val="030203"/>
                </a:solidFill>
                <a:latin typeface="+mj-lt"/>
              </a:rPr>
              <a:t>A deep dive into a patient compliant (associated with a delay of seven hours after they had expected to go home) found that effective communication in the 28 hours leading up to their discharge would have resulted in a more relaxed experience of the delay </a:t>
            </a:r>
            <a:endParaRPr lang="en-GB" sz="2400">
              <a:solidFill>
                <a:srgbClr val="030203"/>
              </a:solidFill>
              <a:latin typeface="+mj-lt"/>
              <a:cs typeface="Arial"/>
            </a:endParaRPr>
          </a:p>
          <a:p>
            <a:endParaRPr lang="en-GB" sz="2400">
              <a:solidFill>
                <a:srgbClr val="030203"/>
              </a:solidFill>
              <a:latin typeface="+mj-lt"/>
              <a:cs typeface="Arial"/>
            </a:endParaRPr>
          </a:p>
          <a:p>
            <a:pPr marL="342900" indent="-342900">
              <a:buFont typeface="Arial" panose="020B0604020202020204" pitchFamily="34" charset="0"/>
              <a:buChar char="•"/>
            </a:pPr>
            <a:r>
              <a:rPr lang="en-GB" sz="2400">
                <a:solidFill>
                  <a:srgbClr val="030203"/>
                </a:solidFill>
                <a:latin typeface="+mj-lt"/>
              </a:rPr>
              <a:t>The delay itself was not a result of a delayed medication dispensing process but compounded by several steps that preceded the prescription being written, such as lab capacity and multi-specialist reviews</a:t>
            </a:r>
            <a:endParaRPr lang="en-GB" sz="2400">
              <a:solidFill>
                <a:srgbClr val="030203"/>
              </a:solidFill>
              <a:latin typeface="+mj-lt"/>
              <a:cs typeface="Arial"/>
            </a:endParaRPr>
          </a:p>
        </p:txBody>
      </p:sp>
    </p:spTree>
    <p:extLst>
      <p:ext uri="{BB962C8B-B14F-4D97-AF65-F5344CB8AC3E}">
        <p14:creationId xmlns:p14="http://schemas.microsoft.com/office/powerpoint/2010/main" val="4083685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516F7-36AD-B8C2-567A-D27974FD78F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FB77851-0518-BDA4-AFFD-15C05CBB2515}"/>
              </a:ext>
            </a:extLst>
          </p:cNvPr>
          <p:cNvSpPr>
            <a:spLocks noGrp="1"/>
          </p:cNvSpPr>
          <p:nvPr>
            <p:ph type="body" sz="quarter" idx="10"/>
          </p:nvPr>
        </p:nvSpPr>
        <p:spPr>
          <a:xfrm>
            <a:off x="1135063" y="766882"/>
            <a:ext cx="8229516" cy="706431"/>
          </a:xfrm>
        </p:spPr>
        <p:txBody>
          <a:bodyPr/>
          <a:lstStyle/>
          <a:p>
            <a:r>
              <a:rPr lang="en-GB"/>
              <a:t>Introduction – The Discharge Process</a:t>
            </a:r>
          </a:p>
        </p:txBody>
      </p:sp>
      <p:sp>
        <p:nvSpPr>
          <p:cNvPr id="3" name="Content Placeholder 2">
            <a:extLst>
              <a:ext uri="{FF2B5EF4-FFF2-40B4-BE49-F238E27FC236}">
                <a16:creationId xmlns:a16="http://schemas.microsoft.com/office/drawing/2014/main" id="{EAEBC245-A6E3-8CD9-965A-0530F944AF43}"/>
              </a:ext>
            </a:extLst>
          </p:cNvPr>
          <p:cNvSpPr>
            <a:spLocks noGrp="1"/>
          </p:cNvSpPr>
          <p:nvPr>
            <p:ph sz="quarter" idx="11"/>
          </p:nvPr>
        </p:nvSpPr>
        <p:spPr>
          <a:xfrm>
            <a:off x="324930" y="1425207"/>
            <a:ext cx="11170385" cy="4371436"/>
          </a:xfrm>
        </p:spPr>
        <p:txBody>
          <a:bodyPr>
            <a:normAutofit fontScale="92500" lnSpcReduction="10000"/>
          </a:bodyPr>
          <a:lstStyle/>
          <a:p>
            <a:endParaRPr lang="en-GB"/>
          </a:p>
          <a:p>
            <a:pPr marL="342900" indent="-342900">
              <a:buFont typeface="Arial" panose="020B0604020202020204" pitchFamily="34" charset="0"/>
              <a:buChar char="•"/>
            </a:pPr>
            <a:r>
              <a:rPr lang="en-GB" sz="2400"/>
              <a:t>Patients’ perceptions of the NHS are shaped by their experiences of their journey through the system, including discharge from hospital</a:t>
            </a:r>
          </a:p>
          <a:p>
            <a:endParaRPr lang="en-GB" sz="2400"/>
          </a:p>
          <a:p>
            <a:pPr marL="342900" indent="-342900">
              <a:buFont typeface="Arial" panose="020B0604020202020204" pitchFamily="34" charset="0"/>
              <a:buChar char="•"/>
            </a:pPr>
            <a:r>
              <a:rPr lang="en-GB" sz="2400"/>
              <a:t>Managing patient’s expectations and effective communication between staff and patients prior to discharge may help to alleviate frustrations and improve the patient’s experience </a:t>
            </a:r>
          </a:p>
          <a:p>
            <a:endParaRPr lang="en-GB" sz="2400"/>
          </a:p>
          <a:p>
            <a:pPr marL="342900" indent="-342900">
              <a:buFont typeface="Arial" panose="020B0604020202020204" pitchFamily="34" charset="0"/>
              <a:buChar char="•"/>
            </a:pPr>
            <a:r>
              <a:rPr lang="en-GB" sz="2400"/>
              <a:t>The discharge process is complex – for </a:t>
            </a:r>
            <a:r>
              <a:rPr lang="en-GB" sz="2400">
                <a:latin typeface="+mj-lt"/>
                <a:ea typeface="Calibri" panose="020F0502020204030204" pitchFamily="34" charset="0"/>
                <a:cs typeface="Calibri" panose="020F0502020204030204" pitchFamily="34" charset="0"/>
              </a:rPr>
              <a:t>an effective discharge to occur specialised services from numerous systems need to be coordinated and work together efficiently and communicate effectively</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endParaRPr lang="en-GB" sz="2400"/>
          </a:p>
          <a:p>
            <a:endParaRPr lang="en-GB"/>
          </a:p>
        </p:txBody>
      </p:sp>
      <p:pic>
        <p:nvPicPr>
          <p:cNvPr id="5" name="Picture 4">
            <a:extLst>
              <a:ext uri="{FF2B5EF4-FFF2-40B4-BE49-F238E27FC236}">
                <a16:creationId xmlns:a16="http://schemas.microsoft.com/office/drawing/2014/main" id="{73BD8C4B-26B6-EA93-BAAA-0A26FF0B2277}"/>
              </a:ext>
            </a:extLst>
          </p:cNvPr>
          <p:cNvPicPr>
            <a:picLocks noChangeAspect="1"/>
          </p:cNvPicPr>
          <p:nvPr/>
        </p:nvPicPr>
        <p:blipFill>
          <a:blip r:embed="rId3"/>
          <a:stretch>
            <a:fillRect/>
          </a:stretch>
        </p:blipFill>
        <p:spPr>
          <a:xfrm>
            <a:off x="9689432" y="174752"/>
            <a:ext cx="2331490" cy="1298561"/>
          </a:xfrm>
          <a:prstGeom prst="rect">
            <a:avLst/>
          </a:prstGeom>
        </p:spPr>
      </p:pic>
    </p:spTree>
    <p:extLst>
      <p:ext uri="{BB962C8B-B14F-4D97-AF65-F5344CB8AC3E}">
        <p14:creationId xmlns:p14="http://schemas.microsoft.com/office/powerpoint/2010/main" val="1654420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1AD9-76AE-E8DA-40B0-B795B30C3B91}"/>
              </a:ext>
            </a:extLst>
          </p:cNvPr>
          <p:cNvSpPr>
            <a:spLocks noGrp="1"/>
          </p:cNvSpPr>
          <p:nvPr>
            <p:ph type="title"/>
          </p:nvPr>
        </p:nvSpPr>
        <p:spPr>
          <a:xfrm>
            <a:off x="657132" y="322772"/>
            <a:ext cx="8984530" cy="1009651"/>
          </a:xfrm>
        </p:spPr>
        <p:txBody>
          <a:bodyPr/>
          <a:lstStyle/>
          <a:p>
            <a:r>
              <a:rPr lang="en-US" dirty="0">
                <a:cs typeface="Arial"/>
              </a:rPr>
              <a:t>The Agenda</a:t>
            </a:r>
            <a:endParaRPr lang="en-US" dirty="0"/>
          </a:p>
        </p:txBody>
      </p:sp>
      <p:graphicFrame>
        <p:nvGraphicFramePr>
          <p:cNvPr id="6" name="Content Placeholder 5">
            <a:extLst>
              <a:ext uri="{FF2B5EF4-FFF2-40B4-BE49-F238E27FC236}">
                <a16:creationId xmlns:a16="http://schemas.microsoft.com/office/drawing/2014/main" id="{5A0FFD84-673E-8569-ED55-7F1D35F87B40}"/>
              </a:ext>
            </a:extLst>
          </p:cNvPr>
          <p:cNvGraphicFramePr>
            <a:graphicFrameLocks noGrp="1"/>
          </p:cNvGraphicFramePr>
          <p:nvPr>
            <p:ph idx="1"/>
            <p:extLst>
              <p:ext uri="{D42A27DB-BD31-4B8C-83A1-F6EECF244321}">
                <p14:modId xmlns:p14="http://schemas.microsoft.com/office/powerpoint/2010/main" val="3144218675"/>
              </p:ext>
            </p:extLst>
          </p:nvPr>
        </p:nvGraphicFramePr>
        <p:xfrm>
          <a:off x="445698" y="1710905"/>
          <a:ext cx="8353234" cy="4701198"/>
        </p:xfrm>
        <a:graphic>
          <a:graphicData uri="http://schemas.openxmlformats.org/drawingml/2006/table">
            <a:tbl>
              <a:tblPr bandRow="1">
                <a:tableStyleId>{5C22544A-7EE6-4342-B048-85BDC9FD1C3A}</a:tableStyleId>
              </a:tblPr>
              <a:tblGrid>
                <a:gridCol w="855312">
                  <a:extLst>
                    <a:ext uri="{9D8B030D-6E8A-4147-A177-3AD203B41FA5}">
                      <a16:colId xmlns:a16="http://schemas.microsoft.com/office/drawing/2014/main" val="877515612"/>
                    </a:ext>
                  </a:extLst>
                </a:gridCol>
                <a:gridCol w="1140665">
                  <a:extLst>
                    <a:ext uri="{9D8B030D-6E8A-4147-A177-3AD203B41FA5}">
                      <a16:colId xmlns:a16="http://schemas.microsoft.com/office/drawing/2014/main" val="1975792190"/>
                    </a:ext>
                  </a:extLst>
                </a:gridCol>
                <a:gridCol w="6357257">
                  <a:extLst>
                    <a:ext uri="{9D8B030D-6E8A-4147-A177-3AD203B41FA5}">
                      <a16:colId xmlns:a16="http://schemas.microsoft.com/office/drawing/2014/main" val="951631622"/>
                    </a:ext>
                  </a:extLst>
                </a:gridCol>
              </a:tblGrid>
              <a:tr h="390183">
                <a:tc>
                  <a:txBody>
                    <a:bodyPr/>
                    <a:lstStyle/>
                    <a:p>
                      <a:pPr fontAlgn="base">
                        <a:lnSpc>
                          <a:spcPts val="2175"/>
                        </a:lnSpc>
                      </a:pPr>
                      <a:r>
                        <a:rPr lang="en-US" sz="1600" b="1" dirty="0">
                          <a:solidFill>
                            <a:srgbClr val="FFFFFF"/>
                          </a:solidFill>
                          <a:effectLst/>
                          <a:latin typeface="Arial"/>
                        </a:rPr>
                        <a:t>No/Ref</a:t>
                      </a:r>
                      <a:endParaRPr lang="en-US" sz="160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tc>
                  <a:txBody>
                    <a:bodyPr/>
                    <a:lstStyle/>
                    <a:p>
                      <a:pPr fontAlgn="base">
                        <a:lnSpc>
                          <a:spcPts val="2175"/>
                        </a:lnSpc>
                      </a:pPr>
                      <a:r>
                        <a:rPr lang="en-US" sz="1600" b="1" i="0" dirty="0">
                          <a:solidFill>
                            <a:srgbClr val="FFFFFF"/>
                          </a:solidFill>
                          <a:effectLst/>
                          <a:latin typeface="Arial"/>
                        </a:rPr>
                        <a:t>Times</a:t>
                      </a:r>
                      <a:endParaRPr lang="en-US" sz="160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tc>
                  <a:txBody>
                    <a:bodyPr/>
                    <a:lstStyle/>
                    <a:p>
                      <a:pPr fontAlgn="base">
                        <a:lnSpc>
                          <a:spcPts val="2175"/>
                        </a:lnSpc>
                      </a:pPr>
                      <a:r>
                        <a:rPr lang="en-US" sz="1600" b="1" dirty="0">
                          <a:solidFill>
                            <a:srgbClr val="FFFFFF"/>
                          </a:solidFill>
                          <a:effectLst/>
                          <a:latin typeface="Arial"/>
                        </a:rPr>
                        <a:t>Item</a:t>
                      </a:r>
                      <a:endParaRPr lang="en-US" sz="160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extLst>
                  <a:ext uri="{0D108BD9-81ED-4DB2-BD59-A6C34878D82A}">
                    <a16:rowId xmlns:a16="http://schemas.microsoft.com/office/drawing/2014/main" val="162943697"/>
                  </a:ext>
                </a:extLst>
              </a:tr>
              <a:tr h="285750">
                <a:tc>
                  <a:txBody>
                    <a:bodyPr/>
                    <a:lstStyle/>
                    <a:p>
                      <a:pPr fontAlgn="base">
                        <a:lnSpc>
                          <a:spcPts val="2175"/>
                        </a:lnSpc>
                      </a:pPr>
                      <a:r>
                        <a:rPr lang="en-US" sz="1600" b="1">
                          <a:solidFill>
                            <a:srgbClr val="050505"/>
                          </a:solidFill>
                          <a:effectLst/>
                          <a:latin typeface="Arial"/>
                        </a:rPr>
                        <a:t>1</a:t>
                      </a:r>
                      <a:endParaRPr lang="en-US" sz="160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i="0">
                          <a:solidFill>
                            <a:srgbClr val="302885"/>
                          </a:solidFill>
                          <a:effectLst/>
                          <a:latin typeface="Arial"/>
                        </a:rPr>
                        <a:t>14.30 – 14.40 (10)</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b="1" dirty="0">
                          <a:solidFill>
                            <a:srgbClr val="302885"/>
                          </a:solidFill>
                          <a:effectLst/>
                          <a:latin typeface="Arial"/>
                        </a:rPr>
                        <a:t>Welcome and Introductions</a:t>
                      </a:r>
                      <a:endParaRPr lang="en-US" sz="160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178063158"/>
                  </a:ext>
                </a:extLst>
              </a:tr>
              <a:tr h="600075">
                <a:tc>
                  <a:txBody>
                    <a:bodyPr/>
                    <a:lstStyle/>
                    <a:p>
                      <a:pPr fontAlgn="base">
                        <a:lnSpc>
                          <a:spcPts val="2175"/>
                        </a:lnSpc>
                      </a:pPr>
                      <a:r>
                        <a:rPr lang="en-US" sz="1600" b="1">
                          <a:solidFill>
                            <a:srgbClr val="050505"/>
                          </a:solidFill>
                          <a:effectLst/>
                          <a:latin typeface="Arial"/>
                        </a:rPr>
                        <a:t>2</a:t>
                      </a:r>
                      <a:endParaRPr lang="en-US" sz="160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i="0">
                          <a:solidFill>
                            <a:srgbClr val="302885"/>
                          </a:solidFill>
                          <a:effectLst/>
                          <a:latin typeface="Arial"/>
                        </a:rPr>
                        <a:t>14.40 – 15.00 (20)</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lvl="0">
                        <a:lnSpc>
                          <a:spcPts val="2325"/>
                        </a:lnSpc>
                        <a:buNone/>
                      </a:pPr>
                      <a:r>
                        <a:rPr lang="en-GB" sz="1600" b="1" i="0" u="none" strike="noStrike" baseline="0" noProof="0" dirty="0">
                          <a:solidFill>
                            <a:srgbClr val="302885"/>
                          </a:solidFill>
                          <a:effectLst/>
                          <a:latin typeface="Arial"/>
                        </a:rPr>
                        <a:t>Using a Human Factors approach to explore the facilitators or barriers to appropriate opioid prescribing processes in GP practice, </a:t>
                      </a:r>
                      <a:r>
                        <a:rPr lang="en-GB" sz="1600" b="0" i="0" u="none" strike="noStrike" baseline="0" noProof="0" dirty="0">
                          <a:solidFill>
                            <a:srgbClr val="302885"/>
                          </a:solidFill>
                          <a:effectLst/>
                          <a:latin typeface="Arial"/>
                        </a:rPr>
                        <a:t>Gill Gookey, Head of Medicines Safety Programme Delivery, Chartered Human Factors Specialist at Health Innovation East Midlands</a:t>
                      </a:r>
                      <a:endParaRPr lang="en-US" sz="1600" b="0" dirty="0"/>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179656937"/>
                  </a:ext>
                </a:extLst>
              </a:tr>
              <a:tr h="304800">
                <a:tc>
                  <a:txBody>
                    <a:bodyPr/>
                    <a:lstStyle/>
                    <a:p>
                      <a:pPr fontAlgn="base">
                        <a:lnSpc>
                          <a:spcPts val="2175"/>
                        </a:lnSpc>
                      </a:pPr>
                      <a:r>
                        <a:rPr lang="en-US" sz="1600" b="1">
                          <a:solidFill>
                            <a:srgbClr val="050505"/>
                          </a:solidFill>
                          <a:effectLst/>
                          <a:latin typeface="Arial"/>
                        </a:rPr>
                        <a:t>3</a:t>
                      </a:r>
                      <a:endParaRPr lang="en-US" sz="160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i="0">
                          <a:solidFill>
                            <a:srgbClr val="302885"/>
                          </a:solidFill>
                          <a:effectLst/>
                          <a:latin typeface="Arial"/>
                        </a:rPr>
                        <a:t>15.00 - 15.20 (20)</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lvl="0">
                        <a:lnSpc>
                          <a:spcPts val="2175"/>
                        </a:lnSpc>
                        <a:buNone/>
                      </a:pPr>
                      <a:r>
                        <a:rPr lang="en-GB" sz="1600" b="1" i="0" u="none" strike="noStrike" baseline="0" noProof="0" dirty="0">
                          <a:solidFill>
                            <a:srgbClr val="302885"/>
                          </a:solidFill>
                          <a:effectLst/>
                          <a:latin typeface="Arial"/>
                        </a:rPr>
                        <a:t>Developing a Work System Interaction Map around the Patient Discharge Process, </a:t>
                      </a:r>
                      <a:r>
                        <a:rPr lang="en-GB" sz="1600" b="0" i="0" u="none" strike="noStrike" baseline="0" noProof="0" dirty="0">
                          <a:solidFill>
                            <a:srgbClr val="302885"/>
                          </a:solidFill>
                          <a:effectLst/>
                          <a:latin typeface="Arial"/>
                        </a:rPr>
                        <a:t>Stacey Sadler, </a:t>
                      </a:r>
                      <a:r>
                        <a:rPr lang="en-US" sz="1600" b="0" dirty="0"/>
                        <a:t>Specialist Pharmacist in Quality Improvement at </a:t>
                      </a:r>
                      <a:r>
                        <a:rPr lang="en-GB" sz="1600" b="0" i="0" u="none" strike="noStrike" baseline="0" noProof="0" dirty="0">
                          <a:solidFill>
                            <a:srgbClr val="302885"/>
                          </a:solidFill>
                          <a:effectLst/>
                          <a:latin typeface="Arial"/>
                        </a:rPr>
                        <a:t>Nottingham University Hospitals Trust</a:t>
                      </a:r>
                      <a:endParaRPr lang="en-US" sz="1600" b="0" dirty="0"/>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866670234"/>
                  </a:ext>
                </a:extLst>
              </a:tr>
              <a:tr h="285750">
                <a:tc>
                  <a:txBody>
                    <a:bodyPr/>
                    <a:lstStyle/>
                    <a:p>
                      <a:pPr fontAlgn="base">
                        <a:lnSpc>
                          <a:spcPts val="2175"/>
                        </a:lnSpc>
                      </a:pPr>
                      <a:r>
                        <a:rPr lang="en-US" sz="1600" b="1">
                          <a:solidFill>
                            <a:srgbClr val="050505"/>
                          </a:solidFill>
                          <a:effectLst/>
                          <a:latin typeface="Arial"/>
                        </a:rPr>
                        <a:t>4</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i="0">
                          <a:solidFill>
                            <a:srgbClr val="302885"/>
                          </a:solidFill>
                          <a:effectLst/>
                          <a:latin typeface="Arial"/>
                        </a:rPr>
                        <a:t>15.20 – 15.25 (5)</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b="1" dirty="0">
                          <a:solidFill>
                            <a:srgbClr val="302885"/>
                          </a:solidFill>
                          <a:effectLst/>
                          <a:latin typeface="Arial"/>
                        </a:rPr>
                        <a:t>Calls for help</a:t>
                      </a:r>
                      <a:endParaRPr lang="en-US" sz="160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8416563"/>
                  </a:ext>
                </a:extLst>
              </a:tr>
              <a:tr h="151838">
                <a:tc>
                  <a:txBody>
                    <a:bodyPr/>
                    <a:lstStyle/>
                    <a:p>
                      <a:pPr fontAlgn="base">
                        <a:lnSpc>
                          <a:spcPts val="2175"/>
                        </a:lnSpc>
                      </a:pPr>
                      <a:r>
                        <a:rPr lang="en-US" sz="1600" b="1">
                          <a:solidFill>
                            <a:srgbClr val="050505"/>
                          </a:solidFill>
                          <a:effectLst/>
                          <a:latin typeface="Arial"/>
                        </a:rPr>
                        <a:t>5</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i="0">
                          <a:solidFill>
                            <a:srgbClr val="302885"/>
                          </a:solidFill>
                          <a:effectLst/>
                          <a:latin typeface="Arial"/>
                        </a:rPr>
                        <a:t>15.25 – 15.30 (5) </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b="1" dirty="0">
                          <a:solidFill>
                            <a:srgbClr val="302885"/>
                          </a:solidFill>
                          <a:effectLst/>
                          <a:latin typeface="Arial"/>
                        </a:rPr>
                        <a:t>Closing remarks and feedback</a:t>
                      </a:r>
                      <a:endParaRPr lang="en-US" sz="160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4231206048"/>
                  </a:ext>
                </a:extLst>
              </a:tr>
            </a:tbl>
          </a:graphicData>
        </a:graphic>
      </p:graphicFrame>
      <p:pic>
        <p:nvPicPr>
          <p:cNvPr id="3" name="Picture 2" descr="A qr code on a blue background&#10;&#10;AI-generated content may be incorrect.">
            <a:extLst>
              <a:ext uri="{FF2B5EF4-FFF2-40B4-BE49-F238E27FC236}">
                <a16:creationId xmlns:a16="http://schemas.microsoft.com/office/drawing/2014/main" id="{1165258B-0174-53F4-88FB-396C34A037DE}"/>
              </a:ext>
            </a:extLst>
          </p:cNvPr>
          <p:cNvPicPr>
            <a:picLocks noChangeAspect="1"/>
          </p:cNvPicPr>
          <p:nvPr/>
        </p:nvPicPr>
        <p:blipFill>
          <a:blip r:embed="rId3"/>
          <a:stretch>
            <a:fillRect/>
          </a:stretch>
        </p:blipFill>
        <p:spPr>
          <a:xfrm>
            <a:off x="8899598" y="1716674"/>
            <a:ext cx="3071233" cy="2970591"/>
          </a:xfrm>
          <a:prstGeom prst="rect">
            <a:avLst/>
          </a:prstGeom>
        </p:spPr>
      </p:pic>
    </p:spTree>
    <p:extLst>
      <p:ext uri="{BB962C8B-B14F-4D97-AF65-F5344CB8AC3E}">
        <p14:creationId xmlns:p14="http://schemas.microsoft.com/office/powerpoint/2010/main" val="602058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D6C50-C992-0583-3590-48FD85CF6CC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F44AB7-9978-8B01-9C4E-60A816D25991}"/>
              </a:ext>
            </a:extLst>
          </p:cNvPr>
          <p:cNvSpPr>
            <a:spLocks noGrp="1"/>
          </p:cNvSpPr>
          <p:nvPr>
            <p:ph type="body" sz="quarter" idx="10"/>
          </p:nvPr>
        </p:nvSpPr>
        <p:spPr>
          <a:xfrm>
            <a:off x="1135063" y="766882"/>
            <a:ext cx="8229516" cy="706431"/>
          </a:xfrm>
        </p:spPr>
        <p:txBody>
          <a:bodyPr/>
          <a:lstStyle/>
          <a:p>
            <a:r>
              <a:rPr lang="en-GB"/>
              <a:t>Aims </a:t>
            </a:r>
          </a:p>
        </p:txBody>
      </p:sp>
      <p:sp>
        <p:nvSpPr>
          <p:cNvPr id="3" name="Content Placeholder 2">
            <a:extLst>
              <a:ext uri="{FF2B5EF4-FFF2-40B4-BE49-F238E27FC236}">
                <a16:creationId xmlns:a16="http://schemas.microsoft.com/office/drawing/2014/main" id="{58B56D9A-1566-D8F7-640E-1D7B894042FF}"/>
              </a:ext>
            </a:extLst>
          </p:cNvPr>
          <p:cNvSpPr>
            <a:spLocks noGrp="1"/>
          </p:cNvSpPr>
          <p:nvPr>
            <p:ph sz="quarter" idx="11"/>
          </p:nvPr>
        </p:nvSpPr>
        <p:spPr>
          <a:xfrm>
            <a:off x="499123" y="1473312"/>
            <a:ext cx="11012234" cy="4333929"/>
          </a:xfrm>
        </p:spPr>
        <p:txBody>
          <a:bodyPr>
            <a:normAutofit lnSpcReduction="10000"/>
          </a:bodyPr>
          <a:lstStyle/>
          <a:p>
            <a:pPr marL="342900" lvl="0" indent="-342900">
              <a:buFont typeface="Arial" panose="020B0604020202020204" pitchFamily="34" charset="0"/>
              <a:buChar char="•"/>
            </a:pPr>
            <a:r>
              <a:rPr lang="en-GB" sz="2400"/>
              <a:t>To further, understand the factors that may contribute and lead to an ineffective discharge process and communication between staff and patients during the NHS discharge process, using a Human Factors approach</a:t>
            </a:r>
          </a:p>
          <a:p>
            <a:pPr lvl="0"/>
            <a:endParaRPr lang="en-GB" sz="2400"/>
          </a:p>
          <a:p>
            <a:pPr marL="342900" lvl="0" indent="-342900">
              <a:buFont typeface="Arial" panose="020B0604020202020204" pitchFamily="34" charset="0"/>
              <a:buChar char="•"/>
            </a:pPr>
            <a:r>
              <a:rPr lang="en-GB" sz="2400">
                <a:ea typeface="Calibri" panose="020F0502020204030204" pitchFamily="34" charset="0"/>
              </a:rPr>
              <a:t>T</a:t>
            </a:r>
            <a:r>
              <a:rPr lang="en-GB" sz="2400">
                <a:effectLst/>
                <a:ea typeface="Calibri" panose="020F0502020204030204" pitchFamily="34" charset="0"/>
              </a:rPr>
              <a:t>o provide a visual representation of how SEIPS 2.0 Model work system factors interact with each other to shape processes and outcomes</a:t>
            </a:r>
            <a:endParaRPr lang="en-GB" sz="2400"/>
          </a:p>
          <a:p>
            <a:pPr marL="342900" indent="-342900">
              <a:buFont typeface="Arial" panose="020B0604020202020204" pitchFamily="34" charset="0"/>
              <a:buChar char="•"/>
            </a:pPr>
            <a:endParaRPr lang="en-GB" sz="2400"/>
          </a:p>
          <a:p>
            <a:pPr marL="342900" lvl="0" indent="-342900">
              <a:buFont typeface="Arial" panose="020B0604020202020204" pitchFamily="34" charset="0"/>
              <a:buChar char="•"/>
            </a:pPr>
            <a:r>
              <a:rPr lang="en-GB" sz="2400"/>
              <a:t>To recommend changes to support improvements in patients’ perceptions, experience and communication between staff and patients during the discharge process</a:t>
            </a:r>
          </a:p>
          <a:p>
            <a:endParaRPr lang="en-GB"/>
          </a:p>
        </p:txBody>
      </p:sp>
      <p:pic>
        <p:nvPicPr>
          <p:cNvPr id="5" name="Picture 4">
            <a:extLst>
              <a:ext uri="{FF2B5EF4-FFF2-40B4-BE49-F238E27FC236}">
                <a16:creationId xmlns:a16="http://schemas.microsoft.com/office/drawing/2014/main" id="{6B9ACF0E-7762-4660-5DDA-0DBC648977A9}"/>
              </a:ext>
            </a:extLst>
          </p:cNvPr>
          <p:cNvPicPr>
            <a:picLocks noChangeAspect="1"/>
          </p:cNvPicPr>
          <p:nvPr/>
        </p:nvPicPr>
        <p:blipFill>
          <a:blip r:embed="rId3"/>
          <a:stretch>
            <a:fillRect/>
          </a:stretch>
        </p:blipFill>
        <p:spPr>
          <a:xfrm>
            <a:off x="9689432" y="174752"/>
            <a:ext cx="2331490" cy="1298561"/>
          </a:xfrm>
          <a:prstGeom prst="rect">
            <a:avLst/>
          </a:prstGeom>
        </p:spPr>
      </p:pic>
    </p:spTree>
    <p:extLst>
      <p:ext uri="{BB962C8B-B14F-4D97-AF65-F5344CB8AC3E}">
        <p14:creationId xmlns:p14="http://schemas.microsoft.com/office/powerpoint/2010/main" val="4160258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04B65-E57C-BD6E-DD88-6A3DE12CE1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C75CB9-9CDE-ABDA-2DE7-54E0FCFD36C2}"/>
              </a:ext>
            </a:extLst>
          </p:cNvPr>
          <p:cNvSpPr>
            <a:spLocks noGrp="1"/>
          </p:cNvSpPr>
          <p:nvPr>
            <p:ph type="body" sz="quarter" idx="10"/>
          </p:nvPr>
        </p:nvSpPr>
        <p:spPr>
          <a:xfrm>
            <a:off x="1135063" y="766882"/>
            <a:ext cx="8229516" cy="706431"/>
          </a:xfrm>
        </p:spPr>
        <p:txBody>
          <a:bodyPr/>
          <a:lstStyle/>
          <a:p>
            <a:r>
              <a:rPr lang="en-GB"/>
              <a:t>Methodology</a:t>
            </a:r>
          </a:p>
        </p:txBody>
      </p:sp>
      <p:sp>
        <p:nvSpPr>
          <p:cNvPr id="3" name="Content Placeholder 2">
            <a:extLst>
              <a:ext uri="{FF2B5EF4-FFF2-40B4-BE49-F238E27FC236}">
                <a16:creationId xmlns:a16="http://schemas.microsoft.com/office/drawing/2014/main" id="{5C845BB9-EAD8-63F6-8A54-A07F39B46A84}"/>
              </a:ext>
            </a:extLst>
          </p:cNvPr>
          <p:cNvSpPr>
            <a:spLocks noGrp="1"/>
          </p:cNvSpPr>
          <p:nvPr>
            <p:ph sz="quarter" idx="11"/>
          </p:nvPr>
        </p:nvSpPr>
        <p:spPr>
          <a:xfrm>
            <a:off x="805543" y="1357562"/>
            <a:ext cx="10580914" cy="4444797"/>
          </a:xfrm>
        </p:spPr>
        <p:txBody>
          <a:bodyPr vert="horz" lIns="0" tIns="0" rIns="0" bIns="0" rtlCol="0" anchor="t">
            <a:normAutofit fontScale="92500"/>
          </a:bodyPr>
          <a:lstStyle/>
          <a:p>
            <a:pPr marL="342900" indent="-342900">
              <a:buFont typeface="Arial" panose="020B0604020202020204" pitchFamily="34" charset="0"/>
              <a:buChar char="•"/>
            </a:pPr>
            <a:r>
              <a:rPr lang="en-GB" sz="2400">
                <a:solidFill>
                  <a:srgbClr val="030203"/>
                </a:solidFill>
                <a:latin typeface="+mj-lt"/>
              </a:rPr>
              <a:t>Focus groups undertaken with 7 nurses and Discharge Co-ordinators (DISCOs) </a:t>
            </a:r>
            <a:endParaRPr lang="en-GB" sz="2400">
              <a:solidFill>
                <a:srgbClr val="030203"/>
              </a:solidFill>
              <a:latin typeface="+mj-lt"/>
              <a:cs typeface="Arial"/>
            </a:endParaRPr>
          </a:p>
          <a:p>
            <a:endParaRPr lang="en-GB" sz="2400">
              <a:solidFill>
                <a:srgbClr val="030203"/>
              </a:solidFill>
              <a:latin typeface="+mj-lt"/>
              <a:cs typeface="Arial"/>
            </a:endParaRPr>
          </a:p>
          <a:p>
            <a:pPr marL="342900" indent="-342900">
              <a:buFont typeface="Arial" panose="020B0604020202020204" pitchFamily="34" charset="0"/>
              <a:buChar char="•"/>
            </a:pPr>
            <a:r>
              <a:rPr lang="en-GB" sz="2400">
                <a:solidFill>
                  <a:srgbClr val="030203"/>
                </a:solidFill>
                <a:latin typeface="+mj-lt"/>
              </a:rPr>
              <a:t>Participants encouraged to </a:t>
            </a:r>
            <a:r>
              <a:rPr lang="en-GB" sz="2400">
                <a:solidFill>
                  <a:srgbClr val="030203"/>
                </a:solidFill>
                <a:effectLst/>
                <a:latin typeface="+mj-lt"/>
                <a:ea typeface="Calibri"/>
              </a:rPr>
              <a:t>discuss positives and challenges with the Trust’s discharge process. Broad questions were asked to aid these discussions </a:t>
            </a:r>
            <a:endParaRPr lang="en-GB" sz="2400">
              <a:solidFill>
                <a:srgbClr val="030203"/>
              </a:solidFill>
              <a:effectLst/>
              <a:latin typeface="+mj-lt"/>
              <a:ea typeface="Calibri"/>
              <a:cs typeface="Arial"/>
            </a:endParaRPr>
          </a:p>
          <a:p>
            <a:endParaRPr lang="en-GB" sz="2400">
              <a:solidFill>
                <a:srgbClr val="030203"/>
              </a:solidFill>
              <a:latin typeface="+mj-lt"/>
              <a:cs typeface="Arial"/>
            </a:endParaRPr>
          </a:p>
          <a:p>
            <a:pPr marL="342900" indent="-342900">
              <a:buFont typeface="Arial" panose="020B0604020202020204" pitchFamily="34" charset="0"/>
              <a:buChar char="•"/>
            </a:pPr>
            <a:r>
              <a:rPr lang="en-GB" sz="2400">
                <a:solidFill>
                  <a:srgbClr val="030203"/>
                </a:solidFill>
                <a:latin typeface="+mj-lt"/>
                <a:cs typeface="+mn-cs"/>
              </a:rPr>
              <a:t>Field notes</a:t>
            </a:r>
            <a:r>
              <a:rPr lang="en-GB" sz="2400" kern="1200">
                <a:solidFill>
                  <a:srgbClr val="030203"/>
                </a:solidFill>
                <a:effectLst/>
                <a:latin typeface="+mj-lt"/>
                <a:ea typeface="+mn-ea"/>
                <a:cs typeface="+mn-cs"/>
              </a:rPr>
              <a:t>, along with the summarised key points were compared and thematic analysis undertaken </a:t>
            </a:r>
            <a:r>
              <a:rPr lang="en-GB" sz="2400">
                <a:solidFill>
                  <a:srgbClr val="030203"/>
                </a:solidFill>
                <a:effectLst/>
                <a:latin typeface="+mj-lt"/>
                <a:ea typeface="Calibri"/>
                <a:cs typeface="Times New Roman"/>
              </a:rPr>
              <a:t>to determine the common themes across the focus groups, categorising the identified themes into: </a:t>
            </a:r>
            <a:r>
              <a:rPr lang="en-GB" sz="2400">
                <a:solidFill>
                  <a:srgbClr val="030203"/>
                </a:solidFill>
                <a:effectLst/>
                <a:latin typeface="+mj-lt"/>
                <a:ea typeface="Calibri"/>
              </a:rPr>
              <a:t>Work System Factors, Processes and Outcomes</a:t>
            </a:r>
            <a:endParaRPr lang="en-GB" sz="2400">
              <a:solidFill>
                <a:srgbClr val="030203"/>
              </a:solidFill>
              <a:effectLst/>
              <a:latin typeface="+mj-lt"/>
              <a:ea typeface="Calibri"/>
              <a:cs typeface="Times New Roman" panose="02020603050405020304" pitchFamily="18" charset="0"/>
            </a:endParaRPr>
          </a:p>
          <a:p>
            <a:pPr marL="285750" indent="-285750">
              <a:buFont typeface="Arial" panose="020B0604020202020204" pitchFamily="34" charset="0"/>
              <a:buChar char="•"/>
            </a:pPr>
            <a:endParaRPr lang="en-GB">
              <a:latin typeface="+mj-lt"/>
              <a:ea typeface="Calibri" panose="020F0502020204030204" pitchFamily="34" charset="0"/>
              <a:cs typeface="Times New Roman" panose="02020603050405020304" pitchFamily="18" charset="0"/>
            </a:endParaRPr>
          </a:p>
          <a:p>
            <a:endParaRPr lang="en-GB">
              <a:latin typeface="+mj-lt"/>
              <a:ea typeface="Calibri" panose="020F0502020204030204" pitchFamily="34" charset="0"/>
              <a:cs typeface="Times New Roman" panose="02020603050405020304" pitchFamily="18" charset="0"/>
            </a:endParaRPr>
          </a:p>
          <a:p>
            <a:endParaRPr lang="en-GB"/>
          </a:p>
          <a:p>
            <a:endParaRPr lang="en-GB"/>
          </a:p>
        </p:txBody>
      </p:sp>
      <p:pic>
        <p:nvPicPr>
          <p:cNvPr id="5" name="Picture 4">
            <a:extLst>
              <a:ext uri="{FF2B5EF4-FFF2-40B4-BE49-F238E27FC236}">
                <a16:creationId xmlns:a16="http://schemas.microsoft.com/office/drawing/2014/main" id="{5F74CC10-76B1-A65A-06CC-208E3B7C9427}"/>
              </a:ext>
            </a:extLst>
          </p:cNvPr>
          <p:cNvPicPr>
            <a:picLocks noChangeAspect="1"/>
          </p:cNvPicPr>
          <p:nvPr/>
        </p:nvPicPr>
        <p:blipFill>
          <a:blip r:embed="rId3"/>
          <a:stretch>
            <a:fillRect/>
          </a:stretch>
        </p:blipFill>
        <p:spPr>
          <a:xfrm>
            <a:off x="9689432" y="174752"/>
            <a:ext cx="2331490" cy="1298561"/>
          </a:xfrm>
          <a:prstGeom prst="rect">
            <a:avLst/>
          </a:prstGeom>
        </p:spPr>
      </p:pic>
    </p:spTree>
    <p:extLst>
      <p:ext uri="{BB962C8B-B14F-4D97-AF65-F5344CB8AC3E}">
        <p14:creationId xmlns:p14="http://schemas.microsoft.com/office/powerpoint/2010/main" val="17279765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715B5-59AF-F7EE-1927-30AA7E43E6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6C34DA5-4C23-7E64-4150-39F0A4D43E8F}"/>
              </a:ext>
            </a:extLst>
          </p:cNvPr>
          <p:cNvSpPr>
            <a:spLocks noGrp="1"/>
          </p:cNvSpPr>
          <p:nvPr>
            <p:ph type="body" sz="quarter" idx="10"/>
          </p:nvPr>
        </p:nvSpPr>
        <p:spPr>
          <a:xfrm>
            <a:off x="1135063" y="766882"/>
            <a:ext cx="8229516" cy="706431"/>
          </a:xfrm>
        </p:spPr>
        <p:txBody>
          <a:bodyPr/>
          <a:lstStyle/>
          <a:p>
            <a:r>
              <a:rPr lang="en-GB"/>
              <a:t>Methodology Continued </a:t>
            </a:r>
          </a:p>
        </p:txBody>
      </p:sp>
      <p:sp>
        <p:nvSpPr>
          <p:cNvPr id="3" name="Content Placeholder 2">
            <a:extLst>
              <a:ext uri="{FF2B5EF4-FFF2-40B4-BE49-F238E27FC236}">
                <a16:creationId xmlns:a16="http://schemas.microsoft.com/office/drawing/2014/main" id="{AC3B3281-8937-7ECE-44F4-A4F06064738C}"/>
              </a:ext>
            </a:extLst>
          </p:cNvPr>
          <p:cNvSpPr>
            <a:spLocks noGrp="1"/>
          </p:cNvSpPr>
          <p:nvPr>
            <p:ph sz="quarter" idx="11"/>
          </p:nvPr>
        </p:nvSpPr>
        <p:spPr>
          <a:xfrm>
            <a:off x="805543" y="1646320"/>
            <a:ext cx="10580914" cy="4444797"/>
          </a:xfrm>
        </p:spPr>
        <p:txBody>
          <a:bodyPr/>
          <a:lstStyle/>
          <a:p>
            <a:endParaRPr lang="en-GB">
              <a:latin typeface="+mj-lt"/>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400">
                <a:effectLst/>
                <a:ea typeface="Calibri" panose="020F0502020204030204" pitchFamily="34" charset="0"/>
              </a:rPr>
              <a:t>Themes were then mapped onto the </a:t>
            </a:r>
            <a:r>
              <a:rPr lang="en-GB" sz="2400"/>
              <a:t>Work System Interaction Map (WSIM) -f</a:t>
            </a:r>
            <a:r>
              <a:rPr lang="en-GB" sz="2400">
                <a:effectLst/>
                <a:ea typeface="Calibri" panose="020F0502020204030204" pitchFamily="34" charset="0"/>
              </a:rPr>
              <a:t>ocussed on work system factors that shaped undesirable outcomes to improve the discharge process</a:t>
            </a:r>
            <a:endParaRPr lang="en-GB" sz="180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r>
              <a:rPr lang="en-GB" sz="2400">
                <a:effectLst/>
                <a:ea typeface="Calibri" panose="020F0502020204030204" pitchFamily="34" charset="0"/>
              </a:rPr>
              <a:t>Finally, themes identified were further classified into issues that were having a direct impact on patients’ experience of the discharge process and those that were indirectly impacted on patient’s experience of the discharge process </a:t>
            </a:r>
          </a:p>
          <a:p>
            <a:pPr marL="285750" indent="-285750">
              <a:buFont typeface="Arial" panose="020B0604020202020204" pitchFamily="34" charset="0"/>
              <a:buChar char="•"/>
            </a:pPr>
            <a:endParaRPr lang="en-GB" sz="2400">
              <a:latin typeface="+mj-lt"/>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GB" sz="2400">
              <a:latin typeface="+mj-lt"/>
            </a:endParaRPr>
          </a:p>
          <a:p>
            <a:endParaRPr lang="en-GB"/>
          </a:p>
        </p:txBody>
      </p:sp>
      <p:pic>
        <p:nvPicPr>
          <p:cNvPr id="5" name="Picture 4">
            <a:extLst>
              <a:ext uri="{FF2B5EF4-FFF2-40B4-BE49-F238E27FC236}">
                <a16:creationId xmlns:a16="http://schemas.microsoft.com/office/drawing/2014/main" id="{4D08C92B-88F8-0D36-ACC1-38828E8FC3DF}"/>
              </a:ext>
            </a:extLst>
          </p:cNvPr>
          <p:cNvPicPr>
            <a:picLocks noChangeAspect="1"/>
          </p:cNvPicPr>
          <p:nvPr/>
        </p:nvPicPr>
        <p:blipFill>
          <a:blip r:embed="rId3"/>
          <a:stretch>
            <a:fillRect/>
          </a:stretch>
        </p:blipFill>
        <p:spPr>
          <a:xfrm>
            <a:off x="9689432" y="174752"/>
            <a:ext cx="2331490" cy="1298561"/>
          </a:xfrm>
          <a:prstGeom prst="rect">
            <a:avLst/>
          </a:prstGeom>
        </p:spPr>
      </p:pic>
    </p:spTree>
    <p:extLst>
      <p:ext uri="{BB962C8B-B14F-4D97-AF65-F5344CB8AC3E}">
        <p14:creationId xmlns:p14="http://schemas.microsoft.com/office/powerpoint/2010/main" val="35553388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F340C4-4961-F5B4-47D0-918169D75CA4}"/>
              </a:ext>
            </a:extLst>
          </p:cNvPr>
          <p:cNvSpPr>
            <a:spLocks noGrp="1"/>
          </p:cNvSpPr>
          <p:nvPr>
            <p:ph type="body" sz="quarter" idx="10"/>
          </p:nvPr>
        </p:nvSpPr>
        <p:spPr/>
        <p:txBody>
          <a:bodyPr/>
          <a:lstStyle/>
          <a:p>
            <a:r>
              <a:rPr lang="en-GB"/>
              <a:t>The Work System Interaction Map (WSIM)</a:t>
            </a:r>
          </a:p>
        </p:txBody>
      </p:sp>
      <p:sp>
        <p:nvSpPr>
          <p:cNvPr id="3" name="Content Placeholder 2">
            <a:extLst>
              <a:ext uri="{FF2B5EF4-FFF2-40B4-BE49-F238E27FC236}">
                <a16:creationId xmlns:a16="http://schemas.microsoft.com/office/drawing/2014/main" id="{A72DCEB2-0650-2723-47B6-EB71B0EA1E77}"/>
              </a:ext>
            </a:extLst>
          </p:cNvPr>
          <p:cNvSpPr>
            <a:spLocks noGrp="1"/>
          </p:cNvSpPr>
          <p:nvPr>
            <p:ph sz="quarter" idx="11"/>
          </p:nvPr>
        </p:nvSpPr>
        <p:spPr>
          <a:xfrm>
            <a:off x="754063" y="1335315"/>
            <a:ext cx="11113851" cy="4667021"/>
          </a:xfrm>
        </p:spPr>
        <p:txBody>
          <a:bodyPr vert="horz" lIns="0" tIns="0" rIns="0" bIns="0" rtlCol="0" anchor="t">
            <a:normAutofit/>
          </a:bodyPr>
          <a:lstStyle/>
          <a:p>
            <a:endParaRPr lang="en-GB">
              <a:latin typeface="+mj-lt"/>
            </a:endParaRPr>
          </a:p>
          <a:p>
            <a:pPr marL="342900" indent="-342900">
              <a:buFont typeface="Arial" panose="020B0604020202020204" pitchFamily="34" charset="0"/>
              <a:buChar char="•"/>
            </a:pPr>
            <a:r>
              <a:rPr lang="en-GB" sz="2400">
                <a:latin typeface="+mj-lt"/>
                <a:ea typeface="Calibri" panose="020F0502020204030204" pitchFamily="34" charset="0"/>
              </a:rPr>
              <a:t>The Work System Interaction Map (WSIM) was d</a:t>
            </a:r>
            <a:r>
              <a:rPr lang="en-GB" sz="2400">
                <a:effectLst/>
                <a:latin typeface="+mj-lt"/>
                <a:ea typeface="Calibri" panose="020F0502020204030204" pitchFamily="34" charset="0"/>
              </a:rPr>
              <a:t>esigned to advance the use of SEIPS</a:t>
            </a:r>
            <a:r>
              <a:rPr lang="en-GB" sz="2400">
                <a:latin typeface="+mj-lt"/>
                <a:ea typeface="Calibri" panose="020F0502020204030204" pitchFamily="34" charset="0"/>
              </a:rPr>
              <a:t> 2.0 Model</a:t>
            </a:r>
            <a:r>
              <a:rPr lang="en-GB" sz="2400">
                <a:effectLst/>
                <a:latin typeface="+mj-lt"/>
                <a:ea typeface="Calibri" panose="020F0502020204030204" pitchFamily="34" charset="0"/>
              </a:rPr>
              <a:t> to provide a visual representation of how work system factors interact with each other to shape processes </a:t>
            </a:r>
            <a:r>
              <a:rPr lang="en-GB" sz="2400">
                <a:effectLst/>
                <a:latin typeface="+mj-lt"/>
                <a:ea typeface="Calibri" panose="020F0502020204030204" pitchFamily="34" charset="0"/>
                <a:cs typeface="Times New Roman" panose="02020603050405020304" pitchFamily="18" charset="0"/>
              </a:rPr>
              <a:t>and lead to an outcome (positive or negative)</a:t>
            </a:r>
          </a:p>
          <a:p>
            <a:pPr marL="342900" indent="-342900">
              <a:buFont typeface="Arial" panose="020B0604020202020204" pitchFamily="34" charset="0"/>
              <a:buChar char="•"/>
            </a:pPr>
            <a:r>
              <a:rPr lang="en-GB" sz="2400">
                <a:latin typeface="+mj-lt"/>
                <a:ea typeface="Calibri"/>
              </a:rPr>
              <a:t>Could be used because of an incident, or in a more proactive way to improve the system</a:t>
            </a:r>
            <a:endParaRPr lang="en-GB" sz="2400">
              <a:latin typeface="+mj-lt"/>
              <a:ea typeface="Calibri"/>
              <a:cs typeface="Arial"/>
            </a:endParaRPr>
          </a:p>
          <a:p>
            <a:pPr marL="342900" indent="-342900">
              <a:buFont typeface="Arial" panose="020B0604020202020204" pitchFamily="34" charset="0"/>
              <a:buChar char="•"/>
            </a:pPr>
            <a:r>
              <a:rPr lang="en-GB" sz="2400">
                <a:effectLst/>
                <a:latin typeface="+mj-lt"/>
                <a:ea typeface="Calibri"/>
                <a:cs typeface="Times New Roman"/>
              </a:rPr>
              <a:t>The interaction map may increase the likelihood that recommendations can be targeted as system changes, increasing the </a:t>
            </a:r>
            <a:r>
              <a:rPr lang="en-GB" sz="2400">
                <a:latin typeface="+mj-lt"/>
                <a:ea typeface="Calibri"/>
                <a:cs typeface="Times New Roman"/>
              </a:rPr>
              <a:t>probability</a:t>
            </a:r>
            <a:r>
              <a:rPr lang="en-GB" sz="2400">
                <a:effectLst/>
                <a:latin typeface="+mj-lt"/>
                <a:ea typeface="Calibri"/>
                <a:cs typeface="Times New Roman"/>
              </a:rPr>
              <a:t> of sustained safety &amp; efficiency improvements </a:t>
            </a:r>
          </a:p>
          <a:p>
            <a:endParaRPr lang="en-GB"/>
          </a:p>
        </p:txBody>
      </p:sp>
    </p:spTree>
    <p:extLst>
      <p:ext uri="{BB962C8B-B14F-4D97-AF65-F5344CB8AC3E}">
        <p14:creationId xmlns:p14="http://schemas.microsoft.com/office/powerpoint/2010/main" val="1873116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F65B8-10D2-4CBD-33A3-683F3310AEA9}"/>
              </a:ext>
            </a:extLst>
          </p:cNvPr>
          <p:cNvSpPr>
            <a:spLocks noGrp="1"/>
          </p:cNvSpPr>
          <p:nvPr>
            <p:ph type="ctrTitle"/>
          </p:nvPr>
        </p:nvSpPr>
        <p:spPr/>
        <p:txBody>
          <a:bodyPr/>
          <a:lstStyle/>
          <a:p>
            <a:r>
              <a:rPr lang="en-GB"/>
              <a:t>WSIM Diagram </a:t>
            </a:r>
          </a:p>
        </p:txBody>
      </p:sp>
      <p:sp>
        <p:nvSpPr>
          <p:cNvPr id="3" name="Subtitle 2">
            <a:extLst>
              <a:ext uri="{FF2B5EF4-FFF2-40B4-BE49-F238E27FC236}">
                <a16:creationId xmlns:a16="http://schemas.microsoft.com/office/drawing/2014/main" id="{25442E0A-1130-6B18-061D-EE6E7106B41A}"/>
              </a:ext>
            </a:extLst>
          </p:cNvPr>
          <p:cNvSpPr>
            <a:spLocks noGrp="1"/>
          </p:cNvSpPr>
          <p:nvPr>
            <p:ph type="subTitle" idx="1"/>
          </p:nvPr>
        </p:nvSpPr>
        <p:spPr/>
        <p:txBody>
          <a:bodyPr/>
          <a:lstStyle/>
          <a:p>
            <a:endParaRPr lang="en-GB"/>
          </a:p>
        </p:txBody>
      </p:sp>
      <p:pic>
        <p:nvPicPr>
          <p:cNvPr id="4" name="Picture 3" descr="A black text on a white background&#10;&#10;AI-generated content may be incorrect.">
            <a:extLst>
              <a:ext uri="{FF2B5EF4-FFF2-40B4-BE49-F238E27FC236}">
                <a16:creationId xmlns:a16="http://schemas.microsoft.com/office/drawing/2014/main" id="{CC6A4712-3BEA-96B9-7D2C-02F6E11A331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5701938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FB35A-F14E-1BFE-F647-CE0C9D51901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F12771-F287-2565-E49E-6BD51993AFF1}"/>
              </a:ext>
            </a:extLst>
          </p:cNvPr>
          <p:cNvSpPr>
            <a:spLocks noGrp="1"/>
          </p:cNvSpPr>
          <p:nvPr>
            <p:ph type="body" sz="quarter" idx="10"/>
          </p:nvPr>
        </p:nvSpPr>
        <p:spPr>
          <a:xfrm>
            <a:off x="1135063" y="766882"/>
            <a:ext cx="8229516" cy="844431"/>
          </a:xfrm>
        </p:spPr>
        <p:txBody>
          <a:bodyPr>
            <a:normAutofit fontScale="92500"/>
          </a:bodyPr>
          <a:lstStyle/>
          <a:p>
            <a:r>
              <a:rPr lang="en-GB"/>
              <a:t>Direct Solutions to Improve Patient Experience &amp; Expectations </a:t>
            </a:r>
          </a:p>
        </p:txBody>
      </p:sp>
      <p:pic>
        <p:nvPicPr>
          <p:cNvPr id="5" name="Picture 4">
            <a:extLst>
              <a:ext uri="{FF2B5EF4-FFF2-40B4-BE49-F238E27FC236}">
                <a16:creationId xmlns:a16="http://schemas.microsoft.com/office/drawing/2014/main" id="{B2A74DD0-1791-4C3E-1A50-3FF8520933B5}"/>
              </a:ext>
            </a:extLst>
          </p:cNvPr>
          <p:cNvPicPr>
            <a:picLocks noChangeAspect="1"/>
          </p:cNvPicPr>
          <p:nvPr/>
        </p:nvPicPr>
        <p:blipFill>
          <a:blip r:embed="rId3"/>
          <a:stretch>
            <a:fillRect/>
          </a:stretch>
        </p:blipFill>
        <p:spPr>
          <a:xfrm>
            <a:off x="9689432" y="174752"/>
            <a:ext cx="2331490" cy="1298561"/>
          </a:xfrm>
          <a:prstGeom prst="rect">
            <a:avLst/>
          </a:prstGeom>
        </p:spPr>
      </p:pic>
      <p:sp>
        <p:nvSpPr>
          <p:cNvPr id="7" name="Content Placeholder 6">
            <a:extLst>
              <a:ext uri="{FF2B5EF4-FFF2-40B4-BE49-F238E27FC236}">
                <a16:creationId xmlns:a16="http://schemas.microsoft.com/office/drawing/2014/main" id="{126AB19B-CB5B-9BB8-4B5F-876FFD1CCD4F}"/>
              </a:ext>
            </a:extLst>
          </p:cNvPr>
          <p:cNvSpPr>
            <a:spLocks noGrp="1"/>
          </p:cNvSpPr>
          <p:nvPr>
            <p:ph sz="quarter" idx="11"/>
          </p:nvPr>
        </p:nvSpPr>
        <p:spPr/>
        <p:txBody>
          <a:bodyPr vert="horz" lIns="0" tIns="0" rIns="0" bIns="0" rtlCol="0" anchor="t">
            <a:normAutofit/>
          </a:bodyPr>
          <a:lstStyle/>
          <a:p>
            <a:pPr marL="342900" indent="-342900">
              <a:buFont typeface="Arial" panose="020B0604020202020204" pitchFamily="34" charset="0"/>
              <a:buChar char="•"/>
            </a:pPr>
            <a:endParaRPr lang="en-GB" sz="2400">
              <a:solidFill>
                <a:schemeClr val="accent1">
                  <a:lumMod val="75000"/>
                </a:schemeClr>
              </a:solidFill>
            </a:endParaRPr>
          </a:p>
          <a:p>
            <a:pPr marL="342900" indent="-342900">
              <a:buFont typeface="Arial" panose="020B0604020202020204" pitchFamily="34" charset="0"/>
              <a:buChar char="•"/>
            </a:pPr>
            <a:r>
              <a:rPr lang="en-GB" sz="2400">
                <a:solidFill>
                  <a:srgbClr val="030203"/>
                </a:solidFill>
              </a:rPr>
              <a:t>Improve communication and be honest with patients </a:t>
            </a:r>
            <a:endParaRPr lang="en-GB" sz="2400">
              <a:solidFill>
                <a:srgbClr val="030203"/>
              </a:solidFill>
              <a:cs typeface="Arial"/>
            </a:endParaRPr>
          </a:p>
          <a:p>
            <a:endParaRPr lang="en-GB" sz="2400">
              <a:solidFill>
                <a:srgbClr val="030203"/>
              </a:solidFill>
              <a:cs typeface="Arial"/>
            </a:endParaRPr>
          </a:p>
          <a:p>
            <a:pPr marL="342900" indent="-342900">
              <a:buFont typeface="Arial" panose="020B0604020202020204" pitchFamily="34" charset="0"/>
              <a:buChar char="•"/>
            </a:pPr>
            <a:r>
              <a:rPr lang="en-GB" sz="2400">
                <a:solidFill>
                  <a:srgbClr val="030203"/>
                </a:solidFill>
                <a:ea typeface="Calibri"/>
              </a:rPr>
              <a:t>Manage patient’s expectations better - doctors to start this process when tell patients they can go home</a:t>
            </a:r>
            <a:endParaRPr lang="en-GB" sz="2400">
              <a:solidFill>
                <a:srgbClr val="030203"/>
              </a:solidFill>
              <a:ea typeface="Calibri"/>
              <a:cs typeface="Arial"/>
            </a:endParaRPr>
          </a:p>
          <a:p>
            <a:endParaRPr lang="en-GB" sz="2400">
              <a:solidFill>
                <a:srgbClr val="030203"/>
              </a:solidFill>
              <a:ea typeface="Calibri" panose="020F0502020204030204" pitchFamily="34" charset="0"/>
              <a:cs typeface="Arial"/>
            </a:endParaRPr>
          </a:p>
          <a:p>
            <a:pPr marL="342900" indent="-342900">
              <a:buFont typeface="Arial" panose="020B0604020202020204" pitchFamily="34" charset="0"/>
              <a:buChar char="•"/>
            </a:pPr>
            <a:r>
              <a:rPr lang="en-GB" sz="2400">
                <a:solidFill>
                  <a:srgbClr val="030203"/>
                </a:solidFill>
                <a:ea typeface="Calibri"/>
              </a:rPr>
              <a:t>Improve patient’s knowledge around the discharge process</a:t>
            </a:r>
            <a:endParaRPr lang="en-GB" sz="2400">
              <a:solidFill>
                <a:srgbClr val="030203"/>
              </a:solidFill>
              <a:ea typeface="Calibri"/>
              <a:cs typeface="Arial"/>
            </a:endParaRPr>
          </a:p>
          <a:p>
            <a:endParaRPr lang="en-GB" sz="2400">
              <a:solidFill>
                <a:schemeClr val="accent1">
                  <a:lumMod val="75000"/>
                </a:schemeClr>
              </a:solidFill>
              <a:latin typeface="+mj-lt"/>
              <a:ea typeface="Calibri" panose="020F0502020204030204" pitchFamily="34" charset="0"/>
              <a:cs typeface="Times New Roman" panose="02020603050405020304" pitchFamily="18" charset="0"/>
            </a:endParaRPr>
          </a:p>
          <a:p>
            <a:endParaRPr lang="en-GB"/>
          </a:p>
        </p:txBody>
      </p:sp>
    </p:spTree>
    <p:extLst>
      <p:ext uri="{BB962C8B-B14F-4D97-AF65-F5344CB8AC3E}">
        <p14:creationId xmlns:p14="http://schemas.microsoft.com/office/powerpoint/2010/main" val="39656072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293C7-3A1C-D924-1778-1718F2B6F66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504389-3108-FC37-F994-B879CBD1135B}"/>
              </a:ext>
            </a:extLst>
          </p:cNvPr>
          <p:cNvSpPr>
            <a:spLocks noGrp="1"/>
          </p:cNvSpPr>
          <p:nvPr>
            <p:ph type="body" sz="quarter" idx="10"/>
          </p:nvPr>
        </p:nvSpPr>
        <p:spPr>
          <a:xfrm>
            <a:off x="1135063" y="766882"/>
            <a:ext cx="8229516" cy="706431"/>
          </a:xfrm>
        </p:spPr>
        <p:txBody>
          <a:bodyPr/>
          <a:lstStyle/>
          <a:p>
            <a:r>
              <a:rPr lang="en-GB"/>
              <a:t>Indirect Solutions </a:t>
            </a:r>
          </a:p>
        </p:txBody>
      </p:sp>
      <p:pic>
        <p:nvPicPr>
          <p:cNvPr id="5" name="Picture 4">
            <a:extLst>
              <a:ext uri="{FF2B5EF4-FFF2-40B4-BE49-F238E27FC236}">
                <a16:creationId xmlns:a16="http://schemas.microsoft.com/office/drawing/2014/main" id="{28BF2276-2E4E-254A-8DF2-7B9534329BDA}"/>
              </a:ext>
            </a:extLst>
          </p:cNvPr>
          <p:cNvPicPr>
            <a:picLocks noChangeAspect="1"/>
          </p:cNvPicPr>
          <p:nvPr/>
        </p:nvPicPr>
        <p:blipFill>
          <a:blip r:embed="rId3"/>
          <a:stretch>
            <a:fillRect/>
          </a:stretch>
        </p:blipFill>
        <p:spPr>
          <a:xfrm>
            <a:off x="9689432" y="174752"/>
            <a:ext cx="2331490" cy="1298561"/>
          </a:xfrm>
          <a:prstGeom prst="rect">
            <a:avLst/>
          </a:prstGeom>
        </p:spPr>
      </p:pic>
      <p:sp>
        <p:nvSpPr>
          <p:cNvPr id="7" name="Content Placeholder 6">
            <a:extLst>
              <a:ext uri="{FF2B5EF4-FFF2-40B4-BE49-F238E27FC236}">
                <a16:creationId xmlns:a16="http://schemas.microsoft.com/office/drawing/2014/main" id="{310CB258-5C47-015B-68A2-15E25C793BFF}"/>
              </a:ext>
            </a:extLst>
          </p:cNvPr>
          <p:cNvSpPr>
            <a:spLocks noGrp="1"/>
          </p:cNvSpPr>
          <p:nvPr>
            <p:ph sz="quarter" idx="11"/>
          </p:nvPr>
        </p:nvSpPr>
        <p:spPr/>
        <p:txBody>
          <a:bodyPr vert="horz" lIns="0" tIns="0" rIns="0" bIns="0" rtlCol="0" anchor="t">
            <a:normAutofit fontScale="92500" lnSpcReduction="10000"/>
          </a:bodyPr>
          <a:lstStyle/>
          <a:p>
            <a:pPr marL="342900" indent="-342900">
              <a:buFont typeface="Arial" panose="020B0604020202020204" pitchFamily="34" charset="0"/>
              <a:buChar char="•"/>
            </a:pPr>
            <a:r>
              <a:rPr lang="en-GB" sz="2400">
                <a:solidFill>
                  <a:schemeClr val="tx1"/>
                </a:solidFill>
              </a:rPr>
              <a:t>Doctors giving higher priority for TTOs </a:t>
            </a:r>
          </a:p>
          <a:p>
            <a:pPr marL="342900" indent="-342900">
              <a:buFont typeface="Arial" panose="020B0604020202020204" pitchFamily="34" charset="0"/>
              <a:buChar char="•"/>
            </a:pPr>
            <a:r>
              <a:rPr lang="en-GB" sz="2400">
                <a:solidFill>
                  <a:schemeClr val="accent6">
                    <a:lumMod val="60000"/>
                    <a:lumOff val="40000"/>
                  </a:schemeClr>
                </a:solidFill>
              </a:rPr>
              <a:t>Changing distribution service for TTOs – split porter runs, look at providing, trust drop off service for TTOs (cross charge the ward), use taxis for TTOs if patients only waiting for medication  </a:t>
            </a:r>
            <a:endParaRPr lang="en-GB" sz="2400">
              <a:solidFill>
                <a:schemeClr val="accent6">
                  <a:lumMod val="60000"/>
                  <a:lumOff val="40000"/>
                </a:schemeClr>
              </a:solidFill>
              <a:cs typeface="Arial"/>
            </a:endParaRPr>
          </a:p>
          <a:p>
            <a:pPr marL="342900" indent="-342900">
              <a:buFont typeface="Arial" panose="020B0604020202020204" pitchFamily="34" charset="0"/>
              <a:buChar char="•"/>
            </a:pPr>
            <a:r>
              <a:rPr lang="en-GB" sz="2400">
                <a:solidFill>
                  <a:schemeClr val="tx1"/>
                </a:solidFill>
              </a:rPr>
              <a:t>Higher recognition of roles/banding – utilise DISCO skills more, nurses/pharmacists write TTOs  </a:t>
            </a:r>
            <a:endParaRPr lang="en-GB" sz="2400">
              <a:solidFill>
                <a:schemeClr val="tx1"/>
              </a:solidFill>
              <a:cs typeface="Arial"/>
            </a:endParaRPr>
          </a:p>
          <a:p>
            <a:pPr marL="342900" indent="-342900">
              <a:buFont typeface="Arial" panose="020B0604020202020204" pitchFamily="34" charset="0"/>
              <a:buChar char="•"/>
            </a:pPr>
            <a:r>
              <a:rPr lang="en-GB" sz="2400">
                <a:solidFill>
                  <a:schemeClr val="accent6">
                    <a:lumMod val="60000"/>
                    <a:lumOff val="40000"/>
                  </a:schemeClr>
                </a:solidFill>
              </a:rPr>
              <a:t>More staff – doctors, pharmacists, and DISCOs on wards</a:t>
            </a:r>
            <a:endParaRPr lang="en-GB" sz="2400">
              <a:solidFill>
                <a:schemeClr val="accent6">
                  <a:lumMod val="60000"/>
                  <a:lumOff val="40000"/>
                </a:schemeClr>
              </a:solidFill>
              <a:cs typeface="Arial"/>
            </a:endParaRPr>
          </a:p>
          <a:p>
            <a:pPr marL="342900" indent="-342900">
              <a:buFont typeface="Arial" panose="020B0604020202020204" pitchFamily="34" charset="0"/>
              <a:buChar char="•"/>
            </a:pPr>
            <a:r>
              <a:rPr lang="en-GB" sz="2400">
                <a:solidFill>
                  <a:schemeClr val="tx1"/>
                </a:solidFill>
              </a:rPr>
              <a:t>Utilise the day case surgery system, would be able to have better flow of beds </a:t>
            </a:r>
            <a:endParaRPr lang="en-GB" sz="2400">
              <a:solidFill>
                <a:schemeClr val="tx1"/>
              </a:solidFill>
              <a:ea typeface="Calibri" panose="020F0502020204030204" pitchFamily="34" charset="0"/>
            </a:endParaRPr>
          </a:p>
          <a:p>
            <a:pPr marL="342900" indent="-342900">
              <a:buFont typeface="Arial" panose="020B0604020202020204" pitchFamily="34" charset="0"/>
              <a:buChar char="•"/>
            </a:pPr>
            <a:r>
              <a:rPr lang="en-GB" sz="2400">
                <a:solidFill>
                  <a:schemeClr val="accent6">
                    <a:lumMod val="60000"/>
                    <a:lumOff val="40000"/>
                  </a:schemeClr>
                </a:solidFill>
              </a:rPr>
              <a:t>Increase staff consistency, improve rapport between staff, designated ward pharmacists, pharmacists on the discharge lounge</a:t>
            </a:r>
            <a:endParaRPr lang="en-GB" sz="2400">
              <a:solidFill>
                <a:schemeClr val="accent6">
                  <a:lumMod val="60000"/>
                  <a:lumOff val="40000"/>
                </a:schemeClr>
              </a:solidFill>
              <a:cs typeface="Arial"/>
            </a:endParaRPr>
          </a:p>
          <a:p>
            <a:pPr marL="342900" indent="-342900">
              <a:buFont typeface="Arial" panose="020B0604020202020204" pitchFamily="34" charset="0"/>
              <a:buChar char="•"/>
            </a:pPr>
            <a:endParaRPr lang="en-GB" sz="2400">
              <a:solidFill>
                <a:schemeClr val="accent2">
                  <a:lumMod val="60000"/>
                  <a:lumOff val="40000"/>
                </a:schemeClr>
              </a:solidFill>
              <a:latin typeface="+mj-lt"/>
            </a:endParaRPr>
          </a:p>
          <a:p>
            <a:endParaRPr lang="en-GB"/>
          </a:p>
        </p:txBody>
      </p:sp>
    </p:spTree>
    <p:extLst>
      <p:ext uri="{BB962C8B-B14F-4D97-AF65-F5344CB8AC3E}">
        <p14:creationId xmlns:p14="http://schemas.microsoft.com/office/powerpoint/2010/main" val="35712334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80BA8C-4B86-9DA6-1555-1F418F505B07}"/>
              </a:ext>
            </a:extLst>
          </p:cNvPr>
          <p:cNvSpPr>
            <a:spLocks noGrp="1"/>
          </p:cNvSpPr>
          <p:nvPr>
            <p:ph type="body" sz="quarter" idx="10"/>
          </p:nvPr>
        </p:nvSpPr>
        <p:spPr/>
        <p:txBody>
          <a:bodyPr/>
          <a:lstStyle/>
          <a:p>
            <a:r>
              <a:rPr lang="en-GB"/>
              <a:t>Recommendations </a:t>
            </a:r>
          </a:p>
        </p:txBody>
      </p:sp>
      <p:sp>
        <p:nvSpPr>
          <p:cNvPr id="3" name="Content Placeholder 2">
            <a:extLst>
              <a:ext uri="{FF2B5EF4-FFF2-40B4-BE49-F238E27FC236}">
                <a16:creationId xmlns:a16="http://schemas.microsoft.com/office/drawing/2014/main" id="{4039DBB5-AEEA-C6D7-2C4D-C759BEC53C1B}"/>
              </a:ext>
            </a:extLst>
          </p:cNvPr>
          <p:cNvSpPr>
            <a:spLocks noGrp="1"/>
          </p:cNvSpPr>
          <p:nvPr>
            <p:ph sz="quarter" idx="11"/>
          </p:nvPr>
        </p:nvSpPr>
        <p:spPr>
          <a:xfrm>
            <a:off x="336884" y="1611313"/>
            <a:ext cx="11694695" cy="4391023"/>
          </a:xfrm>
        </p:spPr>
        <p:txBody>
          <a:bodyPr/>
          <a:lstStyle/>
          <a:p>
            <a:pPr marL="342900" lvl="0" indent="-342900">
              <a:lnSpc>
                <a:spcPct val="150000"/>
              </a:lnSpc>
              <a:buFont typeface="Arial" panose="020B0604020202020204" pitchFamily="34" charset="0"/>
              <a:buChar char="•"/>
            </a:pPr>
            <a:r>
              <a:rPr lang="en-GB">
                <a:effectLst/>
                <a:ea typeface="Calibri" panose="020F0502020204030204" pitchFamily="34" charset="0"/>
              </a:rPr>
              <a:t>Share the report with NUH’s Patient Partnership Group (PPG) so they can work with the Medics around appropriate language to use with patients on discharge</a:t>
            </a:r>
          </a:p>
          <a:p>
            <a:pPr marL="342900" lvl="0" indent="-342900">
              <a:lnSpc>
                <a:spcPct val="150000"/>
              </a:lnSpc>
              <a:buFont typeface="Arial" panose="020B0604020202020204" pitchFamily="34" charset="0"/>
              <a:buChar char="•"/>
            </a:pPr>
            <a:r>
              <a:rPr lang="en-GB">
                <a:effectLst/>
                <a:ea typeface="Calibri" panose="020F0502020204030204" pitchFamily="34" charset="0"/>
              </a:rPr>
              <a:t>Feedback the initial results of the project at the ‘Excellence in Discharge’ Study Day  </a:t>
            </a:r>
          </a:p>
          <a:p>
            <a:pPr marL="342900" lvl="0" indent="-342900">
              <a:lnSpc>
                <a:spcPct val="150000"/>
              </a:lnSpc>
              <a:buFont typeface="Arial" panose="020B0604020202020204" pitchFamily="34" charset="0"/>
              <a:buChar char="•"/>
            </a:pPr>
            <a:r>
              <a:rPr lang="en-GB">
                <a:effectLst/>
                <a:ea typeface="Calibri" panose="020F0502020204030204" pitchFamily="34" charset="0"/>
              </a:rPr>
              <a:t>Work with Discharge Education Working Group to investigate the re-introduction of the ‘pharmacy video’ </a:t>
            </a:r>
            <a:r>
              <a:rPr lang="en-GB" u="sng">
                <a:solidFill>
                  <a:srgbClr val="0000FF"/>
                </a:solidFill>
                <a:effectLst/>
                <a:ea typeface="Calibri" panose="020F0502020204030204" pitchFamily="34" charset="0"/>
                <a:hlinkClick r:id="rId2"/>
              </a:rPr>
              <a:t>Your Medicines on Discharge - NUH Pharmacy - YouTube</a:t>
            </a:r>
            <a:r>
              <a:rPr lang="en-GB">
                <a:effectLst/>
                <a:ea typeface="Calibri" panose="020F0502020204030204" pitchFamily="34" charset="0"/>
              </a:rPr>
              <a:t> explaining the discharge process to patients </a:t>
            </a:r>
          </a:p>
          <a:p>
            <a:pPr marL="342900" lvl="0" indent="-342900">
              <a:lnSpc>
                <a:spcPct val="150000"/>
              </a:lnSpc>
              <a:buFont typeface="Arial" panose="020B0604020202020204" pitchFamily="34" charset="0"/>
              <a:buChar char="•"/>
            </a:pPr>
            <a:r>
              <a:rPr lang="en-GB">
                <a:effectLst/>
                <a:ea typeface="Calibri" panose="020F0502020204030204" pitchFamily="34" charset="0"/>
              </a:rPr>
              <a:t>Share report with Improvement Leads, Serious Investigation Team and Integrated Discharge Lead  </a:t>
            </a:r>
          </a:p>
        </p:txBody>
      </p:sp>
    </p:spTree>
    <p:extLst>
      <p:ext uri="{BB962C8B-B14F-4D97-AF65-F5344CB8AC3E}">
        <p14:creationId xmlns:p14="http://schemas.microsoft.com/office/powerpoint/2010/main" val="3491104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4BC553-CBE8-8077-CC4B-FC830BB6C34B}"/>
              </a:ext>
            </a:extLst>
          </p:cNvPr>
          <p:cNvSpPr>
            <a:spLocks noGrp="1"/>
          </p:cNvSpPr>
          <p:nvPr>
            <p:ph type="body" sz="quarter" idx="10"/>
          </p:nvPr>
        </p:nvSpPr>
        <p:spPr/>
        <p:txBody>
          <a:bodyPr/>
          <a:lstStyle/>
          <a:p>
            <a:r>
              <a:rPr lang="en-GB"/>
              <a:t>To Summarise </a:t>
            </a:r>
          </a:p>
        </p:txBody>
      </p:sp>
      <p:sp>
        <p:nvSpPr>
          <p:cNvPr id="3" name="Content Placeholder 2">
            <a:extLst>
              <a:ext uri="{FF2B5EF4-FFF2-40B4-BE49-F238E27FC236}">
                <a16:creationId xmlns:a16="http://schemas.microsoft.com/office/drawing/2014/main" id="{28A6CB1E-E688-5C36-8989-21C0CBD9A1D9}"/>
              </a:ext>
            </a:extLst>
          </p:cNvPr>
          <p:cNvSpPr>
            <a:spLocks noGrp="1"/>
          </p:cNvSpPr>
          <p:nvPr>
            <p:ph sz="quarter" idx="11"/>
          </p:nvPr>
        </p:nvSpPr>
        <p:spPr/>
        <p:txBody>
          <a:bodyPr>
            <a:normAutofit lnSpcReduction="10000"/>
          </a:bodyPr>
          <a:lstStyle/>
          <a:p>
            <a:pPr marL="342900" indent="-342900">
              <a:buFont typeface="Arial" panose="020B0604020202020204" pitchFamily="34" charset="0"/>
              <a:buChar char="•"/>
            </a:pPr>
            <a:r>
              <a:rPr lang="en-GB" sz="2400"/>
              <a:t>Using the SEIPs 2.0 model was a useful tool and highlights the complexity of the discharge process  </a:t>
            </a:r>
          </a:p>
          <a:p>
            <a:pPr marL="342900" indent="-342900">
              <a:buFont typeface="Arial" panose="020B0604020202020204" pitchFamily="34" charset="0"/>
              <a:buChar char="•"/>
            </a:pPr>
            <a:r>
              <a:rPr lang="en-GB" sz="2400"/>
              <a:t>Highlighted that a number of ‘direct solutions and indirect solutions’ needed to be acted on to improve the patient’s experience and expectation of the discharge process </a:t>
            </a:r>
          </a:p>
          <a:p>
            <a:pPr marL="342900" indent="-342900">
              <a:buFont typeface="Arial" panose="020B0604020202020204" pitchFamily="34" charset="0"/>
              <a:buChar char="•"/>
            </a:pPr>
            <a:r>
              <a:rPr lang="en-GB" sz="2400"/>
              <a:t>Difficult to visually &amp; quickly show the interacting factors and outcomes in this process and why a systems approach must be taken</a:t>
            </a:r>
          </a:p>
          <a:p>
            <a:pPr marL="342900" indent="-342900">
              <a:buFont typeface="Arial" panose="020B0604020202020204" pitchFamily="34" charset="0"/>
              <a:buChar char="•"/>
            </a:pPr>
            <a:r>
              <a:rPr lang="en-GB" sz="2400"/>
              <a:t>The WSIM was a very useful tool and has been useful when presenting to people without a HF background</a:t>
            </a:r>
          </a:p>
          <a:p>
            <a:endParaRPr lang="en-GB"/>
          </a:p>
        </p:txBody>
      </p:sp>
    </p:spTree>
    <p:extLst>
      <p:ext uri="{BB962C8B-B14F-4D97-AF65-F5344CB8AC3E}">
        <p14:creationId xmlns:p14="http://schemas.microsoft.com/office/powerpoint/2010/main" val="4343994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EAE50-85F2-D2F7-C2F9-62AC5503A86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92B56C7-D991-32FD-A739-7919559E8C0F}"/>
              </a:ext>
            </a:extLst>
          </p:cNvPr>
          <p:cNvSpPr>
            <a:spLocks noGrp="1"/>
          </p:cNvSpPr>
          <p:nvPr>
            <p:ph type="body" sz="quarter" idx="10"/>
          </p:nvPr>
        </p:nvSpPr>
        <p:spPr>
          <a:xfrm>
            <a:off x="1135063" y="766882"/>
            <a:ext cx="8229516" cy="706431"/>
          </a:xfrm>
        </p:spPr>
        <p:txBody>
          <a:bodyPr/>
          <a:lstStyle/>
          <a:p>
            <a:r>
              <a:rPr lang="en-GB"/>
              <a:t>Acknowledgements </a:t>
            </a:r>
          </a:p>
        </p:txBody>
      </p:sp>
      <p:pic>
        <p:nvPicPr>
          <p:cNvPr id="5" name="Picture 4">
            <a:extLst>
              <a:ext uri="{FF2B5EF4-FFF2-40B4-BE49-F238E27FC236}">
                <a16:creationId xmlns:a16="http://schemas.microsoft.com/office/drawing/2014/main" id="{8A3F21A7-F84D-9C32-A085-FBFE2F60375C}"/>
              </a:ext>
            </a:extLst>
          </p:cNvPr>
          <p:cNvPicPr>
            <a:picLocks noChangeAspect="1"/>
          </p:cNvPicPr>
          <p:nvPr/>
        </p:nvPicPr>
        <p:blipFill>
          <a:blip r:embed="rId3"/>
          <a:stretch>
            <a:fillRect/>
          </a:stretch>
        </p:blipFill>
        <p:spPr>
          <a:xfrm>
            <a:off x="9689432" y="174752"/>
            <a:ext cx="2331490" cy="1298561"/>
          </a:xfrm>
          <a:prstGeom prst="rect">
            <a:avLst/>
          </a:prstGeom>
        </p:spPr>
      </p:pic>
      <p:sp>
        <p:nvSpPr>
          <p:cNvPr id="7" name="Content Placeholder 6">
            <a:extLst>
              <a:ext uri="{FF2B5EF4-FFF2-40B4-BE49-F238E27FC236}">
                <a16:creationId xmlns:a16="http://schemas.microsoft.com/office/drawing/2014/main" id="{6EDCAE2A-C1D2-DA72-E1A1-A518AD515BB8}"/>
              </a:ext>
            </a:extLst>
          </p:cNvPr>
          <p:cNvSpPr>
            <a:spLocks noGrp="1"/>
          </p:cNvSpPr>
          <p:nvPr>
            <p:ph sz="quarter" idx="11"/>
          </p:nvPr>
        </p:nvSpPr>
        <p:spPr/>
        <p:txBody>
          <a:bodyPr/>
          <a:lstStyle/>
          <a:p>
            <a:pPr marL="342900" indent="-342900">
              <a:lnSpc>
                <a:spcPct val="150000"/>
              </a:lnSpc>
              <a:buFont typeface="Arial" panose="020B0604020202020204" pitchFamily="34" charset="0"/>
              <a:buChar char="•"/>
            </a:pPr>
            <a:r>
              <a:rPr lang="en-GB" sz="2400"/>
              <a:t>Discharge Co-ordinators and Nurses </a:t>
            </a:r>
          </a:p>
          <a:p>
            <a:pPr marL="342900" indent="-342900">
              <a:lnSpc>
                <a:spcPct val="150000"/>
              </a:lnSpc>
              <a:buFont typeface="Arial" panose="020B0604020202020204" pitchFamily="34" charset="0"/>
              <a:buChar char="•"/>
            </a:pPr>
            <a:r>
              <a:rPr lang="en-GB" sz="2400"/>
              <a:t>Emma Smith </a:t>
            </a:r>
          </a:p>
          <a:p>
            <a:pPr marL="342900" indent="-342900">
              <a:lnSpc>
                <a:spcPct val="150000"/>
              </a:lnSpc>
              <a:spcAft>
                <a:spcPts val="1000"/>
              </a:spcAft>
              <a:buFont typeface="Arial" panose="020B0604020202020204" pitchFamily="34" charset="0"/>
              <a:buChar char="•"/>
            </a:pPr>
            <a:r>
              <a:rPr lang="en-GB" sz="2400">
                <a:effectLst/>
                <a:ea typeface="Calibri" panose="020F0502020204030204" pitchFamily="34" charset="0"/>
              </a:rPr>
              <a:t>Giulia Miles and Eva – Maria Carman </a:t>
            </a:r>
            <a:endParaRPr lang="en-GB" sz="2400">
              <a:ea typeface="Calibri" panose="020F0502020204030204" pitchFamily="34" charset="0"/>
            </a:endParaRPr>
          </a:p>
          <a:p>
            <a:pPr marL="342900" indent="-342900">
              <a:lnSpc>
                <a:spcPct val="150000"/>
              </a:lnSpc>
              <a:spcAft>
                <a:spcPts val="1000"/>
              </a:spcAft>
              <a:buFont typeface="Arial" panose="020B0604020202020204" pitchFamily="34" charset="0"/>
              <a:buChar char="•"/>
            </a:pPr>
            <a:r>
              <a:rPr lang="en-GB" sz="2400">
                <a:effectLst/>
                <a:ea typeface="Calibri" panose="020F0502020204030204" pitchFamily="34" charset="0"/>
              </a:rPr>
              <a:t>Vivian De Vittoris </a:t>
            </a:r>
          </a:p>
          <a:p>
            <a:endParaRPr lang="en-GB"/>
          </a:p>
          <a:p>
            <a:endParaRPr lang="en-GB"/>
          </a:p>
          <a:p>
            <a:endParaRPr lang="en-GB"/>
          </a:p>
        </p:txBody>
      </p:sp>
    </p:spTree>
    <p:extLst>
      <p:ext uri="{BB962C8B-B14F-4D97-AF65-F5344CB8AC3E}">
        <p14:creationId xmlns:p14="http://schemas.microsoft.com/office/powerpoint/2010/main" val="1667616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96A9A1-A838-D10D-48AB-1EC3F91A9443}"/>
              </a:ext>
            </a:extLst>
          </p:cNvPr>
          <p:cNvSpPr txBox="1"/>
          <p:nvPr/>
        </p:nvSpPr>
        <p:spPr>
          <a:xfrm>
            <a:off x="607561" y="579253"/>
            <a:ext cx="7924800" cy="707886"/>
          </a:xfrm>
          <a:prstGeom prst="rect">
            <a:avLst/>
          </a:prstGeom>
          <a:noFill/>
        </p:spPr>
        <p:txBody>
          <a:bodyPr wrap="square">
            <a:spAutoFit/>
          </a:bodyPr>
          <a:lstStyle/>
          <a:p>
            <a:r>
              <a:rPr lang="en-US" sz="4000" b="1" spc="-120">
                <a:solidFill>
                  <a:schemeClr val="accent1"/>
                </a:solidFill>
                <a:latin typeface="Arial" panose="020B0604020202020204"/>
                <a:ea typeface="+mj-ea"/>
                <a:cs typeface="+mj-cs"/>
              </a:rPr>
              <a:t>Housekeeping</a:t>
            </a:r>
            <a:endParaRPr lang="en-GB">
              <a:solidFill>
                <a:schemeClr val="accent1"/>
              </a:solidFill>
            </a:endParaRPr>
          </a:p>
        </p:txBody>
      </p:sp>
      <p:sp>
        <p:nvSpPr>
          <p:cNvPr id="8" name="Content Placeholder 7">
            <a:extLst>
              <a:ext uri="{FF2B5EF4-FFF2-40B4-BE49-F238E27FC236}">
                <a16:creationId xmlns:a16="http://schemas.microsoft.com/office/drawing/2014/main" id="{C30BD2BD-4333-3E60-5E4A-DCC8927DE78C}"/>
              </a:ext>
            </a:extLst>
          </p:cNvPr>
          <p:cNvSpPr txBox="1">
            <a:spLocks noGrp="1"/>
          </p:cNvSpPr>
          <p:nvPr>
            <p:ph idx="1"/>
          </p:nvPr>
        </p:nvSpPr>
        <p:spPr>
          <a:xfrm>
            <a:off x="685800" y="1714817"/>
            <a:ext cx="11239500" cy="4592219"/>
          </a:xfrm>
          <a:prstGeom prst="rect">
            <a:avLst/>
          </a:prstGeom>
          <a:noFill/>
        </p:spPr>
        <p:txBody>
          <a:bodyPr wrap="square" rtlCol="0">
            <a:spAutoFit/>
          </a:bodyPr>
          <a:lstStyle/>
          <a:p>
            <a:pPr marL="0" indent="0">
              <a:buNone/>
            </a:pPr>
            <a:r>
              <a:rPr lang="en-GB" b="1">
                <a:solidFill>
                  <a:srgbClr val="4A206A"/>
                </a:solidFill>
                <a:latin typeface="Arial" panose="020B0604020202020204" pitchFamily="34" charset="0"/>
                <a:cs typeface="Arial" panose="020B0604020202020204" pitchFamily="34" charset="0"/>
              </a:rPr>
              <a:t>Today’s session is built around appreciative inquiry: </a:t>
            </a:r>
            <a:r>
              <a:rPr lang="en-GB">
                <a:solidFill>
                  <a:srgbClr val="4A206A"/>
                </a:solidFill>
                <a:latin typeface="Arial" panose="020B0604020202020204" pitchFamily="34" charset="0"/>
                <a:cs typeface="Arial" panose="020B0604020202020204" pitchFamily="34" charset="0"/>
              </a:rPr>
              <a:t>Please keep this in mind when asking your questions, as a reminder</a:t>
            </a:r>
          </a:p>
          <a:p>
            <a:pPr marL="0" indent="0" algn="l" rtl="0" fontAlgn="base">
              <a:buNone/>
            </a:pPr>
            <a:r>
              <a:rPr lang="en-GB" sz="1800" b="0" i="0" u="none" strike="noStrike">
                <a:solidFill>
                  <a:srgbClr val="302885"/>
                </a:solidFill>
                <a:effectLst/>
                <a:latin typeface="Arial" panose="020B0604020202020204" pitchFamily="34" charset="0"/>
              </a:rPr>
              <a:t>Appreciative Inquiry is based on the concept that value increases when you put a focus upon it, it is a core concept in systems thinking as it brings into play the person (us) as part of the system by which we want to change/ influence/ improve.</a:t>
            </a:r>
            <a:r>
              <a:rPr lang="en-US" sz="1800" b="0" i="0">
                <a:solidFill>
                  <a:srgbClr val="302885"/>
                </a:solidFill>
                <a:effectLst/>
                <a:latin typeface="Arial" panose="020B0604020202020204" pitchFamily="34" charset="0"/>
              </a:rPr>
              <a:t>​</a:t>
            </a:r>
            <a:endParaRPr lang="en-US" b="0" i="0">
              <a:solidFill>
                <a:srgbClr val="302885"/>
              </a:solidFill>
              <a:effectLst/>
              <a:latin typeface="Segoe UI" panose="020B0502040204020203"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Identify the positive aspects of the story, try to draw that our further</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Be curious, ask questions to generate discussion</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Ask questions about what the speaker values, what they would change, what helped them to achieve this milestone.</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Listen and reflect</a:t>
            </a:r>
            <a:endParaRPr lang="en-US" b="0" i="0">
              <a:solidFill>
                <a:srgbClr val="302885"/>
              </a:solidFill>
              <a:effectLst/>
              <a:latin typeface="Arial" panose="020B0604020202020204" pitchFamily="34" charset="0"/>
            </a:endParaRPr>
          </a:p>
          <a:p>
            <a:pPr marL="0" indent="0">
              <a:buNone/>
            </a:pPr>
            <a:endParaRPr lang="en-GB" sz="2800">
              <a:solidFill>
                <a:srgbClr val="4A206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71255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0D4BD-B488-6380-0100-E1C4A274F51A}"/>
              </a:ext>
            </a:extLst>
          </p:cNvPr>
          <p:cNvSpPr>
            <a:spLocks noGrp="1"/>
          </p:cNvSpPr>
          <p:nvPr>
            <p:ph type="title"/>
          </p:nvPr>
        </p:nvSpPr>
        <p:spPr/>
        <p:txBody>
          <a:bodyPr/>
          <a:lstStyle/>
          <a:p>
            <a:r>
              <a:rPr lang="en-GB"/>
              <a:t>Call for help </a:t>
            </a:r>
          </a:p>
        </p:txBody>
      </p:sp>
      <p:sp>
        <p:nvSpPr>
          <p:cNvPr id="3" name="Content Placeholder 2">
            <a:extLst>
              <a:ext uri="{FF2B5EF4-FFF2-40B4-BE49-F238E27FC236}">
                <a16:creationId xmlns:a16="http://schemas.microsoft.com/office/drawing/2014/main" id="{E0334D73-B98C-6485-DE05-48A305DC4713}"/>
              </a:ext>
            </a:extLst>
          </p:cNvPr>
          <p:cNvSpPr>
            <a:spLocks noGrp="1"/>
          </p:cNvSpPr>
          <p:nvPr>
            <p:ph idx="1"/>
          </p:nvPr>
        </p:nvSpPr>
        <p:spPr>
          <a:xfrm>
            <a:off x="838200" y="1977663"/>
            <a:ext cx="10515600" cy="765538"/>
          </a:xfrm>
        </p:spPr>
        <p:txBody>
          <a:bodyPr vert="horz" lIns="0" tIns="0" rIns="0" bIns="0" rtlCol="0" anchor="t">
            <a:normAutofit/>
          </a:bodyPr>
          <a:lstStyle/>
          <a:p>
            <a:pPr marL="0" indent="0">
              <a:buNone/>
            </a:pPr>
            <a:r>
              <a:rPr lang="en-GB" sz="2000">
                <a:effectLst/>
                <a:latin typeface="Calibri"/>
                <a:ea typeface="Calibri"/>
                <a:cs typeface="Calibri"/>
              </a:rPr>
              <a:t>A 5 min section thrown open to those attending to ask a question on anything PSIRF related to their peers…</a:t>
            </a:r>
          </a:p>
          <a:p>
            <a:pPr marL="0" indent="0">
              <a:buNone/>
            </a:pPr>
            <a:endParaRPr lang="en-GB" sz="2400">
              <a:latin typeface="Calibri"/>
              <a:ea typeface="Calibri"/>
              <a:cs typeface="Calibri"/>
            </a:endParaRPr>
          </a:p>
        </p:txBody>
      </p:sp>
      <p:sp>
        <p:nvSpPr>
          <p:cNvPr id="4" name="TextBox 3">
            <a:extLst>
              <a:ext uri="{FF2B5EF4-FFF2-40B4-BE49-F238E27FC236}">
                <a16:creationId xmlns:a16="http://schemas.microsoft.com/office/drawing/2014/main" id="{6D0155F5-8265-B409-46E4-0D02A40131AC}"/>
              </a:ext>
            </a:extLst>
          </p:cNvPr>
          <p:cNvSpPr txBox="1"/>
          <p:nvPr/>
        </p:nvSpPr>
        <p:spPr>
          <a:xfrm>
            <a:off x="838200" y="2875936"/>
            <a:ext cx="10886768" cy="175432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t>If anyone is working or considering the spread the principles of PSIRF across the care home sector in their localities, please let myself or Leeanna Woodrow from Northants ICB know.</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If anyone is either reviewing learning responses or has initiated activity associated to reducing ‘harm while waiting’ be that delays to transfer, ED or elective treatment please let myself or Julie </a:t>
            </a:r>
            <a:r>
              <a:rPr lang="en-GB" dirty="0" err="1"/>
              <a:t>Croysdale</a:t>
            </a:r>
            <a:r>
              <a:rPr lang="en-GB" dirty="0"/>
              <a:t> from LLR ICB know.</a:t>
            </a:r>
          </a:p>
        </p:txBody>
      </p:sp>
    </p:spTree>
    <p:extLst>
      <p:ext uri="{BB962C8B-B14F-4D97-AF65-F5344CB8AC3E}">
        <p14:creationId xmlns:p14="http://schemas.microsoft.com/office/powerpoint/2010/main" val="34629619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D0710-DFBA-C874-D631-8BDAD8FFC1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1F90EC-6A92-B254-044D-1C044042D019}"/>
              </a:ext>
            </a:extLst>
          </p:cNvPr>
          <p:cNvSpPr>
            <a:spLocks noGrp="1"/>
          </p:cNvSpPr>
          <p:nvPr>
            <p:ph type="title"/>
          </p:nvPr>
        </p:nvSpPr>
        <p:spPr>
          <a:xfrm>
            <a:off x="1442050" y="2872889"/>
            <a:ext cx="8984530" cy="1455349"/>
          </a:xfrm>
        </p:spPr>
        <p:txBody>
          <a:bodyPr>
            <a:noAutofit/>
          </a:bodyPr>
          <a:lstStyle/>
          <a:p>
            <a:pPr algn="ctr"/>
            <a:r>
              <a:rPr lang="en-GB" sz="3600">
                <a:cs typeface="Arial"/>
              </a:rPr>
              <a:t>After hearing today's speakers, </a:t>
            </a:r>
            <a:r>
              <a:rPr lang="en-GB" sz="3600">
                <a:ea typeface="+mj-lt"/>
                <a:cs typeface="+mj-lt"/>
              </a:rPr>
              <a:t>how confident are you that system-based learning is improving patient safety incidents regarding medication?</a:t>
            </a:r>
            <a:endParaRPr lang="en-US" b="0">
              <a:ea typeface="+mj-lt"/>
              <a:cs typeface="+mj-lt"/>
            </a:endParaRPr>
          </a:p>
        </p:txBody>
      </p:sp>
    </p:spTree>
    <p:extLst>
      <p:ext uri="{BB962C8B-B14F-4D97-AF65-F5344CB8AC3E}">
        <p14:creationId xmlns:p14="http://schemas.microsoft.com/office/powerpoint/2010/main" val="33609494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96A9A1-A838-D10D-48AB-1EC3F91A9443}"/>
              </a:ext>
            </a:extLst>
          </p:cNvPr>
          <p:cNvSpPr txBox="1"/>
          <p:nvPr/>
        </p:nvSpPr>
        <p:spPr>
          <a:xfrm>
            <a:off x="607561" y="579253"/>
            <a:ext cx="7924800" cy="707886"/>
          </a:xfrm>
          <a:prstGeom prst="rect">
            <a:avLst/>
          </a:prstGeom>
          <a:noFill/>
        </p:spPr>
        <p:txBody>
          <a:bodyPr wrap="square" lIns="91440" tIns="45720" rIns="91440" bIns="45720" anchor="t">
            <a:spAutoFit/>
          </a:bodyPr>
          <a:lstStyle/>
          <a:p>
            <a:r>
              <a:rPr lang="en-US" sz="4000" b="1" spc="-120">
                <a:solidFill>
                  <a:schemeClr val="accent1"/>
                </a:solidFill>
                <a:latin typeface="Arial" panose="020B0604020202020204"/>
                <a:ea typeface="+mj-ea"/>
                <a:cs typeface="+mj-cs"/>
              </a:rPr>
              <a:t>Thank you &amp; next session</a:t>
            </a:r>
            <a:endParaRPr lang="en-GB">
              <a:solidFill>
                <a:schemeClr val="accent1"/>
              </a:solidFill>
            </a:endParaRPr>
          </a:p>
        </p:txBody>
      </p:sp>
      <p:sp>
        <p:nvSpPr>
          <p:cNvPr id="8" name="Content Placeholder 7">
            <a:extLst>
              <a:ext uri="{FF2B5EF4-FFF2-40B4-BE49-F238E27FC236}">
                <a16:creationId xmlns:a16="http://schemas.microsoft.com/office/drawing/2014/main" id="{C30BD2BD-4333-3E60-5E4A-DCC8927DE78C}"/>
              </a:ext>
            </a:extLst>
          </p:cNvPr>
          <p:cNvSpPr txBox="1">
            <a:spLocks noGrp="1"/>
          </p:cNvSpPr>
          <p:nvPr>
            <p:ph idx="1"/>
          </p:nvPr>
        </p:nvSpPr>
        <p:spPr>
          <a:xfrm>
            <a:off x="685800" y="1714817"/>
            <a:ext cx="7563255" cy="4402231"/>
          </a:xfrm>
          <a:prstGeom prst="rect">
            <a:avLst/>
          </a:prstGeom>
          <a:noFill/>
        </p:spPr>
        <p:txBody>
          <a:bodyPr vert="horz" wrap="square" lIns="0" tIns="0" rIns="0" bIns="0" rtlCol="0" anchor="t">
            <a:spAutoFit/>
          </a:bodyPr>
          <a:lstStyle/>
          <a:p>
            <a:pPr marL="0" indent="0">
              <a:buNone/>
            </a:pPr>
            <a:r>
              <a:rPr lang="en-GB" sz="1800">
                <a:latin typeface="Arial"/>
                <a:cs typeface="Arial"/>
              </a:rPr>
              <a:t>Thank you! Please do complete our feedback form to help us shape future learning sessions.</a:t>
            </a:r>
          </a:p>
          <a:p>
            <a:pPr marL="0" indent="0">
              <a:buNone/>
            </a:pPr>
            <a:r>
              <a:rPr lang="en-GB" sz="1800" b="1">
                <a:latin typeface="Arial"/>
                <a:cs typeface="Arial"/>
              </a:rPr>
              <a:t>The next set of sessions will focus on the key priority areas as included in your PSIRPs:</a:t>
            </a:r>
          </a:p>
          <a:p>
            <a:pPr lvl="1"/>
            <a:r>
              <a:rPr lang="en-GB" sz="1800">
                <a:latin typeface="+mj-lt"/>
                <a:ea typeface="Calibri"/>
                <a:cs typeface="Calibri"/>
              </a:rPr>
              <a:t>5</a:t>
            </a:r>
            <a:r>
              <a:rPr lang="en-GB" sz="1800" baseline="30000">
                <a:latin typeface="+mj-lt"/>
                <a:ea typeface="Calibri"/>
                <a:cs typeface="Calibri"/>
              </a:rPr>
              <a:t>th</a:t>
            </a:r>
            <a:r>
              <a:rPr lang="en-GB" sz="1800">
                <a:latin typeface="+mj-lt"/>
                <a:ea typeface="Calibri"/>
                <a:cs typeface="Calibri"/>
              </a:rPr>
              <a:t> March 11:30 - 12:30 – Pressure ulcers – still waiting for confirmation of speakers</a:t>
            </a:r>
          </a:p>
          <a:p>
            <a:pPr lvl="1"/>
            <a:r>
              <a:rPr lang="en-GB" sz="1800">
                <a:latin typeface="+mj-lt"/>
                <a:ea typeface="Calibri"/>
                <a:cs typeface="Calibri"/>
              </a:rPr>
              <a:t>14</a:t>
            </a:r>
            <a:r>
              <a:rPr lang="en-GB" sz="1800" baseline="30000">
                <a:latin typeface="+mj-lt"/>
                <a:ea typeface="Calibri"/>
                <a:cs typeface="Calibri"/>
              </a:rPr>
              <a:t>th</a:t>
            </a:r>
            <a:r>
              <a:rPr lang="en-GB" sz="1800">
                <a:latin typeface="+mj-lt"/>
                <a:ea typeface="Calibri"/>
                <a:cs typeface="Calibri"/>
              </a:rPr>
              <a:t> March 10 - 11am – Managing deterioration – Due to be cancelled due no colleague willing to share work in this area</a:t>
            </a:r>
          </a:p>
          <a:p>
            <a:r>
              <a:rPr lang="en-GB" sz="1800" dirty="0">
                <a:latin typeface="+mj-lt"/>
                <a:ea typeface="Calibri"/>
                <a:cs typeface="Calibri"/>
              </a:rPr>
              <a:t>Last in the series is a webinar on </a:t>
            </a:r>
            <a:r>
              <a:rPr lang="en-GB" sz="1800" b="1">
                <a:latin typeface="+mj-lt"/>
                <a:ea typeface="Calibri"/>
                <a:cs typeface="Calibri"/>
              </a:rPr>
              <a:t>safety management systems </a:t>
            </a:r>
            <a:r>
              <a:rPr lang="en-GB" sz="1800" dirty="0">
                <a:latin typeface="+mj-lt"/>
                <a:ea typeface="Calibri"/>
                <a:cs typeface="Calibri"/>
              </a:rPr>
              <a:t>with a speaker already confirmed – Brook Howell  </a:t>
            </a:r>
          </a:p>
          <a:p>
            <a:pPr marL="0" indent="0">
              <a:buNone/>
            </a:pPr>
            <a:endParaRPr lang="en-GB" sz="1800" b="1" dirty="0">
              <a:solidFill>
                <a:srgbClr val="4A206A"/>
              </a:solidFill>
              <a:latin typeface="Arial"/>
              <a:cs typeface="Arial"/>
            </a:endParaRPr>
          </a:p>
          <a:p>
            <a:pPr marL="0" indent="0">
              <a:buNone/>
            </a:pPr>
            <a:endParaRPr lang="en-GB" sz="1800" dirty="0">
              <a:solidFill>
                <a:srgbClr val="4A206A"/>
              </a:solidFill>
              <a:latin typeface="Arial"/>
              <a:cs typeface="Arial"/>
            </a:endParaRPr>
          </a:p>
        </p:txBody>
      </p:sp>
      <p:pic>
        <p:nvPicPr>
          <p:cNvPr id="2" name="Picture 1" descr="A qr code on a blue background&#10;&#10;AI-generated content may be incorrect.">
            <a:extLst>
              <a:ext uri="{FF2B5EF4-FFF2-40B4-BE49-F238E27FC236}">
                <a16:creationId xmlns:a16="http://schemas.microsoft.com/office/drawing/2014/main" id="{E8295C80-C509-B502-407C-2F0B3CED2855}"/>
              </a:ext>
            </a:extLst>
          </p:cNvPr>
          <p:cNvPicPr>
            <a:picLocks noChangeAspect="1"/>
          </p:cNvPicPr>
          <p:nvPr/>
        </p:nvPicPr>
        <p:blipFill>
          <a:blip r:embed="rId3"/>
          <a:stretch>
            <a:fillRect/>
          </a:stretch>
        </p:blipFill>
        <p:spPr>
          <a:xfrm>
            <a:off x="8251166" y="1975449"/>
            <a:ext cx="3827253" cy="3827253"/>
          </a:xfrm>
          <a:prstGeom prst="rect">
            <a:avLst/>
          </a:prstGeom>
        </p:spPr>
      </p:pic>
    </p:spTree>
    <p:extLst>
      <p:ext uri="{BB962C8B-B14F-4D97-AF65-F5344CB8AC3E}">
        <p14:creationId xmlns:p14="http://schemas.microsoft.com/office/powerpoint/2010/main" val="2339272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65837D-A452-011E-4254-444DD6AF6E15}"/>
              </a:ext>
            </a:extLst>
          </p:cNvPr>
          <p:cNvSpPr txBox="1"/>
          <p:nvPr/>
        </p:nvSpPr>
        <p:spPr>
          <a:xfrm>
            <a:off x="1228218" y="680302"/>
            <a:ext cx="9330144" cy="584775"/>
          </a:xfrm>
          <a:prstGeom prst="rect">
            <a:avLst/>
          </a:prstGeom>
          <a:noFill/>
          <a:ln>
            <a:noFill/>
          </a:ln>
        </p:spPr>
        <p:txBody>
          <a:bodyPr wrap="square" lIns="91440" tIns="45720" rIns="91440" bIns="45720" rtlCol="0" anchor="t">
            <a:spAutoFit/>
          </a:bodyPr>
          <a:lstStyle/>
          <a:p>
            <a:r>
              <a:rPr lang="en-GB" sz="3200" b="1">
                <a:ln w="0"/>
                <a:effectLst>
                  <a:outerShdw blurRad="38100" dist="19050" dir="2700000" algn="tl" rotWithShape="0">
                    <a:schemeClr val="dk1">
                      <a:alpha val="40000"/>
                    </a:schemeClr>
                  </a:outerShdw>
                </a:effectLst>
              </a:rPr>
              <a:t>On a scale of sheep, how are we feeling today?</a:t>
            </a:r>
            <a:endParaRPr lang="en-GB" sz="3200" b="1"/>
          </a:p>
        </p:txBody>
      </p:sp>
      <p:pic>
        <p:nvPicPr>
          <p:cNvPr id="4" name="Picture 3" descr="Sheep Scale 1-9 Meme | Wool For Every Day – Samantha Wan">
            <a:extLst>
              <a:ext uri="{FF2B5EF4-FFF2-40B4-BE49-F238E27FC236}">
                <a16:creationId xmlns:a16="http://schemas.microsoft.com/office/drawing/2014/main" id="{8A20F046-8FD8-E756-C7B6-9E2B2B4064D4}"/>
              </a:ext>
            </a:extLst>
          </p:cNvPr>
          <p:cNvPicPr>
            <a:picLocks noChangeAspect="1"/>
          </p:cNvPicPr>
          <p:nvPr/>
        </p:nvPicPr>
        <p:blipFill>
          <a:blip r:embed="rId2"/>
          <a:srcRect t="16709" r="513" b="4794"/>
          <a:stretch/>
        </p:blipFill>
        <p:spPr>
          <a:xfrm>
            <a:off x="3387307" y="1712345"/>
            <a:ext cx="5578164" cy="4460207"/>
          </a:xfrm>
          <a:prstGeom prst="rect">
            <a:avLst/>
          </a:prstGeom>
        </p:spPr>
      </p:pic>
    </p:spTree>
    <p:extLst>
      <p:ext uri="{BB962C8B-B14F-4D97-AF65-F5344CB8AC3E}">
        <p14:creationId xmlns:p14="http://schemas.microsoft.com/office/powerpoint/2010/main" val="1208816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4A68B-F4FB-60D1-19F7-80639CEE4833}"/>
              </a:ext>
            </a:extLst>
          </p:cNvPr>
          <p:cNvSpPr>
            <a:spLocks noGrp="1"/>
          </p:cNvSpPr>
          <p:nvPr>
            <p:ph type="title"/>
          </p:nvPr>
        </p:nvSpPr>
        <p:spPr>
          <a:xfrm>
            <a:off x="838200" y="3185652"/>
            <a:ext cx="10515600" cy="899652"/>
          </a:xfrm>
        </p:spPr>
        <p:txBody>
          <a:bodyPr>
            <a:normAutofit fontScale="90000"/>
          </a:bodyPr>
          <a:lstStyle/>
          <a:p>
            <a:pPr algn="ctr"/>
            <a:r>
              <a:rPr lang="en-GB"/>
              <a:t>What area of the East Midlands do you work in?</a:t>
            </a:r>
          </a:p>
        </p:txBody>
      </p:sp>
    </p:spTree>
    <p:extLst>
      <p:ext uri="{BB962C8B-B14F-4D97-AF65-F5344CB8AC3E}">
        <p14:creationId xmlns:p14="http://schemas.microsoft.com/office/powerpoint/2010/main" val="427062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D6E44-0AAD-223E-E7C8-CAA130E23AB0}"/>
              </a:ext>
            </a:extLst>
          </p:cNvPr>
          <p:cNvSpPr>
            <a:spLocks noGrp="1"/>
          </p:cNvSpPr>
          <p:nvPr>
            <p:ph type="title"/>
          </p:nvPr>
        </p:nvSpPr>
        <p:spPr>
          <a:xfrm>
            <a:off x="1442050" y="2872889"/>
            <a:ext cx="8984530" cy="1455349"/>
          </a:xfrm>
        </p:spPr>
        <p:txBody>
          <a:bodyPr>
            <a:noAutofit/>
          </a:bodyPr>
          <a:lstStyle/>
          <a:p>
            <a:pPr algn="ctr"/>
            <a:r>
              <a:rPr lang="en-GB" sz="3600">
                <a:cs typeface="Arial"/>
              </a:rPr>
              <a:t>How</a:t>
            </a:r>
            <a:r>
              <a:rPr lang="en-GB" sz="3600">
                <a:ea typeface="+mj-lt"/>
                <a:cs typeface="+mj-lt"/>
              </a:rPr>
              <a:t> confident are you that system-based learning is improving patient safety incidents regarding medication?</a:t>
            </a:r>
            <a:endParaRPr lang="en-US" b="0">
              <a:ea typeface="+mj-lt"/>
              <a:cs typeface="+mj-lt"/>
            </a:endParaRPr>
          </a:p>
        </p:txBody>
      </p:sp>
    </p:spTree>
    <p:extLst>
      <p:ext uri="{BB962C8B-B14F-4D97-AF65-F5344CB8AC3E}">
        <p14:creationId xmlns:p14="http://schemas.microsoft.com/office/powerpoint/2010/main" val="1769560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a:xfrm>
            <a:off x="487503" y="1174169"/>
            <a:ext cx="10323371" cy="3084381"/>
          </a:xfrm>
        </p:spPr>
        <p:txBody>
          <a:bodyPr>
            <a:normAutofit/>
          </a:bodyPr>
          <a:lstStyle/>
          <a:p>
            <a:pPr algn="ctr">
              <a:lnSpc>
                <a:spcPct val="150000"/>
              </a:lnSpc>
              <a:spcBef>
                <a:spcPts val="300"/>
              </a:spcBef>
              <a:spcAft>
                <a:spcPts val="300"/>
              </a:spcAft>
            </a:pPr>
            <a:r>
              <a:rPr lang="en-GB" sz="3000" b="1">
                <a:effectLst/>
                <a:latin typeface="Arial" panose="020B0604020202020204" pitchFamily="34" charset="0"/>
                <a:ea typeface="Times New Roman" panose="02020603050405020304" pitchFamily="18" charset="0"/>
                <a:cs typeface="Arial" panose="020B0604020202020204" pitchFamily="34" charset="0"/>
              </a:rPr>
              <a:t>Using a Human Factors approach to explore </a:t>
            </a:r>
            <a:r>
              <a:rPr lang="en-GB" sz="3000">
                <a:latin typeface="Arial" panose="020B0604020202020204" pitchFamily="34" charset="0"/>
                <a:ea typeface="Times New Roman" panose="02020603050405020304" pitchFamily="18" charset="0"/>
                <a:cs typeface="Arial" panose="020B0604020202020204" pitchFamily="34" charset="0"/>
              </a:rPr>
              <a:t>the facilitators or barriers to appropriate opioid prescribing processes in GP practice</a:t>
            </a:r>
            <a:r>
              <a:rPr lang="en-GB" sz="3000" b="1">
                <a:effectLst/>
                <a:latin typeface="Arial" panose="020B0604020202020204" pitchFamily="34" charset="0"/>
                <a:ea typeface="Times New Roman" panose="02020603050405020304" pitchFamily="18" charset="0"/>
                <a:cs typeface="Arial" panose="020B0604020202020204" pitchFamily="34" charset="0"/>
              </a:rPr>
              <a:t>.</a:t>
            </a:r>
            <a:endParaRPr lang="en-GB" sz="30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a:xfrm>
            <a:off x="406592" y="4671888"/>
            <a:ext cx="8053793" cy="1655762"/>
          </a:xfrm>
        </p:spPr>
        <p:txBody>
          <a:bodyPr vert="horz" lIns="0" tIns="0" rIns="0" bIns="0" rtlCol="0" anchor="t">
            <a:normAutofit/>
          </a:bodyPr>
          <a:lstStyle/>
          <a:p>
            <a:r>
              <a:rPr lang="en-US">
                <a:cs typeface="Arial"/>
              </a:rPr>
              <a:t>Gill Gookey 	– Head of Medicines Safety and Chartered Human Factors specialist</a:t>
            </a:r>
          </a:p>
          <a:p>
            <a:r>
              <a:rPr lang="en-US">
                <a:cs typeface="Arial"/>
              </a:rPr>
              <a:t>Gill.gookey@nottingham.ac.uk</a:t>
            </a:r>
          </a:p>
        </p:txBody>
      </p:sp>
    </p:spTree>
    <p:extLst>
      <p:ext uri="{BB962C8B-B14F-4D97-AF65-F5344CB8AC3E}">
        <p14:creationId xmlns:p14="http://schemas.microsoft.com/office/powerpoint/2010/main" val="1039200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E06D4-D95A-0BDA-A1E3-D654B16F8EBE}"/>
              </a:ext>
            </a:extLst>
          </p:cNvPr>
          <p:cNvSpPr>
            <a:spLocks noGrp="1"/>
          </p:cNvSpPr>
          <p:nvPr>
            <p:ph type="title"/>
          </p:nvPr>
        </p:nvSpPr>
        <p:spPr/>
        <p:txBody>
          <a:bodyPr/>
          <a:lstStyle/>
          <a:p>
            <a:r>
              <a:rPr lang="en-GB"/>
              <a:t>Plan</a:t>
            </a:r>
          </a:p>
        </p:txBody>
      </p:sp>
      <p:graphicFrame>
        <p:nvGraphicFramePr>
          <p:cNvPr id="4" name="Content Placeholder 3">
            <a:extLst>
              <a:ext uri="{FF2B5EF4-FFF2-40B4-BE49-F238E27FC236}">
                <a16:creationId xmlns:a16="http://schemas.microsoft.com/office/drawing/2014/main" id="{44A11313-7117-3F9E-647C-56D8AEC4EA07}"/>
              </a:ext>
            </a:extLst>
          </p:cNvPr>
          <p:cNvGraphicFramePr>
            <a:graphicFrameLocks noGrp="1"/>
          </p:cNvGraphicFramePr>
          <p:nvPr>
            <p:ph idx="1"/>
          </p:nvPr>
        </p:nvGraphicFramePr>
        <p:xfrm>
          <a:off x="838200" y="1998481"/>
          <a:ext cx="10515600" cy="4178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89123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3.0.5724"/>
  <p:tag name="SLIDO_PRESENTATION_ID" val="b3c728f7-ee32-4e0c-b4be-3039548f3710"/>
  <p:tag name="SLIDO_EVENT_UUID" val="84b88bc2-2258-4d13-bfc2-bd2b96c5acbf"/>
  <p:tag name="SLIDO_EVENT_SECTION_UUID" val="4cf39685-5b8d-4e2c-bdb0-cb74637734db"/>
</p:tagLst>
</file>

<file path=ppt/theme/theme1.xml><?xml version="1.0" encoding="utf-8"?>
<a:theme xmlns:a="http://schemas.openxmlformats.org/drawingml/2006/main" name="Office Theme">
  <a:themeElements>
    <a:clrScheme name="Custom 10">
      <a:dk1>
        <a:srgbClr val="302885"/>
      </a:dk1>
      <a:lt1>
        <a:srgbClr val="FFFFFF"/>
      </a:lt1>
      <a:dk2>
        <a:srgbClr val="534992"/>
      </a:dk2>
      <a:lt2>
        <a:srgbClr val="E8E6F3"/>
      </a:lt2>
      <a:accent1>
        <a:srgbClr val="E6007E"/>
      </a:accent1>
      <a:accent2>
        <a:srgbClr val="FFCA00"/>
      </a:accent2>
      <a:accent3>
        <a:srgbClr val="36A9E1"/>
      </a:accent3>
      <a:accent4>
        <a:srgbClr val="95C21F"/>
      </a:accent4>
      <a:accent5>
        <a:srgbClr val="F39200"/>
      </a:accent5>
      <a:accent6>
        <a:srgbClr val="302885"/>
      </a:accent6>
      <a:hlink>
        <a:srgbClr val="302885"/>
      </a:hlink>
      <a:folHlink>
        <a:srgbClr val="3028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UH Theme">
  <a:themeElements>
    <a:clrScheme name="Custom 1">
      <a:dk1>
        <a:srgbClr val="3B3B3B"/>
      </a:dk1>
      <a:lt1>
        <a:srgbClr val="FFFFFF"/>
      </a:lt1>
      <a:dk2>
        <a:srgbClr val="00A9CE"/>
      </a:dk2>
      <a:lt2>
        <a:srgbClr val="FFFFFF"/>
      </a:lt2>
      <a:accent1>
        <a:srgbClr val="005EB8"/>
      </a:accent1>
      <a:accent2>
        <a:srgbClr val="330072"/>
      </a:accent2>
      <a:accent3>
        <a:srgbClr val="AE2573"/>
      </a:accent3>
      <a:accent4>
        <a:srgbClr val="005EB8"/>
      </a:accent4>
      <a:accent5>
        <a:srgbClr val="ED8B00"/>
      </a:accent5>
      <a:accent6>
        <a:srgbClr val="006747"/>
      </a:accent6>
      <a:hlink>
        <a:srgbClr val="005EB8"/>
      </a:hlink>
      <a:folHlink>
        <a:srgbClr val="954F72"/>
      </a:folHlink>
    </a:clrScheme>
    <a:fontScheme name="NUH Theme">
      <a:majorFont>
        <a:latin typeface="Arial"/>
        <a:ea typeface=""/>
        <a:cs typeface=""/>
      </a:majorFont>
      <a:minorFont>
        <a:latin typeface="Arial Nov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UH Powerpoint template (square) [Read-Only]" id="{A680FF6A-0028-4EF9-B037-A116F354571C}" vid="{BB279B08-D18D-4E54-9B39-5B8F68CFD53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F53EB47203EB4C9637D6DFD9C23EEF" ma:contentTypeVersion="12" ma:contentTypeDescription="Create a new document." ma:contentTypeScope="" ma:versionID="f68941202c8f58dbd2da743505ae18eb">
  <xsd:schema xmlns:xsd="http://www.w3.org/2001/XMLSchema" xmlns:xs="http://www.w3.org/2001/XMLSchema" xmlns:p="http://schemas.microsoft.com/office/2006/metadata/properties" xmlns:ns2="10a85f35-00c3-44f2-a754-9a2550fc2e75" xmlns:ns3="a80372fc-edd2-460f-b445-c23850e2e9b3" targetNamespace="http://schemas.microsoft.com/office/2006/metadata/properties" ma:root="true" ma:fieldsID="c3e22ac659e32e801a97303356347ced" ns2:_="" ns3:_="">
    <xsd:import namespace="10a85f35-00c3-44f2-a754-9a2550fc2e75"/>
    <xsd:import namespace="a80372fc-edd2-460f-b445-c23850e2e9b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a85f35-00c3-44f2-a754-9a2550fc2e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0372fc-edd2-460f-b445-c23850e2e9b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36bd634-9d28-40c8-97f4-75a9bd8b2ff9}" ma:internalName="TaxCatchAll" ma:showField="CatchAllData" ma:web="a80372fc-edd2-460f-b445-c23850e2e9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0a85f35-00c3-44f2-a754-9a2550fc2e75">
      <Terms xmlns="http://schemas.microsoft.com/office/infopath/2007/PartnerControls"/>
    </lcf76f155ced4ddcb4097134ff3c332f>
    <TaxCatchAll xmlns="a80372fc-edd2-460f-b445-c23850e2e9b3" xsi:nil="true"/>
  </documentManagement>
</p:properties>
</file>

<file path=customXml/itemProps1.xml><?xml version="1.0" encoding="utf-8"?>
<ds:datastoreItem xmlns:ds="http://schemas.openxmlformats.org/officeDocument/2006/customXml" ds:itemID="{8FB38196-D8A2-414C-95D3-4A518AA63BB1}">
  <ds:schemaRefs>
    <ds:schemaRef ds:uri="http://schemas.microsoft.com/sharepoint/v3/contenttype/forms"/>
  </ds:schemaRefs>
</ds:datastoreItem>
</file>

<file path=customXml/itemProps2.xml><?xml version="1.0" encoding="utf-8"?>
<ds:datastoreItem xmlns:ds="http://schemas.openxmlformats.org/officeDocument/2006/customXml" ds:itemID="{384A1D34-87B0-4125-A65D-A9DD5E7E75B2}">
  <ds:schemaRefs>
    <ds:schemaRef ds:uri="10a85f35-00c3-44f2-a754-9a2550fc2e75"/>
    <ds:schemaRef ds:uri="a80372fc-edd2-460f-b445-c23850e2e9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230B4ED-1B3A-452C-B399-4A75C5C5EFF7}">
  <ds:schemaRefs>
    <ds:schemaRef ds:uri="http://purl.org/dc/elements/1.1/"/>
    <ds:schemaRef ds:uri="a80372fc-edd2-460f-b445-c23850e2e9b3"/>
    <ds:schemaRef ds:uri="http://www.w3.org/XML/1998/namespace"/>
    <ds:schemaRef ds:uri="http://schemas.microsoft.com/office/infopath/2007/PartnerControls"/>
    <ds:schemaRef ds:uri="http://schemas.microsoft.com/office/2006/documentManagement/types"/>
    <ds:schemaRef ds:uri="10a85f35-00c3-44f2-a754-9a2550fc2e75"/>
    <ds:schemaRef ds:uri="http://schemas.microsoft.com/office/2006/metadata/properties"/>
    <ds:schemaRef ds:uri="http://schemas.openxmlformats.org/package/2006/metadata/core-properties"/>
    <ds:schemaRef ds:uri="http://purl.org/dc/dcmitype/"/>
    <ds:schemaRef ds:uri="http://purl.org/dc/te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297</TotalTime>
  <Words>3076</Words>
  <Application>Microsoft Office PowerPoint</Application>
  <PresentationFormat>Widescreen</PresentationFormat>
  <Paragraphs>333</Paragraphs>
  <Slides>42</Slides>
  <Notes>31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42</vt:i4>
      </vt:variant>
    </vt:vector>
  </HeadingPairs>
  <TitlesOfParts>
    <vt:vector size="51" baseType="lpstr">
      <vt:lpstr>Arial</vt:lpstr>
      <vt:lpstr>Calibri</vt:lpstr>
      <vt:lpstr>Calibri Light</vt:lpstr>
      <vt:lpstr>Segoe UI</vt:lpstr>
      <vt:lpstr>Symbol</vt:lpstr>
      <vt:lpstr>Times New Roman</vt:lpstr>
      <vt:lpstr>Office Theme</vt:lpstr>
      <vt:lpstr>Custom Design</vt:lpstr>
      <vt:lpstr>NUH Theme</vt:lpstr>
      <vt:lpstr>Health Innovation East Midlands: PSIRP Theme - Medication</vt:lpstr>
      <vt:lpstr>Our support and expertise</vt:lpstr>
      <vt:lpstr>The Agenda</vt:lpstr>
      <vt:lpstr>PowerPoint Presentation</vt:lpstr>
      <vt:lpstr>PowerPoint Presentation</vt:lpstr>
      <vt:lpstr>What area of the East Midlands do you work in?</vt:lpstr>
      <vt:lpstr>How confident are you that system-based learning is improving patient safety incidents regarding medication?</vt:lpstr>
      <vt:lpstr>Using a Human Factors approach to explore the facilitators or barriers to appropriate opioid prescribing processes in GP practice.</vt:lpstr>
      <vt:lpstr>Plan</vt:lpstr>
      <vt:lpstr>Definition for Human Factors/Ergonomics</vt:lpstr>
      <vt:lpstr>Study detail</vt:lpstr>
      <vt:lpstr>What was the issue that needed review?</vt:lpstr>
      <vt:lpstr>Methodology</vt:lpstr>
      <vt:lpstr>Systems Engineering Initiative For Patient Safety (SEIPS 2.0)</vt:lpstr>
      <vt:lpstr>Expected opioids prescribing process – what is the work people are doing</vt:lpstr>
      <vt:lpstr>PowerPoint Presentation</vt:lpstr>
      <vt:lpstr>One process would not fit all general practices…But there are themes</vt:lpstr>
      <vt:lpstr>Themes from interviews/mapping</vt:lpstr>
      <vt:lpstr>SEIPS Framework Analysis</vt:lpstr>
      <vt:lpstr>PowerPoint Presentation</vt:lpstr>
      <vt:lpstr>SEIPS for opioid prescribing process – People</vt:lpstr>
      <vt:lpstr>PowerPoint Presentation</vt:lpstr>
      <vt:lpstr>Summary so far…</vt:lpstr>
      <vt:lpstr>What happened next</vt:lpstr>
      <vt:lpstr>Further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WSIM Diagram </vt:lpstr>
      <vt:lpstr>PowerPoint Presentation</vt:lpstr>
      <vt:lpstr>PowerPoint Presentation</vt:lpstr>
      <vt:lpstr>PowerPoint Presentation</vt:lpstr>
      <vt:lpstr>PowerPoint Presentation</vt:lpstr>
      <vt:lpstr>PowerPoint Presentation</vt:lpstr>
      <vt:lpstr>Call for help </vt:lpstr>
      <vt:lpstr>After hearing today's speakers, how confident are you that system-based learning is improving patient safety incidents regarding medication?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Samuel (NHS NEL CSU)</dc:creator>
  <cp:lastModifiedBy>Ella West</cp:lastModifiedBy>
  <cp:revision>2</cp:revision>
  <dcterms:created xsi:type="dcterms:W3CDTF">2020-10-13T16:08:24Z</dcterms:created>
  <dcterms:modified xsi:type="dcterms:W3CDTF">2025-03-20T09:10:26Z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0x010100C4F53EB47203EB4C9637D6DFD9C23EEF</vt:lpwstr>
  </property>
  <property fmtid="{D5CDD505-2E9C-101B-9397-08002B2CF9AE}" pid="3" name="MediaServiceImageTags">
    <vt:lpwstr/>
  </property>
</Properties>
</file>