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4"/>
    <p:sldMasterId id="2147483737" r:id="rId5"/>
    <p:sldMasterId id="2147483749" r:id="rId6"/>
    <p:sldMasterId id="2147483761" r:id="rId7"/>
  </p:sldMasterIdLst>
  <p:notesMasterIdLst>
    <p:notesMasterId r:id="rId42"/>
  </p:notesMasterIdLst>
  <p:sldIdLst>
    <p:sldId id="256" r:id="rId8"/>
    <p:sldId id="4188" r:id="rId9"/>
    <p:sldId id="4232" r:id="rId10"/>
    <p:sldId id="4213" r:id="rId11"/>
    <p:sldId id="4229" r:id="rId12"/>
    <p:sldId id="4240" r:id="rId13"/>
    <p:sldId id="4241" r:id="rId14"/>
    <p:sldId id="352" r:id="rId15"/>
    <p:sldId id="4950" r:id="rId16"/>
    <p:sldId id="4951" r:id="rId17"/>
    <p:sldId id="4952" r:id="rId18"/>
    <p:sldId id="4953" r:id="rId19"/>
    <p:sldId id="4954" r:id="rId20"/>
    <p:sldId id="4955" r:id="rId21"/>
    <p:sldId id="4956" r:id="rId22"/>
    <p:sldId id="4957" r:id="rId23"/>
    <p:sldId id="4958" r:id="rId24"/>
    <p:sldId id="4947" r:id="rId25"/>
    <p:sldId id="4948" r:id="rId26"/>
    <p:sldId id="4949" r:id="rId27"/>
    <p:sldId id="274" r:id="rId28"/>
    <p:sldId id="4959" r:id="rId29"/>
    <p:sldId id="4960" r:id="rId30"/>
    <p:sldId id="267" r:id="rId31"/>
    <p:sldId id="270" r:id="rId32"/>
    <p:sldId id="4961" r:id="rId33"/>
    <p:sldId id="273" r:id="rId34"/>
    <p:sldId id="259" r:id="rId35"/>
    <p:sldId id="4962" r:id="rId36"/>
    <p:sldId id="4963" r:id="rId37"/>
    <p:sldId id="4964" r:id="rId38"/>
    <p:sldId id="4239" r:id="rId39"/>
    <p:sldId id="4242" r:id="rId40"/>
    <p:sldId id="4238" r:id="rId41"/>
  </p:sldIdLst>
  <p:sldSz cx="12192000" cy="6858000"/>
  <p:notesSz cx="6858000" cy="9144000"/>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E77FEF2-AD30-43C9-912B-7D21FB8DE4D7}">
          <p14:sldIdLst>
            <p14:sldId id="256"/>
            <p14:sldId id="4188"/>
            <p14:sldId id="4232"/>
            <p14:sldId id="4213"/>
            <p14:sldId id="4229"/>
            <p14:sldId id="4240"/>
            <p14:sldId id="4241"/>
            <p14:sldId id="352"/>
            <p14:sldId id="4950"/>
          </p14:sldIdLst>
        </p14:section>
        <p14:section name="The tools" id="{A0916585-5366-4532-A912-DCF64CD282ED}">
          <p14:sldIdLst>
            <p14:sldId id="4951"/>
            <p14:sldId id="4952"/>
            <p14:sldId id="4953"/>
            <p14:sldId id="4954"/>
            <p14:sldId id="4955"/>
          </p14:sldIdLst>
        </p14:section>
        <p14:section name="How to use them" id="{FB19BB1E-4317-41BB-A105-64BED15DEB71}">
          <p14:sldIdLst>
            <p14:sldId id="4956"/>
            <p14:sldId id="4957"/>
            <p14:sldId id="4958"/>
            <p14:sldId id="4947"/>
            <p14:sldId id="4948"/>
            <p14:sldId id="4949"/>
            <p14:sldId id="274"/>
            <p14:sldId id="4959"/>
            <p14:sldId id="4960"/>
            <p14:sldId id="267"/>
            <p14:sldId id="270"/>
            <p14:sldId id="4961"/>
            <p14:sldId id="273"/>
            <p14:sldId id="259"/>
            <p14:sldId id="4962"/>
            <p14:sldId id="4963"/>
            <p14:sldId id="4964"/>
            <p14:sldId id="4239"/>
            <p14:sldId id="4242"/>
            <p14:sldId id="423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F1326F-1486-68CF-5DDB-892F5FA3DE11}" name="Sophie Mason" initials="SM" userId="S::Sophie.Mason@nottingham.ac.uk::628fad46-e0f3-4517-9047-7331566cac69" providerId="AD"/>
  <p188:author id="{3E1E2678-7311-77BB-16C6-C96FCAB694C0}" name="Sophie Mason" initials="SM" userId="S::sophie.mason@nottingham.ac.uk::628fad46-e0f3-4517-9047-7331566cac69" providerId="AD"/>
  <p188:author id="{50670791-E257-9970-14AD-54A32843BAE8}" name="Bethany Askey" initials="BA" userId="S::Bethany.Askey@nottingham.ac.uk::98d05723-a48c-4d96-942f-81c48054f6dc" providerId="AD"/>
  <p188:author id="{539A1BC8-0CD7-7874-4F48-DBC61B0AD56F}" name="Ella West" initials="EW" userId="S::Ella.West@nottingham.ac.uk::cf21cec2-0aea-4f76-b079-60973a5e95b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2FC7"/>
    <a:srgbClr val="EC008C"/>
    <a:srgbClr val="FF8B00"/>
    <a:srgbClr val="96C1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ags" Target="tags/tag1.xml"/><Relationship Id="rId48" Type="http://schemas.microsoft.com/office/2018/10/relationships/authors" Target="author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heme" Target="theme/theme1.xml"/><Relationship Id="rId20" Type="http://schemas.openxmlformats.org/officeDocument/2006/relationships/slide" Target="slides/slide13.xml"/><Relationship Id="rId41" Type="http://schemas.openxmlformats.org/officeDocument/2006/relationships/slide" Target="slides/slide34.xml"/></Relationships>
</file>

<file path=ppt/diagrams/_rels/data4.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4.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092A03-7A10-4A68-84F2-C6DB61DAF8BE}" type="doc">
      <dgm:prSet loTypeId="urn:microsoft.com/office/officeart/2009/layout/CircleArrowProcess" loCatId="cycle" qsTypeId="urn:microsoft.com/office/officeart/2005/8/quickstyle/simple1" qsCatId="simple" csTypeId="urn:microsoft.com/office/officeart/2005/8/colors/accent1_2" csCatId="accent1" phldr="1"/>
      <dgm:spPr/>
      <dgm:t>
        <a:bodyPr/>
        <a:lstStyle/>
        <a:p>
          <a:endParaRPr lang="en-GB"/>
        </a:p>
      </dgm:t>
    </dgm:pt>
    <dgm:pt modelId="{78F2D684-1BB6-4AEC-9CE1-F5C72B98DC8F}">
      <dgm:prSet phldrT="[Text]" custT="1"/>
      <dgm:spPr/>
      <dgm:t>
        <a:bodyPr/>
        <a:lstStyle/>
        <a:p>
          <a:r>
            <a:rPr lang="en-GB" sz="1200"/>
            <a:t>A: Huge cultural change programme in the way incidents are investigated</a:t>
          </a:r>
        </a:p>
      </dgm:t>
    </dgm:pt>
    <dgm:pt modelId="{6A7FCC1C-CEB5-4C72-92C8-E5C07B85CB27}" type="parTrans" cxnId="{B490AE63-604B-43F8-8BF8-0D040E2B19C0}">
      <dgm:prSet/>
      <dgm:spPr/>
      <dgm:t>
        <a:bodyPr/>
        <a:lstStyle/>
        <a:p>
          <a:endParaRPr lang="en-GB" sz="1200"/>
        </a:p>
      </dgm:t>
    </dgm:pt>
    <dgm:pt modelId="{001B9AB5-D7DF-4925-868E-6B53860EF5B1}" type="sibTrans" cxnId="{B490AE63-604B-43F8-8BF8-0D040E2B19C0}">
      <dgm:prSet/>
      <dgm:spPr/>
      <dgm:t>
        <a:bodyPr/>
        <a:lstStyle/>
        <a:p>
          <a:endParaRPr lang="en-GB" sz="1200"/>
        </a:p>
      </dgm:t>
    </dgm:pt>
    <dgm:pt modelId="{A8BD5656-7D1E-40FA-9BD0-AA1433A0938C}">
      <dgm:prSet phldrT="[Text]" custT="1"/>
      <dgm:spPr/>
      <dgm:t>
        <a:bodyPr/>
        <a:lstStyle/>
        <a:p>
          <a:r>
            <a:rPr lang="en-GB" sz="1200"/>
            <a:t>B: Opportunities for system-wide improvement programmes &amp; working across organisations</a:t>
          </a:r>
        </a:p>
      </dgm:t>
    </dgm:pt>
    <dgm:pt modelId="{6F38B395-4373-4A8F-ACAA-2C5C1E630481}" type="parTrans" cxnId="{B645E719-4412-42E5-BDF7-7DADAB9A9A67}">
      <dgm:prSet/>
      <dgm:spPr/>
      <dgm:t>
        <a:bodyPr/>
        <a:lstStyle/>
        <a:p>
          <a:endParaRPr lang="en-GB" sz="1200"/>
        </a:p>
      </dgm:t>
    </dgm:pt>
    <dgm:pt modelId="{B02E3858-067A-46AE-AA01-1E8C468984D5}" type="sibTrans" cxnId="{B645E719-4412-42E5-BDF7-7DADAB9A9A67}">
      <dgm:prSet/>
      <dgm:spPr/>
      <dgm:t>
        <a:bodyPr/>
        <a:lstStyle/>
        <a:p>
          <a:endParaRPr lang="en-GB" sz="1200"/>
        </a:p>
      </dgm:t>
    </dgm:pt>
    <dgm:pt modelId="{BB6ACAA9-FAE1-4E71-AB2D-E88AA2CC38AD}">
      <dgm:prSet phldrT="[Text]" custT="1"/>
      <dgm:spPr/>
      <dgm:t>
        <a:bodyPr/>
        <a:lstStyle/>
        <a:p>
          <a:r>
            <a:rPr lang="en-GB" sz="1200"/>
            <a:t>C: PSIRF progress measured in line with intended outcomes as per the policy – improved patient safety</a:t>
          </a:r>
        </a:p>
      </dgm:t>
    </dgm:pt>
    <dgm:pt modelId="{58AE8D56-7C0C-4E0E-858A-6DF90C83AFE8}" type="parTrans" cxnId="{F63D61DF-F616-46FA-B80C-020503DD061B}">
      <dgm:prSet/>
      <dgm:spPr/>
      <dgm:t>
        <a:bodyPr/>
        <a:lstStyle/>
        <a:p>
          <a:endParaRPr lang="en-GB" sz="1200"/>
        </a:p>
      </dgm:t>
    </dgm:pt>
    <dgm:pt modelId="{B444C868-6089-4E1A-9841-C58F64B191AA}" type="sibTrans" cxnId="{F63D61DF-F616-46FA-B80C-020503DD061B}">
      <dgm:prSet/>
      <dgm:spPr/>
      <dgm:t>
        <a:bodyPr/>
        <a:lstStyle/>
        <a:p>
          <a:endParaRPr lang="en-GB" sz="1200"/>
        </a:p>
      </dgm:t>
    </dgm:pt>
    <dgm:pt modelId="{6D85417A-8471-42C3-BA85-6C72F8A3C861}" type="pres">
      <dgm:prSet presAssocID="{13092A03-7A10-4A68-84F2-C6DB61DAF8BE}" presName="Name0" presStyleCnt="0">
        <dgm:presLayoutVars>
          <dgm:chMax val="7"/>
          <dgm:chPref val="7"/>
          <dgm:dir/>
          <dgm:animLvl val="lvl"/>
        </dgm:presLayoutVars>
      </dgm:prSet>
      <dgm:spPr/>
    </dgm:pt>
    <dgm:pt modelId="{750DE694-5FAD-481B-814E-E80012D1D179}" type="pres">
      <dgm:prSet presAssocID="{78F2D684-1BB6-4AEC-9CE1-F5C72B98DC8F}" presName="Accent1" presStyleCnt="0"/>
      <dgm:spPr/>
    </dgm:pt>
    <dgm:pt modelId="{C179E9B3-ED30-40FE-886E-9B902CC7323D}" type="pres">
      <dgm:prSet presAssocID="{78F2D684-1BB6-4AEC-9CE1-F5C72B98DC8F}" presName="Accent" presStyleLbl="node1" presStyleIdx="0" presStyleCnt="3"/>
      <dgm:spPr/>
    </dgm:pt>
    <dgm:pt modelId="{2721D1E9-3C85-450C-AD92-4AFE6404B2C5}" type="pres">
      <dgm:prSet presAssocID="{78F2D684-1BB6-4AEC-9CE1-F5C72B98DC8F}" presName="Parent1" presStyleLbl="revTx" presStyleIdx="0" presStyleCnt="3">
        <dgm:presLayoutVars>
          <dgm:chMax val="1"/>
          <dgm:chPref val="1"/>
          <dgm:bulletEnabled val="1"/>
        </dgm:presLayoutVars>
      </dgm:prSet>
      <dgm:spPr/>
    </dgm:pt>
    <dgm:pt modelId="{A3E9ED86-5142-4708-8DFA-E246BECBF7E7}" type="pres">
      <dgm:prSet presAssocID="{A8BD5656-7D1E-40FA-9BD0-AA1433A0938C}" presName="Accent2" presStyleCnt="0"/>
      <dgm:spPr/>
    </dgm:pt>
    <dgm:pt modelId="{5308C5A8-ACED-420D-B177-3BD5A730A82A}" type="pres">
      <dgm:prSet presAssocID="{A8BD5656-7D1E-40FA-9BD0-AA1433A0938C}" presName="Accent" presStyleLbl="node1" presStyleIdx="1" presStyleCnt="3"/>
      <dgm:spPr/>
    </dgm:pt>
    <dgm:pt modelId="{0CDB4F5E-AA91-47E8-B0BD-133EB1439F86}" type="pres">
      <dgm:prSet presAssocID="{A8BD5656-7D1E-40FA-9BD0-AA1433A0938C}" presName="Parent2" presStyleLbl="revTx" presStyleIdx="1" presStyleCnt="3" custScaleX="117314" custLinFactNeighborY="-14773">
        <dgm:presLayoutVars>
          <dgm:chMax val="1"/>
          <dgm:chPref val="1"/>
          <dgm:bulletEnabled val="1"/>
        </dgm:presLayoutVars>
      </dgm:prSet>
      <dgm:spPr/>
    </dgm:pt>
    <dgm:pt modelId="{175464BF-948B-4353-B6D6-C014B9B0C565}" type="pres">
      <dgm:prSet presAssocID="{BB6ACAA9-FAE1-4E71-AB2D-E88AA2CC38AD}" presName="Accent3" presStyleCnt="0"/>
      <dgm:spPr/>
    </dgm:pt>
    <dgm:pt modelId="{35920FF4-BAD0-48B6-BC26-7FD01FA70932}" type="pres">
      <dgm:prSet presAssocID="{BB6ACAA9-FAE1-4E71-AB2D-E88AA2CC38AD}" presName="Accent" presStyleLbl="node1" presStyleIdx="2" presStyleCnt="3"/>
      <dgm:spPr/>
    </dgm:pt>
    <dgm:pt modelId="{90B13048-5561-4BDA-9569-BF7D31B14C02}" type="pres">
      <dgm:prSet presAssocID="{BB6ACAA9-FAE1-4E71-AB2D-E88AA2CC38AD}" presName="Parent3" presStyleLbl="revTx" presStyleIdx="2" presStyleCnt="3">
        <dgm:presLayoutVars>
          <dgm:chMax val="1"/>
          <dgm:chPref val="1"/>
          <dgm:bulletEnabled val="1"/>
        </dgm:presLayoutVars>
      </dgm:prSet>
      <dgm:spPr/>
    </dgm:pt>
  </dgm:ptLst>
  <dgm:cxnLst>
    <dgm:cxn modelId="{B645E719-4412-42E5-BDF7-7DADAB9A9A67}" srcId="{13092A03-7A10-4A68-84F2-C6DB61DAF8BE}" destId="{A8BD5656-7D1E-40FA-9BD0-AA1433A0938C}" srcOrd="1" destOrd="0" parTransId="{6F38B395-4373-4A8F-ACAA-2C5C1E630481}" sibTransId="{B02E3858-067A-46AE-AA01-1E8C468984D5}"/>
    <dgm:cxn modelId="{B490AE63-604B-43F8-8BF8-0D040E2B19C0}" srcId="{13092A03-7A10-4A68-84F2-C6DB61DAF8BE}" destId="{78F2D684-1BB6-4AEC-9CE1-F5C72B98DC8F}" srcOrd="0" destOrd="0" parTransId="{6A7FCC1C-CEB5-4C72-92C8-E5C07B85CB27}" sibTransId="{001B9AB5-D7DF-4925-868E-6B53860EF5B1}"/>
    <dgm:cxn modelId="{7C8AECC0-B179-426D-88E6-2725BDF56A9B}" type="presOf" srcId="{13092A03-7A10-4A68-84F2-C6DB61DAF8BE}" destId="{6D85417A-8471-42C3-BA85-6C72F8A3C861}" srcOrd="0" destOrd="0" presId="urn:microsoft.com/office/officeart/2009/layout/CircleArrowProcess"/>
    <dgm:cxn modelId="{0E31F7C4-9CD7-4616-AABD-5A736D33ED47}" type="presOf" srcId="{BB6ACAA9-FAE1-4E71-AB2D-E88AA2CC38AD}" destId="{90B13048-5561-4BDA-9569-BF7D31B14C02}" srcOrd="0" destOrd="0" presId="urn:microsoft.com/office/officeart/2009/layout/CircleArrowProcess"/>
    <dgm:cxn modelId="{A267E2CC-AF54-4901-8C6A-2CB8CEE63F6A}" type="presOf" srcId="{A8BD5656-7D1E-40FA-9BD0-AA1433A0938C}" destId="{0CDB4F5E-AA91-47E8-B0BD-133EB1439F86}" srcOrd="0" destOrd="0" presId="urn:microsoft.com/office/officeart/2009/layout/CircleArrowProcess"/>
    <dgm:cxn modelId="{F63D61DF-F616-46FA-B80C-020503DD061B}" srcId="{13092A03-7A10-4A68-84F2-C6DB61DAF8BE}" destId="{BB6ACAA9-FAE1-4E71-AB2D-E88AA2CC38AD}" srcOrd="2" destOrd="0" parTransId="{58AE8D56-7C0C-4E0E-858A-6DF90C83AFE8}" sibTransId="{B444C868-6089-4E1A-9841-C58F64B191AA}"/>
    <dgm:cxn modelId="{4487D8E2-EB68-4CDA-9CCD-3E142AAF4694}" type="presOf" srcId="{78F2D684-1BB6-4AEC-9CE1-F5C72B98DC8F}" destId="{2721D1E9-3C85-450C-AD92-4AFE6404B2C5}" srcOrd="0" destOrd="0" presId="urn:microsoft.com/office/officeart/2009/layout/CircleArrowProcess"/>
    <dgm:cxn modelId="{50618624-41ED-433A-A2ED-84E01A422B87}" type="presParOf" srcId="{6D85417A-8471-42C3-BA85-6C72F8A3C861}" destId="{750DE694-5FAD-481B-814E-E80012D1D179}" srcOrd="0" destOrd="0" presId="urn:microsoft.com/office/officeart/2009/layout/CircleArrowProcess"/>
    <dgm:cxn modelId="{FFF52099-8C65-464C-8C40-70C851B972E0}" type="presParOf" srcId="{750DE694-5FAD-481B-814E-E80012D1D179}" destId="{C179E9B3-ED30-40FE-886E-9B902CC7323D}" srcOrd="0" destOrd="0" presId="urn:microsoft.com/office/officeart/2009/layout/CircleArrowProcess"/>
    <dgm:cxn modelId="{AC38CCDC-85B6-4ADF-A7AB-FE9CB8D5EE3E}" type="presParOf" srcId="{6D85417A-8471-42C3-BA85-6C72F8A3C861}" destId="{2721D1E9-3C85-450C-AD92-4AFE6404B2C5}" srcOrd="1" destOrd="0" presId="urn:microsoft.com/office/officeart/2009/layout/CircleArrowProcess"/>
    <dgm:cxn modelId="{F8EA7EC2-45AE-4942-B80E-430FCC7CFB47}" type="presParOf" srcId="{6D85417A-8471-42C3-BA85-6C72F8A3C861}" destId="{A3E9ED86-5142-4708-8DFA-E246BECBF7E7}" srcOrd="2" destOrd="0" presId="urn:microsoft.com/office/officeart/2009/layout/CircleArrowProcess"/>
    <dgm:cxn modelId="{A9B3B17C-34DD-4B6A-8EDB-C003FE6E84BC}" type="presParOf" srcId="{A3E9ED86-5142-4708-8DFA-E246BECBF7E7}" destId="{5308C5A8-ACED-420D-B177-3BD5A730A82A}" srcOrd="0" destOrd="0" presId="urn:microsoft.com/office/officeart/2009/layout/CircleArrowProcess"/>
    <dgm:cxn modelId="{4CF1C703-E143-4019-96AA-1280A54491B3}" type="presParOf" srcId="{6D85417A-8471-42C3-BA85-6C72F8A3C861}" destId="{0CDB4F5E-AA91-47E8-B0BD-133EB1439F86}" srcOrd="3" destOrd="0" presId="urn:microsoft.com/office/officeart/2009/layout/CircleArrowProcess"/>
    <dgm:cxn modelId="{5CF2CA8D-5E68-4529-B89F-CD5492A2D914}" type="presParOf" srcId="{6D85417A-8471-42C3-BA85-6C72F8A3C861}" destId="{175464BF-948B-4353-B6D6-C014B9B0C565}" srcOrd="4" destOrd="0" presId="urn:microsoft.com/office/officeart/2009/layout/CircleArrowProcess"/>
    <dgm:cxn modelId="{869DA230-7504-47E8-BFAD-F22F3FB55C53}" type="presParOf" srcId="{175464BF-948B-4353-B6D6-C014B9B0C565}" destId="{35920FF4-BAD0-48B6-BC26-7FD01FA70932}" srcOrd="0" destOrd="0" presId="urn:microsoft.com/office/officeart/2009/layout/CircleArrowProcess"/>
    <dgm:cxn modelId="{FA6F6FE1-3FB8-4A0F-9152-C4BA9CBC962A}" type="presParOf" srcId="{6D85417A-8471-42C3-BA85-6C72F8A3C861}" destId="{90B13048-5561-4BDA-9569-BF7D31B14C02}" srcOrd="5" destOrd="0" presId="urn:microsoft.com/office/officeart/2009/layout/CircleArrow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7201A4-1331-4B53-A13E-4EAD73376DD9}"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GB"/>
        </a:p>
      </dgm:t>
    </dgm:pt>
    <dgm:pt modelId="{BAA988DF-B3E5-4991-8DF3-632C700B8552}">
      <dgm:prSet phldrT="[Text]"/>
      <dgm:spPr/>
      <dgm:t>
        <a:bodyPr/>
        <a:lstStyle/>
        <a:p>
          <a:r>
            <a:rPr lang="en-GB"/>
            <a:t>Feelings</a:t>
          </a:r>
        </a:p>
      </dgm:t>
    </dgm:pt>
    <dgm:pt modelId="{DDE938EA-04DF-4B95-8504-BBC45138C259}" type="parTrans" cxnId="{A475B300-300D-4E52-9765-280745499C28}">
      <dgm:prSet/>
      <dgm:spPr/>
      <dgm:t>
        <a:bodyPr/>
        <a:lstStyle/>
        <a:p>
          <a:endParaRPr lang="en-GB"/>
        </a:p>
      </dgm:t>
    </dgm:pt>
    <dgm:pt modelId="{5DD1D738-4C67-4742-81F2-FBEFBAC63108}" type="sibTrans" cxnId="{A475B300-300D-4E52-9765-280745499C28}">
      <dgm:prSet/>
      <dgm:spPr/>
      <dgm:t>
        <a:bodyPr/>
        <a:lstStyle/>
        <a:p>
          <a:endParaRPr lang="en-GB"/>
        </a:p>
      </dgm:t>
    </dgm:pt>
    <dgm:pt modelId="{747965F6-16E0-4639-9C9E-BCFA37B6B0BD}">
      <dgm:prSet phldrT="[Text]"/>
      <dgm:spPr/>
      <dgm:t>
        <a:bodyPr/>
        <a:lstStyle/>
        <a:p>
          <a:r>
            <a:rPr lang="en-GB" i="1"/>
            <a:t>Improving the way people feel about a situation, environment or process</a:t>
          </a:r>
        </a:p>
      </dgm:t>
    </dgm:pt>
    <dgm:pt modelId="{C8A23057-AA36-4530-94D9-0988BF96BCE2}" type="parTrans" cxnId="{D084D811-2B7D-4135-B3F1-D3F5F7160CEF}">
      <dgm:prSet/>
      <dgm:spPr/>
      <dgm:t>
        <a:bodyPr/>
        <a:lstStyle/>
        <a:p>
          <a:endParaRPr lang="en-GB"/>
        </a:p>
      </dgm:t>
    </dgm:pt>
    <dgm:pt modelId="{F8F5F50F-4CF1-4BE5-9598-8551973CB962}" type="sibTrans" cxnId="{D084D811-2B7D-4135-B3F1-D3F5F7160CEF}">
      <dgm:prSet/>
      <dgm:spPr/>
      <dgm:t>
        <a:bodyPr/>
        <a:lstStyle/>
        <a:p>
          <a:endParaRPr lang="en-GB"/>
        </a:p>
      </dgm:t>
    </dgm:pt>
    <dgm:pt modelId="{53D476D5-649C-40AD-A6CA-275B382FC2C2}">
      <dgm:prSet phldrT="[Text]"/>
      <dgm:spPr/>
      <dgm:t>
        <a:bodyPr/>
        <a:lstStyle/>
        <a:p>
          <a:r>
            <a:rPr lang="en-GB"/>
            <a:t>Are investigations more compassionate, proportionate and engaging?</a:t>
          </a:r>
        </a:p>
      </dgm:t>
    </dgm:pt>
    <dgm:pt modelId="{1A923A48-B48C-4FFD-A381-6A2D28C56743}" type="parTrans" cxnId="{B1957C15-BBD7-4C3B-845F-029EF78DF86E}">
      <dgm:prSet/>
      <dgm:spPr/>
      <dgm:t>
        <a:bodyPr/>
        <a:lstStyle/>
        <a:p>
          <a:endParaRPr lang="en-GB"/>
        </a:p>
      </dgm:t>
    </dgm:pt>
    <dgm:pt modelId="{BCB58ED1-08EE-4786-8B04-C079474B3731}" type="sibTrans" cxnId="{B1957C15-BBD7-4C3B-845F-029EF78DF86E}">
      <dgm:prSet/>
      <dgm:spPr/>
      <dgm:t>
        <a:bodyPr/>
        <a:lstStyle/>
        <a:p>
          <a:endParaRPr lang="en-GB"/>
        </a:p>
      </dgm:t>
    </dgm:pt>
    <dgm:pt modelId="{D3086AE6-A80B-4D2D-859E-E0599C91E6EA}">
      <dgm:prSet phldrT="[Text]"/>
      <dgm:spPr/>
      <dgm:t>
        <a:bodyPr/>
        <a:lstStyle/>
        <a:p>
          <a:r>
            <a:rPr lang="en-GB"/>
            <a:t>Knowledge</a:t>
          </a:r>
        </a:p>
      </dgm:t>
    </dgm:pt>
    <dgm:pt modelId="{6BAB60E0-BD74-4966-A159-28006C6A6B96}" type="parTrans" cxnId="{9CAD290A-4762-40D1-B02A-0854A49866AE}">
      <dgm:prSet/>
      <dgm:spPr/>
      <dgm:t>
        <a:bodyPr/>
        <a:lstStyle/>
        <a:p>
          <a:endParaRPr lang="en-GB"/>
        </a:p>
      </dgm:t>
    </dgm:pt>
    <dgm:pt modelId="{4781368B-BC14-4CEF-BE0E-6B32E985D580}" type="sibTrans" cxnId="{9CAD290A-4762-40D1-B02A-0854A49866AE}">
      <dgm:prSet/>
      <dgm:spPr/>
      <dgm:t>
        <a:bodyPr/>
        <a:lstStyle/>
        <a:p>
          <a:endParaRPr lang="en-GB"/>
        </a:p>
      </dgm:t>
    </dgm:pt>
    <dgm:pt modelId="{88511815-6C71-4593-96A2-AC73AE50A426}">
      <dgm:prSet phldrT="[Text]"/>
      <dgm:spPr/>
      <dgm:t>
        <a:bodyPr/>
        <a:lstStyle/>
        <a:p>
          <a:r>
            <a:rPr lang="en-GB" i="1"/>
            <a:t>An internal change which supports external processes through skills, confidence, ability &amp; capability</a:t>
          </a:r>
        </a:p>
      </dgm:t>
    </dgm:pt>
    <dgm:pt modelId="{4DF11E61-BD79-488B-84C8-86B6F13C9813}" type="parTrans" cxnId="{3E59F9A8-AE40-4158-ADBE-0D546944B462}">
      <dgm:prSet/>
      <dgm:spPr/>
      <dgm:t>
        <a:bodyPr/>
        <a:lstStyle/>
        <a:p>
          <a:endParaRPr lang="en-GB"/>
        </a:p>
      </dgm:t>
    </dgm:pt>
    <dgm:pt modelId="{FFEECE79-F5EF-4B12-8373-FDBB4DF4DC87}" type="sibTrans" cxnId="{3E59F9A8-AE40-4158-ADBE-0D546944B462}">
      <dgm:prSet/>
      <dgm:spPr/>
      <dgm:t>
        <a:bodyPr/>
        <a:lstStyle/>
        <a:p>
          <a:endParaRPr lang="en-GB"/>
        </a:p>
      </dgm:t>
    </dgm:pt>
    <dgm:pt modelId="{0C2E2225-4BFA-4D83-AD51-6A83E822B3DD}">
      <dgm:prSet phldrT="[Text]"/>
      <dgm:spPr/>
      <dgm:t>
        <a:bodyPr/>
        <a:lstStyle/>
        <a:p>
          <a:r>
            <a:rPr lang="en-GB"/>
            <a:t>Data</a:t>
          </a:r>
        </a:p>
      </dgm:t>
    </dgm:pt>
    <dgm:pt modelId="{17921029-8834-44D3-8564-71050D942FC6}" type="parTrans" cxnId="{7CE7E6DE-2E61-4FAC-997A-FA72E1097EA7}">
      <dgm:prSet/>
      <dgm:spPr/>
      <dgm:t>
        <a:bodyPr/>
        <a:lstStyle/>
        <a:p>
          <a:endParaRPr lang="en-GB"/>
        </a:p>
      </dgm:t>
    </dgm:pt>
    <dgm:pt modelId="{E877336E-0DD5-43F6-9071-64C314E05AA3}" type="sibTrans" cxnId="{7CE7E6DE-2E61-4FAC-997A-FA72E1097EA7}">
      <dgm:prSet/>
      <dgm:spPr/>
      <dgm:t>
        <a:bodyPr/>
        <a:lstStyle/>
        <a:p>
          <a:endParaRPr lang="en-GB"/>
        </a:p>
      </dgm:t>
    </dgm:pt>
    <dgm:pt modelId="{B419BFF8-1802-4095-8838-510044586E80}">
      <dgm:prSet phldrT="[Text]"/>
      <dgm:spPr/>
      <dgm:t>
        <a:bodyPr/>
        <a:lstStyle/>
        <a:p>
          <a:r>
            <a:rPr lang="en-GB" i="1"/>
            <a:t>The external system change that is measurable and viewable in a work environment, process or outcome</a:t>
          </a:r>
        </a:p>
      </dgm:t>
    </dgm:pt>
    <dgm:pt modelId="{B802C242-3709-481D-B755-0886EE9DB166}" type="parTrans" cxnId="{EB5B1FCD-4120-4904-A823-B4A6ACD332DE}">
      <dgm:prSet/>
      <dgm:spPr/>
      <dgm:t>
        <a:bodyPr/>
        <a:lstStyle/>
        <a:p>
          <a:endParaRPr lang="en-GB"/>
        </a:p>
      </dgm:t>
    </dgm:pt>
    <dgm:pt modelId="{3686C4C5-A7D3-4A8F-818C-9E61D09791E6}" type="sibTrans" cxnId="{EB5B1FCD-4120-4904-A823-B4A6ACD332DE}">
      <dgm:prSet/>
      <dgm:spPr/>
      <dgm:t>
        <a:bodyPr/>
        <a:lstStyle/>
        <a:p>
          <a:endParaRPr lang="en-GB"/>
        </a:p>
      </dgm:t>
    </dgm:pt>
    <dgm:pt modelId="{17E8EBE5-8B74-4BCF-B0E4-5483185BCA45}">
      <dgm:prSet phldrT="[Text]"/>
      <dgm:spPr/>
      <dgm:t>
        <a:bodyPr/>
        <a:lstStyle/>
        <a:p>
          <a:r>
            <a:rPr lang="en-GB"/>
            <a:t>Shifts in severity – although counts are not always possible, what is the proxy data telling you – complaints etc</a:t>
          </a:r>
        </a:p>
      </dgm:t>
    </dgm:pt>
    <dgm:pt modelId="{D0099D2C-E15B-4903-85CE-4463FFAF963E}" type="parTrans" cxnId="{F09C4BDE-9745-4C89-B848-902471911B55}">
      <dgm:prSet/>
      <dgm:spPr/>
      <dgm:t>
        <a:bodyPr/>
        <a:lstStyle/>
        <a:p>
          <a:endParaRPr lang="en-GB"/>
        </a:p>
      </dgm:t>
    </dgm:pt>
    <dgm:pt modelId="{C66620D3-6ED8-4736-9A60-8EA318964BD9}" type="sibTrans" cxnId="{F09C4BDE-9745-4C89-B848-902471911B55}">
      <dgm:prSet/>
      <dgm:spPr/>
      <dgm:t>
        <a:bodyPr/>
        <a:lstStyle/>
        <a:p>
          <a:endParaRPr lang="en-GB"/>
        </a:p>
      </dgm:t>
    </dgm:pt>
    <dgm:pt modelId="{635A6BEC-2CD9-4FF3-9123-6D035BE1DBB1}">
      <dgm:prSet phldrT="[Text]"/>
      <dgm:spPr/>
      <dgm:t>
        <a:bodyPr/>
        <a:lstStyle/>
        <a:p>
          <a:endParaRPr lang="en-GB"/>
        </a:p>
      </dgm:t>
    </dgm:pt>
    <dgm:pt modelId="{41F6F8C9-BEE8-458F-B1DF-7FF3342532B9}" type="parTrans" cxnId="{157581E5-1382-4F82-A6B5-D4EB6D33DDAF}">
      <dgm:prSet/>
      <dgm:spPr/>
      <dgm:t>
        <a:bodyPr/>
        <a:lstStyle/>
        <a:p>
          <a:endParaRPr lang="en-GB"/>
        </a:p>
      </dgm:t>
    </dgm:pt>
    <dgm:pt modelId="{51422A31-D1D4-4B69-A979-789DA13F055A}" type="sibTrans" cxnId="{157581E5-1382-4F82-A6B5-D4EB6D33DDAF}">
      <dgm:prSet/>
      <dgm:spPr/>
      <dgm:t>
        <a:bodyPr/>
        <a:lstStyle/>
        <a:p>
          <a:endParaRPr lang="en-GB"/>
        </a:p>
      </dgm:t>
    </dgm:pt>
    <dgm:pt modelId="{C4CC9D76-9BBC-4FB1-858B-7CA6E64167EE}">
      <dgm:prSet phldrT="[Text]"/>
      <dgm:spPr/>
      <dgm:t>
        <a:bodyPr/>
        <a:lstStyle/>
        <a:p>
          <a:r>
            <a:rPr lang="en-GB"/>
            <a:t>Do patients, family and carers feel listened to as at outcome of their involvement?</a:t>
          </a:r>
        </a:p>
      </dgm:t>
    </dgm:pt>
    <dgm:pt modelId="{585015D7-2B11-4F50-9192-443467783C99}" type="parTrans" cxnId="{B33F46ED-B903-45BD-94A7-3A81AE97510E}">
      <dgm:prSet/>
      <dgm:spPr/>
      <dgm:t>
        <a:bodyPr/>
        <a:lstStyle/>
        <a:p>
          <a:endParaRPr lang="en-GB"/>
        </a:p>
      </dgm:t>
    </dgm:pt>
    <dgm:pt modelId="{4871ADC0-BD12-4170-AE61-BE3B4BB081E8}" type="sibTrans" cxnId="{B33F46ED-B903-45BD-94A7-3A81AE97510E}">
      <dgm:prSet/>
      <dgm:spPr/>
      <dgm:t>
        <a:bodyPr/>
        <a:lstStyle/>
        <a:p>
          <a:endParaRPr lang="en-GB"/>
        </a:p>
      </dgm:t>
    </dgm:pt>
    <dgm:pt modelId="{3879B1CF-9A7A-480E-AA87-A793CC63CCCF}">
      <dgm:prSet phldrT="[Text]"/>
      <dgm:spPr/>
      <dgm:t>
        <a:bodyPr/>
        <a:lstStyle/>
        <a:p>
          <a:r>
            <a:rPr lang="en-GB" b="1"/>
            <a:t>Can only be gauged by asking people but samples are a good way of not overburdening those around you!</a:t>
          </a:r>
        </a:p>
      </dgm:t>
    </dgm:pt>
    <dgm:pt modelId="{D9D09656-2652-4042-83A1-8966C8C9B1AA}" type="parTrans" cxnId="{97DC3DF6-01A9-4CC2-B896-978C1D611D9E}">
      <dgm:prSet/>
      <dgm:spPr/>
      <dgm:t>
        <a:bodyPr/>
        <a:lstStyle/>
        <a:p>
          <a:endParaRPr lang="en-GB"/>
        </a:p>
      </dgm:t>
    </dgm:pt>
    <dgm:pt modelId="{C414A46A-A5B5-4154-A714-70D5335EB8B8}" type="sibTrans" cxnId="{97DC3DF6-01A9-4CC2-B896-978C1D611D9E}">
      <dgm:prSet/>
      <dgm:spPr/>
      <dgm:t>
        <a:bodyPr/>
        <a:lstStyle/>
        <a:p>
          <a:endParaRPr lang="en-GB"/>
        </a:p>
      </dgm:t>
    </dgm:pt>
    <dgm:pt modelId="{E8F04419-FBDF-45E6-BDD4-E9E838DCC366}">
      <dgm:prSet phldrT="[Text]"/>
      <dgm:spPr/>
      <dgm:t>
        <a:bodyPr/>
        <a:lstStyle/>
        <a:p>
          <a:r>
            <a:rPr lang="en-GB"/>
            <a:t>Numbers who have attended patient safety or Quality Improvement training (formal or informal) or</a:t>
          </a:r>
        </a:p>
      </dgm:t>
    </dgm:pt>
    <dgm:pt modelId="{DC5BD741-2BF5-4673-9181-566E69E44578}" type="parTrans" cxnId="{B953857A-69F9-41BD-9B91-B2255A73F1BE}">
      <dgm:prSet/>
      <dgm:spPr/>
      <dgm:t>
        <a:bodyPr/>
        <a:lstStyle/>
        <a:p>
          <a:endParaRPr lang="en-GB"/>
        </a:p>
      </dgm:t>
    </dgm:pt>
    <dgm:pt modelId="{661BC583-5904-4586-AC07-C9E0FEEA7849}" type="sibTrans" cxnId="{B953857A-69F9-41BD-9B91-B2255A73F1BE}">
      <dgm:prSet/>
      <dgm:spPr/>
      <dgm:t>
        <a:bodyPr/>
        <a:lstStyle/>
        <a:p>
          <a:endParaRPr lang="en-GB"/>
        </a:p>
      </dgm:t>
    </dgm:pt>
    <dgm:pt modelId="{C95AE7BE-9B28-4A25-8D10-2679050FF486}">
      <dgm:prSet phldrT="[Text]"/>
      <dgm:spPr/>
      <dgm:t>
        <a:bodyPr/>
        <a:lstStyle/>
        <a:p>
          <a:r>
            <a:rPr lang="en-GB"/>
            <a:t>Define the baseline, what is happening now that you hope to see this time next year.</a:t>
          </a:r>
        </a:p>
      </dgm:t>
    </dgm:pt>
    <dgm:pt modelId="{2E8543E4-013A-4783-8672-B042DDDBB178}" type="parTrans" cxnId="{A5E68E0C-87E9-4B86-AF0A-507E51AF8EC6}">
      <dgm:prSet/>
      <dgm:spPr/>
      <dgm:t>
        <a:bodyPr/>
        <a:lstStyle/>
        <a:p>
          <a:endParaRPr lang="en-GB"/>
        </a:p>
      </dgm:t>
    </dgm:pt>
    <dgm:pt modelId="{F91ED7F4-5852-47AD-8A56-5416B5126A61}" type="sibTrans" cxnId="{A5E68E0C-87E9-4B86-AF0A-507E51AF8EC6}">
      <dgm:prSet/>
      <dgm:spPr/>
      <dgm:t>
        <a:bodyPr/>
        <a:lstStyle/>
        <a:p>
          <a:endParaRPr lang="en-GB"/>
        </a:p>
      </dgm:t>
    </dgm:pt>
    <dgm:pt modelId="{E50DC8F6-3A0A-45BC-8ACB-37C30A2C1B27}">
      <dgm:prSet phldrT="[Text]"/>
      <dgm:spPr/>
      <dgm:t>
        <a:bodyPr/>
        <a:lstStyle/>
        <a:p>
          <a:r>
            <a:rPr lang="en-GB"/>
            <a:t>New emerging trends in the learning causing a shift in what the system prioritises.</a:t>
          </a:r>
        </a:p>
      </dgm:t>
    </dgm:pt>
    <dgm:pt modelId="{B9F9347C-736E-4D23-A4A0-B46942F6D480}" type="parTrans" cxnId="{B2A9B4A9-A82F-44EC-A912-62E0E3F4624C}">
      <dgm:prSet/>
      <dgm:spPr/>
      <dgm:t>
        <a:bodyPr/>
        <a:lstStyle/>
        <a:p>
          <a:endParaRPr lang="en-GB"/>
        </a:p>
      </dgm:t>
    </dgm:pt>
    <dgm:pt modelId="{A56D0951-04CC-4C95-B139-52CDAD711CE5}" type="sibTrans" cxnId="{B2A9B4A9-A82F-44EC-A912-62E0E3F4624C}">
      <dgm:prSet/>
      <dgm:spPr/>
      <dgm:t>
        <a:bodyPr/>
        <a:lstStyle/>
        <a:p>
          <a:endParaRPr lang="en-GB"/>
        </a:p>
      </dgm:t>
    </dgm:pt>
    <dgm:pt modelId="{0420BC7E-3F18-417A-B8F2-79B59E1CE76D}">
      <dgm:prSet phldrT="[Text]"/>
      <dgm:spPr/>
      <dgm:t>
        <a:bodyPr/>
        <a:lstStyle/>
        <a:p>
          <a:r>
            <a:rPr lang="en-GB"/>
            <a:t>No shame in failure, people are supported to try and know when to try something else.</a:t>
          </a:r>
        </a:p>
      </dgm:t>
    </dgm:pt>
    <dgm:pt modelId="{38538F82-DD84-4CA4-8DFC-B5451DE4BE9E}" type="parTrans" cxnId="{A40C2B42-1489-41E7-A1EA-3442F5AFC5E5}">
      <dgm:prSet/>
      <dgm:spPr/>
      <dgm:t>
        <a:bodyPr/>
        <a:lstStyle/>
        <a:p>
          <a:endParaRPr lang="en-GB"/>
        </a:p>
      </dgm:t>
    </dgm:pt>
    <dgm:pt modelId="{7E71B919-0AAF-41B1-8F6C-7B82D09DE686}" type="sibTrans" cxnId="{A40C2B42-1489-41E7-A1EA-3442F5AFC5E5}">
      <dgm:prSet/>
      <dgm:spPr/>
      <dgm:t>
        <a:bodyPr/>
        <a:lstStyle/>
        <a:p>
          <a:endParaRPr lang="en-GB"/>
        </a:p>
      </dgm:t>
    </dgm:pt>
    <dgm:pt modelId="{4E651D5D-64A0-41AF-ADDC-BD23BE4DF34C}">
      <dgm:prSet phldrT="[Text]"/>
      <dgm:spPr/>
      <dgm:t>
        <a:bodyPr/>
        <a:lstStyle/>
        <a:p>
          <a:r>
            <a:rPr lang="en-GB"/>
            <a:t>Increased proportion of people who know how to raise a change idea or share learning that could improve patient safety (whether it's called PSIRF or not).</a:t>
          </a:r>
        </a:p>
      </dgm:t>
    </dgm:pt>
    <dgm:pt modelId="{72089538-3D5A-457D-837A-C5456C637876}" type="parTrans" cxnId="{BAE06976-11DD-4283-9D3F-6FB60CB838C7}">
      <dgm:prSet/>
      <dgm:spPr/>
      <dgm:t>
        <a:bodyPr/>
        <a:lstStyle/>
        <a:p>
          <a:endParaRPr lang="en-GB"/>
        </a:p>
      </dgm:t>
    </dgm:pt>
    <dgm:pt modelId="{777C8E64-AB34-459D-8DEB-C4CAF48EDA62}" type="sibTrans" cxnId="{BAE06976-11DD-4283-9D3F-6FB60CB838C7}">
      <dgm:prSet/>
      <dgm:spPr/>
      <dgm:t>
        <a:bodyPr/>
        <a:lstStyle/>
        <a:p>
          <a:endParaRPr lang="en-GB"/>
        </a:p>
      </dgm:t>
    </dgm:pt>
    <dgm:pt modelId="{3CF341EC-40AD-4F4E-B409-6141D729683E}">
      <dgm:prSet phldrT="[Text]"/>
      <dgm:spPr/>
      <dgm:t>
        <a:bodyPr/>
        <a:lstStyle/>
        <a:p>
          <a:r>
            <a:rPr lang="en-GB"/>
            <a:t>Increases/ decreases in activity </a:t>
          </a:r>
        </a:p>
      </dgm:t>
    </dgm:pt>
    <dgm:pt modelId="{A692755A-FADC-4293-BFBC-94BC933BF72B}" type="parTrans" cxnId="{CD403D63-FD1E-4E22-B806-A0E18EBDF6E4}">
      <dgm:prSet/>
      <dgm:spPr/>
      <dgm:t>
        <a:bodyPr/>
        <a:lstStyle/>
        <a:p>
          <a:endParaRPr lang="en-GB"/>
        </a:p>
      </dgm:t>
    </dgm:pt>
    <dgm:pt modelId="{E8776479-3D7E-4315-BFCE-AF18242ACB5B}" type="sibTrans" cxnId="{CD403D63-FD1E-4E22-B806-A0E18EBDF6E4}">
      <dgm:prSet/>
      <dgm:spPr/>
      <dgm:t>
        <a:bodyPr/>
        <a:lstStyle/>
        <a:p>
          <a:endParaRPr lang="en-GB"/>
        </a:p>
      </dgm:t>
    </dgm:pt>
    <dgm:pt modelId="{21338119-5C08-44B6-A5F9-2487AB2708BE}">
      <dgm:prSet phldrT="[Text]"/>
      <dgm:spPr/>
      <dgm:t>
        <a:bodyPr/>
        <a:lstStyle/>
        <a:p>
          <a:r>
            <a:rPr lang="en-GB"/>
            <a:t>New/refreshed </a:t>
          </a:r>
          <a:r>
            <a:rPr lang="en-GB" err="1"/>
            <a:t>SoPs</a:t>
          </a:r>
          <a:endParaRPr lang="en-GB"/>
        </a:p>
      </dgm:t>
    </dgm:pt>
    <dgm:pt modelId="{73A73960-706B-484B-BAC9-5A86814AAFD3}" type="parTrans" cxnId="{B0140976-AA96-410B-BFAD-91D9EA1AE712}">
      <dgm:prSet/>
      <dgm:spPr/>
      <dgm:t>
        <a:bodyPr/>
        <a:lstStyle/>
        <a:p>
          <a:endParaRPr lang="en-GB"/>
        </a:p>
      </dgm:t>
    </dgm:pt>
    <dgm:pt modelId="{68CAF00B-C918-4DDC-97C1-D627E1CFA17A}" type="sibTrans" cxnId="{B0140976-AA96-410B-BFAD-91D9EA1AE712}">
      <dgm:prSet/>
      <dgm:spPr/>
      <dgm:t>
        <a:bodyPr/>
        <a:lstStyle/>
        <a:p>
          <a:endParaRPr lang="en-GB"/>
        </a:p>
      </dgm:t>
    </dgm:pt>
    <dgm:pt modelId="{19B14F19-D9BF-47D3-8AC0-A92B0689BC85}">
      <dgm:prSet phldrT="[Text]"/>
      <dgm:spPr/>
      <dgm:t>
        <a:bodyPr/>
        <a:lstStyle/>
        <a:p>
          <a:r>
            <a:rPr lang="en-GB"/>
            <a:t>Improvement projects popping up here there and everywhere, no fear of trying </a:t>
          </a:r>
        </a:p>
      </dgm:t>
    </dgm:pt>
    <dgm:pt modelId="{A14F56C5-2BFF-4DA5-B729-880FC792B818}" type="parTrans" cxnId="{8C939030-0707-4293-835C-568A808A407B}">
      <dgm:prSet/>
      <dgm:spPr/>
      <dgm:t>
        <a:bodyPr/>
        <a:lstStyle/>
        <a:p>
          <a:endParaRPr lang="en-GB"/>
        </a:p>
      </dgm:t>
    </dgm:pt>
    <dgm:pt modelId="{C913AC0D-53B5-4D75-B68D-4AAF51137260}" type="sibTrans" cxnId="{8C939030-0707-4293-835C-568A808A407B}">
      <dgm:prSet/>
      <dgm:spPr/>
      <dgm:t>
        <a:bodyPr/>
        <a:lstStyle/>
        <a:p>
          <a:endParaRPr lang="en-GB"/>
        </a:p>
      </dgm:t>
    </dgm:pt>
    <dgm:pt modelId="{40E39B5E-ED36-41B3-A2F2-5C91A8FF3D94}" type="pres">
      <dgm:prSet presAssocID="{5A7201A4-1331-4B53-A13E-4EAD73376DD9}" presName="Name0" presStyleCnt="0">
        <dgm:presLayoutVars>
          <dgm:chMax/>
          <dgm:chPref val="3"/>
          <dgm:dir/>
          <dgm:animOne val="branch"/>
          <dgm:animLvl val="lvl"/>
        </dgm:presLayoutVars>
      </dgm:prSet>
      <dgm:spPr/>
    </dgm:pt>
    <dgm:pt modelId="{7DFF47D1-689B-4EAC-9E90-4DDD2C0B9C44}" type="pres">
      <dgm:prSet presAssocID="{BAA988DF-B3E5-4991-8DF3-632C700B8552}" presName="composite" presStyleCnt="0"/>
      <dgm:spPr/>
    </dgm:pt>
    <dgm:pt modelId="{490D2290-23E5-4C0E-9565-81FDD4BDCF86}" type="pres">
      <dgm:prSet presAssocID="{BAA988DF-B3E5-4991-8DF3-632C700B8552}" presName="FirstChild" presStyleLbl="revTx" presStyleIdx="0" presStyleCnt="6">
        <dgm:presLayoutVars>
          <dgm:chMax val="0"/>
          <dgm:chPref val="0"/>
          <dgm:bulletEnabled val="1"/>
        </dgm:presLayoutVars>
      </dgm:prSet>
      <dgm:spPr/>
    </dgm:pt>
    <dgm:pt modelId="{1402E828-9972-469B-A1B6-481F2B11999B}" type="pres">
      <dgm:prSet presAssocID="{BAA988DF-B3E5-4991-8DF3-632C700B8552}" presName="Parent" presStyleLbl="alignNode1" presStyleIdx="0" presStyleCnt="3">
        <dgm:presLayoutVars>
          <dgm:chMax val="3"/>
          <dgm:chPref val="3"/>
          <dgm:bulletEnabled val="1"/>
        </dgm:presLayoutVars>
      </dgm:prSet>
      <dgm:spPr/>
    </dgm:pt>
    <dgm:pt modelId="{616ABFA2-FFFF-4B82-8AFF-215F943BDD04}" type="pres">
      <dgm:prSet presAssocID="{BAA988DF-B3E5-4991-8DF3-632C700B8552}" presName="Accent" presStyleLbl="parChTrans1D1" presStyleIdx="0" presStyleCnt="3"/>
      <dgm:spPr/>
    </dgm:pt>
    <dgm:pt modelId="{48955B35-A9BA-42BA-9975-EA3B42585074}" type="pres">
      <dgm:prSet presAssocID="{BAA988DF-B3E5-4991-8DF3-632C700B8552}" presName="Child" presStyleLbl="revTx" presStyleIdx="1" presStyleCnt="6">
        <dgm:presLayoutVars>
          <dgm:chMax val="0"/>
          <dgm:chPref val="0"/>
          <dgm:bulletEnabled val="1"/>
        </dgm:presLayoutVars>
      </dgm:prSet>
      <dgm:spPr/>
    </dgm:pt>
    <dgm:pt modelId="{49292F0B-362A-4CDF-B7E1-94CF7B32462F}" type="pres">
      <dgm:prSet presAssocID="{5DD1D738-4C67-4742-81F2-FBEFBAC63108}" presName="sibTrans" presStyleCnt="0"/>
      <dgm:spPr/>
    </dgm:pt>
    <dgm:pt modelId="{5C28B47B-6689-4813-9832-3D47D65BA707}" type="pres">
      <dgm:prSet presAssocID="{D3086AE6-A80B-4D2D-859E-E0599C91E6EA}" presName="composite" presStyleCnt="0"/>
      <dgm:spPr/>
    </dgm:pt>
    <dgm:pt modelId="{045DC763-57FD-4370-B5A7-9AFD7C9DAAC2}" type="pres">
      <dgm:prSet presAssocID="{D3086AE6-A80B-4D2D-859E-E0599C91E6EA}" presName="FirstChild" presStyleLbl="revTx" presStyleIdx="2" presStyleCnt="6">
        <dgm:presLayoutVars>
          <dgm:chMax val="0"/>
          <dgm:chPref val="0"/>
          <dgm:bulletEnabled val="1"/>
        </dgm:presLayoutVars>
      </dgm:prSet>
      <dgm:spPr/>
    </dgm:pt>
    <dgm:pt modelId="{9B4E3CD1-DDA2-43EE-A267-7E88DCD37011}" type="pres">
      <dgm:prSet presAssocID="{D3086AE6-A80B-4D2D-859E-E0599C91E6EA}" presName="Parent" presStyleLbl="alignNode1" presStyleIdx="1" presStyleCnt="3">
        <dgm:presLayoutVars>
          <dgm:chMax val="3"/>
          <dgm:chPref val="3"/>
          <dgm:bulletEnabled val="1"/>
        </dgm:presLayoutVars>
      </dgm:prSet>
      <dgm:spPr/>
    </dgm:pt>
    <dgm:pt modelId="{D18B1999-4745-410E-A950-105377DF814E}" type="pres">
      <dgm:prSet presAssocID="{D3086AE6-A80B-4D2D-859E-E0599C91E6EA}" presName="Accent" presStyleLbl="parChTrans1D1" presStyleIdx="1" presStyleCnt="3"/>
      <dgm:spPr/>
    </dgm:pt>
    <dgm:pt modelId="{CAF8DC96-D489-4420-8584-6D00BF7873A2}" type="pres">
      <dgm:prSet presAssocID="{D3086AE6-A80B-4D2D-859E-E0599C91E6EA}" presName="Child" presStyleLbl="revTx" presStyleIdx="3" presStyleCnt="6">
        <dgm:presLayoutVars>
          <dgm:chMax val="0"/>
          <dgm:chPref val="0"/>
          <dgm:bulletEnabled val="1"/>
        </dgm:presLayoutVars>
      </dgm:prSet>
      <dgm:spPr/>
    </dgm:pt>
    <dgm:pt modelId="{DED519A9-4260-4EE2-B42B-B90015DD54B0}" type="pres">
      <dgm:prSet presAssocID="{4781368B-BC14-4CEF-BE0E-6B32E985D580}" presName="sibTrans" presStyleCnt="0"/>
      <dgm:spPr/>
    </dgm:pt>
    <dgm:pt modelId="{E2320838-734E-4149-8F64-6005F699276C}" type="pres">
      <dgm:prSet presAssocID="{0C2E2225-4BFA-4D83-AD51-6A83E822B3DD}" presName="composite" presStyleCnt="0"/>
      <dgm:spPr/>
    </dgm:pt>
    <dgm:pt modelId="{B77DD5D8-0C41-48BF-A93A-E4D5064C639D}" type="pres">
      <dgm:prSet presAssocID="{0C2E2225-4BFA-4D83-AD51-6A83E822B3DD}" presName="FirstChild" presStyleLbl="revTx" presStyleIdx="4" presStyleCnt="6">
        <dgm:presLayoutVars>
          <dgm:chMax val="0"/>
          <dgm:chPref val="0"/>
          <dgm:bulletEnabled val="1"/>
        </dgm:presLayoutVars>
      </dgm:prSet>
      <dgm:spPr/>
    </dgm:pt>
    <dgm:pt modelId="{0FABEE56-82F8-4D6D-8605-763670B0B872}" type="pres">
      <dgm:prSet presAssocID="{0C2E2225-4BFA-4D83-AD51-6A83E822B3DD}" presName="Parent" presStyleLbl="alignNode1" presStyleIdx="2" presStyleCnt="3">
        <dgm:presLayoutVars>
          <dgm:chMax val="3"/>
          <dgm:chPref val="3"/>
          <dgm:bulletEnabled val="1"/>
        </dgm:presLayoutVars>
      </dgm:prSet>
      <dgm:spPr/>
    </dgm:pt>
    <dgm:pt modelId="{03C5B7CF-96A7-4785-B3E3-B05862F0516B}" type="pres">
      <dgm:prSet presAssocID="{0C2E2225-4BFA-4D83-AD51-6A83E822B3DD}" presName="Accent" presStyleLbl="parChTrans1D1" presStyleIdx="2" presStyleCnt="3"/>
      <dgm:spPr/>
    </dgm:pt>
    <dgm:pt modelId="{8A03B346-5A74-4A63-81C0-30EB27F74763}" type="pres">
      <dgm:prSet presAssocID="{0C2E2225-4BFA-4D83-AD51-6A83E822B3DD}" presName="Child" presStyleLbl="revTx" presStyleIdx="5" presStyleCnt="6">
        <dgm:presLayoutVars>
          <dgm:chMax val="0"/>
          <dgm:chPref val="0"/>
          <dgm:bulletEnabled val="1"/>
        </dgm:presLayoutVars>
      </dgm:prSet>
      <dgm:spPr/>
    </dgm:pt>
  </dgm:ptLst>
  <dgm:cxnLst>
    <dgm:cxn modelId="{A475B300-300D-4E52-9765-280745499C28}" srcId="{5A7201A4-1331-4B53-A13E-4EAD73376DD9}" destId="{BAA988DF-B3E5-4991-8DF3-632C700B8552}" srcOrd="0" destOrd="0" parTransId="{DDE938EA-04DF-4B95-8504-BBC45138C259}" sibTransId="{5DD1D738-4C67-4742-81F2-FBEFBAC63108}"/>
    <dgm:cxn modelId="{A2362603-378B-43F5-9F7A-2CD5BF571661}" type="presOf" srcId="{0C2E2225-4BFA-4D83-AD51-6A83E822B3DD}" destId="{0FABEE56-82F8-4D6D-8605-763670B0B872}" srcOrd="0" destOrd="0" presId="urn:microsoft.com/office/officeart/2011/layout/TabList"/>
    <dgm:cxn modelId="{9CAD290A-4762-40D1-B02A-0854A49866AE}" srcId="{5A7201A4-1331-4B53-A13E-4EAD73376DD9}" destId="{D3086AE6-A80B-4D2D-859E-E0599C91E6EA}" srcOrd="1" destOrd="0" parTransId="{6BAB60E0-BD74-4966-A159-28006C6A6B96}" sibTransId="{4781368B-BC14-4CEF-BE0E-6B32E985D580}"/>
    <dgm:cxn modelId="{A5E68E0C-87E9-4B86-AF0A-507E51AF8EC6}" srcId="{0C2E2225-4BFA-4D83-AD51-6A83E822B3DD}" destId="{C95AE7BE-9B28-4A25-8D10-2679050FF486}" srcOrd="1" destOrd="0" parTransId="{2E8543E4-013A-4783-8672-B042DDDBB178}" sibTransId="{F91ED7F4-5852-47AD-8A56-5416B5126A61}"/>
    <dgm:cxn modelId="{D084D811-2B7D-4135-B3F1-D3F5F7160CEF}" srcId="{BAA988DF-B3E5-4991-8DF3-632C700B8552}" destId="{747965F6-16E0-4639-9C9E-BCFA37B6B0BD}" srcOrd="0" destOrd="0" parTransId="{C8A23057-AA36-4530-94D9-0988BF96BCE2}" sibTransId="{F8F5F50F-4CF1-4BE5-9598-8551973CB962}"/>
    <dgm:cxn modelId="{AB887613-1C02-4F95-BB0D-73CCEC94E439}" type="presOf" srcId="{5A7201A4-1331-4B53-A13E-4EAD73376DD9}" destId="{40E39B5E-ED36-41B3-A2F2-5C91A8FF3D94}" srcOrd="0" destOrd="0" presId="urn:microsoft.com/office/officeart/2011/layout/TabList"/>
    <dgm:cxn modelId="{B1957C15-BBD7-4C3B-845F-029EF78DF86E}" srcId="{3879B1CF-9A7A-480E-AA87-A793CC63CCCF}" destId="{53D476D5-649C-40AD-A6CA-275B382FC2C2}" srcOrd="0" destOrd="0" parTransId="{1A923A48-B48C-4FFD-A381-6A2D28C56743}" sibTransId="{BCB58ED1-08EE-4786-8B04-C079474B3731}"/>
    <dgm:cxn modelId="{4C58A51F-2AA0-41A3-943E-AC1A8E61D694}" type="presOf" srcId="{17E8EBE5-8B74-4BCF-B0E4-5483185BCA45}" destId="{8A03B346-5A74-4A63-81C0-30EB27F74763}" srcOrd="0" destOrd="1" presId="urn:microsoft.com/office/officeart/2011/layout/TabList"/>
    <dgm:cxn modelId="{A6E5BC2C-A609-4FF6-A593-6F102BD8CEE5}" type="presOf" srcId="{4E651D5D-64A0-41AF-ADDC-BD23BE4DF34C}" destId="{CAF8DC96-D489-4420-8584-6D00BF7873A2}" srcOrd="0" destOrd="0" presId="urn:microsoft.com/office/officeart/2011/layout/TabList"/>
    <dgm:cxn modelId="{8C939030-0707-4293-835C-568A808A407B}" srcId="{D3086AE6-A80B-4D2D-859E-E0599C91E6EA}" destId="{19B14F19-D9BF-47D3-8AC0-A92B0689BC85}" srcOrd="2" destOrd="0" parTransId="{A14F56C5-2BFF-4DA5-B729-880FC792B818}" sibTransId="{C913AC0D-53B5-4D75-B68D-4AAF51137260}"/>
    <dgm:cxn modelId="{2ECF5038-A9EB-4833-972F-988BA670C175}" type="presOf" srcId="{19B14F19-D9BF-47D3-8AC0-A92B0689BC85}" destId="{CAF8DC96-D489-4420-8584-6D00BF7873A2}" srcOrd="0" destOrd="1" presId="urn:microsoft.com/office/officeart/2011/layout/TabList"/>
    <dgm:cxn modelId="{A40C2B42-1489-41E7-A1EA-3442F5AFC5E5}" srcId="{3879B1CF-9A7A-480E-AA87-A793CC63CCCF}" destId="{0420BC7E-3F18-417A-B8F2-79B59E1CE76D}" srcOrd="2" destOrd="0" parTransId="{38538F82-DD84-4CA4-8DFC-B5451DE4BE9E}" sibTransId="{7E71B919-0AAF-41B1-8F6C-7B82D09DE686}"/>
    <dgm:cxn modelId="{EE56D462-D8E8-4512-86E7-3AF7BF45FF5C}" type="presOf" srcId="{E8F04419-FBDF-45E6-BDD4-E9E838DCC366}" destId="{CAF8DC96-D489-4420-8584-6D00BF7873A2}" srcOrd="0" destOrd="2" presId="urn:microsoft.com/office/officeart/2011/layout/TabList"/>
    <dgm:cxn modelId="{BCA61B63-B0F5-4C46-A3EA-9CC566398559}" type="presOf" srcId="{88511815-6C71-4593-96A2-AC73AE50A426}" destId="{045DC763-57FD-4370-B5A7-9AFD7C9DAAC2}" srcOrd="0" destOrd="0" presId="urn:microsoft.com/office/officeart/2011/layout/TabList"/>
    <dgm:cxn modelId="{CD403D63-FD1E-4E22-B806-A0E18EBDF6E4}" srcId="{0C2E2225-4BFA-4D83-AD51-6A83E822B3DD}" destId="{3CF341EC-40AD-4F4E-B409-6141D729683E}" srcOrd="4" destOrd="0" parTransId="{A692755A-FADC-4293-BFBC-94BC933BF72B}" sibTransId="{E8776479-3D7E-4315-BFCE-AF18242ACB5B}"/>
    <dgm:cxn modelId="{6ABA5547-151A-4E5D-A096-A86D4D233AF3}" type="presOf" srcId="{C4CC9D76-9BBC-4FB1-858B-7CA6E64167EE}" destId="{48955B35-A9BA-42BA-9975-EA3B42585074}" srcOrd="0" destOrd="2" presId="urn:microsoft.com/office/officeart/2011/layout/TabList"/>
    <dgm:cxn modelId="{2B353768-56C0-4385-8E9E-F74753E80DBA}" type="presOf" srcId="{635A6BEC-2CD9-4FF3-9123-6D035BE1DBB1}" destId="{8A03B346-5A74-4A63-81C0-30EB27F74763}" srcOrd="0" destOrd="4" presId="urn:microsoft.com/office/officeart/2011/layout/TabList"/>
    <dgm:cxn modelId="{3D6F9353-7DAB-4AB1-BE1E-1ED46F092D95}" type="presOf" srcId="{BAA988DF-B3E5-4991-8DF3-632C700B8552}" destId="{1402E828-9972-469B-A1B6-481F2B11999B}" srcOrd="0" destOrd="0" presId="urn:microsoft.com/office/officeart/2011/layout/TabList"/>
    <dgm:cxn modelId="{B0140976-AA96-410B-BFAD-91D9EA1AE712}" srcId="{D3086AE6-A80B-4D2D-859E-E0599C91E6EA}" destId="{21338119-5C08-44B6-A5F9-2487AB2708BE}" srcOrd="4" destOrd="0" parTransId="{73A73960-706B-484B-BAC9-5A86814AAFD3}" sibTransId="{68CAF00B-C918-4DDC-97C1-D627E1CFA17A}"/>
    <dgm:cxn modelId="{BAE06976-11DD-4283-9D3F-6FB60CB838C7}" srcId="{D3086AE6-A80B-4D2D-859E-E0599C91E6EA}" destId="{4E651D5D-64A0-41AF-ADDC-BD23BE4DF34C}" srcOrd="1" destOrd="0" parTransId="{72089538-3D5A-457D-837A-C5456C637876}" sibTransId="{777C8E64-AB34-459D-8DEB-C4CAF48EDA62}"/>
    <dgm:cxn modelId="{C2978276-223B-41E6-8B39-681B857FDAD1}" type="presOf" srcId="{C95AE7BE-9B28-4A25-8D10-2679050FF486}" destId="{8A03B346-5A74-4A63-81C0-30EB27F74763}" srcOrd="0" destOrd="0" presId="urn:microsoft.com/office/officeart/2011/layout/TabList"/>
    <dgm:cxn modelId="{5D0C3D5A-C5D4-490D-BFDE-78620CDC68E4}" type="presOf" srcId="{E50DC8F6-3A0A-45BC-8ACB-37C30A2C1B27}" destId="{8A03B346-5A74-4A63-81C0-30EB27F74763}" srcOrd="0" destOrd="2" presId="urn:microsoft.com/office/officeart/2011/layout/TabList"/>
    <dgm:cxn modelId="{B953857A-69F9-41BD-9B91-B2255A73F1BE}" srcId="{D3086AE6-A80B-4D2D-859E-E0599C91E6EA}" destId="{E8F04419-FBDF-45E6-BDD4-E9E838DCC366}" srcOrd="3" destOrd="0" parTransId="{DC5BD741-2BF5-4673-9181-566E69E44578}" sibTransId="{661BC583-5904-4586-AC07-C9E0FEEA7849}"/>
    <dgm:cxn modelId="{76854E7B-8E99-4B56-AB30-1DF550E6B940}" type="presOf" srcId="{3CF341EC-40AD-4F4E-B409-6141D729683E}" destId="{8A03B346-5A74-4A63-81C0-30EB27F74763}" srcOrd="0" destOrd="3" presId="urn:microsoft.com/office/officeart/2011/layout/TabList"/>
    <dgm:cxn modelId="{EE086192-38AB-4A34-868B-7D72EBAB2E44}" type="presOf" srcId="{D3086AE6-A80B-4D2D-859E-E0599C91E6EA}" destId="{9B4E3CD1-DDA2-43EE-A267-7E88DCD37011}" srcOrd="0" destOrd="0" presId="urn:microsoft.com/office/officeart/2011/layout/TabList"/>
    <dgm:cxn modelId="{568F7392-701E-4710-A9BF-D92520E88AF5}" type="presOf" srcId="{B419BFF8-1802-4095-8838-510044586E80}" destId="{B77DD5D8-0C41-48BF-A93A-E4D5064C639D}" srcOrd="0" destOrd="0" presId="urn:microsoft.com/office/officeart/2011/layout/TabList"/>
    <dgm:cxn modelId="{3E59F9A8-AE40-4158-ADBE-0D546944B462}" srcId="{D3086AE6-A80B-4D2D-859E-E0599C91E6EA}" destId="{88511815-6C71-4593-96A2-AC73AE50A426}" srcOrd="0" destOrd="0" parTransId="{4DF11E61-BD79-488B-84C8-86B6F13C9813}" sibTransId="{FFEECE79-F5EF-4B12-8373-FDBB4DF4DC87}"/>
    <dgm:cxn modelId="{B2A9B4A9-A82F-44EC-A912-62E0E3F4624C}" srcId="{0C2E2225-4BFA-4D83-AD51-6A83E822B3DD}" destId="{E50DC8F6-3A0A-45BC-8ACB-37C30A2C1B27}" srcOrd="3" destOrd="0" parTransId="{B9F9347C-736E-4D23-A4A0-B46942F6D480}" sibTransId="{A56D0951-04CC-4C95-B139-52CDAD711CE5}"/>
    <dgm:cxn modelId="{C1876FAA-E4B5-4E35-8254-0BA889A38ACA}" type="presOf" srcId="{747965F6-16E0-4639-9C9E-BCFA37B6B0BD}" destId="{490D2290-23E5-4C0E-9565-81FDD4BDCF86}" srcOrd="0" destOrd="0" presId="urn:microsoft.com/office/officeart/2011/layout/TabList"/>
    <dgm:cxn modelId="{EB5B1FCD-4120-4904-A823-B4A6ACD332DE}" srcId="{0C2E2225-4BFA-4D83-AD51-6A83E822B3DD}" destId="{B419BFF8-1802-4095-8838-510044586E80}" srcOrd="0" destOrd="0" parTransId="{B802C242-3709-481D-B755-0886EE9DB166}" sibTransId="{3686C4C5-A7D3-4A8F-818C-9E61D09791E6}"/>
    <dgm:cxn modelId="{F09C4BDE-9745-4C89-B848-902471911B55}" srcId="{0C2E2225-4BFA-4D83-AD51-6A83E822B3DD}" destId="{17E8EBE5-8B74-4BCF-B0E4-5483185BCA45}" srcOrd="2" destOrd="0" parTransId="{D0099D2C-E15B-4903-85CE-4463FFAF963E}" sibTransId="{C66620D3-6ED8-4736-9A60-8EA318964BD9}"/>
    <dgm:cxn modelId="{327B88DE-4144-4BB9-ABD2-51DA3D7F2A00}" type="presOf" srcId="{53D476D5-649C-40AD-A6CA-275B382FC2C2}" destId="{48955B35-A9BA-42BA-9975-EA3B42585074}" srcOrd="0" destOrd="1" presId="urn:microsoft.com/office/officeart/2011/layout/TabList"/>
    <dgm:cxn modelId="{7CE7E6DE-2E61-4FAC-997A-FA72E1097EA7}" srcId="{5A7201A4-1331-4B53-A13E-4EAD73376DD9}" destId="{0C2E2225-4BFA-4D83-AD51-6A83E822B3DD}" srcOrd="2" destOrd="0" parTransId="{17921029-8834-44D3-8564-71050D942FC6}" sibTransId="{E877336E-0DD5-43F6-9071-64C314E05AA3}"/>
    <dgm:cxn modelId="{53AB5FE1-5165-46BE-84A0-313CEAD1BBB5}" type="presOf" srcId="{21338119-5C08-44B6-A5F9-2487AB2708BE}" destId="{CAF8DC96-D489-4420-8584-6D00BF7873A2}" srcOrd="0" destOrd="3" presId="urn:microsoft.com/office/officeart/2011/layout/TabList"/>
    <dgm:cxn modelId="{157581E5-1382-4F82-A6B5-D4EB6D33DDAF}" srcId="{0C2E2225-4BFA-4D83-AD51-6A83E822B3DD}" destId="{635A6BEC-2CD9-4FF3-9123-6D035BE1DBB1}" srcOrd="5" destOrd="0" parTransId="{41F6F8C9-BEE8-458F-B1DF-7FF3342532B9}" sibTransId="{51422A31-D1D4-4B69-A979-789DA13F055A}"/>
    <dgm:cxn modelId="{B33F46ED-B903-45BD-94A7-3A81AE97510E}" srcId="{3879B1CF-9A7A-480E-AA87-A793CC63CCCF}" destId="{C4CC9D76-9BBC-4FB1-858B-7CA6E64167EE}" srcOrd="1" destOrd="0" parTransId="{585015D7-2B11-4F50-9192-443467783C99}" sibTransId="{4871ADC0-BD12-4170-AE61-BE3B4BB081E8}"/>
    <dgm:cxn modelId="{97DC3DF6-01A9-4CC2-B896-978C1D611D9E}" srcId="{BAA988DF-B3E5-4991-8DF3-632C700B8552}" destId="{3879B1CF-9A7A-480E-AA87-A793CC63CCCF}" srcOrd="1" destOrd="0" parTransId="{D9D09656-2652-4042-83A1-8966C8C9B1AA}" sibTransId="{C414A46A-A5B5-4154-A714-70D5335EB8B8}"/>
    <dgm:cxn modelId="{EFB783FB-2522-4AFE-A791-17C1E79446DF}" type="presOf" srcId="{3879B1CF-9A7A-480E-AA87-A793CC63CCCF}" destId="{48955B35-A9BA-42BA-9975-EA3B42585074}" srcOrd="0" destOrd="0" presId="urn:microsoft.com/office/officeart/2011/layout/TabList"/>
    <dgm:cxn modelId="{54DF1EFE-B0DA-4EBE-8A73-B63D94636625}" type="presOf" srcId="{0420BC7E-3F18-417A-B8F2-79B59E1CE76D}" destId="{48955B35-A9BA-42BA-9975-EA3B42585074}" srcOrd="0" destOrd="3" presId="urn:microsoft.com/office/officeart/2011/layout/TabList"/>
    <dgm:cxn modelId="{4AF97DEB-0F35-4CC2-9EAA-15063E5A02B2}" type="presParOf" srcId="{40E39B5E-ED36-41B3-A2F2-5C91A8FF3D94}" destId="{7DFF47D1-689B-4EAC-9E90-4DDD2C0B9C44}" srcOrd="0" destOrd="0" presId="urn:microsoft.com/office/officeart/2011/layout/TabList"/>
    <dgm:cxn modelId="{68601B0A-D3CA-4E59-9CF1-0A910B04532C}" type="presParOf" srcId="{7DFF47D1-689B-4EAC-9E90-4DDD2C0B9C44}" destId="{490D2290-23E5-4C0E-9565-81FDD4BDCF86}" srcOrd="0" destOrd="0" presId="urn:microsoft.com/office/officeart/2011/layout/TabList"/>
    <dgm:cxn modelId="{45DF1DD3-1B71-4C74-A09A-0E2963603D7D}" type="presParOf" srcId="{7DFF47D1-689B-4EAC-9E90-4DDD2C0B9C44}" destId="{1402E828-9972-469B-A1B6-481F2B11999B}" srcOrd="1" destOrd="0" presId="urn:microsoft.com/office/officeart/2011/layout/TabList"/>
    <dgm:cxn modelId="{735DEAC2-0D18-4214-AF23-F91BB03D7FC3}" type="presParOf" srcId="{7DFF47D1-689B-4EAC-9E90-4DDD2C0B9C44}" destId="{616ABFA2-FFFF-4B82-8AFF-215F943BDD04}" srcOrd="2" destOrd="0" presId="urn:microsoft.com/office/officeart/2011/layout/TabList"/>
    <dgm:cxn modelId="{ABD05B99-A013-4E17-8BF2-039E4B474913}" type="presParOf" srcId="{40E39B5E-ED36-41B3-A2F2-5C91A8FF3D94}" destId="{48955B35-A9BA-42BA-9975-EA3B42585074}" srcOrd="1" destOrd="0" presId="urn:microsoft.com/office/officeart/2011/layout/TabList"/>
    <dgm:cxn modelId="{A035DBEF-3815-41DD-A9FF-628DD41DD5FC}" type="presParOf" srcId="{40E39B5E-ED36-41B3-A2F2-5C91A8FF3D94}" destId="{49292F0B-362A-4CDF-B7E1-94CF7B32462F}" srcOrd="2" destOrd="0" presId="urn:microsoft.com/office/officeart/2011/layout/TabList"/>
    <dgm:cxn modelId="{D4E35661-8370-4975-9146-06DDA5585B34}" type="presParOf" srcId="{40E39B5E-ED36-41B3-A2F2-5C91A8FF3D94}" destId="{5C28B47B-6689-4813-9832-3D47D65BA707}" srcOrd="3" destOrd="0" presId="urn:microsoft.com/office/officeart/2011/layout/TabList"/>
    <dgm:cxn modelId="{CCFF40C2-541E-419D-A096-F83E0CC646DD}" type="presParOf" srcId="{5C28B47B-6689-4813-9832-3D47D65BA707}" destId="{045DC763-57FD-4370-B5A7-9AFD7C9DAAC2}" srcOrd="0" destOrd="0" presId="urn:microsoft.com/office/officeart/2011/layout/TabList"/>
    <dgm:cxn modelId="{E2F2291B-51F0-4BF3-984C-075AE6E33148}" type="presParOf" srcId="{5C28B47B-6689-4813-9832-3D47D65BA707}" destId="{9B4E3CD1-DDA2-43EE-A267-7E88DCD37011}" srcOrd="1" destOrd="0" presId="urn:microsoft.com/office/officeart/2011/layout/TabList"/>
    <dgm:cxn modelId="{FF3A408E-AA16-423F-B76D-C579E1409AE0}" type="presParOf" srcId="{5C28B47B-6689-4813-9832-3D47D65BA707}" destId="{D18B1999-4745-410E-A950-105377DF814E}" srcOrd="2" destOrd="0" presId="urn:microsoft.com/office/officeart/2011/layout/TabList"/>
    <dgm:cxn modelId="{5BFFCE9D-1463-4F22-A2C7-7FABF19CB557}" type="presParOf" srcId="{40E39B5E-ED36-41B3-A2F2-5C91A8FF3D94}" destId="{CAF8DC96-D489-4420-8584-6D00BF7873A2}" srcOrd="4" destOrd="0" presId="urn:microsoft.com/office/officeart/2011/layout/TabList"/>
    <dgm:cxn modelId="{C3C4F9D9-5678-455F-979C-F5CBE1BFA561}" type="presParOf" srcId="{40E39B5E-ED36-41B3-A2F2-5C91A8FF3D94}" destId="{DED519A9-4260-4EE2-B42B-B90015DD54B0}" srcOrd="5" destOrd="0" presId="urn:microsoft.com/office/officeart/2011/layout/TabList"/>
    <dgm:cxn modelId="{EE307F3F-2CD2-4E1E-AD1A-1959AF5D5011}" type="presParOf" srcId="{40E39B5E-ED36-41B3-A2F2-5C91A8FF3D94}" destId="{E2320838-734E-4149-8F64-6005F699276C}" srcOrd="6" destOrd="0" presId="urn:microsoft.com/office/officeart/2011/layout/TabList"/>
    <dgm:cxn modelId="{64DA8741-6FAF-4A28-B223-53AD574758C9}" type="presParOf" srcId="{E2320838-734E-4149-8F64-6005F699276C}" destId="{B77DD5D8-0C41-48BF-A93A-E4D5064C639D}" srcOrd="0" destOrd="0" presId="urn:microsoft.com/office/officeart/2011/layout/TabList"/>
    <dgm:cxn modelId="{A6B380DB-1944-4E0A-ACFC-24FBB54B9FF1}" type="presParOf" srcId="{E2320838-734E-4149-8F64-6005F699276C}" destId="{0FABEE56-82F8-4D6D-8605-763670B0B872}" srcOrd="1" destOrd="0" presId="urn:microsoft.com/office/officeart/2011/layout/TabList"/>
    <dgm:cxn modelId="{EA511C56-B42F-4A48-BB90-4749664AC0A7}" type="presParOf" srcId="{E2320838-734E-4149-8F64-6005F699276C}" destId="{03C5B7CF-96A7-4785-B3E3-B05862F0516B}" srcOrd="2" destOrd="0" presId="urn:microsoft.com/office/officeart/2011/layout/TabList"/>
    <dgm:cxn modelId="{02CF56FF-5DCF-4CA1-98BC-5CD6483C6D0E}" type="presParOf" srcId="{40E39B5E-ED36-41B3-A2F2-5C91A8FF3D94}" destId="{8A03B346-5A74-4A63-81C0-30EB27F74763}" srcOrd="7" destOrd="0" presId="urn:microsoft.com/office/officeart/2011/layout/Tab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86DDF7-3E12-4972-B2AB-C3EC0EF58236}" type="doc">
      <dgm:prSet loTypeId="urn:microsoft.com/office/officeart/2016/7/layout/VerticalHollowActionList" loCatId="List" qsTypeId="urn:microsoft.com/office/officeart/2005/8/quickstyle/simple1" qsCatId="simple" csTypeId="urn:microsoft.com/office/officeart/2005/8/colors/accent1_2" csCatId="accent1"/>
      <dgm:spPr/>
      <dgm:t>
        <a:bodyPr/>
        <a:lstStyle/>
        <a:p>
          <a:endParaRPr lang="en-US"/>
        </a:p>
      </dgm:t>
    </dgm:pt>
    <dgm:pt modelId="{69ABB349-EBBC-4790-B1FE-D43D76722A16}">
      <dgm:prSet/>
      <dgm:spPr/>
      <dgm:t>
        <a:bodyPr/>
        <a:lstStyle/>
        <a:p>
          <a:r>
            <a:rPr lang="en-US"/>
            <a:t>Improving</a:t>
          </a:r>
        </a:p>
      </dgm:t>
    </dgm:pt>
    <dgm:pt modelId="{0F3D0514-95F0-476C-87AE-206A73BFB565}" type="parTrans" cxnId="{6E9F3B26-55B4-48FA-B6B8-5E3906AAFA49}">
      <dgm:prSet/>
      <dgm:spPr/>
      <dgm:t>
        <a:bodyPr/>
        <a:lstStyle/>
        <a:p>
          <a:endParaRPr lang="en-US"/>
        </a:p>
      </dgm:t>
    </dgm:pt>
    <dgm:pt modelId="{FC3FF592-F511-4EE8-9A46-EE2E4A98886B}" type="sibTrans" cxnId="{6E9F3B26-55B4-48FA-B6B8-5E3906AAFA49}">
      <dgm:prSet/>
      <dgm:spPr/>
      <dgm:t>
        <a:bodyPr/>
        <a:lstStyle/>
        <a:p>
          <a:endParaRPr lang="en-US"/>
        </a:p>
      </dgm:t>
    </dgm:pt>
    <dgm:pt modelId="{1235215B-9792-4881-823A-9B7B59DA52C2}">
      <dgm:prSet/>
      <dgm:spPr/>
      <dgm:t>
        <a:bodyPr/>
        <a:lstStyle/>
        <a:p>
          <a:r>
            <a:rPr lang="en-US"/>
            <a:t>Improving Sexual Safety</a:t>
          </a:r>
        </a:p>
      </dgm:t>
    </dgm:pt>
    <dgm:pt modelId="{8A81F492-0BC9-4DF4-8CF2-98A7579B0AA6}" type="parTrans" cxnId="{FA0847D5-5398-4BC3-83C2-7BF6B5141D68}">
      <dgm:prSet/>
      <dgm:spPr/>
      <dgm:t>
        <a:bodyPr/>
        <a:lstStyle/>
        <a:p>
          <a:endParaRPr lang="en-US"/>
        </a:p>
      </dgm:t>
    </dgm:pt>
    <dgm:pt modelId="{354E1F75-C7ED-4E7D-8243-9C64804F0EB8}" type="sibTrans" cxnId="{FA0847D5-5398-4BC3-83C2-7BF6B5141D68}">
      <dgm:prSet/>
      <dgm:spPr/>
      <dgm:t>
        <a:bodyPr/>
        <a:lstStyle/>
        <a:p>
          <a:endParaRPr lang="en-US"/>
        </a:p>
      </dgm:t>
    </dgm:pt>
    <dgm:pt modelId="{3B2A229A-137E-4542-83BE-DA6E70B18A78}">
      <dgm:prSet/>
      <dgm:spPr/>
      <dgm:t>
        <a:bodyPr/>
        <a:lstStyle/>
        <a:p>
          <a:r>
            <a:rPr lang="en-US"/>
            <a:t>Preventing</a:t>
          </a:r>
        </a:p>
      </dgm:t>
    </dgm:pt>
    <dgm:pt modelId="{CC70BB12-F70C-4432-B132-15D0AB4F9065}" type="parTrans" cxnId="{BEF5C917-D9E3-4E8E-A2B8-A34B8C19B087}">
      <dgm:prSet/>
      <dgm:spPr/>
      <dgm:t>
        <a:bodyPr/>
        <a:lstStyle/>
        <a:p>
          <a:endParaRPr lang="en-US"/>
        </a:p>
      </dgm:t>
    </dgm:pt>
    <dgm:pt modelId="{51D22E19-4667-4CF1-92BE-7704D0C8B4B3}" type="sibTrans" cxnId="{BEF5C917-D9E3-4E8E-A2B8-A34B8C19B087}">
      <dgm:prSet/>
      <dgm:spPr/>
      <dgm:t>
        <a:bodyPr/>
        <a:lstStyle/>
        <a:p>
          <a:endParaRPr lang="en-US"/>
        </a:p>
      </dgm:t>
    </dgm:pt>
    <dgm:pt modelId="{F6966A72-544B-4653-A446-AEA99ADB2B66}">
      <dgm:prSet/>
      <dgm:spPr/>
      <dgm:t>
        <a:bodyPr/>
        <a:lstStyle/>
        <a:p>
          <a:r>
            <a:rPr lang="en-US"/>
            <a:t>Preventing Suicide and Self-Harm</a:t>
          </a:r>
        </a:p>
      </dgm:t>
    </dgm:pt>
    <dgm:pt modelId="{38ED0FB3-6857-4A55-9785-9A37226CFCB7}" type="parTrans" cxnId="{5B430495-C250-449C-B87B-7D98B18EE66E}">
      <dgm:prSet/>
      <dgm:spPr/>
      <dgm:t>
        <a:bodyPr/>
        <a:lstStyle/>
        <a:p>
          <a:endParaRPr lang="en-US"/>
        </a:p>
      </dgm:t>
    </dgm:pt>
    <dgm:pt modelId="{F5BC81BB-BFA3-49E4-AC4F-F2091446DD82}" type="sibTrans" cxnId="{5B430495-C250-449C-B87B-7D98B18EE66E}">
      <dgm:prSet/>
      <dgm:spPr/>
      <dgm:t>
        <a:bodyPr/>
        <a:lstStyle/>
        <a:p>
          <a:endParaRPr lang="en-US"/>
        </a:p>
      </dgm:t>
    </dgm:pt>
    <dgm:pt modelId="{9DEAA9C8-7F7A-49EB-A9A4-C2F04C9C1876}">
      <dgm:prSet/>
      <dgm:spPr/>
      <dgm:t>
        <a:bodyPr/>
        <a:lstStyle/>
        <a:p>
          <a:r>
            <a:rPr lang="en-US"/>
            <a:t>Reducing</a:t>
          </a:r>
        </a:p>
      </dgm:t>
    </dgm:pt>
    <dgm:pt modelId="{8FD146D2-B0CF-4C45-A01F-E5C88CA39C2F}" type="parTrans" cxnId="{B3B62DAE-157A-493D-B840-0985D9EA7F99}">
      <dgm:prSet/>
      <dgm:spPr/>
      <dgm:t>
        <a:bodyPr/>
        <a:lstStyle/>
        <a:p>
          <a:endParaRPr lang="en-US"/>
        </a:p>
      </dgm:t>
    </dgm:pt>
    <dgm:pt modelId="{1384913A-5FFE-4F2B-B66C-24F3BFA55595}" type="sibTrans" cxnId="{B3B62DAE-157A-493D-B840-0985D9EA7F99}">
      <dgm:prSet/>
      <dgm:spPr/>
      <dgm:t>
        <a:bodyPr/>
        <a:lstStyle/>
        <a:p>
          <a:endParaRPr lang="en-US"/>
        </a:p>
      </dgm:t>
    </dgm:pt>
    <dgm:pt modelId="{6E88E650-5BE3-4644-BA16-28A14391973B}">
      <dgm:prSet/>
      <dgm:spPr/>
      <dgm:t>
        <a:bodyPr/>
        <a:lstStyle/>
        <a:p>
          <a:r>
            <a:rPr lang="en-US"/>
            <a:t>Reducing Restrictive Practice</a:t>
          </a:r>
        </a:p>
      </dgm:t>
    </dgm:pt>
    <dgm:pt modelId="{634BB078-FF9D-472B-A34B-236B8BAFAF0C}" type="parTrans" cxnId="{16107598-E044-4772-B82D-0E27F6C8AA5B}">
      <dgm:prSet/>
      <dgm:spPr/>
      <dgm:t>
        <a:bodyPr/>
        <a:lstStyle/>
        <a:p>
          <a:endParaRPr lang="en-US"/>
        </a:p>
      </dgm:t>
    </dgm:pt>
    <dgm:pt modelId="{24530CAB-FC6B-4460-B26B-04AD9D9EDC1A}" type="sibTrans" cxnId="{16107598-E044-4772-B82D-0E27F6C8AA5B}">
      <dgm:prSet/>
      <dgm:spPr/>
      <dgm:t>
        <a:bodyPr/>
        <a:lstStyle/>
        <a:p>
          <a:endParaRPr lang="en-US"/>
        </a:p>
      </dgm:t>
    </dgm:pt>
    <dgm:pt modelId="{4EC5AC1A-837B-4F38-BC1A-35B0C47B5AD1}" type="pres">
      <dgm:prSet presAssocID="{C486DDF7-3E12-4972-B2AB-C3EC0EF58236}" presName="Name0" presStyleCnt="0">
        <dgm:presLayoutVars>
          <dgm:dir/>
          <dgm:animLvl val="lvl"/>
          <dgm:resizeHandles val="exact"/>
        </dgm:presLayoutVars>
      </dgm:prSet>
      <dgm:spPr/>
    </dgm:pt>
    <dgm:pt modelId="{62EAF082-4F96-4584-BAD4-F26A38D5F2E6}" type="pres">
      <dgm:prSet presAssocID="{69ABB349-EBBC-4790-B1FE-D43D76722A16}" presName="linNode" presStyleCnt="0"/>
      <dgm:spPr/>
    </dgm:pt>
    <dgm:pt modelId="{7FA2C24C-7ABD-42A3-8E3F-E961D08F30AF}" type="pres">
      <dgm:prSet presAssocID="{69ABB349-EBBC-4790-B1FE-D43D76722A16}" presName="parentText" presStyleLbl="solidFgAcc1" presStyleIdx="0" presStyleCnt="3">
        <dgm:presLayoutVars>
          <dgm:chMax val="1"/>
          <dgm:bulletEnabled/>
        </dgm:presLayoutVars>
      </dgm:prSet>
      <dgm:spPr/>
    </dgm:pt>
    <dgm:pt modelId="{E45C9D80-759B-48DB-A839-EFCFDD4795ED}" type="pres">
      <dgm:prSet presAssocID="{69ABB349-EBBC-4790-B1FE-D43D76722A16}" presName="descendantText" presStyleLbl="alignNode1" presStyleIdx="0" presStyleCnt="3">
        <dgm:presLayoutVars>
          <dgm:bulletEnabled/>
        </dgm:presLayoutVars>
      </dgm:prSet>
      <dgm:spPr/>
    </dgm:pt>
    <dgm:pt modelId="{AEBEE5D9-C2D2-492C-88AC-4AD9511D12C5}" type="pres">
      <dgm:prSet presAssocID="{FC3FF592-F511-4EE8-9A46-EE2E4A98886B}" presName="sp" presStyleCnt="0"/>
      <dgm:spPr/>
    </dgm:pt>
    <dgm:pt modelId="{0EFCCD31-960F-4D6B-B1C5-5A1E221977DA}" type="pres">
      <dgm:prSet presAssocID="{3B2A229A-137E-4542-83BE-DA6E70B18A78}" presName="linNode" presStyleCnt="0"/>
      <dgm:spPr/>
    </dgm:pt>
    <dgm:pt modelId="{DA2FCB84-26BB-41E8-9940-667C020E6125}" type="pres">
      <dgm:prSet presAssocID="{3B2A229A-137E-4542-83BE-DA6E70B18A78}" presName="parentText" presStyleLbl="solidFgAcc1" presStyleIdx="1" presStyleCnt="3">
        <dgm:presLayoutVars>
          <dgm:chMax val="1"/>
          <dgm:bulletEnabled/>
        </dgm:presLayoutVars>
      </dgm:prSet>
      <dgm:spPr/>
    </dgm:pt>
    <dgm:pt modelId="{109B1EC1-E298-491A-B563-C610465C7137}" type="pres">
      <dgm:prSet presAssocID="{3B2A229A-137E-4542-83BE-DA6E70B18A78}" presName="descendantText" presStyleLbl="alignNode1" presStyleIdx="1" presStyleCnt="3">
        <dgm:presLayoutVars>
          <dgm:bulletEnabled/>
        </dgm:presLayoutVars>
      </dgm:prSet>
      <dgm:spPr/>
    </dgm:pt>
    <dgm:pt modelId="{F5C7322A-FE64-4058-B5C9-C365857B40B5}" type="pres">
      <dgm:prSet presAssocID="{51D22E19-4667-4CF1-92BE-7704D0C8B4B3}" presName="sp" presStyleCnt="0"/>
      <dgm:spPr/>
    </dgm:pt>
    <dgm:pt modelId="{65A1C19C-EE77-4533-ACB2-445F9AAA5221}" type="pres">
      <dgm:prSet presAssocID="{9DEAA9C8-7F7A-49EB-A9A4-C2F04C9C1876}" presName="linNode" presStyleCnt="0"/>
      <dgm:spPr/>
    </dgm:pt>
    <dgm:pt modelId="{51A264D2-E6ED-4919-B1B6-6F18D69715B5}" type="pres">
      <dgm:prSet presAssocID="{9DEAA9C8-7F7A-49EB-A9A4-C2F04C9C1876}" presName="parentText" presStyleLbl="solidFgAcc1" presStyleIdx="2" presStyleCnt="3">
        <dgm:presLayoutVars>
          <dgm:chMax val="1"/>
          <dgm:bulletEnabled/>
        </dgm:presLayoutVars>
      </dgm:prSet>
      <dgm:spPr/>
    </dgm:pt>
    <dgm:pt modelId="{39A6219D-BC82-46A3-8C6B-A05CBCD490CE}" type="pres">
      <dgm:prSet presAssocID="{9DEAA9C8-7F7A-49EB-A9A4-C2F04C9C1876}" presName="descendantText" presStyleLbl="alignNode1" presStyleIdx="2" presStyleCnt="3">
        <dgm:presLayoutVars>
          <dgm:bulletEnabled/>
        </dgm:presLayoutVars>
      </dgm:prSet>
      <dgm:spPr/>
    </dgm:pt>
  </dgm:ptLst>
  <dgm:cxnLst>
    <dgm:cxn modelId="{9F6F0E09-157D-4468-BB43-E64F585FF6E5}" type="presOf" srcId="{3B2A229A-137E-4542-83BE-DA6E70B18A78}" destId="{DA2FCB84-26BB-41E8-9940-667C020E6125}" srcOrd="0" destOrd="0" presId="urn:microsoft.com/office/officeart/2016/7/layout/VerticalHollowActionList"/>
    <dgm:cxn modelId="{BEF5C917-D9E3-4E8E-A2B8-A34B8C19B087}" srcId="{C486DDF7-3E12-4972-B2AB-C3EC0EF58236}" destId="{3B2A229A-137E-4542-83BE-DA6E70B18A78}" srcOrd="1" destOrd="0" parTransId="{CC70BB12-F70C-4432-B132-15D0AB4F9065}" sibTransId="{51D22E19-4667-4CF1-92BE-7704D0C8B4B3}"/>
    <dgm:cxn modelId="{6E9F3B26-55B4-48FA-B6B8-5E3906AAFA49}" srcId="{C486DDF7-3E12-4972-B2AB-C3EC0EF58236}" destId="{69ABB349-EBBC-4790-B1FE-D43D76722A16}" srcOrd="0" destOrd="0" parTransId="{0F3D0514-95F0-476C-87AE-206A73BFB565}" sibTransId="{FC3FF592-F511-4EE8-9A46-EE2E4A98886B}"/>
    <dgm:cxn modelId="{1A9F9A2E-ACA2-4B77-A072-48EC48B596E9}" type="presOf" srcId="{6E88E650-5BE3-4644-BA16-28A14391973B}" destId="{39A6219D-BC82-46A3-8C6B-A05CBCD490CE}" srcOrd="0" destOrd="0" presId="urn:microsoft.com/office/officeart/2016/7/layout/VerticalHollowActionList"/>
    <dgm:cxn modelId="{4C712E93-3C2A-4C64-9276-877E0D067E1F}" type="presOf" srcId="{C486DDF7-3E12-4972-B2AB-C3EC0EF58236}" destId="{4EC5AC1A-837B-4F38-BC1A-35B0C47B5AD1}" srcOrd="0" destOrd="0" presId="urn:microsoft.com/office/officeart/2016/7/layout/VerticalHollowActionList"/>
    <dgm:cxn modelId="{5B430495-C250-449C-B87B-7D98B18EE66E}" srcId="{3B2A229A-137E-4542-83BE-DA6E70B18A78}" destId="{F6966A72-544B-4653-A446-AEA99ADB2B66}" srcOrd="0" destOrd="0" parTransId="{38ED0FB3-6857-4A55-9785-9A37226CFCB7}" sibTransId="{F5BC81BB-BFA3-49E4-AC4F-F2091446DD82}"/>
    <dgm:cxn modelId="{16107598-E044-4772-B82D-0E27F6C8AA5B}" srcId="{9DEAA9C8-7F7A-49EB-A9A4-C2F04C9C1876}" destId="{6E88E650-5BE3-4644-BA16-28A14391973B}" srcOrd="0" destOrd="0" parTransId="{634BB078-FF9D-472B-A34B-236B8BAFAF0C}" sibTransId="{24530CAB-FC6B-4460-B26B-04AD9D9EDC1A}"/>
    <dgm:cxn modelId="{FB73E39C-9F83-4F18-8DCF-AD4E977C98C5}" type="presOf" srcId="{69ABB349-EBBC-4790-B1FE-D43D76722A16}" destId="{7FA2C24C-7ABD-42A3-8E3F-E961D08F30AF}" srcOrd="0" destOrd="0" presId="urn:microsoft.com/office/officeart/2016/7/layout/VerticalHollowActionList"/>
    <dgm:cxn modelId="{DA8099A8-F7A9-470F-9D3D-8DE7F9700698}" type="presOf" srcId="{1235215B-9792-4881-823A-9B7B59DA52C2}" destId="{E45C9D80-759B-48DB-A839-EFCFDD4795ED}" srcOrd="0" destOrd="0" presId="urn:microsoft.com/office/officeart/2016/7/layout/VerticalHollowActionList"/>
    <dgm:cxn modelId="{B3B62DAE-157A-493D-B840-0985D9EA7F99}" srcId="{C486DDF7-3E12-4972-B2AB-C3EC0EF58236}" destId="{9DEAA9C8-7F7A-49EB-A9A4-C2F04C9C1876}" srcOrd="2" destOrd="0" parTransId="{8FD146D2-B0CF-4C45-A01F-E5C88CA39C2F}" sibTransId="{1384913A-5FFE-4F2B-B66C-24F3BFA55595}"/>
    <dgm:cxn modelId="{FA0847D5-5398-4BC3-83C2-7BF6B5141D68}" srcId="{69ABB349-EBBC-4790-B1FE-D43D76722A16}" destId="{1235215B-9792-4881-823A-9B7B59DA52C2}" srcOrd="0" destOrd="0" parTransId="{8A81F492-0BC9-4DF4-8CF2-98A7579B0AA6}" sibTransId="{354E1F75-C7ED-4E7D-8243-9C64804F0EB8}"/>
    <dgm:cxn modelId="{81EB5DDF-3B22-45E1-834A-33BF2B13CE1F}" type="presOf" srcId="{F6966A72-544B-4653-A446-AEA99ADB2B66}" destId="{109B1EC1-E298-491A-B563-C610465C7137}" srcOrd="0" destOrd="0" presId="urn:microsoft.com/office/officeart/2016/7/layout/VerticalHollowActionList"/>
    <dgm:cxn modelId="{341C1FF1-A904-4BA4-B383-6C926DDFB83D}" type="presOf" srcId="{9DEAA9C8-7F7A-49EB-A9A4-C2F04C9C1876}" destId="{51A264D2-E6ED-4919-B1B6-6F18D69715B5}" srcOrd="0" destOrd="0" presId="urn:microsoft.com/office/officeart/2016/7/layout/VerticalHollowActionList"/>
    <dgm:cxn modelId="{046ECF4E-C155-413D-9A71-D4D79E06016D}" type="presParOf" srcId="{4EC5AC1A-837B-4F38-BC1A-35B0C47B5AD1}" destId="{62EAF082-4F96-4584-BAD4-F26A38D5F2E6}" srcOrd="0" destOrd="0" presId="urn:microsoft.com/office/officeart/2016/7/layout/VerticalHollowActionList"/>
    <dgm:cxn modelId="{96B86F03-BBAB-4BAC-AE6E-55D468087CBA}" type="presParOf" srcId="{62EAF082-4F96-4584-BAD4-F26A38D5F2E6}" destId="{7FA2C24C-7ABD-42A3-8E3F-E961D08F30AF}" srcOrd="0" destOrd="0" presId="urn:microsoft.com/office/officeart/2016/7/layout/VerticalHollowActionList"/>
    <dgm:cxn modelId="{B1244CA3-B5CE-44E1-B98E-C757D5038996}" type="presParOf" srcId="{62EAF082-4F96-4584-BAD4-F26A38D5F2E6}" destId="{E45C9D80-759B-48DB-A839-EFCFDD4795ED}" srcOrd="1" destOrd="0" presId="urn:microsoft.com/office/officeart/2016/7/layout/VerticalHollowActionList"/>
    <dgm:cxn modelId="{B90D2910-9130-42A0-B70B-D986E862C064}" type="presParOf" srcId="{4EC5AC1A-837B-4F38-BC1A-35B0C47B5AD1}" destId="{AEBEE5D9-C2D2-492C-88AC-4AD9511D12C5}" srcOrd="1" destOrd="0" presId="urn:microsoft.com/office/officeart/2016/7/layout/VerticalHollowActionList"/>
    <dgm:cxn modelId="{805AC081-092F-42A1-BD12-4704837319C7}" type="presParOf" srcId="{4EC5AC1A-837B-4F38-BC1A-35B0C47B5AD1}" destId="{0EFCCD31-960F-4D6B-B1C5-5A1E221977DA}" srcOrd="2" destOrd="0" presId="urn:microsoft.com/office/officeart/2016/7/layout/VerticalHollowActionList"/>
    <dgm:cxn modelId="{48853341-3ACB-43E8-B33D-B37B5E758848}" type="presParOf" srcId="{0EFCCD31-960F-4D6B-B1C5-5A1E221977DA}" destId="{DA2FCB84-26BB-41E8-9940-667C020E6125}" srcOrd="0" destOrd="0" presId="urn:microsoft.com/office/officeart/2016/7/layout/VerticalHollowActionList"/>
    <dgm:cxn modelId="{DD00F19D-1437-487B-90D1-E8B5B441D300}" type="presParOf" srcId="{0EFCCD31-960F-4D6B-B1C5-5A1E221977DA}" destId="{109B1EC1-E298-491A-B563-C610465C7137}" srcOrd="1" destOrd="0" presId="urn:microsoft.com/office/officeart/2016/7/layout/VerticalHollowActionList"/>
    <dgm:cxn modelId="{BC7C3ECC-285D-4F42-A422-349B22F64C8D}" type="presParOf" srcId="{4EC5AC1A-837B-4F38-BC1A-35B0C47B5AD1}" destId="{F5C7322A-FE64-4058-B5C9-C365857B40B5}" srcOrd="3" destOrd="0" presId="urn:microsoft.com/office/officeart/2016/7/layout/VerticalHollowActionList"/>
    <dgm:cxn modelId="{B0AC7E9A-28F6-4AF7-ADC9-C87BB4F84A65}" type="presParOf" srcId="{4EC5AC1A-837B-4F38-BC1A-35B0C47B5AD1}" destId="{65A1C19C-EE77-4533-ACB2-445F9AAA5221}" srcOrd="4" destOrd="0" presId="urn:microsoft.com/office/officeart/2016/7/layout/VerticalHollowActionList"/>
    <dgm:cxn modelId="{6BCCF9DD-A835-4242-95E4-B8C6ABF3F886}" type="presParOf" srcId="{65A1C19C-EE77-4533-ACB2-445F9AAA5221}" destId="{51A264D2-E6ED-4919-B1B6-6F18D69715B5}" srcOrd="0" destOrd="0" presId="urn:microsoft.com/office/officeart/2016/7/layout/VerticalHollowActionList"/>
    <dgm:cxn modelId="{A7004688-1C53-408F-AEAC-1D91141E4F2F}" type="presParOf" srcId="{65A1C19C-EE77-4533-ACB2-445F9AAA5221}" destId="{39A6219D-BC82-46A3-8C6B-A05CBCD490CE}"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742259A-F75F-4F46-AED7-85007805245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718E98D-438D-42A4-881C-0319324EAFA0}">
      <dgm:prSet/>
      <dgm:spPr/>
      <dgm:t>
        <a:bodyPr/>
        <a:lstStyle/>
        <a:p>
          <a:pPr>
            <a:lnSpc>
              <a:spcPct val="100000"/>
            </a:lnSpc>
          </a:pPr>
          <a:r>
            <a:rPr lang="en-GB" dirty="0"/>
            <a:t>We were data driven and asked questions of the data and chose to take an </a:t>
          </a:r>
          <a:r>
            <a:rPr lang="en-GB" b="1" dirty="0"/>
            <a:t>appreciative approach</a:t>
          </a:r>
          <a:endParaRPr lang="en-US" b="1" dirty="0"/>
        </a:p>
      </dgm:t>
    </dgm:pt>
    <dgm:pt modelId="{69791C0D-73AC-4D6F-859A-00259FECB4F9}" type="parTrans" cxnId="{67F25054-B8D3-40A1-B711-02DB41C86DDE}">
      <dgm:prSet/>
      <dgm:spPr/>
      <dgm:t>
        <a:bodyPr/>
        <a:lstStyle/>
        <a:p>
          <a:endParaRPr lang="en-US"/>
        </a:p>
      </dgm:t>
    </dgm:pt>
    <dgm:pt modelId="{E97B9752-486B-4F26-9585-6FEEDCA7E5C7}" type="sibTrans" cxnId="{67F25054-B8D3-40A1-B711-02DB41C86DDE}">
      <dgm:prSet/>
      <dgm:spPr/>
      <dgm:t>
        <a:bodyPr/>
        <a:lstStyle/>
        <a:p>
          <a:endParaRPr lang="en-US"/>
        </a:p>
      </dgm:t>
    </dgm:pt>
    <dgm:pt modelId="{0A537BA6-2DBA-41C1-88BC-FD569A3DBC2E}">
      <dgm:prSet/>
      <dgm:spPr/>
      <dgm:t>
        <a:bodyPr/>
        <a:lstStyle/>
        <a:p>
          <a:pPr>
            <a:lnSpc>
              <a:spcPct val="100000"/>
            </a:lnSpc>
          </a:pPr>
          <a:r>
            <a:rPr lang="en-GB" dirty="0"/>
            <a:t>We asked: Where are incidents happening most often? Certain time of day? </a:t>
          </a:r>
          <a:endParaRPr lang="en-US" dirty="0"/>
        </a:p>
      </dgm:t>
    </dgm:pt>
    <dgm:pt modelId="{9FD97FDF-2F7B-4071-9256-7F14CB8B9D5F}" type="parTrans" cxnId="{93E52BD7-5CFB-4832-AC33-C85E6C2609D6}">
      <dgm:prSet/>
      <dgm:spPr/>
      <dgm:t>
        <a:bodyPr/>
        <a:lstStyle/>
        <a:p>
          <a:endParaRPr lang="en-US"/>
        </a:p>
      </dgm:t>
    </dgm:pt>
    <dgm:pt modelId="{9D28D1F1-2DBF-4E10-B4F7-19AB2EC86DB5}" type="sibTrans" cxnId="{93E52BD7-5CFB-4832-AC33-C85E6C2609D6}">
      <dgm:prSet/>
      <dgm:spPr/>
      <dgm:t>
        <a:bodyPr/>
        <a:lstStyle/>
        <a:p>
          <a:endParaRPr lang="en-US"/>
        </a:p>
      </dgm:t>
    </dgm:pt>
    <dgm:pt modelId="{14819035-C312-4F9F-AB43-4A7BE386DDCA}">
      <dgm:prSet/>
      <dgm:spPr/>
      <dgm:t>
        <a:bodyPr/>
        <a:lstStyle/>
        <a:p>
          <a:pPr>
            <a:lnSpc>
              <a:spcPct val="100000"/>
            </a:lnSpc>
          </a:pPr>
          <a:r>
            <a:rPr lang="en-GB" dirty="0"/>
            <a:t>But also: Where are incidents happening least often?</a:t>
          </a:r>
          <a:endParaRPr lang="en-US" dirty="0"/>
        </a:p>
      </dgm:t>
    </dgm:pt>
    <dgm:pt modelId="{327400E1-BFCB-422C-8FB9-56BBCD4B247E}" type="parTrans" cxnId="{D2DC24E4-86AC-4AFF-BDF7-46B981F1EB44}">
      <dgm:prSet/>
      <dgm:spPr/>
      <dgm:t>
        <a:bodyPr/>
        <a:lstStyle/>
        <a:p>
          <a:endParaRPr lang="en-US"/>
        </a:p>
      </dgm:t>
    </dgm:pt>
    <dgm:pt modelId="{29289C8A-25A7-479E-9DDB-B42CBF80959C}" type="sibTrans" cxnId="{D2DC24E4-86AC-4AFF-BDF7-46B981F1EB44}">
      <dgm:prSet/>
      <dgm:spPr/>
      <dgm:t>
        <a:bodyPr/>
        <a:lstStyle/>
        <a:p>
          <a:endParaRPr lang="en-US"/>
        </a:p>
      </dgm:t>
    </dgm:pt>
    <dgm:pt modelId="{18500E51-310C-4A42-BF99-3B9CAF89559F}">
      <dgm:prSet/>
      <dgm:spPr/>
      <dgm:t>
        <a:bodyPr/>
        <a:lstStyle/>
        <a:p>
          <a:pPr>
            <a:lnSpc>
              <a:spcPct val="100000"/>
            </a:lnSpc>
          </a:pPr>
          <a:r>
            <a:rPr lang="en-GB" dirty="0"/>
            <a:t>And it was by doing this that we could formulate change ideas and take a different approach</a:t>
          </a:r>
          <a:endParaRPr lang="en-US" dirty="0"/>
        </a:p>
      </dgm:t>
    </dgm:pt>
    <dgm:pt modelId="{C77D780F-F8CB-474F-945E-739FC05D54C3}" type="parTrans" cxnId="{088EE5BD-D88F-4BE8-A4A9-4C36CF198265}">
      <dgm:prSet/>
      <dgm:spPr/>
      <dgm:t>
        <a:bodyPr/>
        <a:lstStyle/>
        <a:p>
          <a:endParaRPr lang="en-US"/>
        </a:p>
      </dgm:t>
    </dgm:pt>
    <dgm:pt modelId="{0E2AA06B-4B72-44DF-9C54-01765DFE4CAD}" type="sibTrans" cxnId="{088EE5BD-D88F-4BE8-A4A9-4C36CF198265}">
      <dgm:prSet/>
      <dgm:spPr/>
      <dgm:t>
        <a:bodyPr/>
        <a:lstStyle/>
        <a:p>
          <a:endParaRPr lang="en-US"/>
        </a:p>
      </dgm:t>
    </dgm:pt>
    <dgm:pt modelId="{8AE616B0-BF87-4DC4-8060-F82EA4372780}" type="pres">
      <dgm:prSet presAssocID="{7742259A-F75F-4F46-AED7-850078052450}" presName="root" presStyleCnt="0">
        <dgm:presLayoutVars>
          <dgm:dir/>
          <dgm:resizeHandles val="exact"/>
        </dgm:presLayoutVars>
      </dgm:prSet>
      <dgm:spPr/>
    </dgm:pt>
    <dgm:pt modelId="{CC9A9070-90A8-41A6-BD1F-18B5543ABE84}" type="pres">
      <dgm:prSet presAssocID="{C718E98D-438D-42A4-881C-0319324EAFA0}" presName="compNode" presStyleCnt="0"/>
      <dgm:spPr/>
    </dgm:pt>
    <dgm:pt modelId="{2F38804B-6596-4376-A17A-08E2EDAF9D4C}" type="pres">
      <dgm:prSet presAssocID="{C718E98D-438D-42A4-881C-0319324EAFA0}" presName="bgRect" presStyleLbl="bgShp" presStyleIdx="0" presStyleCnt="4"/>
      <dgm:spPr/>
    </dgm:pt>
    <dgm:pt modelId="{409AC85F-EC56-4694-B9E8-6E141581E27E}" type="pres">
      <dgm:prSet presAssocID="{C718E98D-438D-42A4-881C-0319324EAFA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Question mark"/>
        </a:ext>
      </dgm:extLst>
    </dgm:pt>
    <dgm:pt modelId="{369BBD85-D711-46FA-8466-3D1E9F705E90}" type="pres">
      <dgm:prSet presAssocID="{C718E98D-438D-42A4-881C-0319324EAFA0}" presName="spaceRect" presStyleCnt="0"/>
      <dgm:spPr/>
    </dgm:pt>
    <dgm:pt modelId="{1542A777-13C9-4C95-B04F-9015368A22C6}" type="pres">
      <dgm:prSet presAssocID="{C718E98D-438D-42A4-881C-0319324EAFA0}" presName="parTx" presStyleLbl="revTx" presStyleIdx="0" presStyleCnt="4">
        <dgm:presLayoutVars>
          <dgm:chMax val="0"/>
          <dgm:chPref val="0"/>
        </dgm:presLayoutVars>
      </dgm:prSet>
      <dgm:spPr/>
    </dgm:pt>
    <dgm:pt modelId="{333ED3F1-C2BD-40FC-939A-5CAF1ADBA6B1}" type="pres">
      <dgm:prSet presAssocID="{E97B9752-486B-4F26-9585-6FEEDCA7E5C7}" presName="sibTrans" presStyleCnt="0"/>
      <dgm:spPr/>
    </dgm:pt>
    <dgm:pt modelId="{5B89320E-A699-4A41-B367-2C09C6D7B8B8}" type="pres">
      <dgm:prSet presAssocID="{0A537BA6-2DBA-41C1-88BC-FD569A3DBC2E}" presName="compNode" presStyleCnt="0"/>
      <dgm:spPr/>
    </dgm:pt>
    <dgm:pt modelId="{4DE65B0A-CECA-454A-965E-5F5779520B4D}" type="pres">
      <dgm:prSet presAssocID="{0A537BA6-2DBA-41C1-88BC-FD569A3DBC2E}" presName="bgRect" presStyleLbl="bgShp" presStyleIdx="1" presStyleCnt="4"/>
      <dgm:spPr/>
    </dgm:pt>
    <dgm:pt modelId="{3994E3FF-FB65-4D3B-A902-26CA2696F0CC}" type="pres">
      <dgm:prSet presAssocID="{0A537BA6-2DBA-41C1-88BC-FD569A3DBC2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opwatch"/>
        </a:ext>
      </dgm:extLst>
    </dgm:pt>
    <dgm:pt modelId="{48FD685F-FFB4-4EAB-8231-CC48A97E5FC9}" type="pres">
      <dgm:prSet presAssocID="{0A537BA6-2DBA-41C1-88BC-FD569A3DBC2E}" presName="spaceRect" presStyleCnt="0"/>
      <dgm:spPr/>
    </dgm:pt>
    <dgm:pt modelId="{6D8E1D40-8119-4CD3-9C4E-D1A708F53528}" type="pres">
      <dgm:prSet presAssocID="{0A537BA6-2DBA-41C1-88BC-FD569A3DBC2E}" presName="parTx" presStyleLbl="revTx" presStyleIdx="1" presStyleCnt="4">
        <dgm:presLayoutVars>
          <dgm:chMax val="0"/>
          <dgm:chPref val="0"/>
        </dgm:presLayoutVars>
      </dgm:prSet>
      <dgm:spPr/>
    </dgm:pt>
    <dgm:pt modelId="{EDDF3856-43A4-40D9-B250-1067D92058EB}" type="pres">
      <dgm:prSet presAssocID="{9D28D1F1-2DBF-4E10-B4F7-19AB2EC86DB5}" presName="sibTrans" presStyleCnt="0"/>
      <dgm:spPr/>
    </dgm:pt>
    <dgm:pt modelId="{F61B6079-452A-4604-8AC9-1DEA00C214AE}" type="pres">
      <dgm:prSet presAssocID="{14819035-C312-4F9F-AB43-4A7BE386DDCA}" presName="compNode" presStyleCnt="0"/>
      <dgm:spPr/>
    </dgm:pt>
    <dgm:pt modelId="{817E9F9F-5C0C-4CF6-954E-485F71B5BB7B}" type="pres">
      <dgm:prSet presAssocID="{14819035-C312-4F9F-AB43-4A7BE386DDCA}" presName="bgRect" presStyleLbl="bgShp" presStyleIdx="2" presStyleCnt="4"/>
      <dgm:spPr/>
    </dgm:pt>
    <dgm:pt modelId="{7329AEF8-8717-4371-A64A-BF782C68EDFC}" type="pres">
      <dgm:prSet presAssocID="{14819035-C312-4F9F-AB43-4A7BE386DDC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peed Bump"/>
        </a:ext>
      </dgm:extLst>
    </dgm:pt>
    <dgm:pt modelId="{0EA568B7-B78A-4996-AF1C-617E48140578}" type="pres">
      <dgm:prSet presAssocID="{14819035-C312-4F9F-AB43-4A7BE386DDCA}" presName="spaceRect" presStyleCnt="0"/>
      <dgm:spPr/>
    </dgm:pt>
    <dgm:pt modelId="{85D694A2-042C-4BBA-BC30-044CA791BE63}" type="pres">
      <dgm:prSet presAssocID="{14819035-C312-4F9F-AB43-4A7BE386DDCA}" presName="parTx" presStyleLbl="revTx" presStyleIdx="2" presStyleCnt="4">
        <dgm:presLayoutVars>
          <dgm:chMax val="0"/>
          <dgm:chPref val="0"/>
        </dgm:presLayoutVars>
      </dgm:prSet>
      <dgm:spPr/>
    </dgm:pt>
    <dgm:pt modelId="{E91D954C-1008-4572-8BD7-03B9608DE2CF}" type="pres">
      <dgm:prSet presAssocID="{29289C8A-25A7-479E-9DDB-B42CBF80959C}" presName="sibTrans" presStyleCnt="0"/>
      <dgm:spPr/>
    </dgm:pt>
    <dgm:pt modelId="{15E93BE2-E19B-4DFA-94CA-C3FDF7B6A3F7}" type="pres">
      <dgm:prSet presAssocID="{18500E51-310C-4A42-BF99-3B9CAF89559F}" presName="compNode" presStyleCnt="0"/>
      <dgm:spPr/>
    </dgm:pt>
    <dgm:pt modelId="{D3109E81-AD63-4319-8138-AD6F9BD80BC7}" type="pres">
      <dgm:prSet presAssocID="{18500E51-310C-4A42-BF99-3B9CAF89559F}" presName="bgRect" presStyleLbl="bgShp" presStyleIdx="3" presStyleCnt="4"/>
      <dgm:spPr/>
    </dgm:pt>
    <dgm:pt modelId="{DB30EC5A-CCFB-4E97-B510-A0B002DF568E}" type="pres">
      <dgm:prSet presAssocID="{18500E51-310C-4A42-BF99-3B9CAF89559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Lightbulb"/>
        </a:ext>
      </dgm:extLst>
    </dgm:pt>
    <dgm:pt modelId="{6DEAE1BB-6004-4FF9-A031-665057DC3C3D}" type="pres">
      <dgm:prSet presAssocID="{18500E51-310C-4A42-BF99-3B9CAF89559F}" presName="spaceRect" presStyleCnt="0"/>
      <dgm:spPr/>
    </dgm:pt>
    <dgm:pt modelId="{3D03614A-02C7-4FBC-876F-C9AAA03152F1}" type="pres">
      <dgm:prSet presAssocID="{18500E51-310C-4A42-BF99-3B9CAF89559F}" presName="parTx" presStyleLbl="revTx" presStyleIdx="3" presStyleCnt="4">
        <dgm:presLayoutVars>
          <dgm:chMax val="0"/>
          <dgm:chPref val="0"/>
        </dgm:presLayoutVars>
      </dgm:prSet>
      <dgm:spPr/>
    </dgm:pt>
  </dgm:ptLst>
  <dgm:cxnLst>
    <dgm:cxn modelId="{25C19A30-BA13-4E9D-904F-FE4145F5332A}" type="presOf" srcId="{18500E51-310C-4A42-BF99-3B9CAF89559F}" destId="{3D03614A-02C7-4FBC-876F-C9AAA03152F1}" srcOrd="0" destOrd="0" presId="urn:microsoft.com/office/officeart/2018/2/layout/IconVerticalSolidList"/>
    <dgm:cxn modelId="{E15EB371-2A9F-4EA3-9680-0BFF2DEF9A96}" type="presOf" srcId="{7742259A-F75F-4F46-AED7-850078052450}" destId="{8AE616B0-BF87-4DC4-8060-F82EA4372780}" srcOrd="0" destOrd="0" presId="urn:microsoft.com/office/officeart/2018/2/layout/IconVerticalSolidList"/>
    <dgm:cxn modelId="{67F25054-B8D3-40A1-B711-02DB41C86DDE}" srcId="{7742259A-F75F-4F46-AED7-850078052450}" destId="{C718E98D-438D-42A4-881C-0319324EAFA0}" srcOrd="0" destOrd="0" parTransId="{69791C0D-73AC-4D6F-859A-00259FECB4F9}" sibTransId="{E97B9752-486B-4F26-9585-6FEEDCA7E5C7}"/>
    <dgm:cxn modelId="{088EE5BD-D88F-4BE8-A4A9-4C36CF198265}" srcId="{7742259A-F75F-4F46-AED7-850078052450}" destId="{18500E51-310C-4A42-BF99-3B9CAF89559F}" srcOrd="3" destOrd="0" parTransId="{C77D780F-F8CB-474F-945E-739FC05D54C3}" sibTransId="{0E2AA06B-4B72-44DF-9C54-01765DFE4CAD}"/>
    <dgm:cxn modelId="{09F57FCF-073B-45ED-8B0A-EB30F2380CA1}" type="presOf" srcId="{14819035-C312-4F9F-AB43-4A7BE386DDCA}" destId="{85D694A2-042C-4BBA-BC30-044CA791BE63}" srcOrd="0" destOrd="0" presId="urn:microsoft.com/office/officeart/2018/2/layout/IconVerticalSolidList"/>
    <dgm:cxn modelId="{49541BD4-383B-4BFD-ACDC-8A267CC2B499}" type="presOf" srcId="{0A537BA6-2DBA-41C1-88BC-FD569A3DBC2E}" destId="{6D8E1D40-8119-4CD3-9C4E-D1A708F53528}" srcOrd="0" destOrd="0" presId="urn:microsoft.com/office/officeart/2018/2/layout/IconVerticalSolidList"/>
    <dgm:cxn modelId="{80210AD7-6E3E-4CBF-8141-9900269B1876}" type="presOf" srcId="{C718E98D-438D-42A4-881C-0319324EAFA0}" destId="{1542A777-13C9-4C95-B04F-9015368A22C6}" srcOrd="0" destOrd="0" presId="urn:microsoft.com/office/officeart/2018/2/layout/IconVerticalSolidList"/>
    <dgm:cxn modelId="{93E52BD7-5CFB-4832-AC33-C85E6C2609D6}" srcId="{7742259A-F75F-4F46-AED7-850078052450}" destId="{0A537BA6-2DBA-41C1-88BC-FD569A3DBC2E}" srcOrd="1" destOrd="0" parTransId="{9FD97FDF-2F7B-4071-9256-7F14CB8B9D5F}" sibTransId="{9D28D1F1-2DBF-4E10-B4F7-19AB2EC86DB5}"/>
    <dgm:cxn modelId="{D2DC24E4-86AC-4AFF-BDF7-46B981F1EB44}" srcId="{7742259A-F75F-4F46-AED7-850078052450}" destId="{14819035-C312-4F9F-AB43-4A7BE386DDCA}" srcOrd="2" destOrd="0" parTransId="{327400E1-BFCB-422C-8FB9-56BBCD4B247E}" sibTransId="{29289C8A-25A7-479E-9DDB-B42CBF80959C}"/>
    <dgm:cxn modelId="{EDBF0D2D-CA2F-46A3-9B41-14FDEC6D342A}" type="presParOf" srcId="{8AE616B0-BF87-4DC4-8060-F82EA4372780}" destId="{CC9A9070-90A8-41A6-BD1F-18B5543ABE84}" srcOrd="0" destOrd="0" presId="urn:microsoft.com/office/officeart/2018/2/layout/IconVerticalSolidList"/>
    <dgm:cxn modelId="{F3634B25-B5E4-4D5A-811C-86F432A204D5}" type="presParOf" srcId="{CC9A9070-90A8-41A6-BD1F-18B5543ABE84}" destId="{2F38804B-6596-4376-A17A-08E2EDAF9D4C}" srcOrd="0" destOrd="0" presId="urn:microsoft.com/office/officeart/2018/2/layout/IconVerticalSolidList"/>
    <dgm:cxn modelId="{C57E5143-C58E-4530-A6BB-F42A539CE0D3}" type="presParOf" srcId="{CC9A9070-90A8-41A6-BD1F-18B5543ABE84}" destId="{409AC85F-EC56-4694-B9E8-6E141581E27E}" srcOrd="1" destOrd="0" presId="urn:microsoft.com/office/officeart/2018/2/layout/IconVerticalSolidList"/>
    <dgm:cxn modelId="{3F193134-D13C-42DC-897C-A41FF77A0633}" type="presParOf" srcId="{CC9A9070-90A8-41A6-BD1F-18B5543ABE84}" destId="{369BBD85-D711-46FA-8466-3D1E9F705E90}" srcOrd="2" destOrd="0" presId="urn:microsoft.com/office/officeart/2018/2/layout/IconVerticalSolidList"/>
    <dgm:cxn modelId="{6DD7D1DD-024F-4651-B631-556C023CEAA7}" type="presParOf" srcId="{CC9A9070-90A8-41A6-BD1F-18B5543ABE84}" destId="{1542A777-13C9-4C95-B04F-9015368A22C6}" srcOrd="3" destOrd="0" presId="urn:microsoft.com/office/officeart/2018/2/layout/IconVerticalSolidList"/>
    <dgm:cxn modelId="{7262DEA2-85C2-4264-B285-E706B1420102}" type="presParOf" srcId="{8AE616B0-BF87-4DC4-8060-F82EA4372780}" destId="{333ED3F1-C2BD-40FC-939A-5CAF1ADBA6B1}" srcOrd="1" destOrd="0" presId="urn:microsoft.com/office/officeart/2018/2/layout/IconVerticalSolidList"/>
    <dgm:cxn modelId="{6A63B323-F956-4363-A7BA-3BB90D805551}" type="presParOf" srcId="{8AE616B0-BF87-4DC4-8060-F82EA4372780}" destId="{5B89320E-A699-4A41-B367-2C09C6D7B8B8}" srcOrd="2" destOrd="0" presId="urn:microsoft.com/office/officeart/2018/2/layout/IconVerticalSolidList"/>
    <dgm:cxn modelId="{89B21010-94D6-40BD-A663-F65CF91B95CF}" type="presParOf" srcId="{5B89320E-A699-4A41-B367-2C09C6D7B8B8}" destId="{4DE65B0A-CECA-454A-965E-5F5779520B4D}" srcOrd="0" destOrd="0" presId="urn:microsoft.com/office/officeart/2018/2/layout/IconVerticalSolidList"/>
    <dgm:cxn modelId="{0B19ED63-B7E0-4267-BF4A-208056587E72}" type="presParOf" srcId="{5B89320E-A699-4A41-B367-2C09C6D7B8B8}" destId="{3994E3FF-FB65-4D3B-A902-26CA2696F0CC}" srcOrd="1" destOrd="0" presId="urn:microsoft.com/office/officeart/2018/2/layout/IconVerticalSolidList"/>
    <dgm:cxn modelId="{73F87D76-9E9C-46DE-A056-B92E92100EC4}" type="presParOf" srcId="{5B89320E-A699-4A41-B367-2C09C6D7B8B8}" destId="{48FD685F-FFB4-4EAB-8231-CC48A97E5FC9}" srcOrd="2" destOrd="0" presId="urn:microsoft.com/office/officeart/2018/2/layout/IconVerticalSolidList"/>
    <dgm:cxn modelId="{5E84C1D5-B328-4C04-9BA6-1127334AF930}" type="presParOf" srcId="{5B89320E-A699-4A41-B367-2C09C6D7B8B8}" destId="{6D8E1D40-8119-4CD3-9C4E-D1A708F53528}" srcOrd="3" destOrd="0" presId="urn:microsoft.com/office/officeart/2018/2/layout/IconVerticalSolidList"/>
    <dgm:cxn modelId="{780BEC11-47C7-4CB5-9C64-58684697E2BE}" type="presParOf" srcId="{8AE616B0-BF87-4DC4-8060-F82EA4372780}" destId="{EDDF3856-43A4-40D9-B250-1067D92058EB}" srcOrd="3" destOrd="0" presId="urn:microsoft.com/office/officeart/2018/2/layout/IconVerticalSolidList"/>
    <dgm:cxn modelId="{E1580F42-7B08-477B-BEE4-3D6B6E35D605}" type="presParOf" srcId="{8AE616B0-BF87-4DC4-8060-F82EA4372780}" destId="{F61B6079-452A-4604-8AC9-1DEA00C214AE}" srcOrd="4" destOrd="0" presId="urn:microsoft.com/office/officeart/2018/2/layout/IconVerticalSolidList"/>
    <dgm:cxn modelId="{0735245A-FB25-4D5F-B8F4-F730F38CC05D}" type="presParOf" srcId="{F61B6079-452A-4604-8AC9-1DEA00C214AE}" destId="{817E9F9F-5C0C-4CF6-954E-485F71B5BB7B}" srcOrd="0" destOrd="0" presId="urn:microsoft.com/office/officeart/2018/2/layout/IconVerticalSolidList"/>
    <dgm:cxn modelId="{43E2E7D9-72D5-4F4B-8EE2-B33665817508}" type="presParOf" srcId="{F61B6079-452A-4604-8AC9-1DEA00C214AE}" destId="{7329AEF8-8717-4371-A64A-BF782C68EDFC}" srcOrd="1" destOrd="0" presId="urn:microsoft.com/office/officeart/2018/2/layout/IconVerticalSolidList"/>
    <dgm:cxn modelId="{DF4F218E-41AF-4531-A349-D2FFDA18B968}" type="presParOf" srcId="{F61B6079-452A-4604-8AC9-1DEA00C214AE}" destId="{0EA568B7-B78A-4996-AF1C-617E48140578}" srcOrd="2" destOrd="0" presId="urn:microsoft.com/office/officeart/2018/2/layout/IconVerticalSolidList"/>
    <dgm:cxn modelId="{EB8C8FD5-E736-4944-8563-10870A0DAF06}" type="presParOf" srcId="{F61B6079-452A-4604-8AC9-1DEA00C214AE}" destId="{85D694A2-042C-4BBA-BC30-044CA791BE63}" srcOrd="3" destOrd="0" presId="urn:microsoft.com/office/officeart/2018/2/layout/IconVerticalSolidList"/>
    <dgm:cxn modelId="{6B507E90-34C6-4980-AA7A-FF277A7E20D0}" type="presParOf" srcId="{8AE616B0-BF87-4DC4-8060-F82EA4372780}" destId="{E91D954C-1008-4572-8BD7-03B9608DE2CF}" srcOrd="5" destOrd="0" presId="urn:microsoft.com/office/officeart/2018/2/layout/IconVerticalSolidList"/>
    <dgm:cxn modelId="{8ECC7E9F-85E2-4AF8-A4E6-29EF00EB3047}" type="presParOf" srcId="{8AE616B0-BF87-4DC4-8060-F82EA4372780}" destId="{15E93BE2-E19B-4DFA-94CA-C3FDF7B6A3F7}" srcOrd="6" destOrd="0" presId="urn:microsoft.com/office/officeart/2018/2/layout/IconVerticalSolidList"/>
    <dgm:cxn modelId="{DE86CEAA-5FDB-411C-B213-76FD0B5D4C3C}" type="presParOf" srcId="{15E93BE2-E19B-4DFA-94CA-C3FDF7B6A3F7}" destId="{D3109E81-AD63-4319-8138-AD6F9BD80BC7}" srcOrd="0" destOrd="0" presId="urn:microsoft.com/office/officeart/2018/2/layout/IconVerticalSolidList"/>
    <dgm:cxn modelId="{2EC8829B-813A-497F-A463-9A113CABFA50}" type="presParOf" srcId="{15E93BE2-E19B-4DFA-94CA-C3FDF7B6A3F7}" destId="{DB30EC5A-CCFB-4E97-B510-A0B002DF568E}" srcOrd="1" destOrd="0" presId="urn:microsoft.com/office/officeart/2018/2/layout/IconVerticalSolidList"/>
    <dgm:cxn modelId="{8DE74001-242B-41B9-96A1-603A8AE78C1E}" type="presParOf" srcId="{15E93BE2-E19B-4DFA-94CA-C3FDF7B6A3F7}" destId="{6DEAE1BB-6004-4FF9-A031-665057DC3C3D}" srcOrd="2" destOrd="0" presId="urn:microsoft.com/office/officeart/2018/2/layout/IconVerticalSolidList"/>
    <dgm:cxn modelId="{1825E079-F2D7-473B-B25C-F62D19746CEE}" type="presParOf" srcId="{15E93BE2-E19B-4DFA-94CA-C3FDF7B6A3F7}" destId="{3D03614A-02C7-4FBC-876F-C9AAA03152F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CB07D17-6515-41BB-A11C-83CEDD9786E1}"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3F6B102F-AB2A-4AE5-B1E6-DEA2F8A3B5D8}">
      <dgm:prSet/>
      <dgm:spPr/>
      <dgm:t>
        <a:bodyPr/>
        <a:lstStyle/>
        <a:p>
          <a:pPr>
            <a:lnSpc>
              <a:spcPct val="100000"/>
            </a:lnSpc>
          </a:pPr>
          <a:r>
            <a:rPr lang="en-GB"/>
            <a:t>To reduce the number of incidents of self-harm between 6pm – 9pm by December 2024</a:t>
          </a:r>
          <a:endParaRPr lang="en-US"/>
        </a:p>
      </dgm:t>
    </dgm:pt>
    <dgm:pt modelId="{BCA07156-DCBE-4391-BA60-F310C9AE1E05}" type="parTrans" cxnId="{37E1EE56-73C9-4F4D-90EE-6E223159AE16}">
      <dgm:prSet/>
      <dgm:spPr/>
      <dgm:t>
        <a:bodyPr/>
        <a:lstStyle/>
        <a:p>
          <a:endParaRPr lang="en-US"/>
        </a:p>
      </dgm:t>
    </dgm:pt>
    <dgm:pt modelId="{BE792756-33B4-4DB9-AE19-2DED2053C99C}" type="sibTrans" cxnId="{37E1EE56-73C9-4F4D-90EE-6E223159AE16}">
      <dgm:prSet/>
      <dgm:spPr/>
      <dgm:t>
        <a:bodyPr/>
        <a:lstStyle/>
        <a:p>
          <a:endParaRPr lang="en-US"/>
        </a:p>
      </dgm:t>
    </dgm:pt>
    <dgm:pt modelId="{2D6D965E-52CA-4B42-B587-53C2DB6AE9AE}">
      <dgm:prSet/>
      <dgm:spPr/>
      <dgm:t>
        <a:bodyPr/>
        <a:lstStyle/>
        <a:p>
          <a:pPr>
            <a:lnSpc>
              <a:spcPct val="100000"/>
            </a:lnSpc>
          </a:pPr>
          <a:r>
            <a:rPr lang="en-GB"/>
            <a:t>And then we will take the learning and layer this up with a new aim statement… </a:t>
          </a:r>
          <a:endParaRPr lang="en-US"/>
        </a:p>
      </dgm:t>
    </dgm:pt>
    <dgm:pt modelId="{26BEAC5B-8BC2-4942-9871-D029EF263B1A}" type="parTrans" cxnId="{844429A4-09C0-4E65-A690-DF355062C9FB}">
      <dgm:prSet/>
      <dgm:spPr/>
      <dgm:t>
        <a:bodyPr/>
        <a:lstStyle/>
        <a:p>
          <a:endParaRPr lang="en-US"/>
        </a:p>
      </dgm:t>
    </dgm:pt>
    <dgm:pt modelId="{FCF82E6A-8AF5-4682-B128-E52572C9F6C3}" type="sibTrans" cxnId="{844429A4-09C0-4E65-A690-DF355062C9FB}">
      <dgm:prSet/>
      <dgm:spPr/>
      <dgm:t>
        <a:bodyPr/>
        <a:lstStyle/>
        <a:p>
          <a:endParaRPr lang="en-US"/>
        </a:p>
      </dgm:t>
    </dgm:pt>
    <dgm:pt modelId="{3D135BF1-33CB-4B81-BFFE-24F1AE9E465F}" type="pres">
      <dgm:prSet presAssocID="{6CB07D17-6515-41BB-A11C-83CEDD9786E1}" presName="outerComposite" presStyleCnt="0">
        <dgm:presLayoutVars>
          <dgm:chMax val="5"/>
          <dgm:dir/>
          <dgm:resizeHandles val="exact"/>
        </dgm:presLayoutVars>
      </dgm:prSet>
      <dgm:spPr/>
    </dgm:pt>
    <dgm:pt modelId="{B24B5754-9112-48BC-BBB7-CA4DB01CE7F5}" type="pres">
      <dgm:prSet presAssocID="{6CB07D17-6515-41BB-A11C-83CEDD9786E1}" presName="dummyMaxCanvas" presStyleCnt="0">
        <dgm:presLayoutVars/>
      </dgm:prSet>
      <dgm:spPr/>
    </dgm:pt>
    <dgm:pt modelId="{CE913293-2E53-45E3-9C0B-21C7787FF923}" type="pres">
      <dgm:prSet presAssocID="{6CB07D17-6515-41BB-A11C-83CEDD9786E1}" presName="TwoNodes_1" presStyleLbl="node1" presStyleIdx="0" presStyleCnt="2">
        <dgm:presLayoutVars>
          <dgm:bulletEnabled val="1"/>
        </dgm:presLayoutVars>
      </dgm:prSet>
      <dgm:spPr/>
    </dgm:pt>
    <dgm:pt modelId="{EA5F2366-89BF-4BB8-BC70-85543E092630}" type="pres">
      <dgm:prSet presAssocID="{6CB07D17-6515-41BB-A11C-83CEDD9786E1}" presName="TwoNodes_2" presStyleLbl="node1" presStyleIdx="1" presStyleCnt="2">
        <dgm:presLayoutVars>
          <dgm:bulletEnabled val="1"/>
        </dgm:presLayoutVars>
      </dgm:prSet>
      <dgm:spPr/>
    </dgm:pt>
    <dgm:pt modelId="{C54AA70E-209E-4705-9E56-5E9FF87ABBD4}" type="pres">
      <dgm:prSet presAssocID="{6CB07D17-6515-41BB-A11C-83CEDD9786E1}" presName="TwoConn_1-2" presStyleLbl="fgAccFollowNode1" presStyleIdx="0" presStyleCnt="1">
        <dgm:presLayoutVars>
          <dgm:bulletEnabled val="1"/>
        </dgm:presLayoutVars>
      </dgm:prSet>
      <dgm:spPr/>
    </dgm:pt>
    <dgm:pt modelId="{A28EB0C1-3814-4085-A298-75EA7553E83B}" type="pres">
      <dgm:prSet presAssocID="{6CB07D17-6515-41BB-A11C-83CEDD9786E1}" presName="TwoNodes_1_text" presStyleLbl="node1" presStyleIdx="1" presStyleCnt="2">
        <dgm:presLayoutVars>
          <dgm:bulletEnabled val="1"/>
        </dgm:presLayoutVars>
      </dgm:prSet>
      <dgm:spPr/>
    </dgm:pt>
    <dgm:pt modelId="{862BD48C-A8EE-41F1-884A-C3E18689FD9C}" type="pres">
      <dgm:prSet presAssocID="{6CB07D17-6515-41BB-A11C-83CEDD9786E1}" presName="TwoNodes_2_text" presStyleLbl="node1" presStyleIdx="1" presStyleCnt="2">
        <dgm:presLayoutVars>
          <dgm:bulletEnabled val="1"/>
        </dgm:presLayoutVars>
      </dgm:prSet>
      <dgm:spPr/>
    </dgm:pt>
  </dgm:ptLst>
  <dgm:cxnLst>
    <dgm:cxn modelId="{C0B52C00-87F9-4B3A-9C70-4D4E2CE770BB}" type="presOf" srcId="{2D6D965E-52CA-4B42-B587-53C2DB6AE9AE}" destId="{EA5F2366-89BF-4BB8-BC70-85543E092630}" srcOrd="0" destOrd="0" presId="urn:microsoft.com/office/officeart/2005/8/layout/vProcess5"/>
    <dgm:cxn modelId="{68E6B409-57CD-4E4C-AA6F-16865E099382}" type="presOf" srcId="{2D6D965E-52CA-4B42-B587-53C2DB6AE9AE}" destId="{862BD48C-A8EE-41F1-884A-C3E18689FD9C}" srcOrd="1" destOrd="0" presId="urn:microsoft.com/office/officeart/2005/8/layout/vProcess5"/>
    <dgm:cxn modelId="{FDF14A0F-084D-4489-B09A-DC799F9978D5}" type="presOf" srcId="{3F6B102F-AB2A-4AE5-B1E6-DEA2F8A3B5D8}" destId="{A28EB0C1-3814-4085-A298-75EA7553E83B}" srcOrd="1" destOrd="0" presId="urn:microsoft.com/office/officeart/2005/8/layout/vProcess5"/>
    <dgm:cxn modelId="{A358576F-9ECE-40FB-861D-A7E5F6583EE1}" type="presOf" srcId="{3F6B102F-AB2A-4AE5-B1E6-DEA2F8A3B5D8}" destId="{CE913293-2E53-45E3-9C0B-21C7787FF923}" srcOrd="0" destOrd="0" presId="urn:microsoft.com/office/officeart/2005/8/layout/vProcess5"/>
    <dgm:cxn modelId="{6022B554-68AC-4701-99C7-5D0936DD94B2}" type="presOf" srcId="{BE792756-33B4-4DB9-AE19-2DED2053C99C}" destId="{C54AA70E-209E-4705-9E56-5E9FF87ABBD4}" srcOrd="0" destOrd="0" presId="urn:microsoft.com/office/officeart/2005/8/layout/vProcess5"/>
    <dgm:cxn modelId="{37E1EE56-73C9-4F4D-90EE-6E223159AE16}" srcId="{6CB07D17-6515-41BB-A11C-83CEDD9786E1}" destId="{3F6B102F-AB2A-4AE5-B1E6-DEA2F8A3B5D8}" srcOrd="0" destOrd="0" parTransId="{BCA07156-DCBE-4391-BA60-F310C9AE1E05}" sibTransId="{BE792756-33B4-4DB9-AE19-2DED2053C99C}"/>
    <dgm:cxn modelId="{844429A4-09C0-4E65-A690-DF355062C9FB}" srcId="{6CB07D17-6515-41BB-A11C-83CEDD9786E1}" destId="{2D6D965E-52CA-4B42-B587-53C2DB6AE9AE}" srcOrd="1" destOrd="0" parTransId="{26BEAC5B-8BC2-4942-9871-D029EF263B1A}" sibTransId="{FCF82E6A-8AF5-4682-B128-E52572C9F6C3}"/>
    <dgm:cxn modelId="{AF7185D7-CF5C-4694-91FA-41369B03AE85}" type="presOf" srcId="{6CB07D17-6515-41BB-A11C-83CEDD9786E1}" destId="{3D135BF1-33CB-4B81-BFFE-24F1AE9E465F}" srcOrd="0" destOrd="0" presId="urn:microsoft.com/office/officeart/2005/8/layout/vProcess5"/>
    <dgm:cxn modelId="{FDA1DCBE-8C1E-41DB-B7B1-2DA496465508}" type="presParOf" srcId="{3D135BF1-33CB-4B81-BFFE-24F1AE9E465F}" destId="{B24B5754-9112-48BC-BBB7-CA4DB01CE7F5}" srcOrd="0" destOrd="0" presId="urn:microsoft.com/office/officeart/2005/8/layout/vProcess5"/>
    <dgm:cxn modelId="{53BD1595-CEBD-4E51-B408-0B618ADC6F90}" type="presParOf" srcId="{3D135BF1-33CB-4B81-BFFE-24F1AE9E465F}" destId="{CE913293-2E53-45E3-9C0B-21C7787FF923}" srcOrd="1" destOrd="0" presId="urn:microsoft.com/office/officeart/2005/8/layout/vProcess5"/>
    <dgm:cxn modelId="{9CB83D09-3796-4019-940D-2DFE240EEC9F}" type="presParOf" srcId="{3D135BF1-33CB-4B81-BFFE-24F1AE9E465F}" destId="{EA5F2366-89BF-4BB8-BC70-85543E092630}" srcOrd="2" destOrd="0" presId="urn:microsoft.com/office/officeart/2005/8/layout/vProcess5"/>
    <dgm:cxn modelId="{D7224720-81F8-404A-8A61-BC93B8105AE9}" type="presParOf" srcId="{3D135BF1-33CB-4B81-BFFE-24F1AE9E465F}" destId="{C54AA70E-209E-4705-9E56-5E9FF87ABBD4}" srcOrd="3" destOrd="0" presId="urn:microsoft.com/office/officeart/2005/8/layout/vProcess5"/>
    <dgm:cxn modelId="{AE96DAD0-2DF1-47B6-A1D0-4E558EDC0124}" type="presParOf" srcId="{3D135BF1-33CB-4B81-BFFE-24F1AE9E465F}" destId="{A28EB0C1-3814-4085-A298-75EA7553E83B}" srcOrd="4" destOrd="0" presId="urn:microsoft.com/office/officeart/2005/8/layout/vProcess5"/>
    <dgm:cxn modelId="{E6B027F3-CCEC-4148-9DB7-82240E1DF041}" type="presParOf" srcId="{3D135BF1-33CB-4B81-BFFE-24F1AE9E465F}" destId="{862BD48C-A8EE-41F1-884A-C3E18689FD9C}"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79E9B3-ED30-40FE-886E-9B902CC7323D}">
      <dsp:nvSpPr>
        <dsp:cNvPr id="0" name=""/>
        <dsp:cNvSpPr/>
      </dsp:nvSpPr>
      <dsp:spPr>
        <a:xfrm>
          <a:off x="1592525" y="0"/>
          <a:ext cx="2514418" cy="2514801"/>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21D1E9-3C85-450C-AD92-4AFE6404B2C5}">
      <dsp:nvSpPr>
        <dsp:cNvPr id="0" name=""/>
        <dsp:cNvSpPr/>
      </dsp:nvSpPr>
      <dsp:spPr>
        <a:xfrm>
          <a:off x="2148294" y="907919"/>
          <a:ext cx="1397214" cy="698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a:t>A: Huge cultural change programme in the way incidents are investigated</a:t>
          </a:r>
        </a:p>
      </dsp:txBody>
      <dsp:txXfrm>
        <a:off x="2148294" y="907919"/>
        <a:ext cx="1397214" cy="698439"/>
      </dsp:txXfrm>
    </dsp:sp>
    <dsp:sp modelId="{5308C5A8-ACED-420D-B177-3BD5A730A82A}">
      <dsp:nvSpPr>
        <dsp:cNvPr id="0" name=""/>
        <dsp:cNvSpPr/>
      </dsp:nvSpPr>
      <dsp:spPr>
        <a:xfrm>
          <a:off x="894154" y="1444939"/>
          <a:ext cx="2514418" cy="2514801"/>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DB4F5E-AA91-47E8-B0BD-133EB1439F86}">
      <dsp:nvSpPr>
        <dsp:cNvPr id="0" name=""/>
        <dsp:cNvSpPr/>
      </dsp:nvSpPr>
      <dsp:spPr>
        <a:xfrm>
          <a:off x="1331799" y="2258037"/>
          <a:ext cx="1639127" cy="698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a:t>B: Opportunities for system-wide improvement programmes &amp; working across organisations</a:t>
          </a:r>
        </a:p>
      </dsp:txBody>
      <dsp:txXfrm>
        <a:off x="1331799" y="2258037"/>
        <a:ext cx="1639127" cy="698439"/>
      </dsp:txXfrm>
    </dsp:sp>
    <dsp:sp modelId="{35920FF4-BAD0-48B6-BC26-7FD01FA70932}">
      <dsp:nvSpPr>
        <dsp:cNvPr id="0" name=""/>
        <dsp:cNvSpPr/>
      </dsp:nvSpPr>
      <dsp:spPr>
        <a:xfrm>
          <a:off x="1771485" y="3062791"/>
          <a:ext cx="2160275" cy="2161141"/>
        </a:xfrm>
        <a:prstGeom prst="blockArc">
          <a:avLst>
            <a:gd name="adj1" fmla="val 13500000"/>
            <a:gd name="adj2" fmla="val 10800000"/>
            <a:gd name="adj3" fmla="val 1274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B13048-5561-4BDA-9569-BF7D31B14C02}">
      <dsp:nvSpPr>
        <dsp:cNvPr id="0" name=""/>
        <dsp:cNvSpPr/>
      </dsp:nvSpPr>
      <dsp:spPr>
        <a:xfrm>
          <a:off x="2151599" y="3816605"/>
          <a:ext cx="1397214" cy="698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a:t>C: PSIRF progress measured in line with intended outcomes as per the policy – improved patient safety</a:t>
          </a:r>
        </a:p>
      </dsp:txBody>
      <dsp:txXfrm>
        <a:off x="2151599" y="3816605"/>
        <a:ext cx="1397214" cy="6984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C5B7CF-96A7-4785-B3E3-B05862F0516B}">
      <dsp:nvSpPr>
        <dsp:cNvPr id="0" name=""/>
        <dsp:cNvSpPr/>
      </dsp:nvSpPr>
      <dsp:spPr>
        <a:xfrm>
          <a:off x="0" y="3884708"/>
          <a:ext cx="8431266"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8B1999-4745-410E-A950-105377DF814E}">
      <dsp:nvSpPr>
        <dsp:cNvPr id="0" name=""/>
        <dsp:cNvSpPr/>
      </dsp:nvSpPr>
      <dsp:spPr>
        <a:xfrm>
          <a:off x="0" y="2216164"/>
          <a:ext cx="8431266"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6ABFA2-FFFF-4B82-8AFF-215F943BDD04}">
      <dsp:nvSpPr>
        <dsp:cNvPr id="0" name=""/>
        <dsp:cNvSpPr/>
      </dsp:nvSpPr>
      <dsp:spPr>
        <a:xfrm>
          <a:off x="0" y="547620"/>
          <a:ext cx="8431266" cy="0"/>
        </a:xfrm>
        <a:prstGeom prst="line">
          <a:avLst/>
        </a:pr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0D2290-23E5-4C0E-9565-81FDD4BDCF86}">
      <dsp:nvSpPr>
        <dsp:cNvPr id="0" name=""/>
        <dsp:cNvSpPr/>
      </dsp:nvSpPr>
      <dsp:spPr>
        <a:xfrm>
          <a:off x="2192129" y="610"/>
          <a:ext cx="6239136" cy="547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85" tIns="32385" rIns="32385" bIns="32385" numCol="1" spcCol="1270" anchor="b" anchorCtr="0">
          <a:noAutofit/>
        </a:bodyPr>
        <a:lstStyle/>
        <a:p>
          <a:pPr marL="0" lvl="0" indent="0" algn="l" defTabSz="755650">
            <a:lnSpc>
              <a:spcPct val="90000"/>
            </a:lnSpc>
            <a:spcBef>
              <a:spcPct val="0"/>
            </a:spcBef>
            <a:spcAft>
              <a:spcPct val="35000"/>
            </a:spcAft>
            <a:buNone/>
          </a:pPr>
          <a:r>
            <a:rPr lang="en-GB" sz="1700" i="1" kern="1200"/>
            <a:t>Improving the way people feel about a situation, environment or process</a:t>
          </a:r>
        </a:p>
      </dsp:txBody>
      <dsp:txXfrm>
        <a:off x="2192129" y="610"/>
        <a:ext cx="6239136" cy="547009"/>
      </dsp:txXfrm>
    </dsp:sp>
    <dsp:sp modelId="{1402E828-9972-469B-A1B6-481F2B11999B}">
      <dsp:nvSpPr>
        <dsp:cNvPr id="0" name=""/>
        <dsp:cNvSpPr/>
      </dsp:nvSpPr>
      <dsp:spPr>
        <a:xfrm>
          <a:off x="0" y="610"/>
          <a:ext cx="2192129" cy="547009"/>
        </a:xfrm>
        <a:prstGeom prst="round2SameRect">
          <a:avLst>
            <a:gd name="adj1" fmla="val 1667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marL="0" lvl="0" indent="0" algn="ctr" defTabSz="1289050">
            <a:lnSpc>
              <a:spcPct val="90000"/>
            </a:lnSpc>
            <a:spcBef>
              <a:spcPct val="0"/>
            </a:spcBef>
            <a:spcAft>
              <a:spcPct val="35000"/>
            </a:spcAft>
            <a:buNone/>
          </a:pPr>
          <a:r>
            <a:rPr lang="en-GB" sz="2900" kern="1200"/>
            <a:t>Feelings</a:t>
          </a:r>
        </a:p>
      </dsp:txBody>
      <dsp:txXfrm>
        <a:off x="26708" y="27318"/>
        <a:ext cx="2138713" cy="520301"/>
      </dsp:txXfrm>
    </dsp:sp>
    <dsp:sp modelId="{48955B35-A9BA-42BA-9975-EA3B42585074}">
      <dsp:nvSpPr>
        <dsp:cNvPr id="0" name=""/>
        <dsp:cNvSpPr/>
      </dsp:nvSpPr>
      <dsp:spPr>
        <a:xfrm>
          <a:off x="0" y="547620"/>
          <a:ext cx="8431266" cy="1094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85" tIns="32385" rIns="32385" bIns="32385" numCol="1" spcCol="1270" anchor="t" anchorCtr="0">
          <a:noAutofit/>
        </a:bodyPr>
        <a:lstStyle/>
        <a:p>
          <a:pPr marL="114300" lvl="1" indent="-114300" algn="l" defTabSz="577850">
            <a:lnSpc>
              <a:spcPct val="90000"/>
            </a:lnSpc>
            <a:spcBef>
              <a:spcPct val="0"/>
            </a:spcBef>
            <a:spcAft>
              <a:spcPct val="15000"/>
            </a:spcAft>
            <a:buChar char="•"/>
          </a:pPr>
          <a:r>
            <a:rPr lang="en-GB" sz="1300" b="1" kern="1200"/>
            <a:t>Can only be gauged by asking people but samples are a good way of not overburdening those around you!</a:t>
          </a:r>
        </a:p>
        <a:p>
          <a:pPr marL="228600" lvl="2" indent="-114300" algn="l" defTabSz="577850">
            <a:lnSpc>
              <a:spcPct val="90000"/>
            </a:lnSpc>
            <a:spcBef>
              <a:spcPct val="0"/>
            </a:spcBef>
            <a:spcAft>
              <a:spcPct val="15000"/>
            </a:spcAft>
            <a:buChar char="•"/>
          </a:pPr>
          <a:r>
            <a:rPr lang="en-GB" sz="1300" kern="1200"/>
            <a:t>Are investigations more compassionate, proportionate and engaging?</a:t>
          </a:r>
        </a:p>
        <a:p>
          <a:pPr marL="228600" lvl="2" indent="-114300" algn="l" defTabSz="577850">
            <a:lnSpc>
              <a:spcPct val="90000"/>
            </a:lnSpc>
            <a:spcBef>
              <a:spcPct val="0"/>
            </a:spcBef>
            <a:spcAft>
              <a:spcPct val="15000"/>
            </a:spcAft>
            <a:buChar char="•"/>
          </a:pPr>
          <a:r>
            <a:rPr lang="en-GB" sz="1300" kern="1200"/>
            <a:t>Do patients, family and carers feel listened to as at outcome of their involvement?</a:t>
          </a:r>
        </a:p>
        <a:p>
          <a:pPr marL="228600" lvl="2" indent="-114300" algn="l" defTabSz="577850">
            <a:lnSpc>
              <a:spcPct val="90000"/>
            </a:lnSpc>
            <a:spcBef>
              <a:spcPct val="0"/>
            </a:spcBef>
            <a:spcAft>
              <a:spcPct val="15000"/>
            </a:spcAft>
            <a:buChar char="•"/>
          </a:pPr>
          <a:r>
            <a:rPr lang="en-GB" sz="1300" kern="1200"/>
            <a:t>No shame in failure, people are supported to try and know when to try something else.</a:t>
          </a:r>
        </a:p>
      </dsp:txBody>
      <dsp:txXfrm>
        <a:off x="0" y="547620"/>
        <a:ext cx="8431266" cy="1094183"/>
      </dsp:txXfrm>
    </dsp:sp>
    <dsp:sp modelId="{045DC763-57FD-4370-B5A7-9AFD7C9DAAC2}">
      <dsp:nvSpPr>
        <dsp:cNvPr id="0" name=""/>
        <dsp:cNvSpPr/>
      </dsp:nvSpPr>
      <dsp:spPr>
        <a:xfrm>
          <a:off x="2192129" y="1669154"/>
          <a:ext cx="6239136" cy="547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85" tIns="32385" rIns="32385" bIns="32385" numCol="1" spcCol="1270" anchor="b" anchorCtr="0">
          <a:noAutofit/>
        </a:bodyPr>
        <a:lstStyle/>
        <a:p>
          <a:pPr marL="0" lvl="0" indent="0" algn="l" defTabSz="755650">
            <a:lnSpc>
              <a:spcPct val="90000"/>
            </a:lnSpc>
            <a:spcBef>
              <a:spcPct val="0"/>
            </a:spcBef>
            <a:spcAft>
              <a:spcPct val="35000"/>
            </a:spcAft>
            <a:buNone/>
          </a:pPr>
          <a:r>
            <a:rPr lang="en-GB" sz="1700" i="1" kern="1200"/>
            <a:t>An internal change which supports external processes through skills, confidence, ability &amp; capability</a:t>
          </a:r>
        </a:p>
      </dsp:txBody>
      <dsp:txXfrm>
        <a:off x="2192129" y="1669154"/>
        <a:ext cx="6239136" cy="547009"/>
      </dsp:txXfrm>
    </dsp:sp>
    <dsp:sp modelId="{9B4E3CD1-DDA2-43EE-A267-7E88DCD37011}">
      <dsp:nvSpPr>
        <dsp:cNvPr id="0" name=""/>
        <dsp:cNvSpPr/>
      </dsp:nvSpPr>
      <dsp:spPr>
        <a:xfrm>
          <a:off x="0" y="1669154"/>
          <a:ext cx="2192129" cy="547009"/>
        </a:xfrm>
        <a:prstGeom prst="round2SameRect">
          <a:avLst>
            <a:gd name="adj1" fmla="val 1667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marL="0" lvl="0" indent="0" algn="ctr" defTabSz="1289050">
            <a:lnSpc>
              <a:spcPct val="90000"/>
            </a:lnSpc>
            <a:spcBef>
              <a:spcPct val="0"/>
            </a:spcBef>
            <a:spcAft>
              <a:spcPct val="35000"/>
            </a:spcAft>
            <a:buNone/>
          </a:pPr>
          <a:r>
            <a:rPr lang="en-GB" sz="2900" kern="1200"/>
            <a:t>Knowledge</a:t>
          </a:r>
        </a:p>
      </dsp:txBody>
      <dsp:txXfrm>
        <a:off x="26708" y="1695862"/>
        <a:ext cx="2138713" cy="520301"/>
      </dsp:txXfrm>
    </dsp:sp>
    <dsp:sp modelId="{CAF8DC96-D489-4420-8584-6D00BF7873A2}">
      <dsp:nvSpPr>
        <dsp:cNvPr id="0" name=""/>
        <dsp:cNvSpPr/>
      </dsp:nvSpPr>
      <dsp:spPr>
        <a:xfrm>
          <a:off x="0" y="2216164"/>
          <a:ext cx="8431266" cy="1094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85" tIns="32385" rIns="32385" bIns="32385" numCol="1" spcCol="1270" anchor="t" anchorCtr="0">
          <a:noAutofit/>
        </a:bodyPr>
        <a:lstStyle/>
        <a:p>
          <a:pPr marL="114300" lvl="1" indent="-114300" algn="l" defTabSz="577850">
            <a:lnSpc>
              <a:spcPct val="90000"/>
            </a:lnSpc>
            <a:spcBef>
              <a:spcPct val="0"/>
            </a:spcBef>
            <a:spcAft>
              <a:spcPct val="15000"/>
            </a:spcAft>
            <a:buChar char="•"/>
          </a:pPr>
          <a:r>
            <a:rPr lang="en-GB" sz="1300" kern="1200"/>
            <a:t>Increased proportion of people who know how to raise a change idea or share learning that could improve patient safety (whether it's called PSIRF or not).</a:t>
          </a:r>
        </a:p>
        <a:p>
          <a:pPr marL="114300" lvl="1" indent="-114300" algn="l" defTabSz="577850">
            <a:lnSpc>
              <a:spcPct val="90000"/>
            </a:lnSpc>
            <a:spcBef>
              <a:spcPct val="0"/>
            </a:spcBef>
            <a:spcAft>
              <a:spcPct val="15000"/>
            </a:spcAft>
            <a:buChar char="•"/>
          </a:pPr>
          <a:r>
            <a:rPr lang="en-GB" sz="1300" kern="1200"/>
            <a:t>Improvement projects popping up here there and everywhere, no fear of trying </a:t>
          </a:r>
        </a:p>
        <a:p>
          <a:pPr marL="114300" lvl="1" indent="-114300" algn="l" defTabSz="577850">
            <a:lnSpc>
              <a:spcPct val="90000"/>
            </a:lnSpc>
            <a:spcBef>
              <a:spcPct val="0"/>
            </a:spcBef>
            <a:spcAft>
              <a:spcPct val="15000"/>
            </a:spcAft>
            <a:buChar char="•"/>
          </a:pPr>
          <a:r>
            <a:rPr lang="en-GB" sz="1300" kern="1200"/>
            <a:t>Numbers who have attended patient safety or Quality Improvement training (formal or informal) or</a:t>
          </a:r>
        </a:p>
        <a:p>
          <a:pPr marL="114300" lvl="1" indent="-114300" algn="l" defTabSz="577850">
            <a:lnSpc>
              <a:spcPct val="90000"/>
            </a:lnSpc>
            <a:spcBef>
              <a:spcPct val="0"/>
            </a:spcBef>
            <a:spcAft>
              <a:spcPct val="15000"/>
            </a:spcAft>
            <a:buChar char="•"/>
          </a:pPr>
          <a:r>
            <a:rPr lang="en-GB" sz="1300" kern="1200"/>
            <a:t>New/refreshed </a:t>
          </a:r>
          <a:r>
            <a:rPr lang="en-GB" sz="1300" kern="1200" err="1"/>
            <a:t>SoPs</a:t>
          </a:r>
          <a:endParaRPr lang="en-GB" sz="1300" kern="1200"/>
        </a:p>
      </dsp:txBody>
      <dsp:txXfrm>
        <a:off x="0" y="2216164"/>
        <a:ext cx="8431266" cy="1094183"/>
      </dsp:txXfrm>
    </dsp:sp>
    <dsp:sp modelId="{B77DD5D8-0C41-48BF-A93A-E4D5064C639D}">
      <dsp:nvSpPr>
        <dsp:cNvPr id="0" name=""/>
        <dsp:cNvSpPr/>
      </dsp:nvSpPr>
      <dsp:spPr>
        <a:xfrm>
          <a:off x="2192129" y="3337698"/>
          <a:ext cx="6239136" cy="5470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85" tIns="32385" rIns="32385" bIns="32385" numCol="1" spcCol="1270" anchor="b" anchorCtr="0">
          <a:noAutofit/>
        </a:bodyPr>
        <a:lstStyle/>
        <a:p>
          <a:pPr marL="0" lvl="0" indent="0" algn="l" defTabSz="755650">
            <a:lnSpc>
              <a:spcPct val="90000"/>
            </a:lnSpc>
            <a:spcBef>
              <a:spcPct val="0"/>
            </a:spcBef>
            <a:spcAft>
              <a:spcPct val="35000"/>
            </a:spcAft>
            <a:buNone/>
          </a:pPr>
          <a:r>
            <a:rPr lang="en-GB" sz="1700" i="1" kern="1200"/>
            <a:t>The external system change that is measurable and viewable in a work environment, process or outcome</a:t>
          </a:r>
        </a:p>
      </dsp:txBody>
      <dsp:txXfrm>
        <a:off x="2192129" y="3337698"/>
        <a:ext cx="6239136" cy="547009"/>
      </dsp:txXfrm>
    </dsp:sp>
    <dsp:sp modelId="{0FABEE56-82F8-4D6D-8605-763670B0B872}">
      <dsp:nvSpPr>
        <dsp:cNvPr id="0" name=""/>
        <dsp:cNvSpPr/>
      </dsp:nvSpPr>
      <dsp:spPr>
        <a:xfrm>
          <a:off x="0" y="3337698"/>
          <a:ext cx="2192129" cy="547009"/>
        </a:xfrm>
        <a:prstGeom prst="round2SameRect">
          <a:avLst>
            <a:gd name="adj1" fmla="val 16670"/>
            <a:gd name="adj2" fmla="val 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marL="0" lvl="0" indent="0" algn="ctr" defTabSz="1289050">
            <a:lnSpc>
              <a:spcPct val="90000"/>
            </a:lnSpc>
            <a:spcBef>
              <a:spcPct val="0"/>
            </a:spcBef>
            <a:spcAft>
              <a:spcPct val="35000"/>
            </a:spcAft>
            <a:buNone/>
          </a:pPr>
          <a:r>
            <a:rPr lang="en-GB" sz="2900" kern="1200"/>
            <a:t>Data</a:t>
          </a:r>
        </a:p>
      </dsp:txBody>
      <dsp:txXfrm>
        <a:off x="26708" y="3364406"/>
        <a:ext cx="2138713" cy="520301"/>
      </dsp:txXfrm>
    </dsp:sp>
    <dsp:sp modelId="{8A03B346-5A74-4A63-81C0-30EB27F74763}">
      <dsp:nvSpPr>
        <dsp:cNvPr id="0" name=""/>
        <dsp:cNvSpPr/>
      </dsp:nvSpPr>
      <dsp:spPr>
        <a:xfrm>
          <a:off x="0" y="3884708"/>
          <a:ext cx="8431266" cy="10941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385" tIns="32385" rIns="32385" bIns="32385" numCol="1" spcCol="1270" anchor="t" anchorCtr="0">
          <a:noAutofit/>
        </a:bodyPr>
        <a:lstStyle/>
        <a:p>
          <a:pPr marL="114300" lvl="1" indent="-114300" algn="l" defTabSz="577850">
            <a:lnSpc>
              <a:spcPct val="90000"/>
            </a:lnSpc>
            <a:spcBef>
              <a:spcPct val="0"/>
            </a:spcBef>
            <a:spcAft>
              <a:spcPct val="15000"/>
            </a:spcAft>
            <a:buChar char="•"/>
          </a:pPr>
          <a:r>
            <a:rPr lang="en-GB" sz="1300" kern="1200"/>
            <a:t>Define the baseline, what is happening now that you hope to see this time next year.</a:t>
          </a:r>
        </a:p>
        <a:p>
          <a:pPr marL="114300" lvl="1" indent="-114300" algn="l" defTabSz="577850">
            <a:lnSpc>
              <a:spcPct val="90000"/>
            </a:lnSpc>
            <a:spcBef>
              <a:spcPct val="0"/>
            </a:spcBef>
            <a:spcAft>
              <a:spcPct val="15000"/>
            </a:spcAft>
            <a:buChar char="•"/>
          </a:pPr>
          <a:r>
            <a:rPr lang="en-GB" sz="1300" kern="1200"/>
            <a:t>Shifts in severity – although counts are not always possible, what is the proxy data telling you – complaints etc</a:t>
          </a:r>
        </a:p>
        <a:p>
          <a:pPr marL="114300" lvl="1" indent="-114300" algn="l" defTabSz="577850">
            <a:lnSpc>
              <a:spcPct val="90000"/>
            </a:lnSpc>
            <a:spcBef>
              <a:spcPct val="0"/>
            </a:spcBef>
            <a:spcAft>
              <a:spcPct val="15000"/>
            </a:spcAft>
            <a:buChar char="•"/>
          </a:pPr>
          <a:r>
            <a:rPr lang="en-GB" sz="1300" kern="1200"/>
            <a:t>New emerging trends in the learning causing a shift in what the system prioritises.</a:t>
          </a:r>
        </a:p>
        <a:p>
          <a:pPr marL="114300" lvl="1" indent="-114300" algn="l" defTabSz="577850">
            <a:lnSpc>
              <a:spcPct val="90000"/>
            </a:lnSpc>
            <a:spcBef>
              <a:spcPct val="0"/>
            </a:spcBef>
            <a:spcAft>
              <a:spcPct val="15000"/>
            </a:spcAft>
            <a:buChar char="•"/>
          </a:pPr>
          <a:r>
            <a:rPr lang="en-GB" sz="1300" kern="1200"/>
            <a:t>Increases/ decreases in activity </a:t>
          </a:r>
        </a:p>
        <a:p>
          <a:pPr marL="114300" lvl="1" indent="-114300" algn="l" defTabSz="577850">
            <a:lnSpc>
              <a:spcPct val="90000"/>
            </a:lnSpc>
            <a:spcBef>
              <a:spcPct val="0"/>
            </a:spcBef>
            <a:spcAft>
              <a:spcPct val="15000"/>
            </a:spcAft>
            <a:buChar char="•"/>
          </a:pPr>
          <a:endParaRPr lang="en-GB" sz="1300" kern="1200"/>
        </a:p>
      </dsp:txBody>
      <dsp:txXfrm>
        <a:off x="0" y="3884708"/>
        <a:ext cx="8431266" cy="10941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5C9D80-759B-48DB-A839-EFCFDD4795ED}">
      <dsp:nvSpPr>
        <dsp:cNvPr id="0" name=""/>
        <dsp:cNvSpPr/>
      </dsp:nvSpPr>
      <dsp:spPr>
        <a:xfrm>
          <a:off x="2103120" y="1305"/>
          <a:ext cx="8412480" cy="133841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339959" rIns="163225" bIns="339959" numCol="1" spcCol="1270" anchor="ctr" anchorCtr="0">
          <a:noAutofit/>
        </a:bodyPr>
        <a:lstStyle/>
        <a:p>
          <a:pPr marL="0" lvl="0" indent="0" algn="l" defTabSz="1066800">
            <a:lnSpc>
              <a:spcPct val="90000"/>
            </a:lnSpc>
            <a:spcBef>
              <a:spcPct val="0"/>
            </a:spcBef>
            <a:spcAft>
              <a:spcPct val="35000"/>
            </a:spcAft>
            <a:buNone/>
          </a:pPr>
          <a:r>
            <a:rPr lang="en-US" sz="2400" kern="1200"/>
            <a:t>Improving Sexual Safety</a:t>
          </a:r>
        </a:p>
      </dsp:txBody>
      <dsp:txXfrm>
        <a:off x="2103120" y="1305"/>
        <a:ext cx="8412480" cy="1338419"/>
      </dsp:txXfrm>
    </dsp:sp>
    <dsp:sp modelId="{7FA2C24C-7ABD-42A3-8E3F-E961D08F30AF}">
      <dsp:nvSpPr>
        <dsp:cNvPr id="0" name=""/>
        <dsp:cNvSpPr/>
      </dsp:nvSpPr>
      <dsp:spPr>
        <a:xfrm>
          <a:off x="0" y="1305"/>
          <a:ext cx="2103120" cy="133841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132206" rIns="111290" bIns="132206" numCol="1" spcCol="1270" anchor="ctr" anchorCtr="0">
          <a:noAutofit/>
        </a:bodyPr>
        <a:lstStyle/>
        <a:p>
          <a:pPr marL="0" lvl="0" indent="0" algn="ctr" defTabSz="1244600">
            <a:lnSpc>
              <a:spcPct val="90000"/>
            </a:lnSpc>
            <a:spcBef>
              <a:spcPct val="0"/>
            </a:spcBef>
            <a:spcAft>
              <a:spcPct val="35000"/>
            </a:spcAft>
            <a:buNone/>
          </a:pPr>
          <a:r>
            <a:rPr lang="en-US" sz="2800" kern="1200"/>
            <a:t>Improving</a:t>
          </a:r>
        </a:p>
      </dsp:txBody>
      <dsp:txXfrm>
        <a:off x="0" y="1305"/>
        <a:ext cx="2103120" cy="1338419"/>
      </dsp:txXfrm>
    </dsp:sp>
    <dsp:sp modelId="{109B1EC1-E298-491A-B563-C610465C7137}">
      <dsp:nvSpPr>
        <dsp:cNvPr id="0" name=""/>
        <dsp:cNvSpPr/>
      </dsp:nvSpPr>
      <dsp:spPr>
        <a:xfrm>
          <a:off x="2103120" y="1420030"/>
          <a:ext cx="8412480" cy="133841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339959" rIns="163225" bIns="339959" numCol="1" spcCol="1270" anchor="ctr" anchorCtr="0">
          <a:noAutofit/>
        </a:bodyPr>
        <a:lstStyle/>
        <a:p>
          <a:pPr marL="0" lvl="0" indent="0" algn="l" defTabSz="1066800">
            <a:lnSpc>
              <a:spcPct val="90000"/>
            </a:lnSpc>
            <a:spcBef>
              <a:spcPct val="0"/>
            </a:spcBef>
            <a:spcAft>
              <a:spcPct val="35000"/>
            </a:spcAft>
            <a:buNone/>
          </a:pPr>
          <a:r>
            <a:rPr lang="en-US" sz="2400" kern="1200"/>
            <a:t>Preventing Suicide and Self-Harm</a:t>
          </a:r>
        </a:p>
      </dsp:txBody>
      <dsp:txXfrm>
        <a:off x="2103120" y="1420030"/>
        <a:ext cx="8412480" cy="1338419"/>
      </dsp:txXfrm>
    </dsp:sp>
    <dsp:sp modelId="{DA2FCB84-26BB-41E8-9940-667C020E6125}">
      <dsp:nvSpPr>
        <dsp:cNvPr id="0" name=""/>
        <dsp:cNvSpPr/>
      </dsp:nvSpPr>
      <dsp:spPr>
        <a:xfrm>
          <a:off x="0" y="1420030"/>
          <a:ext cx="2103120" cy="133841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132206" rIns="111290" bIns="132206" numCol="1" spcCol="1270" anchor="ctr" anchorCtr="0">
          <a:noAutofit/>
        </a:bodyPr>
        <a:lstStyle/>
        <a:p>
          <a:pPr marL="0" lvl="0" indent="0" algn="ctr" defTabSz="1244600">
            <a:lnSpc>
              <a:spcPct val="90000"/>
            </a:lnSpc>
            <a:spcBef>
              <a:spcPct val="0"/>
            </a:spcBef>
            <a:spcAft>
              <a:spcPct val="35000"/>
            </a:spcAft>
            <a:buNone/>
          </a:pPr>
          <a:r>
            <a:rPr lang="en-US" sz="2800" kern="1200"/>
            <a:t>Preventing</a:t>
          </a:r>
        </a:p>
      </dsp:txBody>
      <dsp:txXfrm>
        <a:off x="0" y="1420030"/>
        <a:ext cx="2103120" cy="1338419"/>
      </dsp:txXfrm>
    </dsp:sp>
    <dsp:sp modelId="{39A6219D-BC82-46A3-8C6B-A05CBCD490CE}">
      <dsp:nvSpPr>
        <dsp:cNvPr id="0" name=""/>
        <dsp:cNvSpPr/>
      </dsp:nvSpPr>
      <dsp:spPr>
        <a:xfrm>
          <a:off x="2103120" y="2838755"/>
          <a:ext cx="8412480" cy="133841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225" tIns="339959" rIns="163225" bIns="339959" numCol="1" spcCol="1270" anchor="ctr" anchorCtr="0">
          <a:noAutofit/>
        </a:bodyPr>
        <a:lstStyle/>
        <a:p>
          <a:pPr marL="0" lvl="0" indent="0" algn="l" defTabSz="1066800">
            <a:lnSpc>
              <a:spcPct val="90000"/>
            </a:lnSpc>
            <a:spcBef>
              <a:spcPct val="0"/>
            </a:spcBef>
            <a:spcAft>
              <a:spcPct val="35000"/>
            </a:spcAft>
            <a:buNone/>
          </a:pPr>
          <a:r>
            <a:rPr lang="en-US" sz="2400" kern="1200"/>
            <a:t>Reducing Restrictive Practice</a:t>
          </a:r>
        </a:p>
      </dsp:txBody>
      <dsp:txXfrm>
        <a:off x="2103120" y="2838755"/>
        <a:ext cx="8412480" cy="1338419"/>
      </dsp:txXfrm>
    </dsp:sp>
    <dsp:sp modelId="{51A264D2-E6ED-4919-B1B6-6F18D69715B5}">
      <dsp:nvSpPr>
        <dsp:cNvPr id="0" name=""/>
        <dsp:cNvSpPr/>
      </dsp:nvSpPr>
      <dsp:spPr>
        <a:xfrm>
          <a:off x="0" y="2838755"/>
          <a:ext cx="2103120" cy="133841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1290" tIns="132206" rIns="111290" bIns="132206" numCol="1" spcCol="1270" anchor="ctr" anchorCtr="0">
          <a:noAutofit/>
        </a:bodyPr>
        <a:lstStyle/>
        <a:p>
          <a:pPr marL="0" lvl="0" indent="0" algn="ctr" defTabSz="1244600">
            <a:lnSpc>
              <a:spcPct val="90000"/>
            </a:lnSpc>
            <a:spcBef>
              <a:spcPct val="0"/>
            </a:spcBef>
            <a:spcAft>
              <a:spcPct val="35000"/>
            </a:spcAft>
            <a:buNone/>
          </a:pPr>
          <a:r>
            <a:rPr lang="en-US" sz="2800" kern="1200"/>
            <a:t>Reducing</a:t>
          </a:r>
        </a:p>
      </dsp:txBody>
      <dsp:txXfrm>
        <a:off x="0" y="2838755"/>
        <a:ext cx="2103120" cy="13384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8804B-6596-4376-A17A-08E2EDAF9D4C}">
      <dsp:nvSpPr>
        <dsp:cNvPr id="0" name=""/>
        <dsp:cNvSpPr/>
      </dsp:nvSpPr>
      <dsp:spPr>
        <a:xfrm>
          <a:off x="0" y="1734"/>
          <a:ext cx="10515600" cy="8789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9AC85F-EC56-4694-B9E8-6E141581E27E}">
      <dsp:nvSpPr>
        <dsp:cNvPr id="0" name=""/>
        <dsp:cNvSpPr/>
      </dsp:nvSpPr>
      <dsp:spPr>
        <a:xfrm>
          <a:off x="265882" y="199497"/>
          <a:ext cx="483422" cy="48342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42A777-13C9-4C95-B04F-9015368A22C6}">
      <dsp:nvSpPr>
        <dsp:cNvPr id="0" name=""/>
        <dsp:cNvSpPr/>
      </dsp:nvSpPr>
      <dsp:spPr>
        <a:xfrm>
          <a:off x="1015187" y="1734"/>
          <a:ext cx="9500412" cy="878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022" tIns="93022" rIns="93022" bIns="93022" numCol="1" spcCol="1270" anchor="ctr" anchorCtr="0">
          <a:noAutofit/>
        </a:bodyPr>
        <a:lstStyle/>
        <a:p>
          <a:pPr marL="0" lvl="0" indent="0" algn="l" defTabSz="977900">
            <a:lnSpc>
              <a:spcPct val="100000"/>
            </a:lnSpc>
            <a:spcBef>
              <a:spcPct val="0"/>
            </a:spcBef>
            <a:spcAft>
              <a:spcPct val="35000"/>
            </a:spcAft>
            <a:buNone/>
          </a:pPr>
          <a:r>
            <a:rPr lang="en-GB" sz="2200" kern="1200" dirty="0"/>
            <a:t>We were data driven and asked questions of the data and chose to take an </a:t>
          </a:r>
          <a:r>
            <a:rPr lang="en-GB" sz="2200" b="1" kern="1200" dirty="0"/>
            <a:t>appreciative approach</a:t>
          </a:r>
          <a:endParaRPr lang="en-US" sz="2200" b="1" kern="1200" dirty="0"/>
        </a:p>
      </dsp:txBody>
      <dsp:txXfrm>
        <a:off x="1015187" y="1734"/>
        <a:ext cx="9500412" cy="878950"/>
      </dsp:txXfrm>
    </dsp:sp>
    <dsp:sp modelId="{4DE65B0A-CECA-454A-965E-5F5779520B4D}">
      <dsp:nvSpPr>
        <dsp:cNvPr id="0" name=""/>
        <dsp:cNvSpPr/>
      </dsp:nvSpPr>
      <dsp:spPr>
        <a:xfrm>
          <a:off x="0" y="1100421"/>
          <a:ext cx="10515600" cy="8789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94E3FF-FB65-4D3B-A902-26CA2696F0CC}">
      <dsp:nvSpPr>
        <dsp:cNvPr id="0" name=""/>
        <dsp:cNvSpPr/>
      </dsp:nvSpPr>
      <dsp:spPr>
        <a:xfrm>
          <a:off x="265882" y="1298185"/>
          <a:ext cx="483422" cy="48342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8E1D40-8119-4CD3-9C4E-D1A708F53528}">
      <dsp:nvSpPr>
        <dsp:cNvPr id="0" name=""/>
        <dsp:cNvSpPr/>
      </dsp:nvSpPr>
      <dsp:spPr>
        <a:xfrm>
          <a:off x="1015187" y="1100421"/>
          <a:ext cx="9500412" cy="878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022" tIns="93022" rIns="93022" bIns="93022" numCol="1" spcCol="1270" anchor="ctr" anchorCtr="0">
          <a:noAutofit/>
        </a:bodyPr>
        <a:lstStyle/>
        <a:p>
          <a:pPr marL="0" lvl="0" indent="0" algn="l" defTabSz="977900">
            <a:lnSpc>
              <a:spcPct val="100000"/>
            </a:lnSpc>
            <a:spcBef>
              <a:spcPct val="0"/>
            </a:spcBef>
            <a:spcAft>
              <a:spcPct val="35000"/>
            </a:spcAft>
            <a:buNone/>
          </a:pPr>
          <a:r>
            <a:rPr lang="en-GB" sz="2200" kern="1200" dirty="0"/>
            <a:t>We asked: Where are incidents happening most often? Certain time of day? </a:t>
          </a:r>
          <a:endParaRPr lang="en-US" sz="2200" kern="1200" dirty="0"/>
        </a:p>
      </dsp:txBody>
      <dsp:txXfrm>
        <a:off x="1015187" y="1100421"/>
        <a:ext cx="9500412" cy="878950"/>
      </dsp:txXfrm>
    </dsp:sp>
    <dsp:sp modelId="{817E9F9F-5C0C-4CF6-954E-485F71B5BB7B}">
      <dsp:nvSpPr>
        <dsp:cNvPr id="0" name=""/>
        <dsp:cNvSpPr/>
      </dsp:nvSpPr>
      <dsp:spPr>
        <a:xfrm>
          <a:off x="0" y="2199109"/>
          <a:ext cx="10515600" cy="8789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29AEF8-8717-4371-A64A-BF782C68EDFC}">
      <dsp:nvSpPr>
        <dsp:cNvPr id="0" name=""/>
        <dsp:cNvSpPr/>
      </dsp:nvSpPr>
      <dsp:spPr>
        <a:xfrm>
          <a:off x="265882" y="2396873"/>
          <a:ext cx="483422" cy="48342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D694A2-042C-4BBA-BC30-044CA791BE63}">
      <dsp:nvSpPr>
        <dsp:cNvPr id="0" name=""/>
        <dsp:cNvSpPr/>
      </dsp:nvSpPr>
      <dsp:spPr>
        <a:xfrm>
          <a:off x="1015187" y="2199109"/>
          <a:ext cx="9500412" cy="878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022" tIns="93022" rIns="93022" bIns="93022" numCol="1" spcCol="1270" anchor="ctr" anchorCtr="0">
          <a:noAutofit/>
        </a:bodyPr>
        <a:lstStyle/>
        <a:p>
          <a:pPr marL="0" lvl="0" indent="0" algn="l" defTabSz="977900">
            <a:lnSpc>
              <a:spcPct val="100000"/>
            </a:lnSpc>
            <a:spcBef>
              <a:spcPct val="0"/>
            </a:spcBef>
            <a:spcAft>
              <a:spcPct val="35000"/>
            </a:spcAft>
            <a:buNone/>
          </a:pPr>
          <a:r>
            <a:rPr lang="en-GB" sz="2200" kern="1200" dirty="0"/>
            <a:t>But also: Where are incidents happening least often?</a:t>
          </a:r>
          <a:endParaRPr lang="en-US" sz="2200" kern="1200" dirty="0"/>
        </a:p>
      </dsp:txBody>
      <dsp:txXfrm>
        <a:off x="1015187" y="2199109"/>
        <a:ext cx="9500412" cy="878950"/>
      </dsp:txXfrm>
    </dsp:sp>
    <dsp:sp modelId="{D3109E81-AD63-4319-8138-AD6F9BD80BC7}">
      <dsp:nvSpPr>
        <dsp:cNvPr id="0" name=""/>
        <dsp:cNvSpPr/>
      </dsp:nvSpPr>
      <dsp:spPr>
        <a:xfrm>
          <a:off x="0" y="3297796"/>
          <a:ext cx="10515600" cy="87895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30EC5A-CCFB-4E97-B510-A0B002DF568E}">
      <dsp:nvSpPr>
        <dsp:cNvPr id="0" name=""/>
        <dsp:cNvSpPr/>
      </dsp:nvSpPr>
      <dsp:spPr>
        <a:xfrm>
          <a:off x="265882" y="3495560"/>
          <a:ext cx="483422" cy="48342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03614A-02C7-4FBC-876F-C9AAA03152F1}">
      <dsp:nvSpPr>
        <dsp:cNvPr id="0" name=""/>
        <dsp:cNvSpPr/>
      </dsp:nvSpPr>
      <dsp:spPr>
        <a:xfrm>
          <a:off x="1015187" y="3297796"/>
          <a:ext cx="9500412" cy="878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3022" tIns="93022" rIns="93022" bIns="93022" numCol="1" spcCol="1270" anchor="ctr" anchorCtr="0">
          <a:noAutofit/>
        </a:bodyPr>
        <a:lstStyle/>
        <a:p>
          <a:pPr marL="0" lvl="0" indent="0" algn="l" defTabSz="977900">
            <a:lnSpc>
              <a:spcPct val="100000"/>
            </a:lnSpc>
            <a:spcBef>
              <a:spcPct val="0"/>
            </a:spcBef>
            <a:spcAft>
              <a:spcPct val="35000"/>
            </a:spcAft>
            <a:buNone/>
          </a:pPr>
          <a:r>
            <a:rPr lang="en-GB" sz="2200" kern="1200" dirty="0"/>
            <a:t>And it was by doing this that we could formulate change ideas and take a different approach</a:t>
          </a:r>
          <a:endParaRPr lang="en-US" sz="2200" kern="1200" dirty="0"/>
        </a:p>
      </dsp:txBody>
      <dsp:txXfrm>
        <a:off x="1015187" y="3297796"/>
        <a:ext cx="9500412" cy="8789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913293-2E53-45E3-9C0B-21C7787FF923}">
      <dsp:nvSpPr>
        <dsp:cNvPr id="0" name=""/>
        <dsp:cNvSpPr/>
      </dsp:nvSpPr>
      <dsp:spPr>
        <a:xfrm>
          <a:off x="0" y="0"/>
          <a:ext cx="8938260" cy="18803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100000"/>
            </a:lnSpc>
            <a:spcBef>
              <a:spcPct val="0"/>
            </a:spcBef>
            <a:spcAft>
              <a:spcPct val="35000"/>
            </a:spcAft>
            <a:buNone/>
          </a:pPr>
          <a:r>
            <a:rPr lang="en-GB" sz="3400" kern="1200"/>
            <a:t>To reduce the number of incidents of self-harm between 6pm – 9pm by December 2024</a:t>
          </a:r>
          <a:endParaRPr lang="en-US" sz="3400" kern="1200"/>
        </a:p>
      </dsp:txBody>
      <dsp:txXfrm>
        <a:off x="55073" y="55073"/>
        <a:ext cx="6994805" cy="1770170"/>
      </dsp:txXfrm>
    </dsp:sp>
    <dsp:sp modelId="{EA5F2366-89BF-4BB8-BC70-85543E092630}">
      <dsp:nvSpPr>
        <dsp:cNvPr id="0" name=""/>
        <dsp:cNvSpPr/>
      </dsp:nvSpPr>
      <dsp:spPr>
        <a:xfrm>
          <a:off x="1577339" y="2298164"/>
          <a:ext cx="8938260" cy="188031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100000"/>
            </a:lnSpc>
            <a:spcBef>
              <a:spcPct val="0"/>
            </a:spcBef>
            <a:spcAft>
              <a:spcPct val="35000"/>
            </a:spcAft>
            <a:buNone/>
          </a:pPr>
          <a:r>
            <a:rPr lang="en-GB" sz="3400" kern="1200"/>
            <a:t>And then we will take the learning and layer this up with a new aim statement… </a:t>
          </a:r>
          <a:endParaRPr lang="en-US" sz="3400" kern="1200"/>
        </a:p>
      </dsp:txBody>
      <dsp:txXfrm>
        <a:off x="1632412" y="2353237"/>
        <a:ext cx="6028568" cy="1770170"/>
      </dsp:txXfrm>
    </dsp:sp>
    <dsp:sp modelId="{C54AA70E-209E-4705-9E56-5E9FF87ABBD4}">
      <dsp:nvSpPr>
        <dsp:cNvPr id="0" name=""/>
        <dsp:cNvSpPr/>
      </dsp:nvSpPr>
      <dsp:spPr>
        <a:xfrm>
          <a:off x="7716054" y="1478137"/>
          <a:ext cx="1222205" cy="1222205"/>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991050" y="1478137"/>
        <a:ext cx="672213" cy="919709"/>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923A37-7E59-4DB6-A110-CF3537A60063}" type="datetimeFigureOut">
              <a:rPr lang="en-GB" smtClean="0"/>
              <a:t>16/10/2024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304F81-FA72-43CF-9870-4CB9896589C2}" type="slidenum">
              <a:rPr lang="en-GB" smtClean="0"/>
              <a:t>‹#›</a:t>
            </a:fld>
            <a:endParaRPr lang="en-GB"/>
          </a:p>
        </p:txBody>
      </p:sp>
    </p:spTree>
    <p:extLst>
      <p:ext uri="{BB962C8B-B14F-4D97-AF65-F5344CB8AC3E}">
        <p14:creationId xmlns:p14="http://schemas.microsoft.com/office/powerpoint/2010/main" val="3330683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04F81-FA72-43CF-9870-4CB9896589C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89674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4D5753-FE9B-41E3-B09F-3EFB8E6148F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18644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04F81-FA72-43CF-9870-4CB9896589C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995383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F22F66-F9B3-4219-8216-D91C364C559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05984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F22F66-F9B3-4219-8216-D91C364C559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555335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AD3B3CB-7C1A-411A-AD92-B5AE373248A5}" type="slidenum">
              <a:rPr lang="en-GB" smtClean="0"/>
              <a:t>19</a:t>
            </a:fld>
            <a:endParaRPr lang="en-GB"/>
          </a:p>
        </p:txBody>
      </p:sp>
    </p:spTree>
    <p:extLst>
      <p:ext uri="{BB962C8B-B14F-4D97-AF65-F5344CB8AC3E}">
        <p14:creationId xmlns:p14="http://schemas.microsoft.com/office/powerpoint/2010/main" val="25379202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Model for improvement: https://aqua.nhs.uk/wp-content/uploads/2023/07/qsir-pdsa-cycles-model-for-improvement.pdf</a:t>
            </a:r>
          </a:p>
          <a:p>
            <a:endParaRPr lang="en-GB" dirty="0"/>
          </a:p>
          <a:p>
            <a:endParaRPr lang="en-GB" dirty="0"/>
          </a:p>
        </p:txBody>
      </p:sp>
      <p:sp>
        <p:nvSpPr>
          <p:cNvPr id="4" name="Slide Number Placeholder 3"/>
          <p:cNvSpPr>
            <a:spLocks noGrp="1"/>
          </p:cNvSpPr>
          <p:nvPr>
            <p:ph type="sldNum" sz="quarter" idx="5"/>
          </p:nvPr>
        </p:nvSpPr>
        <p:spPr/>
        <p:txBody>
          <a:bodyPr/>
          <a:lstStyle/>
          <a:p>
            <a:fld id="{BAD3B3CB-7C1A-411A-AD92-B5AE373248A5}" type="slidenum">
              <a:rPr lang="en-GB" smtClean="0"/>
              <a:t>22</a:t>
            </a:fld>
            <a:endParaRPr lang="en-GB"/>
          </a:p>
        </p:txBody>
      </p:sp>
    </p:spTree>
    <p:extLst>
      <p:ext uri="{BB962C8B-B14F-4D97-AF65-F5344CB8AC3E}">
        <p14:creationId xmlns:p14="http://schemas.microsoft.com/office/powerpoint/2010/main" val="25043875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A986213-2BED-41FB-A25A-9962FA753A97}" type="slidenum">
              <a:rPr lang="en-GB" smtClean="0"/>
              <a:t>24</a:t>
            </a:fld>
            <a:endParaRPr lang="en-GB"/>
          </a:p>
        </p:txBody>
      </p:sp>
    </p:spTree>
    <p:extLst>
      <p:ext uri="{BB962C8B-B14F-4D97-AF65-F5344CB8AC3E}">
        <p14:creationId xmlns:p14="http://schemas.microsoft.com/office/powerpoint/2010/main" val="16242564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https://www.england.nhs.uk/long-read/improving-patient-safety-culture-a-practical-guide/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D3B3CB-7C1A-411A-AD92-B5AE373248A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3039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improvement, we find ourselves learning as we’re moving through the changes</a:t>
            </a:r>
          </a:p>
        </p:txBody>
      </p:sp>
      <p:sp>
        <p:nvSpPr>
          <p:cNvPr id="4" name="Slide Number Placeholder 3"/>
          <p:cNvSpPr>
            <a:spLocks noGrp="1"/>
          </p:cNvSpPr>
          <p:nvPr>
            <p:ph type="sldNum" sz="quarter" idx="5"/>
          </p:nvPr>
        </p:nvSpPr>
        <p:spPr/>
        <p:txBody>
          <a:bodyPr/>
          <a:lstStyle/>
          <a:p>
            <a:fld id="{BAD3B3CB-7C1A-411A-AD92-B5AE373248A5}" type="slidenum">
              <a:rPr lang="en-GB" smtClean="0"/>
              <a:t>27</a:t>
            </a:fld>
            <a:endParaRPr lang="en-GB"/>
          </a:p>
        </p:txBody>
      </p:sp>
    </p:spTree>
    <p:extLst>
      <p:ext uri="{BB962C8B-B14F-4D97-AF65-F5344CB8AC3E}">
        <p14:creationId xmlns:p14="http://schemas.microsoft.com/office/powerpoint/2010/main" val="6932044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 https://warwick.ac.uk/fac/soc/wbs/research/vmi-nhs/reports/report_-_leading_change_across_a_healthcare_system_22.09.2022.pdf</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D3B3CB-7C1A-411A-AD92-B5AE373248A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99998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304F81-FA72-43CF-9870-4CB9896589C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64842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Network focussed on communities </a:t>
            </a:r>
            <a:r>
              <a:rPr lang="en-GB"/>
              <a:t>of practice: https://q.health.org.uk/community/groups/communities-of-practice/</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D3B3CB-7C1A-411A-AD92-B5AE373248A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135069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DDD69FC8-3447-48B7-8BF0-61D2345CBD48}" type="slidenum">
              <a:rPr lang="en-GB" smtClean="0"/>
              <a:t>34</a:t>
            </a:fld>
            <a:endParaRPr lang="en-GB"/>
          </a:p>
        </p:txBody>
      </p:sp>
    </p:spTree>
    <p:extLst>
      <p:ext uri="{BB962C8B-B14F-4D97-AF65-F5344CB8AC3E}">
        <p14:creationId xmlns:p14="http://schemas.microsoft.com/office/powerpoint/2010/main" val="370828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2304F81-FA72-43CF-9870-4CB9896589C2}" type="slidenum">
              <a:rPr lang="en-GB" smtClean="0"/>
              <a:t>3</a:t>
            </a:fld>
            <a:endParaRPr lang="en-GB"/>
          </a:p>
        </p:txBody>
      </p:sp>
    </p:spTree>
    <p:extLst>
      <p:ext uri="{BB962C8B-B14F-4D97-AF65-F5344CB8AC3E}">
        <p14:creationId xmlns:p14="http://schemas.microsoft.com/office/powerpoint/2010/main" val="2342805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fld id="{DDD69FC8-3447-48B7-8BF0-61D2345CBD48}" type="slidenum">
              <a:rPr lang="en-GB" smtClean="0"/>
              <a:t>4</a:t>
            </a:fld>
            <a:endParaRPr lang="en-GB"/>
          </a:p>
        </p:txBody>
      </p:sp>
    </p:spTree>
    <p:extLst>
      <p:ext uri="{BB962C8B-B14F-4D97-AF65-F5344CB8AC3E}">
        <p14:creationId xmlns:p14="http://schemas.microsoft.com/office/powerpoint/2010/main" val="1613685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2304F81-FA72-43CF-9870-4CB9896589C2}" type="slidenum">
              <a:rPr lang="en-GB" smtClean="0"/>
              <a:t>8</a:t>
            </a:fld>
            <a:endParaRPr lang="en-GB"/>
          </a:p>
        </p:txBody>
      </p:sp>
    </p:spTree>
    <p:extLst>
      <p:ext uri="{BB962C8B-B14F-4D97-AF65-F5344CB8AC3E}">
        <p14:creationId xmlns:p14="http://schemas.microsoft.com/office/powerpoint/2010/main" val="3013707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CF22F66-F9B3-4219-8216-D91C364C5590}" type="slidenum">
              <a:rPr lang="en-GB" smtClean="0"/>
              <a:t>9</a:t>
            </a:fld>
            <a:endParaRPr lang="en-GB"/>
          </a:p>
        </p:txBody>
      </p:sp>
    </p:spTree>
    <p:extLst>
      <p:ext uri="{BB962C8B-B14F-4D97-AF65-F5344CB8AC3E}">
        <p14:creationId xmlns:p14="http://schemas.microsoft.com/office/powerpoint/2010/main" val="3289068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F22F66-F9B3-4219-8216-D91C364C559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50716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F22F66-F9B3-4219-8216-D91C364C559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05913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F22F66-F9B3-4219-8216-D91C364C5590}"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38972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7820C01-E8F6-0049-B111-72B1FBAFF28F}"/>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99682D3-738D-C742-8BB2-B3B4E3D2B746}"/>
              </a:ext>
            </a:extLst>
          </p:cNvPr>
          <p:cNvSpPr>
            <a:spLocks noGrp="1"/>
          </p:cNvSpPr>
          <p:nvPr>
            <p:ph type="ctrTitle"/>
          </p:nvPr>
        </p:nvSpPr>
        <p:spPr>
          <a:xfrm>
            <a:off x="858979" y="1940534"/>
            <a:ext cx="6317071" cy="2387600"/>
          </a:xfrm>
          <a:ln>
            <a:noFill/>
          </a:ln>
        </p:spPr>
        <p:txBody>
          <a:bodyPr lIns="0" tIns="0" rIns="0" bIns="144000" anchor="b"/>
          <a:lstStyle>
            <a:lvl1pPr algn="l">
              <a:defRPr sz="5400" b="1" i="0" spc="-120" baseline="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C3ACCBBB-BBC0-F84E-8AE6-F18688449B7B}"/>
              </a:ext>
            </a:extLst>
          </p:cNvPr>
          <p:cNvSpPr>
            <a:spLocks noGrp="1"/>
          </p:cNvSpPr>
          <p:nvPr>
            <p:ph type="subTitle" idx="1"/>
          </p:nvPr>
        </p:nvSpPr>
        <p:spPr>
          <a:xfrm>
            <a:off x="858979" y="4751879"/>
            <a:ext cx="6317071" cy="536809"/>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cxnSp>
        <p:nvCxnSpPr>
          <p:cNvPr id="5" name="Straight Connector 4">
            <a:extLst>
              <a:ext uri="{FF2B5EF4-FFF2-40B4-BE49-F238E27FC236}">
                <a16:creationId xmlns:a16="http://schemas.microsoft.com/office/drawing/2014/main" id="{296DCF8E-1BCF-3546-B2F2-4E9E3F13FBC1}"/>
              </a:ext>
            </a:extLst>
          </p:cNvPr>
          <p:cNvCxnSpPr/>
          <p:nvPr userDrawn="1"/>
        </p:nvCxnSpPr>
        <p:spPr>
          <a:xfrm>
            <a:off x="858978" y="4454783"/>
            <a:ext cx="6317071"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8602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203BE-A9EF-3E4C-ACF5-85D615CCF13B}"/>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125540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2283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9C94BD-EB84-254D-A29A-532AB99DB4D7}"/>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a:xfrm>
            <a:off x="838200" y="1756807"/>
            <a:ext cx="8984530" cy="1009651"/>
          </a:xfrm>
        </p:spPr>
        <p:txBody>
          <a:bodyPr/>
          <a:lstStyle>
            <a:lvl1pPr>
              <a:defRPr>
                <a:solidFill>
                  <a:schemeClr val="bg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a:xfrm>
            <a:off x="838200" y="2988298"/>
            <a:ext cx="10515600" cy="2271859"/>
          </a:xfrm>
        </p:spPr>
        <p:txBody>
          <a:bodyPr/>
          <a:lstStyle>
            <a:lvl1pPr>
              <a:lnSpc>
                <a:spcPct val="110000"/>
              </a:lnSpc>
              <a:defRPr>
                <a:solidFill>
                  <a:schemeClr val="bg1"/>
                </a:solidFill>
              </a:defRPr>
            </a:lvl1pPr>
            <a:lvl2pPr>
              <a:lnSpc>
                <a:spcPct val="110000"/>
              </a:lnSpc>
              <a:defRPr>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10664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4C98BB6-5CE5-447B-A122-66FB9363F3A0}"/>
              </a:ext>
            </a:extLst>
          </p:cNvPr>
          <p:cNvSpPr>
            <a:spLocks noGrp="1"/>
          </p:cNvSpPr>
          <p:nvPr>
            <p:ph type="dt" sz="half" idx="10"/>
          </p:nvPr>
        </p:nvSpPr>
        <p:spPr/>
        <p:txBody>
          <a:bodyPr/>
          <a:lstStyle>
            <a:lvl1pPr>
              <a:defRPr/>
            </a:lvl1pPr>
          </a:lstStyle>
          <a:p>
            <a:pPr>
              <a:defRPr/>
            </a:pPr>
            <a:fld id="{D843D45E-A7BE-486F-8CA3-E77957E8C2CC}" type="datetime1">
              <a:rPr lang="en-GB"/>
              <a:pPr>
                <a:defRPr/>
              </a:pPr>
              <a:t>16/10/2024</a:t>
            </a:fld>
            <a:endParaRPr lang="en-GB"/>
          </a:p>
        </p:txBody>
      </p:sp>
      <p:sp>
        <p:nvSpPr>
          <p:cNvPr id="5" name="Footer Placeholder 4">
            <a:extLst>
              <a:ext uri="{FF2B5EF4-FFF2-40B4-BE49-F238E27FC236}">
                <a16:creationId xmlns:a16="http://schemas.microsoft.com/office/drawing/2014/main" id="{4EB780FA-35CA-492B-A6C0-2DADBDA1E3AF}"/>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183C396B-7711-469F-B67D-C316BC5BE83C}"/>
              </a:ext>
            </a:extLst>
          </p:cNvPr>
          <p:cNvSpPr>
            <a:spLocks noGrp="1"/>
          </p:cNvSpPr>
          <p:nvPr>
            <p:ph type="sldNum" sz="quarter" idx="12"/>
          </p:nvPr>
        </p:nvSpPr>
        <p:spPr/>
        <p:txBody>
          <a:bodyPr/>
          <a:lstStyle>
            <a:lvl1pPr>
              <a:defRPr/>
            </a:lvl1pPr>
          </a:lstStyle>
          <a:p>
            <a:pPr>
              <a:defRPr/>
            </a:pPr>
            <a:fld id="{A434A411-7AC3-450D-AC5C-A3375D876D72}" type="slidenum">
              <a:rPr lang="en-GB"/>
              <a:pPr>
                <a:defRPr/>
              </a:pPr>
              <a:t>‹#›</a:t>
            </a:fld>
            <a:endParaRPr lang="en-GB"/>
          </a:p>
        </p:txBody>
      </p:sp>
    </p:spTree>
    <p:extLst>
      <p:ext uri="{BB962C8B-B14F-4D97-AF65-F5344CB8AC3E}">
        <p14:creationId xmlns:p14="http://schemas.microsoft.com/office/powerpoint/2010/main" val="5423840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004E1D-B162-4B0D-AA80-D6DFE7B61C50}"/>
              </a:ext>
            </a:extLst>
          </p:cNvPr>
          <p:cNvSpPr>
            <a:spLocks noGrp="1"/>
          </p:cNvSpPr>
          <p:nvPr>
            <p:ph type="dt" sz="half" idx="10"/>
          </p:nvPr>
        </p:nvSpPr>
        <p:spPr/>
        <p:txBody>
          <a:bodyPr/>
          <a:lstStyle>
            <a:lvl1pPr>
              <a:defRPr/>
            </a:lvl1pPr>
          </a:lstStyle>
          <a:p>
            <a:pPr>
              <a:defRPr/>
            </a:pPr>
            <a:fld id="{0273825F-32A0-4B39-8BAF-77257AA18848}" type="datetime1">
              <a:rPr lang="en-GB"/>
              <a:pPr>
                <a:defRPr/>
              </a:pPr>
              <a:t>16/10/2024</a:t>
            </a:fld>
            <a:endParaRPr lang="en-GB"/>
          </a:p>
        </p:txBody>
      </p:sp>
      <p:sp>
        <p:nvSpPr>
          <p:cNvPr id="5" name="Footer Placeholder 4">
            <a:extLst>
              <a:ext uri="{FF2B5EF4-FFF2-40B4-BE49-F238E27FC236}">
                <a16:creationId xmlns:a16="http://schemas.microsoft.com/office/drawing/2014/main" id="{ED12F4D1-3BE3-4C3C-834E-1B3F5AAA584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CE3FAB7-EFD9-4625-8791-A1AD02981F60}"/>
              </a:ext>
            </a:extLst>
          </p:cNvPr>
          <p:cNvSpPr>
            <a:spLocks noGrp="1"/>
          </p:cNvSpPr>
          <p:nvPr>
            <p:ph type="sldNum" sz="quarter" idx="12"/>
          </p:nvPr>
        </p:nvSpPr>
        <p:spPr/>
        <p:txBody>
          <a:bodyPr/>
          <a:lstStyle>
            <a:lvl1pPr>
              <a:defRPr/>
            </a:lvl1pPr>
          </a:lstStyle>
          <a:p>
            <a:pPr>
              <a:defRPr/>
            </a:pPr>
            <a:fld id="{314B1E51-0606-47E9-83FC-8BFA5008BF31}" type="slidenum">
              <a:rPr lang="en-GB"/>
              <a:pPr>
                <a:defRPr/>
              </a:pPr>
              <a:t>‹#›</a:t>
            </a:fld>
            <a:endParaRPr lang="en-GB"/>
          </a:p>
        </p:txBody>
      </p:sp>
    </p:spTree>
    <p:extLst>
      <p:ext uri="{BB962C8B-B14F-4D97-AF65-F5344CB8AC3E}">
        <p14:creationId xmlns:p14="http://schemas.microsoft.com/office/powerpoint/2010/main" val="14418933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ECEA4C-3880-47B3-8922-6B5F0262E4C0}"/>
              </a:ext>
            </a:extLst>
          </p:cNvPr>
          <p:cNvSpPr>
            <a:spLocks noGrp="1"/>
          </p:cNvSpPr>
          <p:nvPr>
            <p:ph type="dt" sz="half" idx="10"/>
          </p:nvPr>
        </p:nvSpPr>
        <p:spPr/>
        <p:txBody>
          <a:bodyPr/>
          <a:lstStyle>
            <a:lvl1pPr>
              <a:defRPr/>
            </a:lvl1pPr>
          </a:lstStyle>
          <a:p>
            <a:pPr>
              <a:defRPr/>
            </a:pPr>
            <a:fld id="{44791117-2B02-4932-89F7-62AA11AE2B64}" type="datetime1">
              <a:rPr lang="en-GB"/>
              <a:pPr>
                <a:defRPr/>
              </a:pPr>
              <a:t>16/10/2024</a:t>
            </a:fld>
            <a:endParaRPr lang="en-GB"/>
          </a:p>
        </p:txBody>
      </p:sp>
      <p:sp>
        <p:nvSpPr>
          <p:cNvPr id="5" name="Footer Placeholder 4">
            <a:extLst>
              <a:ext uri="{FF2B5EF4-FFF2-40B4-BE49-F238E27FC236}">
                <a16:creationId xmlns:a16="http://schemas.microsoft.com/office/drawing/2014/main" id="{E7016408-465B-4DE3-924C-9A2CC87E355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328A951-7787-489D-925A-4905E4C68CE3}"/>
              </a:ext>
            </a:extLst>
          </p:cNvPr>
          <p:cNvSpPr>
            <a:spLocks noGrp="1"/>
          </p:cNvSpPr>
          <p:nvPr>
            <p:ph type="sldNum" sz="quarter" idx="12"/>
          </p:nvPr>
        </p:nvSpPr>
        <p:spPr/>
        <p:txBody>
          <a:bodyPr/>
          <a:lstStyle>
            <a:lvl1pPr>
              <a:defRPr/>
            </a:lvl1pPr>
          </a:lstStyle>
          <a:p>
            <a:pPr>
              <a:defRPr/>
            </a:pPr>
            <a:fld id="{11C18660-06E2-44BF-8A6C-15E7A5BA186C}" type="slidenum">
              <a:rPr lang="en-GB"/>
              <a:pPr>
                <a:defRPr/>
              </a:pPr>
              <a:t>‹#›</a:t>
            </a:fld>
            <a:endParaRPr lang="en-GB"/>
          </a:p>
        </p:txBody>
      </p:sp>
    </p:spTree>
    <p:extLst>
      <p:ext uri="{BB962C8B-B14F-4D97-AF65-F5344CB8AC3E}">
        <p14:creationId xmlns:p14="http://schemas.microsoft.com/office/powerpoint/2010/main" val="32274523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69570C2B-A198-45F1-90A3-26DC481B7904}"/>
              </a:ext>
            </a:extLst>
          </p:cNvPr>
          <p:cNvSpPr>
            <a:spLocks noGrp="1"/>
          </p:cNvSpPr>
          <p:nvPr>
            <p:ph type="dt" sz="half" idx="10"/>
          </p:nvPr>
        </p:nvSpPr>
        <p:spPr/>
        <p:txBody>
          <a:bodyPr/>
          <a:lstStyle>
            <a:lvl1pPr>
              <a:defRPr/>
            </a:lvl1pPr>
          </a:lstStyle>
          <a:p>
            <a:pPr>
              <a:defRPr/>
            </a:pPr>
            <a:fld id="{28FC559D-3287-4B28-98B0-2613B17891EC}" type="datetime1">
              <a:rPr lang="en-GB"/>
              <a:pPr>
                <a:defRPr/>
              </a:pPr>
              <a:t>16/10/2024</a:t>
            </a:fld>
            <a:endParaRPr lang="en-GB"/>
          </a:p>
        </p:txBody>
      </p:sp>
      <p:sp>
        <p:nvSpPr>
          <p:cNvPr id="6" name="Footer Placeholder 4">
            <a:extLst>
              <a:ext uri="{FF2B5EF4-FFF2-40B4-BE49-F238E27FC236}">
                <a16:creationId xmlns:a16="http://schemas.microsoft.com/office/drawing/2014/main" id="{607CAA3C-5258-4C9B-86A9-56EB8170FE3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3DE6B962-72CE-401D-9B36-02D57C34471C}"/>
              </a:ext>
            </a:extLst>
          </p:cNvPr>
          <p:cNvSpPr>
            <a:spLocks noGrp="1"/>
          </p:cNvSpPr>
          <p:nvPr>
            <p:ph type="sldNum" sz="quarter" idx="12"/>
          </p:nvPr>
        </p:nvSpPr>
        <p:spPr/>
        <p:txBody>
          <a:bodyPr/>
          <a:lstStyle>
            <a:lvl1pPr>
              <a:defRPr/>
            </a:lvl1pPr>
          </a:lstStyle>
          <a:p>
            <a:pPr>
              <a:defRPr/>
            </a:pPr>
            <a:fld id="{972D863A-B28C-4478-8D39-18590061F02A}" type="slidenum">
              <a:rPr lang="en-GB"/>
              <a:pPr>
                <a:defRPr/>
              </a:pPr>
              <a:t>‹#›</a:t>
            </a:fld>
            <a:endParaRPr lang="en-GB"/>
          </a:p>
        </p:txBody>
      </p:sp>
    </p:spTree>
    <p:extLst>
      <p:ext uri="{BB962C8B-B14F-4D97-AF65-F5344CB8AC3E}">
        <p14:creationId xmlns:p14="http://schemas.microsoft.com/office/powerpoint/2010/main" val="350248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58E215B2-4800-405F-8CE4-BA31354B39C1}"/>
              </a:ext>
            </a:extLst>
          </p:cNvPr>
          <p:cNvSpPr>
            <a:spLocks noGrp="1"/>
          </p:cNvSpPr>
          <p:nvPr>
            <p:ph type="dt" sz="half" idx="10"/>
          </p:nvPr>
        </p:nvSpPr>
        <p:spPr/>
        <p:txBody>
          <a:bodyPr/>
          <a:lstStyle>
            <a:lvl1pPr>
              <a:defRPr/>
            </a:lvl1pPr>
          </a:lstStyle>
          <a:p>
            <a:pPr>
              <a:defRPr/>
            </a:pPr>
            <a:fld id="{9D0B4F93-9375-4CFC-81A0-19705A53B46B}" type="datetime1">
              <a:rPr lang="en-GB"/>
              <a:pPr>
                <a:defRPr/>
              </a:pPr>
              <a:t>16/10/2024</a:t>
            </a:fld>
            <a:endParaRPr lang="en-GB"/>
          </a:p>
        </p:txBody>
      </p:sp>
      <p:sp>
        <p:nvSpPr>
          <p:cNvPr id="8" name="Footer Placeholder 4">
            <a:extLst>
              <a:ext uri="{FF2B5EF4-FFF2-40B4-BE49-F238E27FC236}">
                <a16:creationId xmlns:a16="http://schemas.microsoft.com/office/drawing/2014/main" id="{7536801C-3174-4C3E-B05B-7DA0711AAE61}"/>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46FD7ADA-3EB5-4CB1-9041-20EBC73EA494}"/>
              </a:ext>
            </a:extLst>
          </p:cNvPr>
          <p:cNvSpPr>
            <a:spLocks noGrp="1"/>
          </p:cNvSpPr>
          <p:nvPr>
            <p:ph type="sldNum" sz="quarter" idx="12"/>
          </p:nvPr>
        </p:nvSpPr>
        <p:spPr/>
        <p:txBody>
          <a:bodyPr/>
          <a:lstStyle>
            <a:lvl1pPr>
              <a:defRPr/>
            </a:lvl1pPr>
          </a:lstStyle>
          <a:p>
            <a:pPr>
              <a:defRPr/>
            </a:pPr>
            <a:fld id="{DC64CAD6-66D1-4DF9-862C-B49D54D8647F}" type="slidenum">
              <a:rPr lang="en-GB"/>
              <a:pPr>
                <a:defRPr/>
              </a:pPr>
              <a:t>‹#›</a:t>
            </a:fld>
            <a:endParaRPr lang="en-GB"/>
          </a:p>
        </p:txBody>
      </p:sp>
    </p:spTree>
    <p:extLst>
      <p:ext uri="{BB962C8B-B14F-4D97-AF65-F5344CB8AC3E}">
        <p14:creationId xmlns:p14="http://schemas.microsoft.com/office/powerpoint/2010/main" val="3584803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A9F33C16-825E-432D-B913-98D5A5811E1E}"/>
              </a:ext>
            </a:extLst>
          </p:cNvPr>
          <p:cNvSpPr>
            <a:spLocks noGrp="1"/>
          </p:cNvSpPr>
          <p:nvPr>
            <p:ph type="dt" sz="half" idx="10"/>
          </p:nvPr>
        </p:nvSpPr>
        <p:spPr/>
        <p:txBody>
          <a:bodyPr/>
          <a:lstStyle>
            <a:lvl1pPr>
              <a:defRPr/>
            </a:lvl1pPr>
          </a:lstStyle>
          <a:p>
            <a:pPr>
              <a:defRPr/>
            </a:pPr>
            <a:fld id="{8F4FE61D-45DF-44FE-BD00-BB53F6AC8207}" type="datetime1">
              <a:rPr lang="en-GB"/>
              <a:pPr>
                <a:defRPr/>
              </a:pPr>
              <a:t>16/10/2024</a:t>
            </a:fld>
            <a:endParaRPr lang="en-GB"/>
          </a:p>
        </p:txBody>
      </p:sp>
      <p:sp>
        <p:nvSpPr>
          <p:cNvPr id="4" name="Footer Placeholder 4">
            <a:extLst>
              <a:ext uri="{FF2B5EF4-FFF2-40B4-BE49-F238E27FC236}">
                <a16:creationId xmlns:a16="http://schemas.microsoft.com/office/drawing/2014/main" id="{53294727-D11D-4DF5-9E5F-0E21A5FFE0B6}"/>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B5E81157-E8FF-4DB1-A441-E59113ABC7AA}"/>
              </a:ext>
            </a:extLst>
          </p:cNvPr>
          <p:cNvSpPr>
            <a:spLocks noGrp="1"/>
          </p:cNvSpPr>
          <p:nvPr>
            <p:ph type="sldNum" sz="quarter" idx="12"/>
          </p:nvPr>
        </p:nvSpPr>
        <p:spPr/>
        <p:txBody>
          <a:bodyPr/>
          <a:lstStyle>
            <a:lvl1pPr>
              <a:defRPr/>
            </a:lvl1pPr>
          </a:lstStyle>
          <a:p>
            <a:pPr>
              <a:defRPr/>
            </a:pPr>
            <a:fld id="{A504A6BA-5067-46A8-804C-58E6F95B4614}" type="slidenum">
              <a:rPr lang="en-GB"/>
              <a:pPr>
                <a:defRPr/>
              </a:pPr>
              <a:t>‹#›</a:t>
            </a:fld>
            <a:endParaRPr lang="en-GB"/>
          </a:p>
        </p:txBody>
      </p:sp>
    </p:spTree>
    <p:extLst>
      <p:ext uri="{BB962C8B-B14F-4D97-AF65-F5344CB8AC3E}">
        <p14:creationId xmlns:p14="http://schemas.microsoft.com/office/powerpoint/2010/main" val="33829068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6B2C976-A476-4E95-95FF-9E1765AF7EAB}"/>
              </a:ext>
            </a:extLst>
          </p:cNvPr>
          <p:cNvSpPr>
            <a:spLocks noGrp="1"/>
          </p:cNvSpPr>
          <p:nvPr>
            <p:ph type="dt" sz="half" idx="10"/>
          </p:nvPr>
        </p:nvSpPr>
        <p:spPr/>
        <p:txBody>
          <a:bodyPr/>
          <a:lstStyle>
            <a:lvl1pPr>
              <a:defRPr/>
            </a:lvl1pPr>
          </a:lstStyle>
          <a:p>
            <a:pPr>
              <a:defRPr/>
            </a:pPr>
            <a:fld id="{6EC37550-9B40-4D0E-9A44-B8562A062E31}" type="datetime1">
              <a:rPr lang="en-GB"/>
              <a:pPr>
                <a:defRPr/>
              </a:pPr>
              <a:t>16/10/2024</a:t>
            </a:fld>
            <a:endParaRPr lang="en-GB"/>
          </a:p>
        </p:txBody>
      </p:sp>
      <p:sp>
        <p:nvSpPr>
          <p:cNvPr id="3" name="Footer Placeholder 4">
            <a:extLst>
              <a:ext uri="{FF2B5EF4-FFF2-40B4-BE49-F238E27FC236}">
                <a16:creationId xmlns:a16="http://schemas.microsoft.com/office/drawing/2014/main" id="{5A362503-D0EF-4C6F-AB45-A52FF135FF88}"/>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B15AD522-3FD8-4266-BFB6-B33F24D72BBD}"/>
              </a:ext>
            </a:extLst>
          </p:cNvPr>
          <p:cNvSpPr>
            <a:spLocks noGrp="1"/>
          </p:cNvSpPr>
          <p:nvPr>
            <p:ph type="sldNum" sz="quarter" idx="12"/>
          </p:nvPr>
        </p:nvSpPr>
        <p:spPr/>
        <p:txBody>
          <a:bodyPr/>
          <a:lstStyle>
            <a:lvl1pPr>
              <a:defRPr/>
            </a:lvl1pPr>
          </a:lstStyle>
          <a:p>
            <a:pPr>
              <a:defRPr/>
            </a:pPr>
            <a:fld id="{C93A9216-E2D7-4EBF-BF82-17A2892AED89}" type="slidenum">
              <a:rPr lang="en-GB"/>
              <a:pPr>
                <a:defRPr/>
              </a:pPr>
              <a:t>‹#›</a:t>
            </a:fld>
            <a:endParaRPr lang="en-GB"/>
          </a:p>
        </p:txBody>
      </p:sp>
    </p:spTree>
    <p:extLst>
      <p:ext uri="{BB962C8B-B14F-4D97-AF65-F5344CB8AC3E}">
        <p14:creationId xmlns:p14="http://schemas.microsoft.com/office/powerpoint/2010/main" val="1656366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39127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719CC9F5-4921-4C0F-A81E-004B7F99B518}"/>
              </a:ext>
            </a:extLst>
          </p:cNvPr>
          <p:cNvSpPr>
            <a:spLocks noGrp="1"/>
          </p:cNvSpPr>
          <p:nvPr>
            <p:ph type="dt" sz="half" idx="10"/>
          </p:nvPr>
        </p:nvSpPr>
        <p:spPr/>
        <p:txBody>
          <a:bodyPr/>
          <a:lstStyle>
            <a:lvl1pPr>
              <a:defRPr/>
            </a:lvl1pPr>
          </a:lstStyle>
          <a:p>
            <a:pPr>
              <a:defRPr/>
            </a:pPr>
            <a:fld id="{963C0172-F41C-4AB8-ACF9-F8CCB3337C77}" type="datetime1">
              <a:rPr lang="en-GB"/>
              <a:pPr>
                <a:defRPr/>
              </a:pPr>
              <a:t>16/10/2024</a:t>
            </a:fld>
            <a:endParaRPr lang="en-GB"/>
          </a:p>
        </p:txBody>
      </p:sp>
      <p:sp>
        <p:nvSpPr>
          <p:cNvPr id="6" name="Footer Placeholder 4">
            <a:extLst>
              <a:ext uri="{FF2B5EF4-FFF2-40B4-BE49-F238E27FC236}">
                <a16:creationId xmlns:a16="http://schemas.microsoft.com/office/drawing/2014/main" id="{50F921FA-7AE6-42E8-B309-D471888F3CE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741BC9C-F6DD-44C8-9E60-90C0EAEAA12A}"/>
              </a:ext>
            </a:extLst>
          </p:cNvPr>
          <p:cNvSpPr>
            <a:spLocks noGrp="1"/>
          </p:cNvSpPr>
          <p:nvPr>
            <p:ph type="sldNum" sz="quarter" idx="12"/>
          </p:nvPr>
        </p:nvSpPr>
        <p:spPr/>
        <p:txBody>
          <a:bodyPr/>
          <a:lstStyle>
            <a:lvl1pPr>
              <a:defRPr/>
            </a:lvl1pPr>
          </a:lstStyle>
          <a:p>
            <a:pPr>
              <a:defRPr/>
            </a:pPr>
            <a:fld id="{5D0D4C2D-2E18-4CF4-A92A-0AC4405CFC80}" type="slidenum">
              <a:rPr lang="en-GB"/>
              <a:pPr>
                <a:defRPr/>
              </a:pPr>
              <a:t>‹#›</a:t>
            </a:fld>
            <a:endParaRPr lang="en-GB"/>
          </a:p>
        </p:txBody>
      </p:sp>
    </p:spTree>
    <p:extLst>
      <p:ext uri="{BB962C8B-B14F-4D97-AF65-F5344CB8AC3E}">
        <p14:creationId xmlns:p14="http://schemas.microsoft.com/office/powerpoint/2010/main" val="39827802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FDE1F9D5-F4D1-409C-81F1-8BD6A40FC516}"/>
              </a:ext>
            </a:extLst>
          </p:cNvPr>
          <p:cNvSpPr>
            <a:spLocks noGrp="1"/>
          </p:cNvSpPr>
          <p:nvPr>
            <p:ph type="dt" sz="half" idx="10"/>
          </p:nvPr>
        </p:nvSpPr>
        <p:spPr/>
        <p:txBody>
          <a:bodyPr/>
          <a:lstStyle>
            <a:lvl1pPr>
              <a:defRPr/>
            </a:lvl1pPr>
          </a:lstStyle>
          <a:p>
            <a:pPr>
              <a:defRPr/>
            </a:pPr>
            <a:fld id="{3FCEB902-BD01-443C-991D-7835BAE6B065}" type="datetime1">
              <a:rPr lang="en-GB"/>
              <a:pPr>
                <a:defRPr/>
              </a:pPr>
              <a:t>16/10/2024</a:t>
            </a:fld>
            <a:endParaRPr lang="en-GB"/>
          </a:p>
        </p:txBody>
      </p:sp>
      <p:sp>
        <p:nvSpPr>
          <p:cNvPr id="6" name="Footer Placeholder 4">
            <a:extLst>
              <a:ext uri="{FF2B5EF4-FFF2-40B4-BE49-F238E27FC236}">
                <a16:creationId xmlns:a16="http://schemas.microsoft.com/office/drawing/2014/main" id="{F0140EE5-9102-4388-958C-607D38572352}"/>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03003FA5-1F23-430C-A28E-68510357BB12}"/>
              </a:ext>
            </a:extLst>
          </p:cNvPr>
          <p:cNvSpPr>
            <a:spLocks noGrp="1"/>
          </p:cNvSpPr>
          <p:nvPr>
            <p:ph type="sldNum" sz="quarter" idx="12"/>
          </p:nvPr>
        </p:nvSpPr>
        <p:spPr/>
        <p:txBody>
          <a:bodyPr/>
          <a:lstStyle>
            <a:lvl1pPr>
              <a:defRPr/>
            </a:lvl1pPr>
          </a:lstStyle>
          <a:p>
            <a:pPr>
              <a:defRPr/>
            </a:pPr>
            <a:fld id="{F0C7DCCD-1CC3-4C2C-81F3-6E69601D6DFB}" type="slidenum">
              <a:rPr lang="en-GB"/>
              <a:pPr>
                <a:defRPr/>
              </a:pPr>
              <a:t>‹#›</a:t>
            </a:fld>
            <a:endParaRPr lang="en-GB"/>
          </a:p>
        </p:txBody>
      </p:sp>
    </p:spTree>
    <p:extLst>
      <p:ext uri="{BB962C8B-B14F-4D97-AF65-F5344CB8AC3E}">
        <p14:creationId xmlns:p14="http://schemas.microsoft.com/office/powerpoint/2010/main" val="13614981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814945-DB0A-41ED-82F5-A311E543BB6B}"/>
              </a:ext>
            </a:extLst>
          </p:cNvPr>
          <p:cNvSpPr>
            <a:spLocks noGrp="1"/>
          </p:cNvSpPr>
          <p:nvPr>
            <p:ph type="dt" sz="half" idx="10"/>
          </p:nvPr>
        </p:nvSpPr>
        <p:spPr/>
        <p:txBody>
          <a:bodyPr/>
          <a:lstStyle>
            <a:lvl1pPr>
              <a:defRPr/>
            </a:lvl1pPr>
          </a:lstStyle>
          <a:p>
            <a:pPr>
              <a:defRPr/>
            </a:pPr>
            <a:fld id="{F79D13B8-924C-4A39-BDE9-185DC21C76B0}" type="datetime1">
              <a:rPr lang="en-GB"/>
              <a:pPr>
                <a:defRPr/>
              </a:pPr>
              <a:t>16/10/2024</a:t>
            </a:fld>
            <a:endParaRPr lang="en-GB"/>
          </a:p>
        </p:txBody>
      </p:sp>
      <p:sp>
        <p:nvSpPr>
          <p:cNvPr id="5" name="Footer Placeholder 4">
            <a:extLst>
              <a:ext uri="{FF2B5EF4-FFF2-40B4-BE49-F238E27FC236}">
                <a16:creationId xmlns:a16="http://schemas.microsoft.com/office/drawing/2014/main" id="{D958D429-DD05-4F47-9121-54E85DF1D15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29F41FF8-02D9-485A-B23A-6B19D9146069}"/>
              </a:ext>
            </a:extLst>
          </p:cNvPr>
          <p:cNvSpPr>
            <a:spLocks noGrp="1"/>
          </p:cNvSpPr>
          <p:nvPr>
            <p:ph type="sldNum" sz="quarter" idx="12"/>
          </p:nvPr>
        </p:nvSpPr>
        <p:spPr/>
        <p:txBody>
          <a:bodyPr/>
          <a:lstStyle>
            <a:lvl1pPr>
              <a:defRPr/>
            </a:lvl1pPr>
          </a:lstStyle>
          <a:p>
            <a:pPr>
              <a:defRPr/>
            </a:pPr>
            <a:fld id="{BD17F74B-AFE7-4C1A-97C0-6CA5558167CF}" type="slidenum">
              <a:rPr lang="en-GB"/>
              <a:pPr>
                <a:defRPr/>
              </a:pPr>
              <a:t>‹#›</a:t>
            </a:fld>
            <a:endParaRPr lang="en-GB"/>
          </a:p>
        </p:txBody>
      </p:sp>
    </p:spTree>
    <p:extLst>
      <p:ext uri="{BB962C8B-B14F-4D97-AF65-F5344CB8AC3E}">
        <p14:creationId xmlns:p14="http://schemas.microsoft.com/office/powerpoint/2010/main" val="40631853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0A90E9-1785-4F39-88E3-1399AE336AF1}"/>
              </a:ext>
            </a:extLst>
          </p:cNvPr>
          <p:cNvSpPr>
            <a:spLocks noGrp="1"/>
          </p:cNvSpPr>
          <p:nvPr>
            <p:ph type="dt" sz="half" idx="10"/>
          </p:nvPr>
        </p:nvSpPr>
        <p:spPr/>
        <p:txBody>
          <a:bodyPr/>
          <a:lstStyle>
            <a:lvl1pPr>
              <a:defRPr/>
            </a:lvl1pPr>
          </a:lstStyle>
          <a:p>
            <a:pPr>
              <a:defRPr/>
            </a:pPr>
            <a:fld id="{85CAE710-8740-4920-B1B5-947059D8DA26}" type="datetime1">
              <a:rPr lang="en-GB"/>
              <a:pPr>
                <a:defRPr/>
              </a:pPr>
              <a:t>16/10/2024</a:t>
            </a:fld>
            <a:endParaRPr lang="en-GB"/>
          </a:p>
        </p:txBody>
      </p:sp>
      <p:sp>
        <p:nvSpPr>
          <p:cNvPr id="5" name="Footer Placeholder 4">
            <a:extLst>
              <a:ext uri="{FF2B5EF4-FFF2-40B4-BE49-F238E27FC236}">
                <a16:creationId xmlns:a16="http://schemas.microsoft.com/office/drawing/2014/main" id="{F2FCEA55-0897-46B3-BD6E-8409AE14DF17}"/>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F725995-3E65-4808-9202-31344C6B1132}"/>
              </a:ext>
            </a:extLst>
          </p:cNvPr>
          <p:cNvSpPr>
            <a:spLocks noGrp="1"/>
          </p:cNvSpPr>
          <p:nvPr>
            <p:ph type="sldNum" sz="quarter" idx="12"/>
          </p:nvPr>
        </p:nvSpPr>
        <p:spPr/>
        <p:txBody>
          <a:bodyPr/>
          <a:lstStyle>
            <a:lvl1pPr>
              <a:defRPr/>
            </a:lvl1pPr>
          </a:lstStyle>
          <a:p>
            <a:pPr>
              <a:defRPr/>
            </a:pPr>
            <a:fld id="{6065387E-5B1F-490E-A53C-ECD3461769FB}" type="slidenum">
              <a:rPr lang="en-GB"/>
              <a:pPr>
                <a:defRPr/>
              </a:pPr>
              <a:t>‹#›</a:t>
            </a:fld>
            <a:endParaRPr lang="en-GB"/>
          </a:p>
        </p:txBody>
      </p:sp>
    </p:spTree>
    <p:extLst>
      <p:ext uri="{BB962C8B-B14F-4D97-AF65-F5344CB8AC3E}">
        <p14:creationId xmlns:p14="http://schemas.microsoft.com/office/powerpoint/2010/main" val="4030212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B96D5-F39E-BE61-0626-2F81CF756BE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E995C5C-02EE-60C7-280D-0328079146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DA83800-F9C1-BE3F-4E66-FF3E026B3C26}"/>
              </a:ext>
            </a:extLst>
          </p:cNvPr>
          <p:cNvSpPr>
            <a:spLocks noGrp="1"/>
          </p:cNvSpPr>
          <p:nvPr>
            <p:ph type="dt" sz="half" idx="10"/>
          </p:nvPr>
        </p:nvSpPr>
        <p:spPr/>
        <p:txBody>
          <a:bodyPr/>
          <a:lstStyle/>
          <a:p>
            <a:fld id="{64F89C1D-BB60-4DAE-B60B-B5BCC2446A86}" type="datetimeFigureOut">
              <a:rPr lang="en-GB" smtClean="0"/>
              <a:t>16/10/2024</a:t>
            </a:fld>
            <a:endParaRPr lang="en-GB"/>
          </a:p>
        </p:txBody>
      </p:sp>
      <p:sp>
        <p:nvSpPr>
          <p:cNvPr id="5" name="Footer Placeholder 4">
            <a:extLst>
              <a:ext uri="{FF2B5EF4-FFF2-40B4-BE49-F238E27FC236}">
                <a16:creationId xmlns:a16="http://schemas.microsoft.com/office/drawing/2014/main" id="{20A1D340-275B-1148-5F2E-50D2452EE1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B972A8-3CDF-2251-3433-214C29A7B62A}"/>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21200661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1DDFB-0636-696C-CBFC-8763583EE07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D8437F-2419-FE93-72D7-48A8E9875D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F7E1A0-7461-8FF6-7031-0BEF1D8C2A81}"/>
              </a:ext>
            </a:extLst>
          </p:cNvPr>
          <p:cNvSpPr>
            <a:spLocks noGrp="1"/>
          </p:cNvSpPr>
          <p:nvPr>
            <p:ph type="dt" sz="half" idx="10"/>
          </p:nvPr>
        </p:nvSpPr>
        <p:spPr/>
        <p:txBody>
          <a:bodyPr/>
          <a:lstStyle/>
          <a:p>
            <a:fld id="{64F89C1D-BB60-4DAE-B60B-B5BCC2446A86}" type="datetimeFigureOut">
              <a:rPr lang="en-GB" smtClean="0"/>
              <a:t>16/10/2024</a:t>
            </a:fld>
            <a:endParaRPr lang="en-GB"/>
          </a:p>
        </p:txBody>
      </p:sp>
      <p:sp>
        <p:nvSpPr>
          <p:cNvPr id="5" name="Footer Placeholder 4">
            <a:extLst>
              <a:ext uri="{FF2B5EF4-FFF2-40B4-BE49-F238E27FC236}">
                <a16:creationId xmlns:a16="http://schemas.microsoft.com/office/drawing/2014/main" id="{E3F0AFD5-AF41-D0CB-1849-B80629FDE2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BFC1E5-1339-1919-9FAA-F94CEAEAEDAB}"/>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29860340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B7FC6-CF31-DDE1-F5F7-E13C4C9A85D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F88DA98-9265-0368-2D2C-D22B03F907E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4185A1C-A282-6D71-68CA-03F0E8A278C5}"/>
              </a:ext>
            </a:extLst>
          </p:cNvPr>
          <p:cNvSpPr>
            <a:spLocks noGrp="1"/>
          </p:cNvSpPr>
          <p:nvPr>
            <p:ph type="dt" sz="half" idx="10"/>
          </p:nvPr>
        </p:nvSpPr>
        <p:spPr/>
        <p:txBody>
          <a:bodyPr/>
          <a:lstStyle/>
          <a:p>
            <a:fld id="{64F89C1D-BB60-4DAE-B60B-B5BCC2446A86}" type="datetimeFigureOut">
              <a:rPr lang="en-GB" smtClean="0"/>
              <a:t>16/10/2024</a:t>
            </a:fld>
            <a:endParaRPr lang="en-GB"/>
          </a:p>
        </p:txBody>
      </p:sp>
      <p:sp>
        <p:nvSpPr>
          <p:cNvPr id="5" name="Footer Placeholder 4">
            <a:extLst>
              <a:ext uri="{FF2B5EF4-FFF2-40B4-BE49-F238E27FC236}">
                <a16:creationId xmlns:a16="http://schemas.microsoft.com/office/drawing/2014/main" id="{F45FFEF3-853D-0373-9D5B-318B328269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C71D71-E68F-E01C-5B0B-1D3702A8F90A}"/>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32144136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E00E7-72E3-1ADC-8802-720793DEE4B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67A650-DF19-80E8-4B22-5A2C17EB4E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7E3238B-D5E6-1DAA-A83B-D32B49F5E9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06D1C6C-54DD-E48B-41AB-EB0208F4453A}"/>
              </a:ext>
            </a:extLst>
          </p:cNvPr>
          <p:cNvSpPr>
            <a:spLocks noGrp="1"/>
          </p:cNvSpPr>
          <p:nvPr>
            <p:ph type="dt" sz="half" idx="10"/>
          </p:nvPr>
        </p:nvSpPr>
        <p:spPr/>
        <p:txBody>
          <a:bodyPr/>
          <a:lstStyle/>
          <a:p>
            <a:fld id="{64F89C1D-BB60-4DAE-B60B-B5BCC2446A86}" type="datetimeFigureOut">
              <a:rPr lang="en-GB" smtClean="0"/>
              <a:t>16/10/2024</a:t>
            </a:fld>
            <a:endParaRPr lang="en-GB"/>
          </a:p>
        </p:txBody>
      </p:sp>
      <p:sp>
        <p:nvSpPr>
          <p:cNvPr id="6" name="Footer Placeholder 5">
            <a:extLst>
              <a:ext uri="{FF2B5EF4-FFF2-40B4-BE49-F238E27FC236}">
                <a16:creationId xmlns:a16="http://schemas.microsoft.com/office/drawing/2014/main" id="{3C8ED99A-698E-C8E8-4056-1703300859F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5239B0-7E81-7978-11B2-009B758E031B}"/>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10672000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244D0-71D2-ECC6-75E5-71AF408CCB4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FD0C1F7-269E-C944-B43F-8A4F9216DD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10FA64-8F90-8C96-33B9-1E7B3405C8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846E16-7740-05E9-DDE2-334DB8A766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1F8717-62B6-D1D3-D6B0-180DD55AE1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62D5F4F-F971-F869-F64F-FC20B242DC54}"/>
              </a:ext>
            </a:extLst>
          </p:cNvPr>
          <p:cNvSpPr>
            <a:spLocks noGrp="1"/>
          </p:cNvSpPr>
          <p:nvPr>
            <p:ph type="dt" sz="half" idx="10"/>
          </p:nvPr>
        </p:nvSpPr>
        <p:spPr/>
        <p:txBody>
          <a:bodyPr/>
          <a:lstStyle/>
          <a:p>
            <a:fld id="{64F89C1D-BB60-4DAE-B60B-B5BCC2446A86}" type="datetimeFigureOut">
              <a:rPr lang="en-GB" smtClean="0"/>
              <a:t>16/10/2024</a:t>
            </a:fld>
            <a:endParaRPr lang="en-GB"/>
          </a:p>
        </p:txBody>
      </p:sp>
      <p:sp>
        <p:nvSpPr>
          <p:cNvPr id="8" name="Footer Placeholder 7">
            <a:extLst>
              <a:ext uri="{FF2B5EF4-FFF2-40B4-BE49-F238E27FC236}">
                <a16:creationId xmlns:a16="http://schemas.microsoft.com/office/drawing/2014/main" id="{87F187B2-1316-9CE3-E206-CF56E2DFF32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31FCFAD-32F7-AB63-F37D-6930799169FA}"/>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2387739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A1E35-667F-8885-9AE7-E9CA3D98E3C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1A0780E-57D3-7F56-155B-3ED9AE5AAD0D}"/>
              </a:ext>
            </a:extLst>
          </p:cNvPr>
          <p:cNvSpPr>
            <a:spLocks noGrp="1"/>
          </p:cNvSpPr>
          <p:nvPr>
            <p:ph type="dt" sz="half" idx="10"/>
          </p:nvPr>
        </p:nvSpPr>
        <p:spPr/>
        <p:txBody>
          <a:bodyPr/>
          <a:lstStyle/>
          <a:p>
            <a:fld id="{64F89C1D-BB60-4DAE-B60B-B5BCC2446A86}" type="datetimeFigureOut">
              <a:rPr lang="en-GB" smtClean="0"/>
              <a:t>16/10/2024</a:t>
            </a:fld>
            <a:endParaRPr lang="en-GB"/>
          </a:p>
        </p:txBody>
      </p:sp>
      <p:sp>
        <p:nvSpPr>
          <p:cNvPr id="4" name="Footer Placeholder 3">
            <a:extLst>
              <a:ext uri="{FF2B5EF4-FFF2-40B4-BE49-F238E27FC236}">
                <a16:creationId xmlns:a16="http://schemas.microsoft.com/office/drawing/2014/main" id="{F71EAC4F-675A-25DD-482A-E559EC05F90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AF6142D-21D0-4651-966E-107057D86362}"/>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3862941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62C62C-D3B8-A244-BDC0-300B674B3CB5}"/>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9884F6-FCEB-5740-A111-23E2F819C69A}"/>
              </a:ext>
            </a:extLst>
          </p:cNvPr>
          <p:cNvSpPr>
            <a:spLocks noGrp="1"/>
          </p:cNvSpPr>
          <p:nvPr>
            <p:ph type="title"/>
          </p:nvPr>
        </p:nvSpPr>
        <p:spPr>
          <a:xfrm>
            <a:off x="2331137" y="960370"/>
            <a:ext cx="7529726" cy="2852737"/>
          </a:xfrm>
        </p:spPr>
        <p:txBody>
          <a:bodyPr anchor="b"/>
          <a:lstStyle>
            <a:lvl1pPr algn="ctr">
              <a:defRPr sz="6000">
                <a:solidFill>
                  <a:schemeClr val="bg1"/>
                </a:solidFill>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5151750-80F4-B741-BD22-B02F68EF9576}"/>
              </a:ext>
            </a:extLst>
          </p:cNvPr>
          <p:cNvSpPr>
            <a:spLocks noGrp="1"/>
          </p:cNvSpPr>
          <p:nvPr>
            <p:ph type="body" idx="1"/>
          </p:nvPr>
        </p:nvSpPr>
        <p:spPr>
          <a:xfrm>
            <a:off x="1954065" y="4397443"/>
            <a:ext cx="8283870"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cxnSp>
        <p:nvCxnSpPr>
          <p:cNvPr id="9" name="Straight Connector 8">
            <a:extLst>
              <a:ext uri="{FF2B5EF4-FFF2-40B4-BE49-F238E27FC236}">
                <a16:creationId xmlns:a16="http://schemas.microsoft.com/office/drawing/2014/main" id="{478692D4-6960-044A-B9AD-4D458B9822A5}"/>
              </a:ext>
            </a:extLst>
          </p:cNvPr>
          <p:cNvCxnSpPr>
            <a:cxnSpLocks/>
          </p:cNvCxnSpPr>
          <p:nvPr userDrawn="1"/>
        </p:nvCxnSpPr>
        <p:spPr>
          <a:xfrm>
            <a:off x="2656362" y="4087522"/>
            <a:ext cx="6879276"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01160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8FF147-66D3-0040-D35A-713A696DFEEA}"/>
              </a:ext>
            </a:extLst>
          </p:cNvPr>
          <p:cNvSpPr>
            <a:spLocks noGrp="1"/>
          </p:cNvSpPr>
          <p:nvPr>
            <p:ph type="dt" sz="half" idx="10"/>
          </p:nvPr>
        </p:nvSpPr>
        <p:spPr/>
        <p:txBody>
          <a:bodyPr/>
          <a:lstStyle/>
          <a:p>
            <a:fld id="{64F89C1D-BB60-4DAE-B60B-B5BCC2446A86}" type="datetimeFigureOut">
              <a:rPr lang="en-GB" smtClean="0"/>
              <a:t>16/10/2024</a:t>
            </a:fld>
            <a:endParaRPr lang="en-GB"/>
          </a:p>
        </p:txBody>
      </p:sp>
      <p:sp>
        <p:nvSpPr>
          <p:cNvPr id="3" name="Footer Placeholder 2">
            <a:extLst>
              <a:ext uri="{FF2B5EF4-FFF2-40B4-BE49-F238E27FC236}">
                <a16:creationId xmlns:a16="http://schemas.microsoft.com/office/drawing/2014/main" id="{9FA58BA1-3A80-C494-C4E3-822C3A7234F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91A0841-66C9-5996-3004-B2BCDDF822D9}"/>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16154986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D0CA9-5D2D-4231-A930-9B0B7F940A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1AC530B-8130-9F5E-C78F-362A7A5163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FA42AEF-6B4B-8C72-193C-DE55BCFEC5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3DBB3C-AA0F-79DB-5FC4-B68BB5FF4A33}"/>
              </a:ext>
            </a:extLst>
          </p:cNvPr>
          <p:cNvSpPr>
            <a:spLocks noGrp="1"/>
          </p:cNvSpPr>
          <p:nvPr>
            <p:ph type="dt" sz="half" idx="10"/>
          </p:nvPr>
        </p:nvSpPr>
        <p:spPr/>
        <p:txBody>
          <a:bodyPr/>
          <a:lstStyle/>
          <a:p>
            <a:fld id="{64F89C1D-BB60-4DAE-B60B-B5BCC2446A86}" type="datetimeFigureOut">
              <a:rPr lang="en-GB" smtClean="0"/>
              <a:t>16/10/2024</a:t>
            </a:fld>
            <a:endParaRPr lang="en-GB"/>
          </a:p>
        </p:txBody>
      </p:sp>
      <p:sp>
        <p:nvSpPr>
          <p:cNvPr id="6" name="Footer Placeholder 5">
            <a:extLst>
              <a:ext uri="{FF2B5EF4-FFF2-40B4-BE49-F238E27FC236}">
                <a16:creationId xmlns:a16="http://schemas.microsoft.com/office/drawing/2014/main" id="{596973B3-DEE9-B163-29A8-89272538977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8BD279-3255-31CE-24EC-47E9CD90313D}"/>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30613157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911BF-E71B-6888-A1F6-76A2424613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D124F6A-FD7F-30B2-3257-9556794406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70A630F-7EEF-36FE-363B-1ACAA3CF02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3BBDD7-06DC-E924-5C3B-B76C4FA56354}"/>
              </a:ext>
            </a:extLst>
          </p:cNvPr>
          <p:cNvSpPr>
            <a:spLocks noGrp="1"/>
          </p:cNvSpPr>
          <p:nvPr>
            <p:ph type="dt" sz="half" idx="10"/>
          </p:nvPr>
        </p:nvSpPr>
        <p:spPr/>
        <p:txBody>
          <a:bodyPr/>
          <a:lstStyle/>
          <a:p>
            <a:fld id="{64F89C1D-BB60-4DAE-B60B-B5BCC2446A86}" type="datetimeFigureOut">
              <a:rPr lang="en-GB" smtClean="0"/>
              <a:t>16/10/2024</a:t>
            </a:fld>
            <a:endParaRPr lang="en-GB"/>
          </a:p>
        </p:txBody>
      </p:sp>
      <p:sp>
        <p:nvSpPr>
          <p:cNvPr id="6" name="Footer Placeholder 5">
            <a:extLst>
              <a:ext uri="{FF2B5EF4-FFF2-40B4-BE49-F238E27FC236}">
                <a16:creationId xmlns:a16="http://schemas.microsoft.com/office/drawing/2014/main" id="{FFBCC7B1-A5D1-1D67-556B-AAA74ABD52E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C46610-3144-CD2F-DA7F-3CB941B97116}"/>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36467747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3328D-A9EF-F4CA-FE55-D39A15CB6F4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A594CB6-E4E0-7DA6-DF09-29913E06347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5E49E5-73D2-FD06-5DA8-C08D6F05B2AA}"/>
              </a:ext>
            </a:extLst>
          </p:cNvPr>
          <p:cNvSpPr>
            <a:spLocks noGrp="1"/>
          </p:cNvSpPr>
          <p:nvPr>
            <p:ph type="dt" sz="half" idx="10"/>
          </p:nvPr>
        </p:nvSpPr>
        <p:spPr/>
        <p:txBody>
          <a:bodyPr/>
          <a:lstStyle/>
          <a:p>
            <a:fld id="{64F89C1D-BB60-4DAE-B60B-B5BCC2446A86}" type="datetimeFigureOut">
              <a:rPr lang="en-GB" smtClean="0"/>
              <a:t>16/10/2024</a:t>
            </a:fld>
            <a:endParaRPr lang="en-GB"/>
          </a:p>
        </p:txBody>
      </p:sp>
      <p:sp>
        <p:nvSpPr>
          <p:cNvPr id="5" name="Footer Placeholder 4">
            <a:extLst>
              <a:ext uri="{FF2B5EF4-FFF2-40B4-BE49-F238E27FC236}">
                <a16:creationId xmlns:a16="http://schemas.microsoft.com/office/drawing/2014/main" id="{BDF856C5-B1D4-8B1A-CFED-4E89700163E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2634D7-C01F-33BC-BB0A-041D0A78E82B}"/>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4532971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6494BB-E61D-34A8-3E2F-73F02347FC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7747704-FC8E-1675-2504-3DEBB658C6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E79EA0-1C19-83D7-EDD1-C316AE156F2F}"/>
              </a:ext>
            </a:extLst>
          </p:cNvPr>
          <p:cNvSpPr>
            <a:spLocks noGrp="1"/>
          </p:cNvSpPr>
          <p:nvPr>
            <p:ph type="dt" sz="half" idx="10"/>
          </p:nvPr>
        </p:nvSpPr>
        <p:spPr/>
        <p:txBody>
          <a:bodyPr/>
          <a:lstStyle/>
          <a:p>
            <a:fld id="{64F89C1D-BB60-4DAE-B60B-B5BCC2446A86}" type="datetimeFigureOut">
              <a:rPr lang="en-GB" smtClean="0"/>
              <a:t>16/10/2024</a:t>
            </a:fld>
            <a:endParaRPr lang="en-GB"/>
          </a:p>
        </p:txBody>
      </p:sp>
      <p:sp>
        <p:nvSpPr>
          <p:cNvPr id="5" name="Footer Placeholder 4">
            <a:extLst>
              <a:ext uri="{FF2B5EF4-FFF2-40B4-BE49-F238E27FC236}">
                <a16:creationId xmlns:a16="http://schemas.microsoft.com/office/drawing/2014/main" id="{523BC57C-C5EE-3F07-AC19-BE5EC7EC91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8FFE0D-9898-ACC6-33EB-359AC0DEAC5A}"/>
              </a:ext>
            </a:extLst>
          </p:cNvPr>
          <p:cNvSpPr>
            <a:spLocks noGrp="1"/>
          </p:cNvSpPr>
          <p:nvPr>
            <p:ph type="sldNum" sz="quarter" idx="12"/>
          </p:nvPr>
        </p:nvSpPr>
        <p:spPr/>
        <p:txBody>
          <a:bodyPr/>
          <a:lstStyle/>
          <a:p>
            <a:fld id="{E27E613C-23FB-4381-A448-8EFE923BD55D}" type="slidenum">
              <a:rPr lang="en-GB" smtClean="0"/>
              <a:t>‹#›</a:t>
            </a:fld>
            <a:endParaRPr lang="en-GB"/>
          </a:p>
        </p:txBody>
      </p:sp>
    </p:spTree>
    <p:extLst>
      <p:ext uri="{BB962C8B-B14F-4D97-AF65-F5344CB8AC3E}">
        <p14:creationId xmlns:p14="http://schemas.microsoft.com/office/powerpoint/2010/main" val="34102456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7820C01-E8F6-0049-B111-72B1FBAFF28F}"/>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99682D3-738D-C742-8BB2-B3B4E3D2B746}"/>
              </a:ext>
            </a:extLst>
          </p:cNvPr>
          <p:cNvSpPr>
            <a:spLocks noGrp="1"/>
          </p:cNvSpPr>
          <p:nvPr>
            <p:ph type="ctrTitle"/>
          </p:nvPr>
        </p:nvSpPr>
        <p:spPr>
          <a:xfrm>
            <a:off x="858979" y="1940534"/>
            <a:ext cx="6317071" cy="2387600"/>
          </a:xfrm>
          <a:ln>
            <a:noFill/>
          </a:ln>
        </p:spPr>
        <p:txBody>
          <a:bodyPr lIns="0" tIns="0" rIns="0" bIns="144000" anchor="b"/>
          <a:lstStyle>
            <a:lvl1pPr algn="l">
              <a:defRPr sz="5400" b="1" i="0" spc="-120" baseline="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C3ACCBBB-BBC0-F84E-8AE6-F18688449B7B}"/>
              </a:ext>
            </a:extLst>
          </p:cNvPr>
          <p:cNvSpPr>
            <a:spLocks noGrp="1"/>
          </p:cNvSpPr>
          <p:nvPr>
            <p:ph type="subTitle" idx="1"/>
          </p:nvPr>
        </p:nvSpPr>
        <p:spPr>
          <a:xfrm>
            <a:off x="858979" y="4751879"/>
            <a:ext cx="6317071" cy="536809"/>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5" name="Straight Connector 4">
            <a:extLst>
              <a:ext uri="{FF2B5EF4-FFF2-40B4-BE49-F238E27FC236}">
                <a16:creationId xmlns:a16="http://schemas.microsoft.com/office/drawing/2014/main" id="{296DCF8E-1BCF-3546-B2F2-4E9E3F13FBC1}"/>
              </a:ext>
            </a:extLst>
          </p:cNvPr>
          <p:cNvCxnSpPr/>
          <p:nvPr/>
        </p:nvCxnSpPr>
        <p:spPr>
          <a:xfrm>
            <a:off x="858978" y="4454783"/>
            <a:ext cx="6317071"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87269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37500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62C62C-D3B8-A244-BDC0-300B674B3CB5}"/>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89884F6-FCEB-5740-A111-23E2F819C69A}"/>
              </a:ext>
            </a:extLst>
          </p:cNvPr>
          <p:cNvSpPr>
            <a:spLocks noGrp="1"/>
          </p:cNvSpPr>
          <p:nvPr>
            <p:ph type="title"/>
          </p:nvPr>
        </p:nvSpPr>
        <p:spPr>
          <a:xfrm>
            <a:off x="2331137" y="960370"/>
            <a:ext cx="7529726" cy="2852737"/>
          </a:xfrm>
        </p:spPr>
        <p:txBody>
          <a:bodyPr anchor="b"/>
          <a:lstStyle>
            <a:lvl1pPr algn="ctr">
              <a:defRPr sz="600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151750-80F4-B741-BD22-B02F68EF9576}"/>
              </a:ext>
            </a:extLst>
          </p:cNvPr>
          <p:cNvSpPr>
            <a:spLocks noGrp="1"/>
          </p:cNvSpPr>
          <p:nvPr>
            <p:ph type="body" idx="1"/>
          </p:nvPr>
        </p:nvSpPr>
        <p:spPr>
          <a:xfrm>
            <a:off x="1954065" y="4397443"/>
            <a:ext cx="8283870" cy="1500187"/>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78692D4-6960-044A-B9AD-4D458B9822A5}"/>
              </a:ext>
            </a:extLst>
          </p:cNvPr>
          <p:cNvCxnSpPr>
            <a:cxnSpLocks/>
          </p:cNvCxnSpPr>
          <p:nvPr/>
        </p:nvCxnSpPr>
        <p:spPr>
          <a:xfrm>
            <a:off x="2656362" y="4087522"/>
            <a:ext cx="6879276"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63811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D96E876-94E4-874F-B401-A1EF460FBC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4845833B-AF42-C848-A09F-56DAA5ED8EA1}"/>
              </a:ext>
            </a:extLst>
          </p:cNvPr>
          <p:cNvCxnSpPr/>
          <p:nvPr/>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49622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Righ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622761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4845833B-AF42-C848-A09F-56DAA5ED8EA1}"/>
              </a:ext>
            </a:extLst>
          </p:cNvPr>
          <p:cNvCxnSpPr/>
          <p:nvPr/>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E380E9DA-076B-A641-9820-4ED1C4D8515C}"/>
              </a:ext>
            </a:extLst>
          </p:cNvPr>
          <p:cNvSpPr>
            <a:spLocks noGrp="1"/>
          </p:cNvSpPr>
          <p:nvPr>
            <p:ph type="pic" idx="10" hasCustomPrompt="1"/>
          </p:nvPr>
        </p:nvSpPr>
        <p:spPr>
          <a:xfrm>
            <a:off x="7515493"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dirty="0"/>
            </a:br>
            <a:br>
              <a:rPr lang="en-US" dirty="0"/>
            </a:br>
            <a:br>
              <a:rPr lang="en-US" dirty="0"/>
            </a:br>
            <a:r>
              <a:rPr lang="en-US" dirty="0"/>
              <a:t>Click icon to add image</a:t>
            </a:r>
          </a:p>
        </p:txBody>
      </p:sp>
    </p:spTree>
    <p:extLst>
      <p:ext uri="{BB962C8B-B14F-4D97-AF65-F5344CB8AC3E}">
        <p14:creationId xmlns:p14="http://schemas.microsoft.com/office/powerpoint/2010/main" val="1852881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D96E876-94E4-874F-B401-A1EF460FBC2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11520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Lef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5126182" y="1825625"/>
            <a:ext cx="622761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FF2B5EF4-FFF2-40B4-BE49-F238E27FC236}">
                <a16:creationId xmlns:a16="http://schemas.microsoft.com/office/drawing/2014/main" id="{4845833B-AF42-C848-A09F-56DAA5ED8EA1}"/>
              </a:ext>
            </a:extLst>
          </p:cNvPr>
          <p:cNvCxnSpPr/>
          <p:nvPr/>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5EEB3DC8-E4FE-3643-B153-8A0D15FACE6A}"/>
              </a:ext>
            </a:extLst>
          </p:cNvPr>
          <p:cNvSpPr>
            <a:spLocks noGrp="1"/>
          </p:cNvSpPr>
          <p:nvPr>
            <p:ph type="pic" idx="10" hasCustomPrompt="1"/>
          </p:nvPr>
        </p:nvSpPr>
        <p:spPr>
          <a:xfrm>
            <a:off x="838200"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sz="1800" dirty="0"/>
            </a:br>
            <a:br>
              <a:rPr lang="en-US" sz="1800" dirty="0"/>
            </a:br>
            <a:br>
              <a:rPr lang="en-US" sz="1800" dirty="0"/>
            </a:br>
            <a:r>
              <a:rPr lang="en-US" sz="1800" dirty="0"/>
              <a:t>Click icon to add image</a:t>
            </a:r>
            <a:endParaRPr lang="en-US" dirty="0"/>
          </a:p>
        </p:txBody>
      </p:sp>
    </p:spTree>
    <p:extLst>
      <p:ext uri="{BB962C8B-B14F-4D97-AF65-F5344CB8AC3E}">
        <p14:creationId xmlns:p14="http://schemas.microsoft.com/office/powerpoint/2010/main" val="259285681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ntent with box">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42B32C-E0BB-B043-B9FC-09F8DCF35498}"/>
              </a:ext>
            </a:extLst>
          </p:cNvPr>
          <p:cNvSpPr>
            <a:spLocks noGrp="1"/>
          </p:cNvSpPr>
          <p:nvPr>
            <p:ph idx="1"/>
          </p:nvPr>
        </p:nvSpPr>
        <p:spPr>
          <a:xfrm>
            <a:off x="5183188" y="2049462"/>
            <a:ext cx="6172200" cy="38115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1A28F54A-BF54-6D4F-8BCA-BE86788B7468}"/>
              </a:ext>
            </a:extLst>
          </p:cNvPr>
          <p:cNvSpPr>
            <a:spLocks noGrp="1"/>
          </p:cNvSpPr>
          <p:nvPr>
            <p:ph type="body" sz="half" idx="2"/>
          </p:nvPr>
        </p:nvSpPr>
        <p:spPr>
          <a:xfrm>
            <a:off x="839788" y="2057400"/>
            <a:ext cx="3932237" cy="3811588"/>
          </a:xfrm>
          <a:solidFill>
            <a:schemeClr val="bg2"/>
          </a:solidFill>
        </p:spPr>
        <p:txBody>
          <a:bodyPr lIns="360000" tIns="360000" rIns="360000" bIns="360000"/>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Title 1">
            <a:extLst>
              <a:ext uri="{FF2B5EF4-FFF2-40B4-BE49-F238E27FC236}">
                <a16:creationId xmlns:a16="http://schemas.microsoft.com/office/drawing/2014/main" id="{7D4710A5-D7B9-8441-83B5-B2045AD922FA}"/>
              </a:ext>
            </a:extLst>
          </p:cNvPr>
          <p:cNvSpPr>
            <a:spLocks noGrp="1"/>
          </p:cNvSpPr>
          <p:nvPr>
            <p:ph type="title"/>
          </p:nvPr>
        </p:nvSpPr>
        <p:spPr>
          <a:xfrm>
            <a:off x="838201" y="313719"/>
            <a:ext cx="8984530" cy="1009651"/>
          </a:xfrm>
        </p:spPr>
        <p:txBody>
          <a:bodyPr/>
          <a:lstStyle/>
          <a:p>
            <a:r>
              <a:rPr lang="en-US"/>
              <a:t>Click to edit Master title style</a:t>
            </a:r>
            <a:endParaRPr lang="en-US" dirty="0"/>
          </a:p>
        </p:txBody>
      </p:sp>
      <p:cxnSp>
        <p:nvCxnSpPr>
          <p:cNvPr id="6" name="Straight Connector 5">
            <a:extLst>
              <a:ext uri="{FF2B5EF4-FFF2-40B4-BE49-F238E27FC236}">
                <a16:creationId xmlns:a16="http://schemas.microsoft.com/office/drawing/2014/main" id="{86880CC8-078D-C845-A2C1-135EC1AD01CE}"/>
              </a:ext>
            </a:extLst>
          </p:cNvPr>
          <p:cNvCxnSpPr>
            <a:cxnSpLocks/>
          </p:cNvCxnSpPr>
          <p:nvPr/>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90084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DADD0-6C29-544B-A310-F43D300ECD10}"/>
              </a:ext>
            </a:extLst>
          </p:cNvPr>
          <p:cNvSpPr>
            <a:spLocks noGrp="1"/>
          </p:cNvSpPr>
          <p:nvPr>
            <p:ph type="title"/>
          </p:nvPr>
        </p:nvSpPr>
        <p:spPr>
          <a:xfrm>
            <a:off x="839788" y="365126"/>
            <a:ext cx="10515600" cy="916920"/>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E47C73F-71DD-984A-888C-CE8390EB16BA}"/>
              </a:ext>
            </a:extLst>
          </p:cNvPr>
          <p:cNvSpPr>
            <a:spLocks noGrp="1"/>
          </p:cNvSpPr>
          <p:nvPr>
            <p:ph type="body" idx="1"/>
          </p:nvPr>
        </p:nvSpPr>
        <p:spPr>
          <a:xfrm>
            <a:off x="839788" y="153033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4FDF24F-6FEA-BE4F-B6D9-9FE6CD7CB48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A1FCF99-F328-064A-B5B5-A7C5E0A4B5A2}"/>
              </a:ext>
            </a:extLst>
          </p:cNvPr>
          <p:cNvSpPr>
            <a:spLocks noGrp="1"/>
          </p:cNvSpPr>
          <p:nvPr>
            <p:ph type="body" sz="quarter" idx="3"/>
          </p:nvPr>
        </p:nvSpPr>
        <p:spPr>
          <a:xfrm>
            <a:off x="6172200" y="153033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B7DE9B-80BA-2648-8925-E5FD3D1A35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893503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No bottom bor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D162174-8799-7849-898E-1793D18AC8BC}"/>
              </a:ext>
            </a:extLst>
          </p:cNvPr>
          <p:cNvSpPr/>
          <p:nvPr/>
        </p:nvSpPr>
        <p:spPr>
          <a:xfrm>
            <a:off x="0" y="5555976"/>
            <a:ext cx="12192000" cy="130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296551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203BE-A9EF-3E4C-ACF5-85D615CCF13B}"/>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9343599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71082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9C94BD-EB84-254D-A29A-532AB99DB4D7}"/>
              </a:ext>
              <a:ext uri="{C183D7F6-B498-43B3-948B-1728B52AA6E4}">
                <adec:decorative xmlns:adec="http://schemas.microsoft.com/office/drawing/2017/decorative" val="1"/>
              </a:ext>
            </a:extLst>
          </p:cNvPr>
          <p:cNvPicPr>
            <a:picLocks noChangeAspect="1"/>
          </p:cNvPicPr>
          <p:nvPr/>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a:xfrm>
            <a:off x="838200" y="1756807"/>
            <a:ext cx="8984530" cy="1009651"/>
          </a:xfrm>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a:xfrm>
            <a:off x="838200" y="2988298"/>
            <a:ext cx="10515600" cy="2271859"/>
          </a:xfrm>
        </p:spPr>
        <p:txBody>
          <a:bodyPr/>
          <a:lstStyle>
            <a:lvl1pPr>
              <a:lnSpc>
                <a:spcPct val="110000"/>
              </a:lnSpc>
              <a:defRPr>
                <a:solidFill>
                  <a:schemeClr val="bg1"/>
                </a:solidFill>
              </a:defRPr>
            </a:lvl1pPr>
            <a:lvl2pPr>
              <a:lnSpc>
                <a:spcPct val="110000"/>
              </a:lnSpc>
              <a:defRPr>
                <a:solidFill>
                  <a:schemeClr val="bg1"/>
                </a:solidFill>
              </a:defRPr>
            </a:lvl2pPr>
            <a:lvl3pPr>
              <a:lnSpc>
                <a:spcPct val="110000"/>
              </a:lnSpc>
              <a:defRPr>
                <a:solidFill>
                  <a:schemeClr val="bg1"/>
                </a:solidFill>
              </a:defRPr>
            </a:lvl3pPr>
            <a:lvl4pPr>
              <a:lnSpc>
                <a:spcPct val="110000"/>
              </a:lnSpc>
              <a:defRPr>
                <a:solidFill>
                  <a:schemeClr val="bg1"/>
                </a:solidFill>
              </a:defRPr>
            </a:lvl4pPr>
            <a:lvl5pPr>
              <a:lnSpc>
                <a:spcPct val="110000"/>
              </a:lnSpc>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46386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gh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838200" y="1825625"/>
            <a:ext cx="622761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E380E9DA-076B-A641-9820-4ED1C4D8515C}"/>
              </a:ext>
            </a:extLst>
          </p:cNvPr>
          <p:cNvSpPr>
            <a:spLocks noGrp="1"/>
          </p:cNvSpPr>
          <p:nvPr>
            <p:ph type="pic" idx="10" hasCustomPrompt="1"/>
          </p:nvPr>
        </p:nvSpPr>
        <p:spPr>
          <a:xfrm>
            <a:off x="7515493"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a:br>
            <a:br>
              <a:rPr lang="en-US"/>
            </a:br>
            <a:br>
              <a:rPr lang="en-US"/>
            </a:br>
            <a:r>
              <a:rPr lang="en-US"/>
              <a:t>Click icon to add image</a:t>
            </a:r>
          </a:p>
        </p:txBody>
      </p:sp>
    </p:spTree>
    <p:extLst>
      <p:ext uri="{BB962C8B-B14F-4D97-AF65-F5344CB8AC3E}">
        <p14:creationId xmlns:p14="http://schemas.microsoft.com/office/powerpoint/2010/main" val="35800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01135-3049-F64B-B9DD-3A94CFE37D9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8F6636-F209-A94B-8B7E-37A5C1CE4D3A}"/>
              </a:ext>
            </a:extLst>
          </p:cNvPr>
          <p:cNvSpPr>
            <a:spLocks noGrp="1"/>
          </p:cNvSpPr>
          <p:nvPr>
            <p:ph sz="half" idx="1"/>
          </p:nvPr>
        </p:nvSpPr>
        <p:spPr>
          <a:xfrm>
            <a:off x="5126182" y="1825625"/>
            <a:ext cx="6227618"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8" name="Straight Connector 7">
            <a:extLst>
              <a:ext uri="{FF2B5EF4-FFF2-40B4-BE49-F238E27FC236}">
                <a16:creationId xmlns:a16="http://schemas.microsoft.com/office/drawing/2014/main" id="{4845833B-AF42-C848-A09F-56DAA5ED8EA1}"/>
              </a:ext>
            </a:extLst>
          </p:cNvPr>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Picture Placeholder 2">
            <a:extLst>
              <a:ext uri="{FF2B5EF4-FFF2-40B4-BE49-F238E27FC236}">
                <a16:creationId xmlns:a16="http://schemas.microsoft.com/office/drawing/2014/main" id="{5EEB3DC8-E4FE-3643-B153-8A0D15FACE6A}"/>
              </a:ext>
            </a:extLst>
          </p:cNvPr>
          <p:cNvSpPr>
            <a:spLocks noGrp="1"/>
          </p:cNvSpPr>
          <p:nvPr>
            <p:ph type="pic" idx="10" hasCustomPrompt="1"/>
          </p:nvPr>
        </p:nvSpPr>
        <p:spPr>
          <a:xfrm>
            <a:off x="838200" y="1825625"/>
            <a:ext cx="3838307" cy="3767652"/>
          </a:xfrm>
        </p:spPr>
        <p:txBody>
          <a:bodyPr/>
          <a:lstStyle>
            <a:lvl1pPr marL="0" indent="0" algn="ct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br>
              <a:rPr lang="en-US" sz="1800"/>
            </a:br>
            <a:br>
              <a:rPr lang="en-US" sz="1800"/>
            </a:br>
            <a:br>
              <a:rPr lang="en-US" sz="1800"/>
            </a:br>
            <a:r>
              <a:rPr lang="en-US" sz="1800"/>
              <a:t>Click icon to add image</a:t>
            </a:r>
            <a:endParaRPr lang="en-US"/>
          </a:p>
        </p:txBody>
      </p:sp>
    </p:spTree>
    <p:extLst>
      <p:ext uri="{BB962C8B-B14F-4D97-AF65-F5344CB8AC3E}">
        <p14:creationId xmlns:p14="http://schemas.microsoft.com/office/powerpoint/2010/main" val="2018813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box">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42B32C-E0BB-B043-B9FC-09F8DCF35498}"/>
              </a:ext>
            </a:extLst>
          </p:cNvPr>
          <p:cNvSpPr>
            <a:spLocks noGrp="1"/>
          </p:cNvSpPr>
          <p:nvPr>
            <p:ph idx="1"/>
          </p:nvPr>
        </p:nvSpPr>
        <p:spPr>
          <a:xfrm>
            <a:off x="5183188" y="2049462"/>
            <a:ext cx="6172200" cy="38115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1A28F54A-BF54-6D4F-8BCA-BE86788B7468}"/>
              </a:ext>
            </a:extLst>
          </p:cNvPr>
          <p:cNvSpPr>
            <a:spLocks noGrp="1"/>
          </p:cNvSpPr>
          <p:nvPr>
            <p:ph type="body" sz="half" idx="2"/>
          </p:nvPr>
        </p:nvSpPr>
        <p:spPr>
          <a:xfrm>
            <a:off x="839788" y="2057400"/>
            <a:ext cx="3932237" cy="3811588"/>
          </a:xfrm>
          <a:solidFill>
            <a:schemeClr val="bg2"/>
          </a:solidFill>
        </p:spPr>
        <p:txBody>
          <a:bodyPr lIns="360000" tIns="360000" rIns="360000" bIns="360000"/>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Title 1">
            <a:extLst>
              <a:ext uri="{FF2B5EF4-FFF2-40B4-BE49-F238E27FC236}">
                <a16:creationId xmlns:a16="http://schemas.microsoft.com/office/drawing/2014/main" id="{7D4710A5-D7B9-8441-83B5-B2045AD922FA}"/>
              </a:ext>
            </a:extLst>
          </p:cNvPr>
          <p:cNvSpPr>
            <a:spLocks noGrp="1"/>
          </p:cNvSpPr>
          <p:nvPr>
            <p:ph type="title"/>
          </p:nvPr>
        </p:nvSpPr>
        <p:spPr>
          <a:xfrm>
            <a:off x="838201" y="313719"/>
            <a:ext cx="8984530" cy="1009651"/>
          </a:xfrm>
        </p:spPr>
        <p:txBody>
          <a:bodyPr/>
          <a:lstStyle/>
          <a:p>
            <a:r>
              <a:rPr lang="en-GB"/>
              <a:t>Click to edit Master title style</a:t>
            </a:r>
            <a:endParaRPr lang="en-US"/>
          </a:p>
        </p:txBody>
      </p:sp>
      <p:cxnSp>
        <p:nvCxnSpPr>
          <p:cNvPr id="6" name="Straight Connector 5">
            <a:extLst>
              <a:ext uri="{FF2B5EF4-FFF2-40B4-BE49-F238E27FC236}">
                <a16:creationId xmlns:a16="http://schemas.microsoft.com/office/drawing/2014/main" id="{86880CC8-078D-C845-A2C1-135EC1AD01CE}"/>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1247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DADD0-6C29-544B-A310-F43D300ECD10}"/>
              </a:ext>
            </a:extLst>
          </p:cNvPr>
          <p:cNvSpPr>
            <a:spLocks noGrp="1"/>
          </p:cNvSpPr>
          <p:nvPr>
            <p:ph type="title"/>
          </p:nvPr>
        </p:nvSpPr>
        <p:spPr>
          <a:xfrm>
            <a:off x="839788" y="365126"/>
            <a:ext cx="10515600" cy="916920"/>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E47C73F-71DD-984A-888C-CE8390EB16BA}"/>
              </a:ext>
            </a:extLst>
          </p:cNvPr>
          <p:cNvSpPr>
            <a:spLocks noGrp="1"/>
          </p:cNvSpPr>
          <p:nvPr>
            <p:ph type="body" idx="1"/>
          </p:nvPr>
        </p:nvSpPr>
        <p:spPr>
          <a:xfrm>
            <a:off x="839788" y="153033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4FDF24F-6FEA-BE4F-B6D9-9FE6CD7CB48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A1FCF99-F328-064A-B5B5-A7C5E0A4B5A2}"/>
              </a:ext>
            </a:extLst>
          </p:cNvPr>
          <p:cNvSpPr>
            <a:spLocks noGrp="1"/>
          </p:cNvSpPr>
          <p:nvPr>
            <p:ph type="body" sz="quarter" idx="3"/>
          </p:nvPr>
        </p:nvSpPr>
        <p:spPr>
          <a:xfrm>
            <a:off x="6172200" y="153033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AB7DE9B-80BA-2648-8925-E5FD3D1A358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94432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No bottom bor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A7F9A-C226-AF4B-BFB8-624D71295E66}"/>
              </a:ext>
            </a:extLst>
          </p:cNvPr>
          <p:cNvSpPr>
            <a:spLocks noGrp="1"/>
          </p:cNvSpPr>
          <p:nvPr>
            <p:ph type="title"/>
          </p:nvPr>
        </p:nvSpPr>
        <p:spPr/>
        <p:txBody>
          <a:bodyPr/>
          <a:lstStyle/>
          <a:p>
            <a:r>
              <a:rPr lang="en-GB"/>
              <a:t>Click to edit Master title style</a:t>
            </a:r>
            <a:endParaRPr lang="en-US"/>
          </a:p>
        </p:txBody>
      </p:sp>
      <p:cxnSp>
        <p:nvCxnSpPr>
          <p:cNvPr id="12" name="Straight Connector 11">
            <a:extLst>
              <a:ext uri="{FF2B5EF4-FFF2-40B4-BE49-F238E27FC236}">
                <a16:creationId xmlns:a16="http://schemas.microsoft.com/office/drawing/2014/main" id="{D591F195-AA9B-044F-A40E-16D0E224C9C4}"/>
              </a:ext>
            </a:extLst>
          </p:cNvPr>
          <p:cNvCxnSpPr>
            <a:cxnSpLocks/>
          </p:cNvCxnSpPr>
          <p:nvPr userDrawn="1"/>
        </p:nvCxnSpPr>
        <p:spPr>
          <a:xfrm>
            <a:off x="838200" y="1527142"/>
            <a:ext cx="105156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CD162174-8799-7849-898E-1793D18AC8BC}"/>
              </a:ext>
            </a:extLst>
          </p:cNvPr>
          <p:cNvSpPr/>
          <p:nvPr userDrawn="1"/>
        </p:nvSpPr>
        <p:spPr>
          <a:xfrm>
            <a:off x="0" y="5555976"/>
            <a:ext cx="12192000" cy="1302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E45C7AA-5974-D043-8D03-3587E1A575A4}"/>
              </a:ext>
            </a:extLst>
          </p:cNvPr>
          <p:cNvSpPr>
            <a:spLocks noGrp="1"/>
          </p:cNvSpPr>
          <p:nvPr>
            <p:ph idx="1"/>
          </p:nvPr>
        </p:nvSpPr>
        <p:spPr/>
        <p:txBody>
          <a:bodyPr/>
          <a:lstStyle>
            <a:lvl1pPr>
              <a:lnSpc>
                <a:spcPct val="110000"/>
              </a:lnSpc>
              <a:defRPr/>
            </a:lvl1pPr>
            <a:lvl2pPr>
              <a:lnSpc>
                <a:spcPct val="110000"/>
              </a:lnSpc>
              <a:defRPr/>
            </a:lvl2pPr>
            <a:lvl3pPr>
              <a:lnSpc>
                <a:spcPct val="110000"/>
              </a:lnSpc>
              <a:defRPr/>
            </a:lvl3pPr>
            <a:lvl4pPr>
              <a:lnSpc>
                <a:spcPct val="110000"/>
              </a:lnSpc>
              <a:defRPr/>
            </a:lvl4pPr>
            <a:lvl5pPr>
              <a:lnSpc>
                <a:spcPct val="110000"/>
              </a:lnSpc>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12775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D44454-5751-0F45-BF0A-7FFB481E3E74}"/>
              </a:ext>
            </a:extLst>
          </p:cNvPr>
          <p:cNvPicPr>
            <a:picLocks noChangeAspect="1"/>
          </p:cNvPicPr>
          <p:nvPr userDrawn="1"/>
        </p:nvPicPr>
        <p:blipFill>
          <a:blip r:embed="rId14"/>
          <a:src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2EAA2D44-78DF-F04F-98DD-7402C49555AF}"/>
              </a:ext>
            </a:extLst>
          </p:cNvPr>
          <p:cNvSpPr>
            <a:spLocks noGrp="1"/>
          </p:cNvSpPr>
          <p:nvPr>
            <p:ph type="title"/>
          </p:nvPr>
        </p:nvSpPr>
        <p:spPr>
          <a:xfrm>
            <a:off x="838201" y="313719"/>
            <a:ext cx="8984530" cy="1009651"/>
          </a:xfrm>
          <a:prstGeom prst="rect">
            <a:avLst/>
          </a:prstGeom>
          <a:effectLst/>
          <a:scene3d>
            <a:camera prst="orthographicFront"/>
            <a:lightRig rig="threePt" dir="t"/>
          </a:scene3d>
          <a:sp3d>
            <a:extrusionClr>
              <a:schemeClr val="accent1">
                <a:lumMod val="60000"/>
                <a:lumOff val="40000"/>
              </a:schemeClr>
            </a:extrusionClr>
            <a:contourClr>
              <a:schemeClr val="accent3"/>
            </a:contourClr>
          </a:sp3d>
        </p:spPr>
        <p:txBody>
          <a:bodyPr vert="horz" lIns="0" tIns="0" rIns="0" bIns="0" rtlCol="0" anchor="b"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5DA70CE-1CA8-3745-BA04-662404E801DB}"/>
              </a:ext>
            </a:extLst>
          </p:cNvPr>
          <p:cNvSpPr>
            <a:spLocks noGrp="1"/>
          </p:cNvSpPr>
          <p:nvPr>
            <p:ph type="body" idx="1"/>
          </p:nvPr>
        </p:nvSpPr>
        <p:spPr>
          <a:xfrm>
            <a:off x="838200" y="1998481"/>
            <a:ext cx="10515600" cy="4178481"/>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Text Placeholder 2">
            <a:extLst>
              <a:ext uri="{FF2B5EF4-FFF2-40B4-BE49-F238E27FC236}">
                <a16:creationId xmlns:a16="http://schemas.microsoft.com/office/drawing/2014/main" id="{6022A7E0-4F78-F748-8959-A0ECBB4A9709}"/>
              </a:ext>
            </a:extLst>
          </p:cNvPr>
          <p:cNvSpPr txBox="1">
            <a:spLocks/>
          </p:cNvSpPr>
          <p:nvPr userDrawn="1"/>
        </p:nvSpPr>
        <p:spPr>
          <a:xfrm>
            <a:off x="838200" y="1432874"/>
            <a:ext cx="10515600" cy="282804"/>
          </a:xfrm>
          <a:prstGeom prst="rect">
            <a:avLst/>
          </a:prstGeom>
        </p:spPr>
        <p:txBody>
          <a:bodyPr vert="horz" lIns="0" tIns="0" rIns="0" bIns="0" rtlCol="0">
            <a:normAutofit fontScale="92500"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US"/>
          </a:p>
        </p:txBody>
      </p:sp>
    </p:spTree>
    <p:extLst>
      <p:ext uri="{BB962C8B-B14F-4D97-AF65-F5344CB8AC3E}">
        <p14:creationId xmlns:p14="http://schemas.microsoft.com/office/powerpoint/2010/main" val="209869338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660" r:id="rId4"/>
    <p:sldLayoutId id="2147483718" r:id="rId5"/>
    <p:sldLayoutId id="2147483661" r:id="rId6"/>
    <p:sldLayoutId id="2147483722" r:id="rId7"/>
    <p:sldLayoutId id="2147483719" r:id="rId8"/>
    <p:sldLayoutId id="2147483724" r:id="rId9"/>
    <p:sldLayoutId id="2147483720" r:id="rId10"/>
    <p:sldLayoutId id="2147483721" r:id="rId11"/>
    <p:sldLayoutId id="2147483723" r:id="rId12"/>
  </p:sldLayoutIdLst>
  <p:txStyles>
    <p:titleStyle>
      <a:lvl1pPr algn="l" defTabSz="914400" rtl="0" eaLnBrk="1" latinLnBrk="0" hangingPunct="1">
        <a:lnSpc>
          <a:spcPct val="90000"/>
        </a:lnSpc>
        <a:spcBef>
          <a:spcPct val="0"/>
        </a:spcBef>
        <a:buNone/>
        <a:defRPr sz="4000" b="1" kern="1200" spc="-12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16781D01-0D0E-4C96-8B62-5773F8F69A04}"/>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a:extLst>
              <a:ext uri="{FF2B5EF4-FFF2-40B4-BE49-F238E27FC236}">
                <a16:creationId xmlns:a16="http://schemas.microsoft.com/office/drawing/2014/main" id="{D29AD18D-7603-4E3A-B389-62C1E1AAE63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7278E303-0C1D-4986-9B46-B7A950409D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172FBF15-072A-4CAD-90D4-5EB8F3E002BF}" type="datetime1">
              <a:rPr lang="en-GB"/>
              <a:pPr>
                <a:defRPr/>
              </a:pPr>
              <a:t>16/10/2024</a:t>
            </a:fld>
            <a:endParaRPr lang="en-GB"/>
          </a:p>
        </p:txBody>
      </p:sp>
      <p:sp>
        <p:nvSpPr>
          <p:cNvPr id="5" name="Footer Placeholder 4">
            <a:extLst>
              <a:ext uri="{FF2B5EF4-FFF2-40B4-BE49-F238E27FC236}">
                <a16:creationId xmlns:a16="http://schemas.microsoft.com/office/drawing/2014/main" id="{B21B7FE8-92D2-4442-9F04-58731F8AD3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07CD1383-6289-407C-93AA-AB5D739F66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319C5A02-C309-4F20-85A5-8B5BA6353890}" type="slidenum">
              <a:rPr lang="en-GB"/>
              <a:pPr>
                <a:defRPr/>
              </a:pPr>
              <a:t>‹#›</a:t>
            </a:fld>
            <a:endParaRPr lang="en-GB"/>
          </a:p>
        </p:txBody>
      </p:sp>
    </p:spTree>
    <p:extLst>
      <p:ext uri="{BB962C8B-B14F-4D97-AF65-F5344CB8AC3E}">
        <p14:creationId xmlns:p14="http://schemas.microsoft.com/office/powerpoint/2010/main" val="1814959493"/>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sldNum="0" hd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EBF99D-CC5B-3086-D175-BD7324F4CD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DECC370-BB14-55E3-2DE7-8A6983013C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93D0CA-8B77-CE67-D502-ACBAF90EBA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4F89C1D-BB60-4DAE-B60B-B5BCC2446A86}" type="datetimeFigureOut">
              <a:rPr lang="en-GB" smtClean="0"/>
              <a:t>16/10/2024</a:t>
            </a:fld>
            <a:endParaRPr lang="en-GB"/>
          </a:p>
        </p:txBody>
      </p:sp>
      <p:sp>
        <p:nvSpPr>
          <p:cNvPr id="5" name="Footer Placeholder 4">
            <a:extLst>
              <a:ext uri="{FF2B5EF4-FFF2-40B4-BE49-F238E27FC236}">
                <a16:creationId xmlns:a16="http://schemas.microsoft.com/office/drawing/2014/main" id="{710A2FD4-32C4-398D-BCB9-B0520880B7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BB9DD9D-6544-E5FC-C890-EC4DACAD66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27E613C-23FB-4381-A448-8EFE923BD55D}" type="slidenum">
              <a:rPr lang="en-GB" smtClean="0"/>
              <a:t>‹#›</a:t>
            </a:fld>
            <a:endParaRPr lang="en-GB"/>
          </a:p>
        </p:txBody>
      </p:sp>
    </p:spTree>
    <p:extLst>
      <p:ext uri="{BB962C8B-B14F-4D97-AF65-F5344CB8AC3E}">
        <p14:creationId xmlns:p14="http://schemas.microsoft.com/office/powerpoint/2010/main" val="2892002510"/>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D44454-5751-0F45-BF0A-7FFB481E3E74}"/>
              </a:ext>
            </a:extLst>
          </p:cNvPr>
          <p:cNvPicPr>
            <a:picLocks noChangeAspect="1"/>
          </p:cNvPicPr>
          <p:nvPr/>
        </p:nvPicPr>
        <p:blipFill>
          <a:blip r:embed="rId14"/>
          <a:src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2EAA2D44-78DF-F04F-98DD-7402C49555AF}"/>
              </a:ext>
            </a:extLst>
          </p:cNvPr>
          <p:cNvSpPr>
            <a:spLocks noGrp="1"/>
          </p:cNvSpPr>
          <p:nvPr>
            <p:ph type="title"/>
          </p:nvPr>
        </p:nvSpPr>
        <p:spPr>
          <a:xfrm>
            <a:off x="838201" y="313719"/>
            <a:ext cx="8984530" cy="1009651"/>
          </a:xfrm>
          <a:prstGeom prst="rect">
            <a:avLst/>
          </a:prstGeom>
          <a:effectLst/>
          <a:scene3d>
            <a:camera prst="orthographicFront"/>
            <a:lightRig rig="threePt" dir="t"/>
          </a:scene3d>
          <a:sp3d>
            <a:extrusionClr>
              <a:schemeClr val="accent1">
                <a:lumMod val="60000"/>
                <a:lumOff val="40000"/>
              </a:schemeClr>
            </a:extrusionClr>
            <a:contourClr>
              <a:schemeClr val="accent3"/>
            </a:contourClr>
          </a:sp3d>
        </p:spPr>
        <p:txBody>
          <a:bodyPr vert="horz" lIns="0" tIns="0" rIns="0" bIns="0" rtlCol="0" anchor="b"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DA70CE-1CA8-3745-BA04-662404E801DB}"/>
              </a:ext>
            </a:extLst>
          </p:cNvPr>
          <p:cNvSpPr>
            <a:spLocks noGrp="1"/>
          </p:cNvSpPr>
          <p:nvPr>
            <p:ph type="body" idx="1"/>
          </p:nvPr>
        </p:nvSpPr>
        <p:spPr>
          <a:xfrm>
            <a:off x="838200" y="1998481"/>
            <a:ext cx="10515600" cy="417848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6022A7E0-4F78-F748-8959-A0ECBB4A9709}"/>
              </a:ext>
            </a:extLst>
          </p:cNvPr>
          <p:cNvSpPr txBox="1">
            <a:spLocks/>
          </p:cNvSpPr>
          <p:nvPr/>
        </p:nvSpPr>
        <p:spPr>
          <a:xfrm>
            <a:off x="838200" y="1432874"/>
            <a:ext cx="10515600" cy="282804"/>
          </a:xfrm>
          <a:prstGeom prst="rect">
            <a:avLst/>
          </a:prstGeom>
        </p:spPr>
        <p:txBody>
          <a:bodyPr vert="horz" lIns="0" tIns="0" rIns="0" bIns="0" rtlCol="0">
            <a:normAutofit fontScale="92500" lnSpcReduction="10000"/>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US" dirty="0"/>
          </a:p>
        </p:txBody>
      </p:sp>
    </p:spTree>
    <p:extLst>
      <p:ext uri="{BB962C8B-B14F-4D97-AF65-F5344CB8AC3E}">
        <p14:creationId xmlns:p14="http://schemas.microsoft.com/office/powerpoint/2010/main" val="156414120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Lst>
  <p:txStyles>
    <p:titleStyle>
      <a:lvl1pPr algn="l" defTabSz="914400" rtl="0" eaLnBrk="1" latinLnBrk="0" hangingPunct="1">
        <a:lnSpc>
          <a:spcPct val="90000"/>
        </a:lnSpc>
        <a:spcBef>
          <a:spcPct val="0"/>
        </a:spcBef>
        <a:buNone/>
        <a:defRPr sz="4000" b="1" kern="1200" spc="-12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10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0.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7.png"/><Relationship Id="rId7" Type="http://schemas.openxmlformats.org/officeDocument/2006/relationships/diagramData" Target="../diagrams/data1.xml"/><Relationship Id="rId2" Type="http://schemas.openxmlformats.org/officeDocument/2006/relationships/notesSlide" Target="../notesSlides/notesSlide8.xml"/><Relationship Id="rId1" Type="http://schemas.openxmlformats.org/officeDocument/2006/relationships/slideLayout" Target="../slideLayouts/slideLayout30.xml"/><Relationship Id="rId6" Type="http://schemas.openxmlformats.org/officeDocument/2006/relationships/image" Target="../media/image10.png"/><Relationship Id="rId11" Type="http://schemas.microsoft.com/office/2007/relationships/diagramDrawing" Target="../diagrams/drawing1.xml"/><Relationship Id="rId5" Type="http://schemas.openxmlformats.org/officeDocument/2006/relationships/image" Target="../media/image9.png"/><Relationship Id="rId10" Type="http://schemas.openxmlformats.org/officeDocument/2006/relationships/diagramColors" Target="../diagrams/colors1.xml"/><Relationship Id="rId4" Type="http://schemas.openxmlformats.org/officeDocument/2006/relationships/image" Target="../media/image8.png"/><Relationship Id="rId9"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7.png"/><Relationship Id="rId7" Type="http://schemas.openxmlformats.org/officeDocument/2006/relationships/diagramData" Target="../diagrams/data2.xml"/><Relationship Id="rId2" Type="http://schemas.openxmlformats.org/officeDocument/2006/relationships/notesSlide" Target="../notesSlides/notesSlide11.xml"/><Relationship Id="rId1" Type="http://schemas.openxmlformats.org/officeDocument/2006/relationships/slideLayout" Target="../slideLayouts/slideLayout30.xml"/><Relationship Id="rId6" Type="http://schemas.openxmlformats.org/officeDocument/2006/relationships/image" Target="../media/image10.png"/><Relationship Id="rId11" Type="http://schemas.microsoft.com/office/2007/relationships/diagramDrawing" Target="../diagrams/drawing2.xml"/><Relationship Id="rId5" Type="http://schemas.openxmlformats.org/officeDocument/2006/relationships/image" Target="../media/image9.png"/><Relationship Id="rId10" Type="http://schemas.openxmlformats.org/officeDocument/2006/relationships/diagramColors" Target="../diagrams/colors2.xml"/><Relationship Id="rId4" Type="http://schemas.openxmlformats.org/officeDocument/2006/relationships/image" Target="../media/image8.png"/><Relationship Id="rId9"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5.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3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522AC-61AE-1647-B222-ECAE2AF29E67}"/>
              </a:ext>
            </a:extLst>
          </p:cNvPr>
          <p:cNvSpPr>
            <a:spLocks noGrp="1"/>
          </p:cNvSpPr>
          <p:nvPr>
            <p:ph type="ctrTitle"/>
          </p:nvPr>
        </p:nvSpPr>
        <p:spPr/>
        <p:txBody>
          <a:bodyPr>
            <a:normAutofit fontScale="90000"/>
          </a:bodyPr>
          <a:lstStyle/>
          <a:p>
            <a:r>
              <a:rPr lang="en-US"/>
              <a:t>Health Innovation East Midlands: Measuring Impact learning session</a:t>
            </a:r>
          </a:p>
        </p:txBody>
      </p:sp>
      <p:sp>
        <p:nvSpPr>
          <p:cNvPr id="3" name="Subtitle 2">
            <a:extLst>
              <a:ext uri="{FF2B5EF4-FFF2-40B4-BE49-F238E27FC236}">
                <a16:creationId xmlns:a16="http://schemas.microsoft.com/office/drawing/2014/main" id="{13788FCE-A727-554C-8E53-9E6647D29989}"/>
              </a:ext>
            </a:extLst>
          </p:cNvPr>
          <p:cNvSpPr>
            <a:spLocks noGrp="1"/>
          </p:cNvSpPr>
          <p:nvPr>
            <p:ph type="subTitle" idx="1"/>
          </p:nvPr>
        </p:nvSpPr>
        <p:spPr/>
        <p:txBody>
          <a:bodyPr vert="horz" lIns="0" tIns="0" rIns="0" bIns="0" rtlCol="0" anchor="t">
            <a:normAutofit fontScale="70000" lnSpcReduction="20000"/>
          </a:bodyPr>
          <a:lstStyle/>
          <a:p>
            <a:r>
              <a:rPr lang="en-US"/>
              <a:t>Sophie Mason, Senior Innovation Lead</a:t>
            </a:r>
          </a:p>
          <a:p>
            <a:r>
              <a:rPr lang="en-US" sz="1600"/>
              <a:t>16th October 2024</a:t>
            </a:r>
            <a:endParaRPr lang="en-US" sz="1600">
              <a:cs typeface="Arial"/>
            </a:endParaRPr>
          </a:p>
        </p:txBody>
      </p:sp>
    </p:spTree>
    <p:extLst>
      <p:ext uri="{BB962C8B-B14F-4D97-AF65-F5344CB8AC3E}">
        <p14:creationId xmlns:p14="http://schemas.microsoft.com/office/powerpoint/2010/main" val="435419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in a hospital bed looking at a person&#10;&#10;Description automatically generated">
            <a:extLst>
              <a:ext uri="{FF2B5EF4-FFF2-40B4-BE49-F238E27FC236}">
                <a16:creationId xmlns:a16="http://schemas.microsoft.com/office/drawing/2014/main" id="{6D69D631-924F-90DC-A910-1AD891F444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descr="A person in a blue shirt&#10;&#10;Description automatically generated">
            <a:extLst>
              <a:ext uri="{FF2B5EF4-FFF2-40B4-BE49-F238E27FC236}">
                <a16:creationId xmlns:a16="http://schemas.microsoft.com/office/drawing/2014/main" id="{E5F31C0B-BEAD-DD43-5FBB-FE1652E9AF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descr="A person in a blue shirt&#10;&#10;Description automatically generated">
            <a:extLst>
              <a:ext uri="{FF2B5EF4-FFF2-40B4-BE49-F238E27FC236}">
                <a16:creationId xmlns:a16="http://schemas.microsoft.com/office/drawing/2014/main" id="{ADE67E9B-F1B8-7367-C8E3-756DAC5E90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Picture 12" descr="A person in a blue suit&#10;&#10;Description automatically generated">
            <a:extLst>
              <a:ext uri="{FF2B5EF4-FFF2-40B4-BE49-F238E27FC236}">
                <a16:creationId xmlns:a16="http://schemas.microsoft.com/office/drawing/2014/main" id="{01FD5700-E69E-DDA3-64CF-1B415F46CDAA}"/>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D5AEF15C-80D2-34EA-3C57-B96249DD1038}"/>
              </a:ext>
            </a:extLst>
          </p:cNvPr>
          <p:cNvSpPr>
            <a:spLocks noGrp="1" noRot="1" noMove="1" noResize="1" noEditPoints="1" noAdjustHandles="1" noChangeArrowheads="1" noChangeShapeType="1"/>
          </p:cNvSpPr>
          <p:nvPr/>
        </p:nvSpPr>
        <p:spPr>
          <a:xfrm>
            <a:off x="3009530" y="218572"/>
            <a:ext cx="8948856" cy="63165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ptos" panose="02110004020202020204"/>
                <a:ea typeface="+mn-ea"/>
                <a:cs typeface="+mn-cs"/>
              </a:rPr>
              <a:t>MM</a:t>
            </a:r>
          </a:p>
        </p:txBody>
      </p:sp>
      <p:sp>
        <p:nvSpPr>
          <p:cNvPr id="3" name="TextBox 4">
            <a:extLst>
              <a:ext uri="{FF2B5EF4-FFF2-40B4-BE49-F238E27FC236}">
                <a16:creationId xmlns:a16="http://schemas.microsoft.com/office/drawing/2014/main" id="{78DBBA20-3FA3-3396-A00F-243F0D1F3311}"/>
              </a:ext>
            </a:extLst>
          </p:cNvPr>
          <p:cNvSpPr txBox="1"/>
          <p:nvPr/>
        </p:nvSpPr>
        <p:spPr>
          <a:xfrm>
            <a:off x="3009530" y="218572"/>
            <a:ext cx="9085509" cy="55399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a:ln>
                  <a:noFill/>
                </a:ln>
                <a:solidFill>
                  <a:srgbClr val="002060"/>
                </a:solidFill>
                <a:effectLst/>
                <a:uLnTx/>
                <a:uFillTx/>
                <a:latin typeface="Arial Nova"/>
                <a:ea typeface="+mn-ea"/>
                <a:cs typeface="+mn-cs"/>
              </a:rPr>
              <a:t>Mapping current to future desired state</a:t>
            </a:r>
          </a:p>
        </p:txBody>
      </p:sp>
      <p:sp>
        <p:nvSpPr>
          <p:cNvPr id="4" name="TextBox 4">
            <a:extLst>
              <a:ext uri="{FF2B5EF4-FFF2-40B4-BE49-F238E27FC236}">
                <a16:creationId xmlns:a16="http://schemas.microsoft.com/office/drawing/2014/main" id="{FAB67C5E-4D5C-C033-29A5-3375DAC94E16}"/>
              </a:ext>
            </a:extLst>
          </p:cNvPr>
          <p:cNvSpPr txBox="1"/>
          <p:nvPr/>
        </p:nvSpPr>
        <p:spPr>
          <a:xfrm rot="16200000">
            <a:off x="-1253701" y="1246462"/>
            <a:ext cx="3255323" cy="55399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a:ln>
                  <a:noFill/>
                </a:ln>
                <a:solidFill>
                  <a:prstClr val="white"/>
                </a:solidFill>
                <a:effectLst/>
                <a:uLnTx/>
                <a:uFillTx/>
                <a:latin typeface="Arial Nova"/>
                <a:ea typeface="+mn-ea"/>
                <a:cs typeface="+mn-cs"/>
              </a:rPr>
              <a:t>Maturity Matrix</a:t>
            </a:r>
          </a:p>
        </p:txBody>
      </p:sp>
      <p:sp>
        <p:nvSpPr>
          <p:cNvPr id="12" name="TextBox 11">
            <a:extLst>
              <a:ext uri="{FF2B5EF4-FFF2-40B4-BE49-F238E27FC236}">
                <a16:creationId xmlns:a16="http://schemas.microsoft.com/office/drawing/2014/main" id="{7FDBA47B-EDCF-B238-7EA7-D31999D074DE}"/>
              </a:ext>
            </a:extLst>
          </p:cNvPr>
          <p:cNvSpPr txBox="1"/>
          <p:nvPr/>
        </p:nvSpPr>
        <p:spPr>
          <a:xfrm>
            <a:off x="3138784" y="5635659"/>
            <a:ext cx="8560986"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This maturity matrix is intended as a tool to assess progress to date and to identify where you want to be, you can use this to evaluate your position and work through areas for future development. The next tool will help you work through the logical pathway from activity undertaken to the desired outcomes stated here. </a:t>
            </a:r>
          </a:p>
        </p:txBody>
      </p:sp>
      <p:pic>
        <p:nvPicPr>
          <p:cNvPr id="6" name="Picture 5">
            <a:extLst>
              <a:ext uri="{FF2B5EF4-FFF2-40B4-BE49-F238E27FC236}">
                <a16:creationId xmlns:a16="http://schemas.microsoft.com/office/drawing/2014/main" id="{13DE32FF-39CA-873E-70BB-A97B3E9DEECD}"/>
              </a:ext>
            </a:extLst>
          </p:cNvPr>
          <p:cNvPicPr>
            <a:picLocks noChangeAspect="1"/>
          </p:cNvPicPr>
          <p:nvPr/>
        </p:nvPicPr>
        <p:blipFill>
          <a:blip r:embed="rId7"/>
          <a:stretch>
            <a:fillRect/>
          </a:stretch>
        </p:blipFill>
        <p:spPr>
          <a:xfrm>
            <a:off x="3009530" y="991141"/>
            <a:ext cx="8819495" cy="4483691"/>
          </a:xfrm>
          <a:prstGeom prst="rect">
            <a:avLst/>
          </a:prstGeom>
        </p:spPr>
      </p:pic>
    </p:spTree>
    <p:extLst>
      <p:ext uri="{BB962C8B-B14F-4D97-AF65-F5344CB8AC3E}">
        <p14:creationId xmlns:p14="http://schemas.microsoft.com/office/powerpoint/2010/main" val="1501702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in a hospital bed looking at a person&#10;&#10;Description automatically generated">
            <a:extLst>
              <a:ext uri="{FF2B5EF4-FFF2-40B4-BE49-F238E27FC236}">
                <a16:creationId xmlns:a16="http://schemas.microsoft.com/office/drawing/2014/main" id="{6D69D631-924F-90DC-A910-1AD891F444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descr="A person in a blue shirt&#10;&#10;Description automatically generated">
            <a:extLst>
              <a:ext uri="{FF2B5EF4-FFF2-40B4-BE49-F238E27FC236}">
                <a16:creationId xmlns:a16="http://schemas.microsoft.com/office/drawing/2014/main" id="{E5F31C0B-BEAD-DD43-5FBB-FE1652E9AF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descr="A person in a blue shirt&#10;&#10;Description automatically generated">
            <a:extLst>
              <a:ext uri="{FF2B5EF4-FFF2-40B4-BE49-F238E27FC236}">
                <a16:creationId xmlns:a16="http://schemas.microsoft.com/office/drawing/2014/main" id="{ADE67E9B-F1B8-7367-C8E3-756DAC5E90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Picture 12" descr="A person in a blue suit&#10;&#10;Description automatically generated">
            <a:extLst>
              <a:ext uri="{FF2B5EF4-FFF2-40B4-BE49-F238E27FC236}">
                <a16:creationId xmlns:a16="http://schemas.microsoft.com/office/drawing/2014/main" id="{01FD5700-E69E-DDA3-64CF-1B415F46CDAA}"/>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D5AEF15C-80D2-34EA-3C57-B96249DD1038}"/>
              </a:ext>
            </a:extLst>
          </p:cNvPr>
          <p:cNvSpPr>
            <a:spLocks noGrp="1" noRot="1" noMove="1" noResize="1" noEditPoints="1" noAdjustHandles="1" noChangeArrowheads="1" noChangeShapeType="1"/>
          </p:cNvSpPr>
          <p:nvPr/>
        </p:nvSpPr>
        <p:spPr>
          <a:xfrm>
            <a:off x="3009530" y="218572"/>
            <a:ext cx="8948856" cy="63165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ptos" panose="02110004020202020204"/>
                <a:ea typeface="+mn-ea"/>
                <a:cs typeface="+mn-cs"/>
              </a:rPr>
              <a:t>MM</a:t>
            </a:r>
          </a:p>
        </p:txBody>
      </p:sp>
      <p:sp>
        <p:nvSpPr>
          <p:cNvPr id="3" name="TextBox 4">
            <a:extLst>
              <a:ext uri="{FF2B5EF4-FFF2-40B4-BE49-F238E27FC236}">
                <a16:creationId xmlns:a16="http://schemas.microsoft.com/office/drawing/2014/main" id="{78DBBA20-3FA3-3396-A00F-243F0D1F3311}"/>
              </a:ext>
            </a:extLst>
          </p:cNvPr>
          <p:cNvSpPr txBox="1"/>
          <p:nvPr/>
        </p:nvSpPr>
        <p:spPr>
          <a:xfrm>
            <a:off x="3009530" y="218572"/>
            <a:ext cx="9085509" cy="55399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a:ln>
                  <a:noFill/>
                </a:ln>
                <a:solidFill>
                  <a:srgbClr val="002060"/>
                </a:solidFill>
                <a:effectLst/>
                <a:uLnTx/>
                <a:uFillTx/>
                <a:latin typeface="Arial Nova"/>
                <a:ea typeface="+mn-ea"/>
                <a:cs typeface="+mn-cs"/>
              </a:rPr>
              <a:t>Linking activities to the future desired state</a:t>
            </a:r>
          </a:p>
        </p:txBody>
      </p:sp>
      <p:graphicFrame>
        <p:nvGraphicFramePr>
          <p:cNvPr id="5" name="Diagram 4">
            <a:extLst>
              <a:ext uri="{FF2B5EF4-FFF2-40B4-BE49-F238E27FC236}">
                <a16:creationId xmlns:a16="http://schemas.microsoft.com/office/drawing/2014/main" id="{96B41D68-8BC2-648A-4E2D-BCBF0B4AA93F}"/>
              </a:ext>
            </a:extLst>
          </p:cNvPr>
          <p:cNvGraphicFramePr/>
          <p:nvPr/>
        </p:nvGraphicFramePr>
        <p:xfrm>
          <a:off x="2032000" y="914400"/>
          <a:ext cx="5001098" cy="52239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TextBox 5">
            <a:extLst>
              <a:ext uri="{FF2B5EF4-FFF2-40B4-BE49-F238E27FC236}">
                <a16:creationId xmlns:a16="http://schemas.microsoft.com/office/drawing/2014/main" id="{8BAEB2AE-25B0-DACD-B8E6-CAC04B87B065}"/>
              </a:ext>
            </a:extLst>
          </p:cNvPr>
          <p:cNvSpPr txBox="1"/>
          <p:nvPr/>
        </p:nvSpPr>
        <p:spPr>
          <a:xfrm>
            <a:off x="6750996" y="914400"/>
            <a:ext cx="4562272" cy="53553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Ensuring what we are doing is putting us on the journey for where we want to be, will give us the confidence that change takes time but if our indicators are met, we are moving forward, if they are not met, we can change course to get us back on track again.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Once you have established where you are on the maturity matrix, you can then determine where you want to be within 6, 12, 18 months' time.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The next tool (logical framework) can be used to work through how your activities are linking back to your goal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Your indicators/ means of verification will become your success metrics.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You will then have the foundation for a measurement plan.</a:t>
            </a:r>
          </a:p>
        </p:txBody>
      </p:sp>
    </p:spTree>
    <p:extLst>
      <p:ext uri="{BB962C8B-B14F-4D97-AF65-F5344CB8AC3E}">
        <p14:creationId xmlns:p14="http://schemas.microsoft.com/office/powerpoint/2010/main" val="456238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EA6246-C913-14D0-5EF2-63B0CAC4AC2F}"/>
              </a:ext>
            </a:extLst>
          </p:cNvPr>
          <p:cNvPicPr>
            <a:picLocks noChangeAspect="1"/>
          </p:cNvPicPr>
          <p:nvPr/>
        </p:nvPicPr>
        <p:blipFill>
          <a:blip r:embed="rId3"/>
          <a:stretch>
            <a:fillRect/>
          </a:stretch>
        </p:blipFill>
        <p:spPr>
          <a:xfrm>
            <a:off x="4062273" y="523176"/>
            <a:ext cx="7738603" cy="4991839"/>
          </a:xfrm>
          <a:prstGeom prst="rect">
            <a:avLst/>
          </a:prstGeom>
        </p:spPr>
      </p:pic>
      <p:sp>
        <p:nvSpPr>
          <p:cNvPr id="2" name="Title 1">
            <a:extLst>
              <a:ext uri="{FF2B5EF4-FFF2-40B4-BE49-F238E27FC236}">
                <a16:creationId xmlns:a16="http://schemas.microsoft.com/office/drawing/2014/main" id="{AFC193AD-3102-CB0F-FD7E-CEBB599E6945}"/>
              </a:ext>
            </a:extLst>
          </p:cNvPr>
          <p:cNvSpPr txBox="1">
            <a:spLocks/>
          </p:cNvSpPr>
          <p:nvPr/>
        </p:nvSpPr>
        <p:spPr>
          <a:xfrm>
            <a:off x="198274" y="55468"/>
            <a:ext cx="10338690" cy="601446"/>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000" b="1" kern="1200" spc="-120" baseline="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400" b="1" i="0" u="none" strike="noStrike" kern="1200" cap="none" spc="-120" normalizeH="0" baseline="0" noProof="0">
                <a:ln>
                  <a:noFill/>
                </a:ln>
                <a:solidFill>
                  <a:srgbClr val="002060"/>
                </a:solidFill>
                <a:effectLst/>
                <a:uLnTx/>
                <a:uFillTx/>
                <a:latin typeface="Arial Nova"/>
                <a:ea typeface="+mj-ea"/>
                <a:cs typeface="+mj-cs"/>
              </a:rPr>
              <a:t>Logical framework Analysis  </a:t>
            </a:r>
            <a:endParaRPr kumimoji="0" lang="en-US" sz="4400" b="1" i="0" u="none" strike="noStrike" kern="1200" cap="none" spc="-120" normalizeH="0" baseline="0" noProof="0">
              <a:ln>
                <a:noFill/>
              </a:ln>
              <a:solidFill>
                <a:srgbClr val="002060"/>
              </a:solidFill>
              <a:effectLst/>
              <a:uLnTx/>
              <a:uFillTx/>
              <a:latin typeface="Arial Nova"/>
              <a:ea typeface="+mj-ea"/>
              <a:cs typeface="+mj-cs"/>
            </a:endParaRPr>
          </a:p>
        </p:txBody>
      </p:sp>
      <p:sp>
        <p:nvSpPr>
          <p:cNvPr id="3" name="TextBox 2">
            <a:extLst>
              <a:ext uri="{FF2B5EF4-FFF2-40B4-BE49-F238E27FC236}">
                <a16:creationId xmlns:a16="http://schemas.microsoft.com/office/drawing/2014/main" id="{549D94E6-5EC2-23B7-4B89-F7674BAFB029}"/>
              </a:ext>
            </a:extLst>
          </p:cNvPr>
          <p:cNvSpPr txBox="1"/>
          <p:nvPr/>
        </p:nvSpPr>
        <p:spPr>
          <a:xfrm>
            <a:off x="289711" y="689798"/>
            <a:ext cx="3772562" cy="64633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You start by adding you overall goal (aim) to the top left box.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Then you move down to your activities box in the lower left column. This is the ‘on the ground’ work that creates an output.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The risks and assumptions box is what you need to have happened to make the activity successful.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The logic comes through when you read it as ‘IF we undertake these activities AND these assumption hold true (or risks are mitigated) then this OUTPUT can be achieved. If it doesn’t read logically you need to have a re-think. Keep doing the same until you reach the goal.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ptos" panose="02110004020202020204"/>
                <a:ea typeface="+mn-ea"/>
                <a:cs typeface="+mn-cs"/>
              </a:rPr>
              <a:t>Indicators</a:t>
            </a: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 – how you know this will be achieved and </a:t>
            </a:r>
            <a:r>
              <a:rPr kumimoji="0" lang="en-GB" sz="1400" b="1" i="0" u="none" strike="noStrike" kern="1200" cap="none" spc="0" normalizeH="0" baseline="0" noProof="0">
                <a:ln>
                  <a:noFill/>
                </a:ln>
                <a:solidFill>
                  <a:prstClr val="black"/>
                </a:solidFill>
                <a:effectLst/>
                <a:uLnTx/>
                <a:uFillTx/>
                <a:latin typeface="Aptos" panose="02110004020202020204"/>
                <a:ea typeface="+mn-ea"/>
                <a:cs typeface="+mn-cs"/>
              </a:rPr>
              <a:t>verification</a:t>
            </a: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 is the source of the data.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It can feel like you are writing the obvious at times, but this will help uncover where there are potential gaps and help you think through potential mitigations.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72FED090-0F6B-4C59-5595-937E3096948C}"/>
              </a:ext>
            </a:extLst>
          </p:cNvPr>
          <p:cNvSpPr txBox="1"/>
          <p:nvPr/>
        </p:nvSpPr>
        <p:spPr>
          <a:xfrm>
            <a:off x="4109549" y="5633545"/>
            <a:ext cx="2196662"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ptos" panose="02110004020202020204"/>
                <a:ea typeface="+mn-ea"/>
                <a:cs typeface="+mn-cs"/>
              </a:rPr>
              <a:t>Activities</a:t>
            </a: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 is what we do, the action undertaken to create an </a:t>
            </a:r>
            <a:r>
              <a:rPr kumimoji="0" lang="en-GB" sz="1400" b="0" i="1" u="none" strike="noStrike" kern="1200" cap="none" spc="0" normalizeH="0" baseline="0" noProof="0">
                <a:ln>
                  <a:noFill/>
                </a:ln>
                <a:solidFill>
                  <a:prstClr val="black"/>
                </a:solidFill>
                <a:effectLst/>
                <a:uLnTx/>
                <a:uFillTx/>
                <a:latin typeface="Aptos" panose="02110004020202020204"/>
                <a:ea typeface="+mn-ea"/>
                <a:cs typeface="+mn-cs"/>
              </a:rPr>
              <a:t>output</a:t>
            </a: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a:t>
            </a:r>
          </a:p>
        </p:txBody>
      </p:sp>
      <p:sp>
        <p:nvSpPr>
          <p:cNvPr id="6" name="TextBox 5">
            <a:extLst>
              <a:ext uri="{FF2B5EF4-FFF2-40B4-BE49-F238E27FC236}">
                <a16:creationId xmlns:a16="http://schemas.microsoft.com/office/drawing/2014/main" id="{71D459F3-5DFC-50CA-CB28-BDFD298BBB0E}"/>
              </a:ext>
            </a:extLst>
          </p:cNvPr>
          <p:cNvSpPr txBox="1"/>
          <p:nvPr/>
        </p:nvSpPr>
        <p:spPr>
          <a:xfrm>
            <a:off x="6174831" y="5613391"/>
            <a:ext cx="2196662"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ptos" panose="02110004020202020204"/>
                <a:ea typeface="+mn-ea"/>
                <a:cs typeface="+mn-cs"/>
              </a:rPr>
              <a:t>Output</a:t>
            </a: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 is the product; it is what is delivered and in causes the </a:t>
            </a:r>
            <a:r>
              <a:rPr kumimoji="0" lang="en-GB" sz="1400" b="0" i="1" u="none" strike="noStrike" kern="1200" cap="none" spc="0" normalizeH="0" baseline="0" noProof="0">
                <a:ln>
                  <a:noFill/>
                </a:ln>
                <a:solidFill>
                  <a:prstClr val="black"/>
                </a:solidFill>
                <a:effectLst/>
                <a:uLnTx/>
                <a:uFillTx/>
                <a:latin typeface="Aptos" panose="02110004020202020204"/>
                <a:ea typeface="+mn-ea"/>
                <a:cs typeface="+mn-cs"/>
              </a:rPr>
              <a:t>outcome</a:t>
            </a: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a:t>
            </a:r>
          </a:p>
        </p:txBody>
      </p:sp>
      <p:sp>
        <p:nvSpPr>
          <p:cNvPr id="7" name="TextBox 6">
            <a:extLst>
              <a:ext uri="{FF2B5EF4-FFF2-40B4-BE49-F238E27FC236}">
                <a16:creationId xmlns:a16="http://schemas.microsoft.com/office/drawing/2014/main" id="{CCC2C850-3BE0-542E-9908-18F8E91C9F8F}"/>
              </a:ext>
            </a:extLst>
          </p:cNvPr>
          <p:cNvSpPr txBox="1"/>
          <p:nvPr/>
        </p:nvSpPr>
        <p:spPr>
          <a:xfrm>
            <a:off x="8262655" y="5613391"/>
            <a:ext cx="2196662"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ptos" panose="02110004020202020204"/>
                <a:ea typeface="+mn-ea"/>
                <a:cs typeface="+mn-cs"/>
              </a:rPr>
              <a:t>Outcome</a:t>
            </a: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 is the result, or the difference made by the output and is a requirement to reach the </a:t>
            </a:r>
            <a:r>
              <a:rPr kumimoji="0" lang="en-GB" sz="1400" b="0" i="1" u="none" strike="noStrike" kern="1200" cap="none" spc="0" normalizeH="0" baseline="0" noProof="0">
                <a:ln>
                  <a:noFill/>
                </a:ln>
                <a:solidFill>
                  <a:prstClr val="black"/>
                </a:solidFill>
                <a:effectLst/>
                <a:uLnTx/>
                <a:uFillTx/>
                <a:latin typeface="Aptos" panose="02110004020202020204"/>
                <a:ea typeface="+mn-ea"/>
                <a:cs typeface="+mn-cs"/>
              </a:rPr>
              <a:t>overall goal or benefit</a:t>
            </a: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a:t>
            </a:r>
          </a:p>
        </p:txBody>
      </p:sp>
      <p:sp>
        <p:nvSpPr>
          <p:cNvPr id="8" name="TextBox 7">
            <a:extLst>
              <a:ext uri="{FF2B5EF4-FFF2-40B4-BE49-F238E27FC236}">
                <a16:creationId xmlns:a16="http://schemas.microsoft.com/office/drawing/2014/main" id="{AD24F476-D559-9A46-079A-81BB6E95629C}"/>
              </a:ext>
            </a:extLst>
          </p:cNvPr>
          <p:cNvSpPr txBox="1"/>
          <p:nvPr/>
        </p:nvSpPr>
        <p:spPr>
          <a:xfrm>
            <a:off x="10327936" y="5613390"/>
            <a:ext cx="1864063"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prstClr val="black"/>
                </a:solidFill>
                <a:effectLst/>
                <a:uLnTx/>
                <a:uFillTx/>
                <a:latin typeface="Aptos" panose="02110004020202020204"/>
                <a:ea typeface="+mn-ea"/>
                <a:cs typeface="+mn-cs"/>
              </a:rPr>
              <a:t>Goal </a:t>
            </a:r>
            <a:r>
              <a:rPr kumimoji="0" lang="en-GB" sz="1400" b="0" i="0" u="none" strike="noStrike" kern="1200" cap="none" spc="0" normalizeH="0" baseline="0" noProof="0">
                <a:ln>
                  <a:noFill/>
                </a:ln>
                <a:solidFill>
                  <a:prstClr val="black"/>
                </a:solidFill>
                <a:effectLst/>
                <a:uLnTx/>
                <a:uFillTx/>
                <a:latin typeface="Aptos" panose="02110004020202020204"/>
                <a:ea typeface="+mn-ea"/>
                <a:cs typeface="+mn-cs"/>
              </a:rPr>
              <a:t>is the Improvement, where the value of undertaking the activity is achieved.</a:t>
            </a:r>
            <a:r>
              <a:rPr kumimoji="0" lang="en-GB" sz="1400" b="1" i="0" u="none" strike="noStrike" kern="1200" cap="none" spc="0" normalizeH="0" baseline="0" noProof="0">
                <a:ln>
                  <a:noFill/>
                </a:ln>
                <a:solidFill>
                  <a:prstClr val="black"/>
                </a:solidFill>
                <a:effectLst/>
                <a:uLnTx/>
                <a:uFillTx/>
                <a:latin typeface="Aptos" panose="02110004020202020204"/>
                <a:ea typeface="+mn-ea"/>
                <a:cs typeface="+mn-cs"/>
              </a:rPr>
              <a:t> </a:t>
            </a:r>
            <a:endParaRPr kumimoji="0" lang="en-GB" sz="14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7490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28600" y="334192"/>
            <a:ext cx="11811000" cy="1703030"/>
          </a:xfrm>
          <a:prstGeom prst="rect">
            <a:avLst/>
          </a:prstGeom>
          <a:noFill/>
          <a:ln w="12700">
            <a:solidFill>
              <a:srgbClr val="51C2C5"/>
            </a:solidFill>
            <a:prstDash val="sysDot"/>
          </a:ln>
        </p:spPr>
        <p:txBody>
          <a:bodyPr wrap="square" lIns="91440" tIns="45720" rIns="91440" bIns="45720" rtlCol="0" anchor="t">
            <a:spAutoFit/>
          </a:bodyPr>
          <a:lstStyle/>
          <a:p>
            <a:pPr marL="0" marR="0" lvl="0" indent="0" algn="l" defTabSz="914400" rtl="0" eaLnBrk="0" fontAlgn="base" latinLnBrk="0" hangingPunct="0">
              <a:lnSpc>
                <a:spcPct val="100000"/>
              </a:lnSpc>
              <a:spcBef>
                <a:spcPts val="200"/>
              </a:spcBef>
              <a:spcAft>
                <a:spcPts val="200"/>
              </a:spcAft>
              <a:buClrTx/>
              <a:buSzTx/>
              <a:buFontTx/>
              <a:buNone/>
              <a:tabLst/>
              <a:defRPr/>
            </a:pPr>
            <a:r>
              <a:rPr kumimoji="0" lang="en-GB" sz="1400" b="1" i="0" u="none" strike="noStrike" kern="1200" cap="none" spc="0" normalizeH="0" baseline="0" noProof="0">
                <a:ln>
                  <a:noFill/>
                </a:ln>
                <a:solidFill>
                  <a:srgbClr val="0070C0"/>
                </a:solidFill>
                <a:effectLst/>
                <a:uLnTx/>
                <a:uFillTx/>
                <a:latin typeface="Calibri Light" panose="020F0302020204030204"/>
                <a:ea typeface="+mn-ea"/>
                <a:cs typeface="+mn-cs"/>
              </a:rPr>
              <a:t>Problem: </a:t>
            </a:r>
            <a:endParaRPr kumimoji="0" lang="en-US" sz="1400" b="1" i="0" u="none" strike="noStrike" kern="1200" cap="none" spc="0" normalizeH="0" baseline="0" noProof="0">
              <a:ln>
                <a:noFill/>
              </a:ln>
              <a:solidFill>
                <a:srgbClr val="0070C0"/>
              </a:solidFill>
              <a:effectLst/>
              <a:uLnTx/>
              <a:uFillTx/>
              <a:latin typeface="Calibri Light" panose="020F0302020204030204"/>
              <a:ea typeface="+mn-ea"/>
              <a:cs typeface="+mn-cs"/>
            </a:endParaRPr>
          </a:p>
          <a:p>
            <a:pPr marL="269875" marR="0" lvl="0" indent="-269875" algn="l" defTabSz="914400" rtl="0" eaLnBrk="0" fontAlgn="base" latinLnBrk="0" hangingPunct="0">
              <a:lnSpc>
                <a:spcPct val="100000"/>
              </a:lnSpc>
              <a:spcBef>
                <a:spcPts val="200"/>
              </a:spcBef>
              <a:spcAft>
                <a:spcPts val="200"/>
              </a:spcAft>
              <a:buClrTx/>
              <a:buSzTx/>
              <a:buFontTx/>
              <a:buNone/>
              <a:tabLst/>
              <a:defRPr/>
            </a:pPr>
            <a:r>
              <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1.     </a:t>
            </a:r>
            <a:r>
              <a:rPr kumimoji="0" lang="en-GB" sz="12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ADHD is a treatable disorder yet if left untreated, has a significant impact on personal development, academic outcomes and family interaction</a:t>
            </a:r>
            <a:r>
              <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There is no simple test to determine whether a child has ADHD. The process for diagnosing or ruling out ADHD is variable across England. Children in the UK wait 18 months on average to obtain an accurate diagnosis and multiple clinic visits over this period result in significant cost to the NHS.</a:t>
            </a:r>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228600" marR="0" lvl="0" indent="-228600" algn="l" defTabSz="914400" rtl="0" eaLnBrk="0" fontAlgn="base" latinLnBrk="0" hangingPunct="0">
              <a:lnSpc>
                <a:spcPct val="100000"/>
              </a:lnSpc>
              <a:spcBef>
                <a:spcPts val="200"/>
              </a:spcBef>
              <a:spcAft>
                <a:spcPts val="200"/>
              </a:spcAft>
              <a:buClrTx/>
              <a:buSzTx/>
              <a:buFontTx/>
              <a:buAutoNum type="arabicPeriod" startAt="2"/>
              <a:tabLst/>
              <a:defRPr/>
            </a:pPr>
            <a:r>
              <a:rPr kumimoji="0" lang="en-US" sz="1200" b="1" i="0" u="none" strike="noStrike" kern="1200" cap="none" spc="0" normalizeH="0" baseline="0" noProof="0">
                <a:ln>
                  <a:noFill/>
                </a:ln>
                <a:solidFill>
                  <a:prstClr val="black"/>
                </a:solidFill>
                <a:effectLst/>
                <a:uLnTx/>
                <a:uFillTx/>
                <a:latin typeface="Calibri"/>
                <a:ea typeface="+mn-ea"/>
                <a:cs typeface="Calibri"/>
              </a:rPr>
              <a:t>ADHD pathways in the South West are variable and have many contact points</a:t>
            </a:r>
            <a:r>
              <a:rPr kumimoji="0" lang="en-US" sz="1200" b="0" i="0" u="none" strike="noStrike" kern="1200" cap="none" spc="0" normalizeH="0" baseline="0" noProof="0">
                <a:ln>
                  <a:noFill/>
                </a:ln>
                <a:solidFill>
                  <a:prstClr val="black"/>
                </a:solidFill>
                <a:effectLst/>
                <a:uLnTx/>
                <a:uFillTx/>
                <a:latin typeface="Calibri"/>
                <a:ea typeface="+mn-ea"/>
                <a:cs typeface="Calibri"/>
              </a:rPr>
              <a:t>. The commissioning environment in Devon, Cornwall and Somerset leads to confusing referral routes and large delays in diagnosing children with the condition. Only two out of our six pathways use the NICE recommended </a:t>
            </a:r>
            <a:r>
              <a:rPr kumimoji="0" lang="en-US" sz="1200" b="0" i="0" u="none" strike="noStrike" kern="1200" cap="none" spc="0" normalizeH="0" baseline="0" noProof="0" err="1">
                <a:ln>
                  <a:noFill/>
                </a:ln>
                <a:solidFill>
                  <a:prstClr val="black"/>
                </a:solidFill>
                <a:effectLst/>
                <a:uLnTx/>
                <a:uFillTx/>
                <a:latin typeface="Calibri"/>
                <a:ea typeface="+mn-ea"/>
                <a:cs typeface="Calibri"/>
              </a:rPr>
              <a:t>QbTest</a:t>
            </a:r>
            <a:r>
              <a:rPr kumimoji="0" lang="en-US" sz="1200" b="0" i="0" u="none" strike="noStrike" kern="1200" cap="none" spc="0" normalizeH="0" baseline="0" noProof="0">
                <a:ln>
                  <a:noFill/>
                </a:ln>
                <a:solidFill>
                  <a:prstClr val="black"/>
                </a:solidFill>
                <a:effectLst/>
                <a:uLnTx/>
                <a:uFillTx/>
                <a:latin typeface="Calibri"/>
                <a:ea typeface="+mn-ea"/>
                <a:cs typeface="Calibri"/>
              </a:rPr>
              <a:t> technology as one of the tools from which to diagnose children with ADHD. Of the other four pathways, Somerset and North Devon both require further transformational work to improve their ADHD pathways, in environments where local authority fund for patients with ADHD are every shrinking.</a:t>
            </a:r>
            <a:endParaRPr kumimoji="0" lang="en-GB" sz="1600" b="1" i="0" u="none" strike="noStrike" kern="1200" cap="none" spc="0" normalizeH="0" baseline="0" noProof="0">
              <a:ln>
                <a:noFill/>
              </a:ln>
              <a:solidFill>
                <a:prstClr val="black"/>
              </a:solidFill>
              <a:effectLst/>
              <a:uLnTx/>
              <a:uFillTx/>
              <a:latin typeface="Calibri"/>
              <a:ea typeface="+mn-ea"/>
              <a:cs typeface="Calibri"/>
            </a:endParaRPr>
          </a:p>
        </p:txBody>
      </p:sp>
      <p:sp>
        <p:nvSpPr>
          <p:cNvPr id="20" name="TextBox 19"/>
          <p:cNvSpPr txBox="1"/>
          <p:nvPr/>
        </p:nvSpPr>
        <p:spPr>
          <a:xfrm>
            <a:off x="228600" y="2726069"/>
            <a:ext cx="2880000" cy="3770263"/>
          </a:xfrm>
          <a:prstGeom prst="rect">
            <a:avLst/>
          </a:prstGeom>
          <a:noFill/>
          <a:ln w="9525">
            <a:solidFill>
              <a:srgbClr val="51C2C5"/>
            </a:solidFill>
          </a:ln>
        </p:spPr>
        <p:txBody>
          <a:bodyPr wrap="square" lIns="91440" tIns="45720" rIns="91440" bIns="45720" rtlCol="0" anchor="t">
            <a:spAutoFit/>
          </a:bodyPr>
          <a:lstStyle/>
          <a:p>
            <a:pPr marL="0" marR="0" lvl="0" indent="0" algn="l" defTabSz="457200" rtl="0" eaLnBrk="0" fontAlgn="base" latinLnBrk="0" hangingPunct="0">
              <a:lnSpc>
                <a:spcPct val="100000"/>
              </a:lnSpc>
              <a:spcBef>
                <a:spcPts val="300"/>
              </a:spcBef>
              <a:spcAft>
                <a:spcPts val="300"/>
              </a:spcAft>
              <a:buClrTx/>
              <a:buSzTx/>
              <a:buFontTx/>
              <a:buNone/>
              <a:tabLst/>
              <a:defRPr/>
            </a:pPr>
            <a:r>
              <a:rPr kumimoji="0" lang="en-GB" sz="1200" b="1" i="0" u="none" strike="noStrike" kern="1200" cap="none" spc="0" normalizeH="0" baseline="0" noProof="0">
                <a:ln>
                  <a:noFill/>
                </a:ln>
                <a:solidFill>
                  <a:srgbClr val="0070C0"/>
                </a:solidFill>
                <a:effectLst/>
                <a:uLnTx/>
                <a:uFillTx/>
                <a:latin typeface="Calibri" panose="020F0502020204030204" pitchFamily="34" charset="0"/>
                <a:ea typeface="+mn-ea"/>
                <a:cs typeface="+mn-cs"/>
              </a:rPr>
              <a:t>Assumptions</a:t>
            </a:r>
            <a:endParaRPr kumimoji="0" lang="en-GB" sz="1200" b="0" i="0" u="sng"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107950" marR="0" lvl="0" indent="-107950" algn="l" defTabSz="457200" rtl="0" eaLnBrk="0" fontAlgn="base" latinLnBrk="0" hangingPunct="0">
              <a:lnSpc>
                <a:spcPct val="100000"/>
              </a:lnSpc>
              <a:spcBef>
                <a:spcPts val="300"/>
              </a:spcBef>
              <a:spcAft>
                <a:spcPts val="300"/>
              </a:spcAft>
              <a:buClrTx/>
              <a:buSzTx/>
              <a:buFont typeface="Arial" panose="020B0604020202020204" pitchFamily="34" charset="0"/>
              <a:buChar char="•"/>
              <a:tabLst/>
              <a:defRPr/>
            </a:pPr>
            <a:r>
              <a:rPr kumimoji="0" lang="en-GB"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Stakeholders accept the evidence that QB test support more </a:t>
            </a: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effective diagnosis of ADHD for children 6 to 18 years old in terms of health and economic benefit.</a:t>
            </a:r>
            <a:endParaRPr kumimoji="0" lang="en-GB"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a:endParaRPr>
          </a:p>
          <a:p>
            <a:pPr marL="107950" marR="0" lvl="0" indent="-107950" algn="l" defTabSz="457200" rtl="0" eaLnBrk="0" fontAlgn="base" latinLnBrk="0" hangingPunct="0">
              <a:lnSpc>
                <a:spcPct val="100000"/>
              </a:lnSpc>
              <a:spcBef>
                <a:spcPts val="300"/>
              </a:spcBef>
              <a:spcAft>
                <a:spcPts val="300"/>
              </a:spcAft>
              <a:buClrTx/>
              <a:buSzTx/>
              <a:buFont typeface="Arial" panose="020B0604020202020204" pitchFamily="34" charset="0"/>
              <a:buChar char="•"/>
              <a:tabLst/>
              <a:defRPr/>
            </a:pPr>
            <a:r>
              <a:rPr kumimoji="0" lang="en-GB"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Rollout of nationally driven </a:t>
            </a:r>
            <a:r>
              <a:rPr kumimoji="0" lang="en-GB" sz="11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Qb</a:t>
            </a:r>
            <a:r>
              <a:rPr kumimoji="0" lang="en-GB"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test programme meets local needs and requirements</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a:endParaRPr>
          </a:p>
          <a:p>
            <a:pPr marL="107950" marR="0" lvl="0" indent="-107950" algn="l" defTabSz="457200" rtl="0" eaLnBrk="0" fontAlgn="base" latinLnBrk="0" hangingPunct="0">
              <a:lnSpc>
                <a:spcPct val="100000"/>
              </a:lnSpc>
              <a:spcBef>
                <a:spcPts val="300"/>
              </a:spcBef>
              <a:spcAft>
                <a:spcPts val="300"/>
              </a:spcAft>
              <a:buClrTx/>
              <a:buSzTx/>
              <a:buFont typeface="Arial" panose="020B0604020202020204" pitchFamily="34" charset="0"/>
              <a:buChar char="•"/>
              <a:tabLst/>
              <a:defRPr/>
            </a:pPr>
            <a:r>
              <a:rPr kumimoji="0" lang="en-GB"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Stakeholders have the motivation, opportunity and time to engage.</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a:endParaRPr>
          </a:p>
          <a:p>
            <a:pPr marL="107950" marR="0" lvl="0" indent="-107950" algn="l" defTabSz="457200" rtl="0" eaLnBrk="0" fontAlgn="base" latinLnBrk="0" hangingPunct="0">
              <a:lnSpc>
                <a:spcPct val="100000"/>
              </a:lnSpc>
              <a:spcBef>
                <a:spcPts val="300"/>
              </a:spcBef>
              <a:spcAft>
                <a:spcPts val="30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Provider </a:t>
            </a:r>
            <a:r>
              <a:rPr kumimoji="0" lang="en-US" sz="11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organisations</a:t>
            </a: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want to collaborate in order to transform clinical pathways.</a:t>
            </a:r>
            <a:endParaRPr kumimoji="0" lang="en-GB"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a:endParaRPr>
          </a:p>
          <a:p>
            <a:pPr marL="0" marR="0" lvl="0" indent="0" algn="l" defTabSz="457200" rtl="0" eaLnBrk="0" fontAlgn="base" latinLnBrk="0" hangingPunct="0">
              <a:lnSpc>
                <a:spcPct val="100000"/>
              </a:lnSpc>
              <a:spcBef>
                <a:spcPts val="300"/>
              </a:spcBef>
              <a:spcAft>
                <a:spcPts val="300"/>
              </a:spcAft>
              <a:buClrTx/>
              <a:buSzTx/>
              <a:buFontTx/>
              <a:buNone/>
              <a:tabLst/>
              <a:defRPr/>
            </a:pPr>
            <a:endParaRPr kumimoji="0" lang="en-GB" sz="1100" b="1" i="0" u="none" strike="noStrike" kern="1200" cap="none" spc="0" normalizeH="0" baseline="0" noProof="0">
              <a:ln>
                <a:noFill/>
              </a:ln>
              <a:solidFill>
                <a:srgbClr val="0070C0"/>
              </a:solidFill>
              <a:effectLst/>
              <a:uLnTx/>
              <a:uFillTx/>
              <a:latin typeface="Calibri" panose="020F0502020204030204" pitchFamily="34" charset="0"/>
              <a:ea typeface="+mn-lt"/>
              <a:cs typeface="Calibri" panose="020F0502020204030204"/>
            </a:endParaRPr>
          </a:p>
          <a:p>
            <a:pPr marL="0" marR="0" lvl="0" indent="0" algn="l" defTabSz="457200" rtl="0" eaLnBrk="0" fontAlgn="base" latinLnBrk="0" hangingPunct="0">
              <a:lnSpc>
                <a:spcPct val="100000"/>
              </a:lnSpc>
              <a:spcBef>
                <a:spcPts val="300"/>
              </a:spcBef>
              <a:spcAft>
                <a:spcPts val="300"/>
              </a:spcAft>
              <a:buClrTx/>
              <a:buSzTx/>
              <a:buFontTx/>
              <a:buNone/>
              <a:tabLst/>
              <a:defRPr/>
            </a:pPr>
            <a:r>
              <a:rPr kumimoji="0" lang="en-GB" sz="1100" b="1" i="0" u="none" strike="noStrike" kern="1200" cap="none" spc="0" normalizeH="0" baseline="0" noProof="0">
                <a:ln>
                  <a:noFill/>
                </a:ln>
                <a:solidFill>
                  <a:srgbClr val="0070C0"/>
                </a:solidFill>
                <a:effectLst/>
                <a:uLnTx/>
                <a:uFillTx/>
                <a:latin typeface="Calibri" panose="020F0502020204030204" pitchFamily="34" charset="0"/>
                <a:ea typeface="+mn-lt"/>
                <a:cs typeface="Calibri" panose="020F0502020204030204"/>
              </a:rPr>
              <a:t>Resources</a:t>
            </a:r>
            <a:endParaRPr kumimoji="0" lang="en-GB" sz="1100" b="0" i="0" u="none" strike="noStrike" kern="1200" cap="none" spc="0" normalizeH="0" baseline="0" noProof="0">
              <a:ln>
                <a:noFill/>
              </a:ln>
              <a:solidFill>
                <a:prstClr val="black"/>
              </a:solidFill>
              <a:effectLst/>
              <a:uLnTx/>
              <a:uFillTx/>
              <a:latin typeface="Calibri" panose="020F0502020204030204" pitchFamily="34" charset="0"/>
              <a:ea typeface="+mn-lt"/>
              <a:cs typeface="Calibri" panose="020F0502020204030204"/>
            </a:endParaRPr>
          </a:p>
          <a:p>
            <a:pPr marL="107950" marR="0" lvl="0" indent="-107950" algn="l" defTabSz="457200" rtl="0" eaLnBrk="0" fontAlgn="base" latinLnBrk="0" hangingPunct="0">
              <a:lnSpc>
                <a:spcPct val="100000"/>
              </a:lnSpc>
              <a:spcBef>
                <a:spcPts val="300"/>
              </a:spcBef>
              <a:spcAft>
                <a:spcPts val="300"/>
              </a:spcAft>
              <a:buClrTx/>
              <a:buSzTx/>
              <a:buFont typeface="Arial,Sans-Serif" panose="020B0604020202020204" pitchFamily="34" charset="0"/>
              <a:buChar char="•"/>
              <a:tabLst/>
              <a:defRPr/>
            </a:pPr>
            <a:r>
              <a:rPr kumimoji="0" lang="en-GB" sz="1100" b="0" i="0" u="none" strike="noStrike" kern="1200" cap="none" spc="0" normalizeH="0" baseline="0" noProof="0">
                <a:ln>
                  <a:noFill/>
                </a:ln>
                <a:solidFill>
                  <a:srgbClr val="000000"/>
                </a:solidFill>
                <a:effectLst/>
                <a:uLnTx/>
                <a:uFillTx/>
                <a:latin typeface="Calibri" panose="020F0502020204030204" pitchFamily="34" charset="0"/>
                <a:ea typeface="+mn-ea"/>
                <a:cs typeface="Calibri"/>
              </a:rPr>
              <a:t>1x programme manager plus 0.2 EL support</a:t>
            </a:r>
          </a:p>
          <a:p>
            <a:pPr marL="107950" marR="0" lvl="0" indent="-107950" algn="l" defTabSz="457200" rtl="0" eaLnBrk="0" fontAlgn="base" latinLnBrk="0" hangingPunct="0">
              <a:lnSpc>
                <a:spcPct val="100000"/>
              </a:lnSpc>
              <a:spcBef>
                <a:spcPts val="300"/>
              </a:spcBef>
              <a:spcAft>
                <a:spcPts val="300"/>
              </a:spcAft>
              <a:buClrTx/>
              <a:buSzTx/>
              <a:buFont typeface="Arial,Sans-Serif" panose="020B0604020202020204" pitchFamily="34" charset="0"/>
              <a:buChar char="•"/>
              <a:tabLst/>
              <a:defRPr/>
            </a:pPr>
            <a:r>
              <a:rPr kumimoji="0" lang="en-US" sz="11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Key skills required: </a:t>
            </a: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Learning facilitation Spread, Data analysis, Communications, ADHD Pathway Transformation expertise</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a:endParaRPr>
          </a:p>
        </p:txBody>
      </p:sp>
      <p:sp>
        <p:nvSpPr>
          <p:cNvPr id="21" name="TextBox 20"/>
          <p:cNvSpPr txBox="1"/>
          <p:nvPr/>
        </p:nvSpPr>
        <p:spPr>
          <a:xfrm>
            <a:off x="3205600" y="2716043"/>
            <a:ext cx="2880000" cy="3924151"/>
          </a:xfrm>
          <a:prstGeom prst="rect">
            <a:avLst/>
          </a:prstGeom>
          <a:noFill/>
          <a:ln w="9525">
            <a:solidFill>
              <a:srgbClr val="51C2C5"/>
            </a:solidFill>
          </a:ln>
        </p:spPr>
        <p:txBody>
          <a:bodyPr wrap="square" rtlCol="0">
            <a:spAutoFit/>
          </a:bodyPr>
          <a:lstStyle/>
          <a:p>
            <a:pPr marL="0" marR="0" lvl="0" indent="0" algn="l" defTabSz="457200" rtl="0" eaLnBrk="0" fontAlgn="base" latinLnBrk="0" hangingPunct="0">
              <a:lnSpc>
                <a:spcPct val="100000"/>
              </a:lnSpc>
              <a:spcBef>
                <a:spcPts val="300"/>
              </a:spcBef>
              <a:spcAft>
                <a:spcPts val="300"/>
              </a:spcAft>
              <a:buClrTx/>
              <a:buSzTx/>
              <a:buFontTx/>
              <a:buNone/>
              <a:tabLst/>
              <a:defRPr/>
            </a:pPr>
            <a:r>
              <a:rPr kumimoji="0" lang="en-GB" sz="1200" b="1" i="0" u="none" strike="noStrike" kern="1200" cap="none" spc="0" normalizeH="0" baseline="0" noProof="0">
                <a:ln>
                  <a:noFill/>
                </a:ln>
                <a:solidFill>
                  <a:srgbClr val="0070C0"/>
                </a:solidFill>
                <a:effectLst/>
                <a:uLnTx/>
                <a:uFillTx/>
                <a:latin typeface="Calibri" panose="020F0502020204030204" pitchFamily="34" charset="0"/>
                <a:ea typeface="+mn-ea"/>
                <a:cs typeface="+mn-cs"/>
              </a:rPr>
              <a:t>Activities –</a:t>
            </a:r>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ts val="300"/>
              </a:spcBef>
              <a:spcAft>
                <a:spcPts val="30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 Rapid learning with key local and national networks to understand barriers to adoption. </a:t>
            </a:r>
          </a:p>
          <a:p>
            <a:pPr marL="0" marR="0" lvl="0" indent="0" algn="l" defTabSz="914400" rtl="0" eaLnBrk="0" fontAlgn="base" latinLnBrk="0" hangingPunct="0">
              <a:lnSpc>
                <a:spcPct val="100000"/>
              </a:lnSpc>
              <a:spcBef>
                <a:spcPts val="300"/>
              </a:spcBef>
              <a:spcAft>
                <a:spcPts val="30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b) Tailored support to Community </a:t>
            </a:r>
            <a:r>
              <a:rPr kumimoji="0" lang="en-US" sz="11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Paediatric</a:t>
            </a: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Mental Health services and CAMHS, piloting and evaluating different approaches to using the technology</a:t>
            </a:r>
          </a:p>
          <a:p>
            <a:pPr marL="0" marR="0" lvl="0" indent="0" algn="l" defTabSz="914400" rtl="0" eaLnBrk="0" fontAlgn="base" latinLnBrk="0" hangingPunct="0">
              <a:lnSpc>
                <a:spcPct val="100000"/>
              </a:lnSpc>
              <a:spcBef>
                <a:spcPts val="300"/>
              </a:spcBef>
              <a:spcAft>
                <a:spcPts val="30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c) Surveys to collect feedback from clinicians, patients and families</a:t>
            </a:r>
          </a:p>
          <a:p>
            <a:pPr marL="0" marR="0" lvl="0" indent="0" algn="l" defTabSz="914400" rtl="0" eaLnBrk="0" fontAlgn="base" latinLnBrk="0" hangingPunct="0">
              <a:lnSpc>
                <a:spcPct val="100000"/>
              </a:lnSpc>
              <a:spcBef>
                <a:spcPts val="300"/>
              </a:spcBef>
              <a:spcAft>
                <a:spcPts val="30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d) Developing a robust business case to support rapid adoption and spread</a:t>
            </a:r>
          </a:p>
          <a:p>
            <a:pPr marL="0" marR="0" lvl="0" indent="0" algn="l" defTabSz="914400" rtl="0" eaLnBrk="0" fontAlgn="base" latinLnBrk="0" hangingPunct="0">
              <a:lnSpc>
                <a:spcPct val="100000"/>
              </a:lnSpc>
              <a:spcBef>
                <a:spcPts val="300"/>
              </a:spcBef>
              <a:spcAft>
                <a:spcPts val="30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e) Developing a coordinated approach to adoption and spread within the South West</a:t>
            </a:r>
          </a:p>
          <a:p>
            <a:pPr marL="0" marR="0" lvl="0" indent="0" algn="l" defTabSz="914400" rtl="0" eaLnBrk="0" fontAlgn="base" latinLnBrk="0" hangingPunct="0">
              <a:lnSpc>
                <a:spcPct val="100000"/>
              </a:lnSpc>
              <a:spcBef>
                <a:spcPts val="300"/>
              </a:spcBef>
              <a:spcAft>
                <a:spcPts val="30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ts val="300"/>
              </a:spcBef>
              <a:spcAft>
                <a:spcPts val="30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ts val="300"/>
              </a:spcBef>
              <a:spcAft>
                <a:spcPts val="30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ts val="300"/>
              </a:spcBef>
              <a:spcAft>
                <a:spcPts val="30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ts val="300"/>
              </a:spcBef>
              <a:spcAft>
                <a:spcPts val="30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2" name="TextBox 21"/>
          <p:cNvSpPr txBox="1"/>
          <p:nvPr/>
        </p:nvSpPr>
        <p:spPr>
          <a:xfrm>
            <a:off x="6182600" y="2716043"/>
            <a:ext cx="2880000" cy="3831818"/>
          </a:xfrm>
          <a:prstGeom prst="rect">
            <a:avLst/>
          </a:prstGeom>
          <a:noFill/>
          <a:ln w="9525">
            <a:solidFill>
              <a:srgbClr val="51C2C5"/>
            </a:solidFill>
          </a:ln>
        </p:spPr>
        <p:txBody>
          <a:bodyPr wrap="square" lIns="91440" tIns="45720" rIns="91440" bIns="45720" rtlCol="0" anchor="t">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a:ln>
                  <a:noFill/>
                </a:ln>
                <a:solidFill>
                  <a:srgbClr val="0070C0"/>
                </a:solidFill>
                <a:effectLst/>
                <a:uLnTx/>
                <a:uFillTx/>
                <a:latin typeface="Calibri" panose="020F0502020204030204" pitchFamily="34" charset="0"/>
                <a:ea typeface="+mn-ea"/>
                <a:cs typeface="+mn-cs"/>
              </a:rPr>
              <a:t>Outputs (products)</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GB" sz="1200" b="1"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a)  Report of lessons learned generated. CCGs and Trusts engaged in ADHD </a:t>
            </a:r>
            <a:r>
              <a:rPr kumimoji="0" lang="en-US" sz="11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programme</a:t>
            </a: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of work.</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FF0000"/>
              </a:solidFill>
              <a:effectLst/>
              <a:uLnTx/>
              <a:uFillTx/>
              <a:latin typeface="Calibri" panose="020F0502020204030204" pitchFamily="34" charset="0"/>
              <a:ea typeface="+mn-ea"/>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b) ADHD assessment pathways redesigned placing </a:t>
            </a:r>
            <a:r>
              <a:rPr kumimoji="0" lang="en-US" sz="11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QbTest</a:t>
            </a: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at the beginning of the patient journey, or implementation  into existing neurodevelopmental patient pathway, according to local need.</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srgbClr val="FF0000"/>
              </a:solidFill>
              <a:effectLst/>
              <a:uLnTx/>
              <a:uFillTx/>
              <a:latin typeface="Calibri" panose="020F0502020204030204" pitchFamily="34" charset="0"/>
              <a:ea typeface="+mn-ea"/>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c) Evidence generated about whether </a:t>
            </a:r>
            <a:r>
              <a:rPr kumimoji="0" lang="en-US" sz="11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QbTest</a:t>
            </a: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supports diagnosis, and helps patients and families  to understand symptoms.</a:t>
            </a:r>
            <a:endParaRPr kumimoji="0" lang="en-US" sz="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d) Sustainability of funding for </a:t>
            </a:r>
            <a:r>
              <a:rPr kumimoji="0" lang="en-US" sz="11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Qbtest</a:t>
            </a: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secured</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d) Well defined approach to spread methodology for such health innovations.</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3" name="TextBox 22"/>
          <p:cNvSpPr txBox="1"/>
          <p:nvPr/>
        </p:nvSpPr>
        <p:spPr>
          <a:xfrm>
            <a:off x="9159600" y="2716043"/>
            <a:ext cx="2880000" cy="2308324"/>
          </a:xfrm>
          <a:prstGeom prst="rect">
            <a:avLst/>
          </a:prstGeom>
          <a:noFill/>
          <a:ln w="9525">
            <a:solidFill>
              <a:srgbClr val="51C2C5"/>
            </a:solidFill>
          </a:ln>
        </p:spPr>
        <p:txBody>
          <a:bodyPr wrap="square" lIns="91440" tIns="45720" rIns="91440" bIns="45720" rtlCol="0" anchor="t">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a:ln>
                  <a:noFill/>
                </a:ln>
                <a:solidFill>
                  <a:srgbClr val="0070C0"/>
                </a:solidFill>
                <a:effectLst/>
                <a:uLnTx/>
                <a:uFillTx/>
                <a:latin typeface="Calibri" panose="020F0502020204030204" pitchFamily="34" charset="0"/>
                <a:ea typeface="+mn-ea"/>
                <a:cs typeface="+mn-cs"/>
              </a:rPr>
              <a:t>Outcomes (benefits)</a:t>
            </a:r>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Increase in the number of children and young people who have an objective assessment  for ADHD.</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Reduction in time for assessment and decision making.</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Reduction in number of outpatient appointments between referral and diagnosis</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Improved patient / family satisfaction / experience</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Improved clinician satisfaction and confidence in diagnosing or excluding ADHD</a:t>
            </a:r>
            <a:endParaRPr kumimoji="0" lang="en-US" sz="1200" b="1" i="0" u="none" strike="noStrike" kern="1200" cap="none" spc="0" normalizeH="0" baseline="0" noProof="0">
              <a:ln>
                <a:noFill/>
              </a:ln>
              <a:solidFill>
                <a:srgbClr val="0070C0"/>
              </a:solidFill>
              <a:effectLst/>
              <a:uLnTx/>
              <a:uFillTx/>
              <a:latin typeface="Calibri" panose="020F0502020204030204" pitchFamily="34" charset="0"/>
              <a:ea typeface="+mn-ea"/>
              <a:cs typeface="+mn-cs"/>
            </a:endParaRPr>
          </a:p>
        </p:txBody>
      </p:sp>
      <p:sp>
        <p:nvSpPr>
          <p:cNvPr id="26" name="TextBox 25"/>
          <p:cNvSpPr txBox="1"/>
          <p:nvPr/>
        </p:nvSpPr>
        <p:spPr>
          <a:xfrm>
            <a:off x="228600" y="2158668"/>
            <a:ext cx="11811000" cy="461665"/>
          </a:xfrm>
          <a:prstGeom prst="rect">
            <a:avLst/>
          </a:prstGeom>
          <a:noFill/>
          <a:ln w="12700">
            <a:solidFill>
              <a:srgbClr val="51C2C5"/>
            </a:solidFill>
            <a:prstDash val="sysDot"/>
          </a:ln>
        </p:spPr>
        <p:txBody>
          <a:bodyPr wrap="square" rtlCol="0" anchor="ctr">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a:ln>
                  <a:noFill/>
                </a:ln>
                <a:solidFill>
                  <a:srgbClr val="0070C0"/>
                </a:solidFill>
                <a:effectLst/>
                <a:uLnTx/>
                <a:uFillTx/>
                <a:latin typeface="Calibri Light" panose="020F0302020204030204"/>
                <a:ea typeface="+mn-ea"/>
                <a:cs typeface="+mn-cs"/>
              </a:rPr>
              <a:t>Aim: </a:t>
            </a:r>
            <a:r>
              <a:rPr kumimoji="0" lang="en-US" sz="1200" b="1" i="0" u="none" strike="noStrike" kern="300" cap="none" spc="0" normalizeH="0" baseline="0" noProof="0">
                <a:ln>
                  <a:noFill/>
                </a:ln>
                <a:solidFill>
                  <a:prstClr val="black"/>
                </a:solidFill>
                <a:effectLst/>
                <a:uLnTx/>
                <a:uFillTx/>
                <a:latin typeface="Calibri" panose="020F0502020204030204" pitchFamily="34" charset="0"/>
                <a:ea typeface="+mn-ea"/>
                <a:cs typeface="+mn-cs"/>
              </a:rPr>
              <a:t>T</a:t>
            </a:r>
            <a:r>
              <a:rPr kumimoji="0" lang="en-US" sz="12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o improve ADHD pathways in the South West, through appropriate implementation of </a:t>
            </a:r>
            <a:r>
              <a:rPr kumimoji="0" lang="en-US" sz="1200" b="1"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QbTest</a:t>
            </a:r>
            <a:r>
              <a:rPr kumimoji="0" lang="en-US" sz="12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 where appropriate and by engaging key system stakeholders, in order to improve patient and parent experience by 31 March 2022.</a:t>
            </a:r>
          </a:p>
        </p:txBody>
      </p:sp>
      <p:sp>
        <p:nvSpPr>
          <p:cNvPr id="3" name="Rectangle 2"/>
          <p:cNvSpPr/>
          <p:nvPr/>
        </p:nvSpPr>
        <p:spPr>
          <a:xfrm>
            <a:off x="0" y="-10633"/>
            <a:ext cx="12192000" cy="369332"/>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Example Logic Model: Technology Deployment Logic Model – ADHD/</a:t>
            </a:r>
            <a:r>
              <a:rPr kumimoji="0" lang="en-GB" sz="1800" b="1"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QbTest</a:t>
            </a:r>
            <a:endParaRPr kumimoji="0" lang="en-GB" sz="1800" b="1"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11" name="TextBox 10">
            <a:extLst>
              <a:ext uri="{FF2B5EF4-FFF2-40B4-BE49-F238E27FC236}">
                <a16:creationId xmlns:a16="http://schemas.microsoft.com/office/drawing/2014/main" id="{2ECF252A-8D43-4AC9-A341-EFC12EBD6CD1}"/>
              </a:ext>
            </a:extLst>
          </p:cNvPr>
          <p:cNvSpPr txBox="1"/>
          <p:nvPr/>
        </p:nvSpPr>
        <p:spPr>
          <a:xfrm>
            <a:off x="9159600" y="5231146"/>
            <a:ext cx="2880000" cy="1123384"/>
          </a:xfrm>
          <a:prstGeom prst="rect">
            <a:avLst/>
          </a:prstGeom>
          <a:noFill/>
          <a:ln w="9525">
            <a:solidFill>
              <a:srgbClr val="51C2C5"/>
            </a:solidFill>
          </a:ln>
        </p:spPr>
        <p:txBody>
          <a:bodyPr wrap="square" lIns="91440" tIns="45720" rIns="91440" bIns="45720" rtlCol="0" anchor="t">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70C0"/>
                </a:solidFill>
                <a:effectLst/>
                <a:uLnTx/>
                <a:uFillTx/>
                <a:latin typeface="Calibri" panose="020F0502020204030204" pitchFamily="34" charset="0"/>
                <a:ea typeface="+mn-ea"/>
                <a:cs typeface="+mn-cs"/>
              </a:rPr>
              <a:t>Impact (higher level goals)</a:t>
            </a:r>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Calibri"/>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Patient benefit from improved access to </a:t>
            </a:r>
            <a:r>
              <a:rPr kumimoji="0" lang="en-US" sz="1100" b="0" i="0" u="none" strike="noStrike" kern="1200" cap="none" spc="0" normalizeH="0" baseline="0" noProof="0" err="1">
                <a:ln>
                  <a:noFill/>
                </a:ln>
                <a:solidFill>
                  <a:prstClr val="black"/>
                </a:solidFill>
                <a:effectLst/>
                <a:uLnTx/>
                <a:uFillTx/>
                <a:latin typeface="Calibri" panose="020F0502020204030204" pitchFamily="34" charset="0"/>
                <a:ea typeface="+mn-ea"/>
                <a:cs typeface="+mn-cs"/>
              </a:rPr>
              <a:t>Qbtest</a:t>
            </a: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 </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a:endParaRP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Potential cost savings to system</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t>Greater capacity and capability to spread and adopt innovation in the South West.</a:t>
            </a:r>
            <a:endParaRPr kumimoji="0" 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Calibri"/>
            </a:endParaRPr>
          </a:p>
        </p:txBody>
      </p:sp>
    </p:spTree>
    <p:extLst>
      <p:ext uri="{BB962C8B-B14F-4D97-AF65-F5344CB8AC3E}">
        <p14:creationId xmlns:p14="http://schemas.microsoft.com/office/powerpoint/2010/main" val="2629887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Arrow: Pentagon 29">
            <a:extLst>
              <a:ext uri="{FF2B5EF4-FFF2-40B4-BE49-F238E27FC236}">
                <a16:creationId xmlns:a16="http://schemas.microsoft.com/office/drawing/2014/main" id="{FD86554C-CBEB-75E0-E495-F75EF8052E3F}"/>
              </a:ext>
            </a:extLst>
          </p:cNvPr>
          <p:cNvSpPr/>
          <p:nvPr/>
        </p:nvSpPr>
        <p:spPr>
          <a:xfrm>
            <a:off x="993673" y="5585027"/>
            <a:ext cx="1883820" cy="805139"/>
          </a:xfrm>
          <a:prstGeom prst="homePlate">
            <a:avLst>
              <a:gd name="adj" fmla="val 21787"/>
            </a:avLst>
          </a:prstGeom>
          <a:solidFill>
            <a:srgbClr val="2F5597"/>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extLst>
              <a:ext uri="{FF2B5EF4-FFF2-40B4-BE49-F238E27FC236}">
                <a16:creationId xmlns:a16="http://schemas.microsoft.com/office/drawing/2014/main" id="{7B644829-9BAE-75C0-00D8-24C0A93D46FF}"/>
              </a:ext>
            </a:extLst>
          </p:cNvPr>
          <p:cNvSpPr/>
          <p:nvPr/>
        </p:nvSpPr>
        <p:spPr>
          <a:xfrm>
            <a:off x="1025935" y="4783669"/>
            <a:ext cx="1883820" cy="805139"/>
          </a:xfrm>
          <a:prstGeom prst="homePlate">
            <a:avLst>
              <a:gd name="adj" fmla="val 21787"/>
            </a:avLst>
          </a:prstGeom>
          <a:solidFill>
            <a:srgbClr val="2F5597"/>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Arrow: Pentagon 31">
            <a:extLst>
              <a:ext uri="{FF2B5EF4-FFF2-40B4-BE49-F238E27FC236}">
                <a16:creationId xmlns:a16="http://schemas.microsoft.com/office/drawing/2014/main" id="{E2D0713D-9A86-0760-280F-445E6EC018FE}"/>
              </a:ext>
            </a:extLst>
          </p:cNvPr>
          <p:cNvSpPr/>
          <p:nvPr/>
        </p:nvSpPr>
        <p:spPr>
          <a:xfrm>
            <a:off x="1017969" y="3969856"/>
            <a:ext cx="1883820" cy="805139"/>
          </a:xfrm>
          <a:prstGeom prst="homePlate">
            <a:avLst>
              <a:gd name="adj" fmla="val 21787"/>
            </a:avLst>
          </a:prstGeom>
          <a:solidFill>
            <a:srgbClr val="2F5597"/>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Arrow: Pentagon 32">
            <a:extLst>
              <a:ext uri="{FF2B5EF4-FFF2-40B4-BE49-F238E27FC236}">
                <a16:creationId xmlns:a16="http://schemas.microsoft.com/office/drawing/2014/main" id="{A7A566CC-205A-2609-1575-B53414D7EC68}"/>
              </a:ext>
            </a:extLst>
          </p:cNvPr>
          <p:cNvSpPr/>
          <p:nvPr/>
        </p:nvSpPr>
        <p:spPr>
          <a:xfrm>
            <a:off x="1002933" y="3149769"/>
            <a:ext cx="1883820" cy="805139"/>
          </a:xfrm>
          <a:prstGeom prst="homePlate">
            <a:avLst>
              <a:gd name="adj" fmla="val 21787"/>
            </a:avLst>
          </a:prstGeom>
          <a:solidFill>
            <a:srgbClr val="2F5597"/>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Arrow: Pentagon 33">
            <a:extLst>
              <a:ext uri="{FF2B5EF4-FFF2-40B4-BE49-F238E27FC236}">
                <a16:creationId xmlns:a16="http://schemas.microsoft.com/office/drawing/2014/main" id="{A64202C4-E6F5-EB87-FC94-61DF323E1E98}"/>
              </a:ext>
            </a:extLst>
          </p:cNvPr>
          <p:cNvSpPr/>
          <p:nvPr/>
        </p:nvSpPr>
        <p:spPr>
          <a:xfrm>
            <a:off x="1025356" y="2351611"/>
            <a:ext cx="1883820" cy="805139"/>
          </a:xfrm>
          <a:prstGeom prst="homePlate">
            <a:avLst>
              <a:gd name="adj" fmla="val 21787"/>
            </a:avLst>
          </a:prstGeom>
          <a:solidFill>
            <a:srgbClr val="2F5597"/>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Arrow: Pentagon 34">
            <a:extLst>
              <a:ext uri="{FF2B5EF4-FFF2-40B4-BE49-F238E27FC236}">
                <a16:creationId xmlns:a16="http://schemas.microsoft.com/office/drawing/2014/main" id="{5D1320F7-E58E-B809-0999-9E6AAE3177F4}"/>
              </a:ext>
            </a:extLst>
          </p:cNvPr>
          <p:cNvSpPr/>
          <p:nvPr/>
        </p:nvSpPr>
        <p:spPr>
          <a:xfrm>
            <a:off x="1023282" y="1528982"/>
            <a:ext cx="1883820" cy="805139"/>
          </a:xfrm>
          <a:prstGeom prst="homePlate">
            <a:avLst>
              <a:gd name="adj" fmla="val 21787"/>
            </a:avLst>
          </a:prstGeom>
          <a:solidFill>
            <a:srgbClr val="2F5597"/>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Arrow: Pentagon 82">
            <a:extLst>
              <a:ext uri="{FF2B5EF4-FFF2-40B4-BE49-F238E27FC236}">
                <a16:creationId xmlns:a16="http://schemas.microsoft.com/office/drawing/2014/main" id="{D7C300EA-C09E-5E7F-C368-1122FBC9F0AE}"/>
              </a:ext>
            </a:extLst>
          </p:cNvPr>
          <p:cNvSpPr/>
          <p:nvPr/>
        </p:nvSpPr>
        <p:spPr>
          <a:xfrm>
            <a:off x="10710501" y="1630626"/>
            <a:ext cx="1258866" cy="4800319"/>
          </a:xfrm>
          <a:prstGeom prst="homePlate">
            <a:avLst>
              <a:gd name="adj" fmla="val 0"/>
            </a:avLst>
          </a:prstGeom>
          <a:solidFill>
            <a:srgbClr val="2F5597"/>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Calibri" panose="020F0502020204030204"/>
                <a:ea typeface="+mn-ea"/>
                <a:cs typeface="+mn-cs"/>
              </a:rPr>
              <a:t>Increased patient access to balloon dilation as a treatment for non-complex CRS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Calibri" panose="020F0502020204030204"/>
                <a:ea typeface="+mn-ea"/>
                <a:cs typeface="+mn-cs"/>
              </a:rPr>
              <a:t>Increased clinical interest with roadmap to overcome common challenges </a:t>
            </a:r>
          </a:p>
        </p:txBody>
      </p:sp>
      <p:sp>
        <p:nvSpPr>
          <p:cNvPr id="27" name="Arrow: Pentagon 26">
            <a:extLst>
              <a:ext uri="{FF2B5EF4-FFF2-40B4-BE49-F238E27FC236}">
                <a16:creationId xmlns:a16="http://schemas.microsoft.com/office/drawing/2014/main" id="{A94C6E61-F647-F0EC-5C7C-EE0CEBF5C3BF}"/>
              </a:ext>
            </a:extLst>
          </p:cNvPr>
          <p:cNvSpPr/>
          <p:nvPr/>
        </p:nvSpPr>
        <p:spPr>
          <a:xfrm>
            <a:off x="1381109" y="5607842"/>
            <a:ext cx="1425314" cy="805139"/>
          </a:xfrm>
          <a:prstGeom prst="homePlate">
            <a:avLst>
              <a:gd name="adj" fmla="val 21787"/>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Calibri" panose="020F0502020204030204"/>
                <a:ea typeface="+mn-ea"/>
                <a:cs typeface="+mn-cs"/>
              </a:rPr>
              <a:t>ENT patient pathway</a:t>
            </a:r>
          </a:p>
        </p:txBody>
      </p:sp>
      <p:sp>
        <p:nvSpPr>
          <p:cNvPr id="28" name="Arrow: Pentagon 27">
            <a:extLst>
              <a:ext uri="{FF2B5EF4-FFF2-40B4-BE49-F238E27FC236}">
                <a16:creationId xmlns:a16="http://schemas.microsoft.com/office/drawing/2014/main" id="{01D46E90-44D7-8748-5FAC-0D01D099929A}"/>
              </a:ext>
            </a:extLst>
          </p:cNvPr>
          <p:cNvSpPr/>
          <p:nvPr/>
        </p:nvSpPr>
        <p:spPr>
          <a:xfrm>
            <a:off x="1411408" y="4743547"/>
            <a:ext cx="1532398" cy="805139"/>
          </a:xfrm>
          <a:prstGeom prst="homePlate">
            <a:avLst>
              <a:gd name="adj" fmla="val 21787"/>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Calibri" panose="020F0502020204030204"/>
                <a:ea typeface="+mn-ea"/>
                <a:cs typeface="+mn-cs"/>
              </a:rPr>
              <a:t>Access to treatment rooms</a:t>
            </a:r>
          </a:p>
        </p:txBody>
      </p:sp>
      <p:sp>
        <p:nvSpPr>
          <p:cNvPr id="54" name="Arrow: Pentagon 53">
            <a:extLst>
              <a:ext uri="{FF2B5EF4-FFF2-40B4-BE49-F238E27FC236}">
                <a16:creationId xmlns:a16="http://schemas.microsoft.com/office/drawing/2014/main" id="{CC828D92-655E-77FA-5480-20C86868B72A}"/>
              </a:ext>
            </a:extLst>
          </p:cNvPr>
          <p:cNvSpPr/>
          <p:nvPr/>
        </p:nvSpPr>
        <p:spPr>
          <a:xfrm>
            <a:off x="1463699" y="4016615"/>
            <a:ext cx="1425314" cy="686810"/>
          </a:xfrm>
          <a:prstGeom prst="homePlate">
            <a:avLst>
              <a:gd name="adj" fmla="val 21787"/>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Calibri" panose="020F0502020204030204"/>
                <a:ea typeface="+mn-ea"/>
                <a:cs typeface="+mn-cs"/>
              </a:rPr>
              <a:t>Awake surgery</a:t>
            </a:r>
          </a:p>
        </p:txBody>
      </p:sp>
      <p:sp>
        <p:nvSpPr>
          <p:cNvPr id="55" name="Arrow: Pentagon 54">
            <a:extLst>
              <a:ext uri="{FF2B5EF4-FFF2-40B4-BE49-F238E27FC236}">
                <a16:creationId xmlns:a16="http://schemas.microsoft.com/office/drawing/2014/main" id="{C8E5D704-CF7B-8F57-A94E-71A9E84FAF43}"/>
              </a:ext>
            </a:extLst>
          </p:cNvPr>
          <p:cNvSpPr/>
          <p:nvPr/>
        </p:nvSpPr>
        <p:spPr>
          <a:xfrm>
            <a:off x="1530882" y="3129617"/>
            <a:ext cx="1425314" cy="805139"/>
          </a:xfrm>
          <a:prstGeom prst="homePlate">
            <a:avLst>
              <a:gd name="adj" fmla="val 21787"/>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Calibri" panose="020F0502020204030204"/>
                <a:ea typeface="+mn-ea"/>
                <a:cs typeface="+mn-cs"/>
              </a:rPr>
              <a:t>Patient numbers</a:t>
            </a:r>
          </a:p>
        </p:txBody>
      </p:sp>
      <p:sp>
        <p:nvSpPr>
          <p:cNvPr id="56" name="Arrow: Pentagon 55">
            <a:extLst>
              <a:ext uri="{FF2B5EF4-FFF2-40B4-BE49-F238E27FC236}">
                <a16:creationId xmlns:a16="http://schemas.microsoft.com/office/drawing/2014/main" id="{6F644628-3DC7-38A3-DD1D-466BB64ABBF6}"/>
              </a:ext>
            </a:extLst>
          </p:cNvPr>
          <p:cNvSpPr/>
          <p:nvPr/>
        </p:nvSpPr>
        <p:spPr>
          <a:xfrm>
            <a:off x="1425964" y="2314754"/>
            <a:ext cx="1425314" cy="805139"/>
          </a:xfrm>
          <a:prstGeom prst="homePlate">
            <a:avLst>
              <a:gd name="adj" fmla="val 21787"/>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Calibri" panose="020F0502020204030204"/>
                <a:ea typeface="+mn-ea"/>
                <a:cs typeface="+mn-cs"/>
              </a:rPr>
              <a:t>NICE Guidance &amp; modelling</a:t>
            </a:r>
          </a:p>
        </p:txBody>
      </p:sp>
      <p:sp>
        <p:nvSpPr>
          <p:cNvPr id="57" name="Arrow: Pentagon 56">
            <a:extLst>
              <a:ext uri="{FF2B5EF4-FFF2-40B4-BE49-F238E27FC236}">
                <a16:creationId xmlns:a16="http://schemas.microsoft.com/office/drawing/2014/main" id="{EC3887B9-F7E6-7394-3B06-B129CBCE7076}"/>
              </a:ext>
            </a:extLst>
          </p:cNvPr>
          <p:cNvSpPr/>
          <p:nvPr/>
        </p:nvSpPr>
        <p:spPr>
          <a:xfrm>
            <a:off x="1394777" y="1529511"/>
            <a:ext cx="1425314" cy="805139"/>
          </a:xfrm>
          <a:prstGeom prst="homePlate">
            <a:avLst>
              <a:gd name="adj" fmla="val 21787"/>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Calibri" panose="020F0502020204030204"/>
                <a:ea typeface="+mn-ea"/>
                <a:cs typeface="+mn-cs"/>
              </a:rPr>
              <a:t>Funding</a:t>
            </a:r>
          </a:p>
        </p:txBody>
      </p:sp>
      <p:sp>
        <p:nvSpPr>
          <p:cNvPr id="4" name="Arrow: Pentagon 3">
            <a:extLst>
              <a:ext uri="{FF2B5EF4-FFF2-40B4-BE49-F238E27FC236}">
                <a16:creationId xmlns:a16="http://schemas.microsoft.com/office/drawing/2014/main" id="{4AA0D579-3D31-0FB3-4070-02C9D17F5876}"/>
              </a:ext>
            </a:extLst>
          </p:cNvPr>
          <p:cNvSpPr/>
          <p:nvPr/>
        </p:nvSpPr>
        <p:spPr>
          <a:xfrm>
            <a:off x="10874887" y="1575313"/>
            <a:ext cx="1094480" cy="4831908"/>
          </a:xfrm>
          <a:prstGeom prst="homePlate">
            <a:avLst>
              <a:gd name="adj" fmla="val 0"/>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Arrow: Pentagon 28">
            <a:extLst>
              <a:ext uri="{FF2B5EF4-FFF2-40B4-BE49-F238E27FC236}">
                <a16:creationId xmlns:a16="http://schemas.microsoft.com/office/drawing/2014/main" id="{BD7A5674-A2D9-8BA1-F6D0-E6901F4B4600}"/>
              </a:ext>
            </a:extLst>
          </p:cNvPr>
          <p:cNvSpPr/>
          <p:nvPr/>
        </p:nvSpPr>
        <p:spPr>
          <a:xfrm>
            <a:off x="243016" y="1572386"/>
            <a:ext cx="1233459" cy="4826161"/>
          </a:xfrm>
          <a:prstGeom prst="homePlate">
            <a:avLst>
              <a:gd name="adj" fmla="val 21787"/>
            </a:avLst>
          </a:prstGeom>
          <a:solidFill>
            <a:schemeClr val="accent1">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white"/>
                </a:solidFill>
                <a:effectLst/>
                <a:uLnTx/>
                <a:uFillTx/>
                <a:latin typeface="Calibri" panose="020F0502020204030204"/>
                <a:ea typeface="+mn-ea"/>
                <a:cs typeface="+mn-cs"/>
              </a:rPr>
              <a:t>Patients with chronic sinusitis do not have equity of access to balloon dilation as a treatment offer in tertiary care. </a:t>
            </a:r>
          </a:p>
        </p:txBody>
      </p:sp>
      <p:sp>
        <p:nvSpPr>
          <p:cNvPr id="2" name="Arrow: Chevron 1">
            <a:extLst>
              <a:ext uri="{FF2B5EF4-FFF2-40B4-BE49-F238E27FC236}">
                <a16:creationId xmlns:a16="http://schemas.microsoft.com/office/drawing/2014/main" id="{38F94F4B-8681-294C-2B7C-6A9CA8544FE6}"/>
              </a:ext>
            </a:extLst>
          </p:cNvPr>
          <p:cNvSpPr/>
          <p:nvPr/>
        </p:nvSpPr>
        <p:spPr>
          <a:xfrm>
            <a:off x="4420417" y="1578011"/>
            <a:ext cx="1892183" cy="797891"/>
          </a:xfrm>
          <a:prstGeom prst="chevron">
            <a:avLst>
              <a:gd name="adj" fmla="val 22451"/>
            </a:avLst>
          </a:prstGeom>
          <a:solidFill>
            <a:srgbClr val="6AC0D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MTFM financial mechanisms – mandating the use of local commissioner funding where there is clinical will</a:t>
            </a:r>
          </a:p>
        </p:txBody>
      </p:sp>
      <p:sp>
        <p:nvSpPr>
          <p:cNvPr id="3" name="Arrow: Chevron 2">
            <a:extLst>
              <a:ext uri="{FF2B5EF4-FFF2-40B4-BE49-F238E27FC236}">
                <a16:creationId xmlns:a16="http://schemas.microsoft.com/office/drawing/2014/main" id="{0AE77A65-1252-524A-C090-BF354E00E1BA}"/>
              </a:ext>
            </a:extLst>
          </p:cNvPr>
          <p:cNvSpPr/>
          <p:nvPr/>
        </p:nvSpPr>
        <p:spPr>
          <a:xfrm>
            <a:off x="4423183" y="2384640"/>
            <a:ext cx="1892183" cy="797891"/>
          </a:xfrm>
          <a:prstGeom prst="chevron">
            <a:avLst>
              <a:gd name="adj" fmla="val 22451"/>
            </a:avLst>
          </a:prstGeom>
          <a:solidFill>
            <a:srgbClr val="6AC0D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MTFM policy teamwork with NICE to identify most promising medical technologies with guidance</a:t>
            </a:r>
          </a:p>
        </p:txBody>
      </p:sp>
      <p:sp>
        <p:nvSpPr>
          <p:cNvPr id="6" name="Arrow: Chevron 5">
            <a:extLst>
              <a:ext uri="{FF2B5EF4-FFF2-40B4-BE49-F238E27FC236}">
                <a16:creationId xmlns:a16="http://schemas.microsoft.com/office/drawing/2014/main" id="{23979575-2F02-052A-922F-E79C0CEAA3B6}"/>
              </a:ext>
            </a:extLst>
          </p:cNvPr>
          <p:cNvSpPr/>
          <p:nvPr/>
        </p:nvSpPr>
        <p:spPr>
          <a:xfrm>
            <a:off x="4423183" y="3191443"/>
            <a:ext cx="1892183" cy="797891"/>
          </a:xfrm>
          <a:prstGeom prst="chevron">
            <a:avLst>
              <a:gd name="adj" fmla="val 22451"/>
            </a:avLst>
          </a:prstGeom>
          <a:solidFill>
            <a:srgbClr val="6AC0D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XprESS service reviews help to highlight wider system benefits. i.e. treatment earlier on in disease progression</a:t>
            </a:r>
          </a:p>
        </p:txBody>
      </p:sp>
      <p:sp>
        <p:nvSpPr>
          <p:cNvPr id="7" name="Arrow: Chevron 6">
            <a:extLst>
              <a:ext uri="{FF2B5EF4-FFF2-40B4-BE49-F238E27FC236}">
                <a16:creationId xmlns:a16="http://schemas.microsoft.com/office/drawing/2014/main" id="{0A09BBFC-AE72-4E04-FB70-C7DEE9F74256}"/>
              </a:ext>
            </a:extLst>
          </p:cNvPr>
          <p:cNvSpPr/>
          <p:nvPr/>
        </p:nvSpPr>
        <p:spPr>
          <a:xfrm>
            <a:off x="4423183" y="3998246"/>
            <a:ext cx="1892183" cy="797891"/>
          </a:xfrm>
          <a:prstGeom prst="chevron">
            <a:avLst>
              <a:gd name="adj" fmla="val 22451"/>
            </a:avLst>
          </a:prstGeom>
          <a:solidFill>
            <a:srgbClr val="6AC0D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HINs to share good practice of where awake surgery works well</a:t>
            </a:r>
          </a:p>
        </p:txBody>
      </p:sp>
      <p:sp>
        <p:nvSpPr>
          <p:cNvPr id="8" name="Arrow: Chevron 7">
            <a:extLst>
              <a:ext uri="{FF2B5EF4-FFF2-40B4-BE49-F238E27FC236}">
                <a16:creationId xmlns:a16="http://schemas.microsoft.com/office/drawing/2014/main" id="{01324405-09DE-1828-6C0C-327BE45FBC2E}"/>
              </a:ext>
            </a:extLst>
          </p:cNvPr>
          <p:cNvSpPr/>
          <p:nvPr/>
        </p:nvSpPr>
        <p:spPr>
          <a:xfrm>
            <a:off x="4420165" y="4793946"/>
            <a:ext cx="1892183" cy="797891"/>
          </a:xfrm>
          <a:prstGeom prst="chevron">
            <a:avLst>
              <a:gd name="adj" fmla="val 22451"/>
            </a:avLst>
          </a:prstGeom>
          <a:solidFill>
            <a:srgbClr val="6AC0D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HINs to share examples from other adopting sites to help identify options</a:t>
            </a:r>
          </a:p>
        </p:txBody>
      </p:sp>
      <p:sp>
        <p:nvSpPr>
          <p:cNvPr id="10" name="Arrow: Chevron 9">
            <a:extLst>
              <a:ext uri="{FF2B5EF4-FFF2-40B4-BE49-F238E27FC236}">
                <a16:creationId xmlns:a16="http://schemas.microsoft.com/office/drawing/2014/main" id="{87CFF53D-4149-089D-5F17-1C82A97C02C0}"/>
              </a:ext>
            </a:extLst>
          </p:cNvPr>
          <p:cNvSpPr/>
          <p:nvPr/>
        </p:nvSpPr>
        <p:spPr>
          <a:xfrm>
            <a:off x="4423183" y="5611854"/>
            <a:ext cx="1892183" cy="797891"/>
          </a:xfrm>
          <a:prstGeom prst="chevron">
            <a:avLst>
              <a:gd name="adj" fmla="val 22451"/>
            </a:avLst>
          </a:prstGeom>
          <a:solidFill>
            <a:srgbClr val="6AC0D8"/>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MTFM to share experience of clinicians across England's with GIRFT </a:t>
            </a:r>
          </a:p>
        </p:txBody>
      </p:sp>
      <p:sp>
        <p:nvSpPr>
          <p:cNvPr id="11" name="Arrow: Chevron 10">
            <a:extLst>
              <a:ext uri="{FF2B5EF4-FFF2-40B4-BE49-F238E27FC236}">
                <a16:creationId xmlns:a16="http://schemas.microsoft.com/office/drawing/2014/main" id="{42333E55-222A-A6F3-DFC7-CB03737D8A93}"/>
              </a:ext>
            </a:extLst>
          </p:cNvPr>
          <p:cNvSpPr/>
          <p:nvPr/>
        </p:nvSpPr>
        <p:spPr>
          <a:xfrm>
            <a:off x="6122281" y="1584400"/>
            <a:ext cx="1892183" cy="797891"/>
          </a:xfrm>
          <a:prstGeom prst="chevron">
            <a:avLst>
              <a:gd name="adj" fmla="val 22451"/>
            </a:avLst>
          </a:prstGeom>
          <a:solidFill>
            <a:srgbClr val="42B0CE"/>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Providers utilise MTFM funding mechanisms and invest in NICE recommended MedTech</a:t>
            </a:r>
          </a:p>
        </p:txBody>
      </p:sp>
      <p:sp>
        <p:nvSpPr>
          <p:cNvPr id="12" name="Arrow: Chevron 11">
            <a:extLst>
              <a:ext uri="{FF2B5EF4-FFF2-40B4-BE49-F238E27FC236}">
                <a16:creationId xmlns:a16="http://schemas.microsoft.com/office/drawing/2014/main" id="{43EA92C8-CCF8-D97A-81EA-41221CC2B44C}"/>
              </a:ext>
            </a:extLst>
          </p:cNvPr>
          <p:cNvSpPr/>
          <p:nvPr/>
        </p:nvSpPr>
        <p:spPr>
          <a:xfrm>
            <a:off x="6121748" y="2373841"/>
            <a:ext cx="1892183" cy="797891"/>
          </a:xfrm>
          <a:prstGeom prst="chevron">
            <a:avLst>
              <a:gd name="adj" fmla="val 22451"/>
            </a:avLst>
          </a:prstGeom>
          <a:solidFill>
            <a:srgbClr val="42B0CE"/>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Providers understand which technologies offer the best clinical outcomes and savings</a:t>
            </a:r>
          </a:p>
        </p:txBody>
      </p:sp>
      <p:sp>
        <p:nvSpPr>
          <p:cNvPr id="14" name="Arrow: Chevron 13">
            <a:extLst>
              <a:ext uri="{FF2B5EF4-FFF2-40B4-BE49-F238E27FC236}">
                <a16:creationId xmlns:a16="http://schemas.microsoft.com/office/drawing/2014/main" id="{4F471A30-A18D-E5BD-13E5-1E89896B769A}"/>
              </a:ext>
            </a:extLst>
          </p:cNvPr>
          <p:cNvSpPr/>
          <p:nvPr/>
        </p:nvSpPr>
        <p:spPr>
          <a:xfrm>
            <a:off x="6121748" y="3180644"/>
            <a:ext cx="1892183" cy="797891"/>
          </a:xfrm>
          <a:prstGeom prst="chevron">
            <a:avLst>
              <a:gd name="adj" fmla="val 22451"/>
            </a:avLst>
          </a:prstGeom>
          <a:solidFill>
            <a:srgbClr val="42B0CE"/>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Providers are supported to make well informed decisions on the inclusion of XprESS in ENT service provision.</a:t>
            </a:r>
          </a:p>
        </p:txBody>
      </p:sp>
      <p:sp>
        <p:nvSpPr>
          <p:cNvPr id="15" name="Arrow: Chevron 14">
            <a:extLst>
              <a:ext uri="{FF2B5EF4-FFF2-40B4-BE49-F238E27FC236}">
                <a16:creationId xmlns:a16="http://schemas.microsoft.com/office/drawing/2014/main" id="{E30518FE-3C51-CA08-F98D-8AB7AE10692C}"/>
              </a:ext>
            </a:extLst>
          </p:cNvPr>
          <p:cNvSpPr/>
          <p:nvPr/>
        </p:nvSpPr>
        <p:spPr>
          <a:xfrm>
            <a:off x="6121748" y="3987447"/>
            <a:ext cx="1892183" cy="797891"/>
          </a:xfrm>
          <a:prstGeom prst="chevron">
            <a:avLst>
              <a:gd name="adj" fmla="val 22451"/>
            </a:avLst>
          </a:prstGeom>
          <a:solidFill>
            <a:srgbClr val="42B0CE"/>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Clinicians are confident that awake surgery is a viable alternative for use of XprESS</a:t>
            </a:r>
          </a:p>
        </p:txBody>
      </p:sp>
      <p:sp>
        <p:nvSpPr>
          <p:cNvPr id="16" name="Arrow: Chevron 15">
            <a:extLst>
              <a:ext uri="{FF2B5EF4-FFF2-40B4-BE49-F238E27FC236}">
                <a16:creationId xmlns:a16="http://schemas.microsoft.com/office/drawing/2014/main" id="{9AF16C1D-7FA2-A78F-8E7E-7E546A8DD09E}"/>
              </a:ext>
            </a:extLst>
          </p:cNvPr>
          <p:cNvSpPr/>
          <p:nvPr/>
        </p:nvSpPr>
        <p:spPr>
          <a:xfrm>
            <a:off x="6121748" y="4794250"/>
            <a:ext cx="1892183" cy="797891"/>
          </a:xfrm>
          <a:prstGeom prst="chevron">
            <a:avLst>
              <a:gd name="adj" fmla="val 22451"/>
            </a:avLst>
          </a:prstGeom>
          <a:solidFill>
            <a:srgbClr val="42B0CE"/>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a:ea typeface="+mn-ea"/>
                <a:cs typeface="Calibri"/>
              </a:rPr>
              <a:t>Implementing teams can identify space required to undertake procedure out of theatre.</a:t>
            </a:r>
          </a:p>
        </p:txBody>
      </p:sp>
      <p:sp>
        <p:nvSpPr>
          <p:cNvPr id="18" name="Arrow: Chevron 17">
            <a:extLst>
              <a:ext uri="{FF2B5EF4-FFF2-40B4-BE49-F238E27FC236}">
                <a16:creationId xmlns:a16="http://schemas.microsoft.com/office/drawing/2014/main" id="{5A8FD0FC-A390-7995-EF3A-5C18B2A64FE7}"/>
              </a:ext>
            </a:extLst>
          </p:cNvPr>
          <p:cNvSpPr/>
          <p:nvPr/>
        </p:nvSpPr>
        <p:spPr>
          <a:xfrm>
            <a:off x="6121748" y="5601055"/>
            <a:ext cx="1892183" cy="797891"/>
          </a:xfrm>
          <a:prstGeom prst="chevron">
            <a:avLst>
              <a:gd name="adj" fmla="val 22451"/>
            </a:avLst>
          </a:prstGeom>
          <a:solidFill>
            <a:srgbClr val="42B0CE"/>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Prominent ENT leads to broadly support use of XprESS in the right setting</a:t>
            </a:r>
          </a:p>
        </p:txBody>
      </p:sp>
      <p:sp>
        <p:nvSpPr>
          <p:cNvPr id="19" name="Arrow: Chevron 18">
            <a:extLst>
              <a:ext uri="{FF2B5EF4-FFF2-40B4-BE49-F238E27FC236}">
                <a16:creationId xmlns:a16="http://schemas.microsoft.com/office/drawing/2014/main" id="{4B058257-6C8C-4DF9-9CA3-A37285D56393}"/>
              </a:ext>
            </a:extLst>
          </p:cNvPr>
          <p:cNvSpPr/>
          <p:nvPr/>
        </p:nvSpPr>
        <p:spPr>
          <a:xfrm>
            <a:off x="7800797" y="1573757"/>
            <a:ext cx="1641189" cy="797891"/>
          </a:xfrm>
          <a:prstGeom prst="chevron">
            <a:avLst>
              <a:gd name="adj" fmla="val 22451"/>
            </a:avLst>
          </a:prstGeom>
          <a:solidFill>
            <a:srgbClr val="2D92A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Providers are able to  plan service improvements and agree funding</a:t>
            </a:r>
          </a:p>
        </p:txBody>
      </p:sp>
      <p:sp>
        <p:nvSpPr>
          <p:cNvPr id="20" name="Arrow: Chevron 19">
            <a:extLst>
              <a:ext uri="{FF2B5EF4-FFF2-40B4-BE49-F238E27FC236}">
                <a16:creationId xmlns:a16="http://schemas.microsoft.com/office/drawing/2014/main" id="{0E34A86E-F830-1841-BE2C-575253044E59}"/>
              </a:ext>
            </a:extLst>
          </p:cNvPr>
          <p:cNvSpPr/>
          <p:nvPr/>
        </p:nvSpPr>
        <p:spPr>
          <a:xfrm>
            <a:off x="7834720" y="2373841"/>
            <a:ext cx="1612895" cy="797891"/>
          </a:xfrm>
          <a:prstGeom prst="chevron">
            <a:avLst>
              <a:gd name="adj" fmla="val 22451"/>
            </a:avLst>
          </a:prstGeom>
          <a:solidFill>
            <a:srgbClr val="2D92A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Industry view NICE Medical Technologies Appraisal Process as a step for growth</a:t>
            </a:r>
          </a:p>
        </p:txBody>
      </p:sp>
      <p:sp>
        <p:nvSpPr>
          <p:cNvPr id="22" name="Arrow: Chevron 21">
            <a:extLst>
              <a:ext uri="{FF2B5EF4-FFF2-40B4-BE49-F238E27FC236}">
                <a16:creationId xmlns:a16="http://schemas.microsoft.com/office/drawing/2014/main" id="{F2AF359C-F041-C8CB-D257-EA53AEAEA299}"/>
              </a:ext>
            </a:extLst>
          </p:cNvPr>
          <p:cNvSpPr/>
          <p:nvPr/>
        </p:nvSpPr>
        <p:spPr>
          <a:xfrm>
            <a:off x="7834720" y="3180644"/>
            <a:ext cx="1578971" cy="797891"/>
          </a:xfrm>
          <a:prstGeom prst="chevron">
            <a:avLst>
              <a:gd name="adj" fmla="val 22451"/>
            </a:avLst>
          </a:prstGeom>
          <a:solidFill>
            <a:srgbClr val="2D92A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Calibri"/>
              </a:rPr>
              <a:t>XprESS as a viable offer across a locality or region.</a:t>
            </a:r>
          </a:p>
        </p:txBody>
      </p:sp>
      <p:sp>
        <p:nvSpPr>
          <p:cNvPr id="23" name="Arrow: Chevron 22">
            <a:extLst>
              <a:ext uri="{FF2B5EF4-FFF2-40B4-BE49-F238E27FC236}">
                <a16:creationId xmlns:a16="http://schemas.microsoft.com/office/drawing/2014/main" id="{41EFDAC0-3C71-018C-A795-9994C55A7B75}"/>
              </a:ext>
            </a:extLst>
          </p:cNvPr>
          <p:cNvSpPr/>
          <p:nvPr/>
        </p:nvSpPr>
        <p:spPr>
          <a:xfrm>
            <a:off x="7834721" y="3987447"/>
            <a:ext cx="1578971" cy="797891"/>
          </a:xfrm>
          <a:prstGeom prst="chevron">
            <a:avLst>
              <a:gd name="adj" fmla="val 22451"/>
            </a:avLst>
          </a:prstGeom>
          <a:solidFill>
            <a:srgbClr val="2D92A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Patient risks associated to GA are reduced. Patients will not require a follow up appointment.</a:t>
            </a:r>
          </a:p>
        </p:txBody>
      </p:sp>
      <p:sp>
        <p:nvSpPr>
          <p:cNvPr id="24" name="Arrow: Chevron 23">
            <a:extLst>
              <a:ext uri="{FF2B5EF4-FFF2-40B4-BE49-F238E27FC236}">
                <a16:creationId xmlns:a16="http://schemas.microsoft.com/office/drawing/2014/main" id="{89F8752C-FF54-0885-576C-595EB4C7E97D}"/>
              </a:ext>
            </a:extLst>
          </p:cNvPr>
          <p:cNvSpPr/>
          <p:nvPr/>
        </p:nvSpPr>
        <p:spPr>
          <a:xfrm>
            <a:off x="7834720" y="4794250"/>
            <a:ext cx="1627719" cy="797891"/>
          </a:xfrm>
          <a:prstGeom prst="chevron">
            <a:avLst>
              <a:gd name="adj" fmla="val 22451"/>
            </a:avLst>
          </a:prstGeom>
          <a:solidFill>
            <a:srgbClr val="2D92A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More space in theatres for complex procedures</a:t>
            </a:r>
          </a:p>
        </p:txBody>
      </p:sp>
      <p:sp>
        <p:nvSpPr>
          <p:cNvPr id="26" name="Arrow: Chevron 25">
            <a:extLst>
              <a:ext uri="{FF2B5EF4-FFF2-40B4-BE49-F238E27FC236}">
                <a16:creationId xmlns:a16="http://schemas.microsoft.com/office/drawing/2014/main" id="{EC872F9E-19A8-BB49-7E2D-55B6CBD986E0}"/>
              </a:ext>
            </a:extLst>
          </p:cNvPr>
          <p:cNvSpPr/>
          <p:nvPr/>
        </p:nvSpPr>
        <p:spPr>
          <a:xfrm>
            <a:off x="7834720" y="5601055"/>
            <a:ext cx="1612895" cy="797891"/>
          </a:xfrm>
          <a:prstGeom prst="chevron">
            <a:avLst>
              <a:gd name="adj" fmla="val 22451"/>
            </a:avLst>
          </a:prstGeom>
          <a:solidFill>
            <a:srgbClr val="2D92A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Calibri"/>
              </a:rPr>
              <a:t>Clinicians feel more confident of using XprESS in the right setting and context</a:t>
            </a:r>
          </a:p>
        </p:txBody>
      </p:sp>
      <p:sp>
        <p:nvSpPr>
          <p:cNvPr id="72" name="Rectangle 71">
            <a:extLst>
              <a:ext uri="{FF2B5EF4-FFF2-40B4-BE49-F238E27FC236}">
                <a16:creationId xmlns:a16="http://schemas.microsoft.com/office/drawing/2014/main" id="{49223868-08D3-B9BA-C8EA-B49BE257E177}"/>
              </a:ext>
            </a:extLst>
          </p:cNvPr>
          <p:cNvSpPr/>
          <p:nvPr/>
        </p:nvSpPr>
        <p:spPr>
          <a:xfrm>
            <a:off x="10656910" y="1160837"/>
            <a:ext cx="1325359" cy="422925"/>
          </a:xfrm>
          <a:prstGeom prst="rect">
            <a:avLst/>
          </a:prstGeom>
          <a:solidFill>
            <a:srgbClr val="2F5597"/>
          </a:solidFill>
          <a:ln w="381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Arrow: Pentagon 72">
            <a:extLst>
              <a:ext uri="{FF2B5EF4-FFF2-40B4-BE49-F238E27FC236}">
                <a16:creationId xmlns:a16="http://schemas.microsoft.com/office/drawing/2014/main" id="{51D4C177-43E9-0B0A-3402-8233A05DAE01}"/>
              </a:ext>
            </a:extLst>
          </p:cNvPr>
          <p:cNvSpPr/>
          <p:nvPr/>
        </p:nvSpPr>
        <p:spPr>
          <a:xfrm>
            <a:off x="2612986" y="1182563"/>
            <a:ext cx="8056467" cy="401503"/>
          </a:xfrm>
          <a:prstGeom prst="homePlate">
            <a:avLst>
              <a:gd name="adj" fmla="val 21787"/>
            </a:avLst>
          </a:prstGeom>
          <a:solidFill>
            <a:srgbClr val="2D92A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Arrow: Pentagon 73">
            <a:extLst>
              <a:ext uri="{FF2B5EF4-FFF2-40B4-BE49-F238E27FC236}">
                <a16:creationId xmlns:a16="http://schemas.microsoft.com/office/drawing/2014/main" id="{9C0E7793-ACB2-1752-32A5-B9D1BCE4A1BD}"/>
              </a:ext>
            </a:extLst>
          </p:cNvPr>
          <p:cNvSpPr/>
          <p:nvPr/>
        </p:nvSpPr>
        <p:spPr>
          <a:xfrm>
            <a:off x="237392" y="1161875"/>
            <a:ext cx="2538073" cy="422508"/>
          </a:xfrm>
          <a:prstGeom prst="homePlate">
            <a:avLst>
              <a:gd name="adj" fmla="val 21787"/>
            </a:avLst>
          </a:prstGeom>
          <a:solidFill>
            <a:srgbClr val="2F5597"/>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TextBox 74">
            <a:extLst>
              <a:ext uri="{FF2B5EF4-FFF2-40B4-BE49-F238E27FC236}">
                <a16:creationId xmlns:a16="http://schemas.microsoft.com/office/drawing/2014/main" id="{172726A2-4FA3-EABD-332E-39AD48FE31AC}"/>
              </a:ext>
            </a:extLst>
          </p:cNvPr>
          <p:cNvSpPr txBox="1"/>
          <p:nvPr/>
        </p:nvSpPr>
        <p:spPr>
          <a:xfrm>
            <a:off x="237392" y="1185838"/>
            <a:ext cx="253807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rPr>
              <a:t>Problem</a:t>
            </a:r>
          </a:p>
        </p:txBody>
      </p:sp>
      <p:sp>
        <p:nvSpPr>
          <p:cNvPr id="76" name="TextBox 75">
            <a:extLst>
              <a:ext uri="{FF2B5EF4-FFF2-40B4-BE49-F238E27FC236}">
                <a16:creationId xmlns:a16="http://schemas.microsoft.com/office/drawing/2014/main" id="{945D4428-CC8D-B749-0FA9-637FBAD133DD}"/>
              </a:ext>
            </a:extLst>
          </p:cNvPr>
          <p:cNvSpPr txBox="1"/>
          <p:nvPr/>
        </p:nvSpPr>
        <p:spPr>
          <a:xfrm>
            <a:off x="3129557" y="1185217"/>
            <a:ext cx="91307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rPr>
              <a:t>Context</a:t>
            </a:r>
          </a:p>
        </p:txBody>
      </p:sp>
      <p:sp>
        <p:nvSpPr>
          <p:cNvPr id="77" name="TextBox 76">
            <a:extLst>
              <a:ext uri="{FF2B5EF4-FFF2-40B4-BE49-F238E27FC236}">
                <a16:creationId xmlns:a16="http://schemas.microsoft.com/office/drawing/2014/main" id="{973F2757-2876-11CA-1DD7-25D829D55023}"/>
              </a:ext>
            </a:extLst>
          </p:cNvPr>
          <p:cNvSpPr txBox="1"/>
          <p:nvPr/>
        </p:nvSpPr>
        <p:spPr>
          <a:xfrm>
            <a:off x="4876377" y="1198139"/>
            <a:ext cx="774571"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rPr>
              <a:t>Inputs</a:t>
            </a:r>
          </a:p>
        </p:txBody>
      </p:sp>
      <p:sp>
        <p:nvSpPr>
          <p:cNvPr id="78" name="TextBox 77">
            <a:extLst>
              <a:ext uri="{FF2B5EF4-FFF2-40B4-BE49-F238E27FC236}">
                <a16:creationId xmlns:a16="http://schemas.microsoft.com/office/drawing/2014/main" id="{892F1DA3-6FBF-8C4C-5EFF-C2F1A3F2740D}"/>
              </a:ext>
            </a:extLst>
          </p:cNvPr>
          <p:cNvSpPr txBox="1"/>
          <p:nvPr/>
        </p:nvSpPr>
        <p:spPr>
          <a:xfrm>
            <a:off x="6351633" y="1212738"/>
            <a:ext cx="114012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rPr>
              <a:t>Outputs</a:t>
            </a:r>
          </a:p>
        </p:txBody>
      </p:sp>
      <p:sp>
        <p:nvSpPr>
          <p:cNvPr id="79" name="TextBox 78">
            <a:extLst>
              <a:ext uri="{FF2B5EF4-FFF2-40B4-BE49-F238E27FC236}">
                <a16:creationId xmlns:a16="http://schemas.microsoft.com/office/drawing/2014/main" id="{99027381-74FF-3D23-0789-723B9F5291D4}"/>
              </a:ext>
            </a:extLst>
          </p:cNvPr>
          <p:cNvSpPr txBox="1"/>
          <p:nvPr/>
        </p:nvSpPr>
        <p:spPr>
          <a:xfrm>
            <a:off x="7829126" y="1222430"/>
            <a:ext cx="114012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rPr>
              <a:t>Outcomes</a:t>
            </a:r>
          </a:p>
        </p:txBody>
      </p:sp>
      <p:sp>
        <p:nvSpPr>
          <p:cNvPr id="80" name="TextBox 79">
            <a:extLst>
              <a:ext uri="{FF2B5EF4-FFF2-40B4-BE49-F238E27FC236}">
                <a16:creationId xmlns:a16="http://schemas.microsoft.com/office/drawing/2014/main" id="{C60B2601-87A6-E677-3435-4519A9675513}"/>
              </a:ext>
            </a:extLst>
          </p:cNvPr>
          <p:cNvSpPr txBox="1"/>
          <p:nvPr/>
        </p:nvSpPr>
        <p:spPr>
          <a:xfrm>
            <a:off x="10627031" y="1185217"/>
            <a:ext cx="132195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rPr>
              <a:t>Impact</a:t>
            </a:r>
          </a:p>
        </p:txBody>
      </p:sp>
      <p:sp>
        <p:nvSpPr>
          <p:cNvPr id="5" name="Arrow: Chevron 4">
            <a:extLst>
              <a:ext uri="{FF2B5EF4-FFF2-40B4-BE49-F238E27FC236}">
                <a16:creationId xmlns:a16="http://schemas.microsoft.com/office/drawing/2014/main" id="{C59A409E-CD16-19B9-CE4E-0C8F839BA902}"/>
              </a:ext>
            </a:extLst>
          </p:cNvPr>
          <p:cNvSpPr/>
          <p:nvPr/>
        </p:nvSpPr>
        <p:spPr>
          <a:xfrm>
            <a:off x="2718553" y="1571479"/>
            <a:ext cx="1892183" cy="797891"/>
          </a:xfrm>
          <a:prstGeom prst="chevron">
            <a:avLst>
              <a:gd name="adj" fmla="val 22451"/>
            </a:avLst>
          </a:prstGeom>
          <a:solidFill>
            <a:srgbClr val="92D1E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Implementation funding for adopting new technologies like XprESS can be difficult to identify / secure. ENT is not a priority area.</a:t>
            </a:r>
          </a:p>
        </p:txBody>
      </p:sp>
      <p:sp>
        <p:nvSpPr>
          <p:cNvPr id="9" name="Arrow: Chevron 8">
            <a:extLst>
              <a:ext uri="{FF2B5EF4-FFF2-40B4-BE49-F238E27FC236}">
                <a16:creationId xmlns:a16="http://schemas.microsoft.com/office/drawing/2014/main" id="{73D626BB-B2A6-A105-F378-191FF0674A07}"/>
              </a:ext>
            </a:extLst>
          </p:cNvPr>
          <p:cNvSpPr/>
          <p:nvPr/>
        </p:nvSpPr>
        <p:spPr>
          <a:xfrm>
            <a:off x="2710211" y="2378815"/>
            <a:ext cx="1892183" cy="797891"/>
          </a:xfrm>
          <a:prstGeom prst="chevron">
            <a:avLst>
              <a:gd name="adj" fmla="val 22451"/>
            </a:avLst>
          </a:prstGeom>
          <a:solidFill>
            <a:srgbClr val="92D1E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Systems struggle to identify MedTech likely to provide biggest clinical &amp; financial benefits</a:t>
            </a:r>
          </a:p>
        </p:txBody>
      </p:sp>
      <p:sp>
        <p:nvSpPr>
          <p:cNvPr id="13" name="Arrow: Chevron 12">
            <a:extLst>
              <a:ext uri="{FF2B5EF4-FFF2-40B4-BE49-F238E27FC236}">
                <a16:creationId xmlns:a16="http://schemas.microsoft.com/office/drawing/2014/main" id="{7E545E80-F958-3971-7EC3-4AADBDE20BA1}"/>
              </a:ext>
            </a:extLst>
          </p:cNvPr>
          <p:cNvSpPr/>
          <p:nvPr/>
        </p:nvSpPr>
        <p:spPr>
          <a:xfrm>
            <a:off x="2710211" y="3185618"/>
            <a:ext cx="1892183" cy="797891"/>
          </a:xfrm>
          <a:prstGeom prst="chevron">
            <a:avLst>
              <a:gd name="adj" fmla="val 22451"/>
            </a:avLst>
          </a:prstGeom>
          <a:solidFill>
            <a:srgbClr val="92D1E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XprESS is only a viable option for non-complex CRS patients 10-30% of those on the waiting list for surgery.</a:t>
            </a:r>
          </a:p>
        </p:txBody>
      </p:sp>
      <p:sp>
        <p:nvSpPr>
          <p:cNvPr id="17" name="Arrow: Chevron 16">
            <a:extLst>
              <a:ext uri="{FF2B5EF4-FFF2-40B4-BE49-F238E27FC236}">
                <a16:creationId xmlns:a16="http://schemas.microsoft.com/office/drawing/2014/main" id="{DCBD8011-D20A-389C-85DC-4302C4CAB7E7}"/>
              </a:ext>
            </a:extLst>
          </p:cNvPr>
          <p:cNvSpPr/>
          <p:nvPr/>
        </p:nvSpPr>
        <p:spPr>
          <a:xfrm>
            <a:off x="2710211" y="3992421"/>
            <a:ext cx="1892183" cy="797891"/>
          </a:xfrm>
          <a:prstGeom prst="chevron">
            <a:avLst>
              <a:gd name="adj" fmla="val 22451"/>
            </a:avLst>
          </a:prstGeom>
          <a:solidFill>
            <a:srgbClr val="92D1E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The current standard off FESS is performed in a theatre setting.</a:t>
            </a:r>
          </a:p>
        </p:txBody>
      </p:sp>
      <p:sp>
        <p:nvSpPr>
          <p:cNvPr id="21" name="Arrow: Chevron 20">
            <a:extLst>
              <a:ext uri="{FF2B5EF4-FFF2-40B4-BE49-F238E27FC236}">
                <a16:creationId xmlns:a16="http://schemas.microsoft.com/office/drawing/2014/main" id="{D78AB8E9-EDAA-2F9A-71B4-B6C858594EE4}"/>
              </a:ext>
            </a:extLst>
          </p:cNvPr>
          <p:cNvSpPr/>
          <p:nvPr/>
        </p:nvSpPr>
        <p:spPr>
          <a:xfrm>
            <a:off x="2710211" y="4799224"/>
            <a:ext cx="1892183" cy="797891"/>
          </a:xfrm>
          <a:prstGeom prst="chevron">
            <a:avLst>
              <a:gd name="adj" fmla="val 22451"/>
            </a:avLst>
          </a:prstGeom>
          <a:solidFill>
            <a:srgbClr val="92D1E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Older estates may struggle to find suitable rooms to undertake awake surgery.</a:t>
            </a:r>
          </a:p>
        </p:txBody>
      </p:sp>
      <p:sp>
        <p:nvSpPr>
          <p:cNvPr id="25" name="Arrow: Chevron 24">
            <a:extLst>
              <a:ext uri="{FF2B5EF4-FFF2-40B4-BE49-F238E27FC236}">
                <a16:creationId xmlns:a16="http://schemas.microsoft.com/office/drawing/2014/main" id="{41C71140-8CFA-CC0E-5AF8-2535CDFD2E81}"/>
              </a:ext>
            </a:extLst>
          </p:cNvPr>
          <p:cNvSpPr/>
          <p:nvPr/>
        </p:nvSpPr>
        <p:spPr>
          <a:xfrm>
            <a:off x="2710211" y="5606029"/>
            <a:ext cx="1892183" cy="797891"/>
          </a:xfrm>
          <a:prstGeom prst="chevron">
            <a:avLst>
              <a:gd name="adj" fmla="val 22451"/>
            </a:avLst>
          </a:prstGeom>
          <a:solidFill>
            <a:srgbClr val="92D1E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GIRFT ENT believe that the current ENT pathway does not support the use of XprESS</a:t>
            </a:r>
          </a:p>
        </p:txBody>
      </p:sp>
      <p:sp>
        <p:nvSpPr>
          <p:cNvPr id="36" name="TextBox 35">
            <a:extLst>
              <a:ext uri="{FF2B5EF4-FFF2-40B4-BE49-F238E27FC236}">
                <a16:creationId xmlns:a16="http://schemas.microsoft.com/office/drawing/2014/main" id="{8BEDDFA0-3246-B2DD-28C5-16D779D74FA9}"/>
              </a:ext>
            </a:extLst>
          </p:cNvPr>
          <p:cNvSpPr txBox="1"/>
          <p:nvPr/>
        </p:nvSpPr>
        <p:spPr>
          <a:xfrm>
            <a:off x="236185" y="311435"/>
            <a:ext cx="385105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a:ln>
                  <a:noFill/>
                </a:ln>
                <a:solidFill>
                  <a:srgbClr val="2F5597"/>
                </a:solidFill>
                <a:effectLst/>
                <a:uLnTx/>
                <a:uFillTx/>
                <a:latin typeface="Calibri" panose="020F0502020204030204"/>
                <a:ea typeface="+mn-ea"/>
                <a:cs typeface="+mn-cs"/>
              </a:rPr>
              <a:t>XprESS Logic Model</a:t>
            </a:r>
          </a:p>
        </p:txBody>
      </p:sp>
      <p:pic>
        <p:nvPicPr>
          <p:cNvPr id="37" name="Picture 36">
            <a:extLst>
              <a:ext uri="{FF2B5EF4-FFF2-40B4-BE49-F238E27FC236}">
                <a16:creationId xmlns:a16="http://schemas.microsoft.com/office/drawing/2014/main" id="{82D51F04-C04E-7656-3678-2243D18D917C}"/>
              </a:ext>
            </a:extLst>
          </p:cNvPr>
          <p:cNvPicPr>
            <a:picLocks noChangeAspect="1"/>
          </p:cNvPicPr>
          <p:nvPr/>
        </p:nvPicPr>
        <p:blipFill>
          <a:blip r:embed="rId2"/>
          <a:stretch>
            <a:fillRect/>
          </a:stretch>
        </p:blipFill>
        <p:spPr>
          <a:xfrm>
            <a:off x="10710501" y="190630"/>
            <a:ext cx="1321953" cy="985229"/>
          </a:xfrm>
          <a:prstGeom prst="rect">
            <a:avLst/>
          </a:prstGeom>
        </p:spPr>
      </p:pic>
      <p:pic>
        <p:nvPicPr>
          <p:cNvPr id="58" name="Picture 1">
            <a:extLst>
              <a:ext uri="{FF2B5EF4-FFF2-40B4-BE49-F238E27FC236}">
                <a16:creationId xmlns:a16="http://schemas.microsoft.com/office/drawing/2014/main" id="{D4DD1F74-BBDF-4B78-A123-36C356ECB6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1043" y="321317"/>
            <a:ext cx="1400849" cy="697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TextBox 37">
            <a:extLst>
              <a:ext uri="{FF2B5EF4-FFF2-40B4-BE49-F238E27FC236}">
                <a16:creationId xmlns:a16="http://schemas.microsoft.com/office/drawing/2014/main" id="{DD0871BD-D6E2-96DB-0E00-6249F750E0B3}"/>
              </a:ext>
            </a:extLst>
          </p:cNvPr>
          <p:cNvSpPr txBox="1"/>
          <p:nvPr/>
        </p:nvSpPr>
        <p:spPr>
          <a:xfrm>
            <a:off x="9086811" y="1185217"/>
            <a:ext cx="155515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rPr>
              <a:t>Assumption</a:t>
            </a:r>
          </a:p>
        </p:txBody>
      </p:sp>
      <p:sp>
        <p:nvSpPr>
          <p:cNvPr id="39" name="Arrow: Chevron 38">
            <a:extLst>
              <a:ext uri="{FF2B5EF4-FFF2-40B4-BE49-F238E27FC236}">
                <a16:creationId xmlns:a16="http://schemas.microsoft.com/office/drawing/2014/main" id="{74A3003C-F30E-7ADE-01E6-8F53A1D58BA6}"/>
              </a:ext>
            </a:extLst>
          </p:cNvPr>
          <p:cNvSpPr/>
          <p:nvPr/>
        </p:nvSpPr>
        <p:spPr>
          <a:xfrm>
            <a:off x="9228854" y="1573849"/>
            <a:ext cx="1501996" cy="797891"/>
          </a:xfrm>
          <a:prstGeom prst="chevron">
            <a:avLst>
              <a:gd name="adj" fmla="val 22451"/>
            </a:avLst>
          </a:prstGeom>
          <a:solidFill>
            <a:srgbClr val="2D92A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ICBs will reimburse for the cost of the technologies</a:t>
            </a:r>
          </a:p>
        </p:txBody>
      </p:sp>
      <p:sp>
        <p:nvSpPr>
          <p:cNvPr id="40" name="Arrow: Chevron 39">
            <a:extLst>
              <a:ext uri="{FF2B5EF4-FFF2-40B4-BE49-F238E27FC236}">
                <a16:creationId xmlns:a16="http://schemas.microsoft.com/office/drawing/2014/main" id="{8098A930-B9B8-D75C-4A46-FD804CF0F83A}"/>
              </a:ext>
            </a:extLst>
          </p:cNvPr>
          <p:cNvSpPr/>
          <p:nvPr/>
        </p:nvSpPr>
        <p:spPr>
          <a:xfrm>
            <a:off x="9261993" y="2372469"/>
            <a:ext cx="1455896" cy="797891"/>
          </a:xfrm>
          <a:prstGeom prst="chevron">
            <a:avLst>
              <a:gd name="adj" fmla="val 22451"/>
            </a:avLst>
          </a:prstGeom>
          <a:solidFill>
            <a:srgbClr val="2D92A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Clinical leads trust NICE guidance and models</a:t>
            </a:r>
          </a:p>
        </p:txBody>
      </p:sp>
      <p:sp>
        <p:nvSpPr>
          <p:cNvPr id="41" name="Arrow: Chevron 40">
            <a:extLst>
              <a:ext uri="{FF2B5EF4-FFF2-40B4-BE49-F238E27FC236}">
                <a16:creationId xmlns:a16="http://schemas.microsoft.com/office/drawing/2014/main" id="{44DD03FC-0970-7659-D7E9-7E87A7184DF3}"/>
              </a:ext>
            </a:extLst>
          </p:cNvPr>
          <p:cNvSpPr/>
          <p:nvPr/>
        </p:nvSpPr>
        <p:spPr>
          <a:xfrm>
            <a:off x="9268482" y="3174670"/>
            <a:ext cx="1455896" cy="797891"/>
          </a:xfrm>
          <a:prstGeom prst="chevron">
            <a:avLst>
              <a:gd name="adj" fmla="val 22451"/>
            </a:avLst>
          </a:prstGeom>
          <a:solidFill>
            <a:srgbClr val="2D92A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Patient numbers are sufficient to elicit savings</a:t>
            </a:r>
          </a:p>
        </p:txBody>
      </p:sp>
      <p:sp>
        <p:nvSpPr>
          <p:cNvPr id="42" name="Arrow: Chevron 41">
            <a:extLst>
              <a:ext uri="{FF2B5EF4-FFF2-40B4-BE49-F238E27FC236}">
                <a16:creationId xmlns:a16="http://schemas.microsoft.com/office/drawing/2014/main" id="{BCE3A7F0-D170-979A-D743-61301D4E06AC}"/>
              </a:ext>
            </a:extLst>
          </p:cNvPr>
          <p:cNvSpPr/>
          <p:nvPr/>
        </p:nvSpPr>
        <p:spPr>
          <a:xfrm>
            <a:off x="9258299" y="3997989"/>
            <a:ext cx="1455896" cy="797891"/>
          </a:xfrm>
          <a:prstGeom prst="chevron">
            <a:avLst>
              <a:gd name="adj" fmla="val 22451"/>
            </a:avLst>
          </a:prstGeom>
          <a:solidFill>
            <a:srgbClr val="2D92A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Patients will want procedure in an awake surgery setting</a:t>
            </a:r>
          </a:p>
        </p:txBody>
      </p:sp>
      <p:sp>
        <p:nvSpPr>
          <p:cNvPr id="43" name="Arrow: Chevron 42">
            <a:extLst>
              <a:ext uri="{FF2B5EF4-FFF2-40B4-BE49-F238E27FC236}">
                <a16:creationId xmlns:a16="http://schemas.microsoft.com/office/drawing/2014/main" id="{911EBBB5-CE75-99E6-C642-77E684067FC5}"/>
              </a:ext>
            </a:extLst>
          </p:cNvPr>
          <p:cNvSpPr/>
          <p:nvPr/>
        </p:nvSpPr>
        <p:spPr>
          <a:xfrm>
            <a:off x="9246974" y="4811336"/>
            <a:ext cx="1455896" cy="797891"/>
          </a:xfrm>
          <a:prstGeom prst="chevron">
            <a:avLst>
              <a:gd name="adj" fmla="val 22451"/>
            </a:avLst>
          </a:prstGeom>
          <a:solidFill>
            <a:srgbClr val="2D92A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Space can be identified</a:t>
            </a:r>
          </a:p>
        </p:txBody>
      </p:sp>
      <p:sp>
        <p:nvSpPr>
          <p:cNvPr id="44" name="Arrow: Chevron 43">
            <a:extLst>
              <a:ext uri="{FF2B5EF4-FFF2-40B4-BE49-F238E27FC236}">
                <a16:creationId xmlns:a16="http://schemas.microsoft.com/office/drawing/2014/main" id="{3F46BB0C-9ABC-BA7A-107F-8CE39A0A5730}"/>
              </a:ext>
            </a:extLst>
          </p:cNvPr>
          <p:cNvSpPr/>
          <p:nvPr/>
        </p:nvSpPr>
        <p:spPr>
          <a:xfrm>
            <a:off x="9268482" y="5611854"/>
            <a:ext cx="1455896" cy="797891"/>
          </a:xfrm>
          <a:prstGeom prst="chevron">
            <a:avLst>
              <a:gd name="adj" fmla="val 22451"/>
            </a:avLst>
          </a:prstGeom>
          <a:solidFill>
            <a:srgbClr val="2D92AD"/>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prstClr val="black"/>
                </a:solidFill>
                <a:effectLst/>
                <a:uLnTx/>
                <a:uFillTx/>
                <a:latin typeface="Calibri" panose="020F0502020204030204"/>
                <a:ea typeface="+mn-ea"/>
                <a:cs typeface="+mn-cs"/>
              </a:rPr>
              <a:t>Clinicians look to ENT GIRFT for recommendations</a:t>
            </a:r>
          </a:p>
        </p:txBody>
      </p:sp>
    </p:spTree>
    <p:extLst>
      <p:ext uri="{BB962C8B-B14F-4D97-AF65-F5344CB8AC3E}">
        <p14:creationId xmlns:p14="http://schemas.microsoft.com/office/powerpoint/2010/main" val="2381538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in a hospital bed looking at a person&#10;&#10;Description automatically generated">
            <a:extLst>
              <a:ext uri="{FF2B5EF4-FFF2-40B4-BE49-F238E27FC236}">
                <a16:creationId xmlns:a16="http://schemas.microsoft.com/office/drawing/2014/main" id="{6D69D631-924F-90DC-A910-1AD891F444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descr="A person in a blue shirt&#10;&#10;Description automatically generated">
            <a:extLst>
              <a:ext uri="{FF2B5EF4-FFF2-40B4-BE49-F238E27FC236}">
                <a16:creationId xmlns:a16="http://schemas.microsoft.com/office/drawing/2014/main" id="{E5F31C0B-BEAD-DD43-5FBB-FE1652E9AF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descr="A person in a blue shirt&#10;&#10;Description automatically generated">
            <a:extLst>
              <a:ext uri="{FF2B5EF4-FFF2-40B4-BE49-F238E27FC236}">
                <a16:creationId xmlns:a16="http://schemas.microsoft.com/office/drawing/2014/main" id="{ADE67E9B-F1B8-7367-C8E3-756DAC5E90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Picture 12" descr="A person in a blue suit&#10;&#10;Description automatically generated">
            <a:extLst>
              <a:ext uri="{FF2B5EF4-FFF2-40B4-BE49-F238E27FC236}">
                <a16:creationId xmlns:a16="http://schemas.microsoft.com/office/drawing/2014/main" id="{01FD5700-E69E-DDA3-64CF-1B415F46CDAA}"/>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D5AEF15C-80D2-34EA-3C57-B96249DD1038}"/>
              </a:ext>
            </a:extLst>
          </p:cNvPr>
          <p:cNvSpPr>
            <a:spLocks noGrp="1" noRot="1" noMove="1" noResize="1" noEditPoints="1" noAdjustHandles="1" noChangeArrowheads="1" noChangeShapeType="1"/>
          </p:cNvSpPr>
          <p:nvPr/>
        </p:nvSpPr>
        <p:spPr>
          <a:xfrm>
            <a:off x="3009530" y="218572"/>
            <a:ext cx="8948856" cy="63165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Aptos" panose="02110004020202020204"/>
                <a:ea typeface="+mn-ea"/>
                <a:cs typeface="+mn-cs"/>
              </a:rPr>
              <a:t>MM</a:t>
            </a:r>
          </a:p>
        </p:txBody>
      </p:sp>
      <p:graphicFrame>
        <p:nvGraphicFramePr>
          <p:cNvPr id="4" name="Diagram 3">
            <a:extLst>
              <a:ext uri="{FF2B5EF4-FFF2-40B4-BE49-F238E27FC236}">
                <a16:creationId xmlns:a16="http://schemas.microsoft.com/office/drawing/2014/main" id="{173351B5-9DC6-FA0B-1BF3-9F796D7F61E4}"/>
              </a:ext>
            </a:extLst>
          </p:cNvPr>
          <p:cNvGraphicFramePr/>
          <p:nvPr/>
        </p:nvGraphicFramePr>
        <p:xfrm>
          <a:off x="3386360" y="1272209"/>
          <a:ext cx="8431266" cy="497950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TextBox 4">
            <a:extLst>
              <a:ext uri="{FF2B5EF4-FFF2-40B4-BE49-F238E27FC236}">
                <a16:creationId xmlns:a16="http://schemas.microsoft.com/office/drawing/2014/main" id="{3C13094A-0C58-5A3C-1B4B-94AB4F69CFBE}"/>
              </a:ext>
            </a:extLst>
          </p:cNvPr>
          <p:cNvSpPr txBox="1"/>
          <p:nvPr/>
        </p:nvSpPr>
        <p:spPr>
          <a:xfrm>
            <a:off x="3009530" y="400365"/>
            <a:ext cx="8948856" cy="55399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000" b="1" i="0" u="none" strike="noStrike" kern="1200" cap="none" spc="0" normalizeH="0" baseline="0" noProof="0">
                <a:ln>
                  <a:noFill/>
                </a:ln>
                <a:solidFill>
                  <a:srgbClr val="002060"/>
                </a:solidFill>
                <a:effectLst/>
                <a:uLnTx/>
                <a:uFillTx/>
                <a:latin typeface="Arial Nova"/>
                <a:ea typeface="+mn-ea"/>
                <a:cs typeface="+mn-cs"/>
              </a:rPr>
              <a:t>Indicators and sources – Culture change </a:t>
            </a:r>
          </a:p>
        </p:txBody>
      </p:sp>
    </p:spTree>
    <p:extLst>
      <p:ext uri="{BB962C8B-B14F-4D97-AF65-F5344CB8AC3E}">
        <p14:creationId xmlns:p14="http://schemas.microsoft.com/office/powerpoint/2010/main" val="2685749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C60EA0F-3CDE-431B-2CAE-276B037AD11F}"/>
              </a:ext>
            </a:extLst>
          </p:cNvPr>
          <p:cNvGraphicFramePr>
            <a:graphicFrameLocks noGrp="1"/>
          </p:cNvGraphicFramePr>
          <p:nvPr/>
        </p:nvGraphicFramePr>
        <p:xfrm>
          <a:off x="0" y="5905"/>
          <a:ext cx="12192000" cy="7097110"/>
        </p:xfrm>
        <a:graphic>
          <a:graphicData uri="http://schemas.openxmlformats.org/drawingml/2006/table">
            <a:tbl>
              <a:tblPr firstRow="1" bandRow="1">
                <a:tableStyleId>{5C22544A-7EE6-4342-B048-85BDC9FD1C3A}</a:tableStyleId>
              </a:tblPr>
              <a:tblGrid>
                <a:gridCol w="2037522">
                  <a:extLst>
                    <a:ext uri="{9D8B030D-6E8A-4147-A177-3AD203B41FA5}">
                      <a16:colId xmlns:a16="http://schemas.microsoft.com/office/drawing/2014/main" val="2110005641"/>
                    </a:ext>
                  </a:extLst>
                </a:gridCol>
                <a:gridCol w="2606774">
                  <a:extLst>
                    <a:ext uri="{9D8B030D-6E8A-4147-A177-3AD203B41FA5}">
                      <a16:colId xmlns:a16="http://schemas.microsoft.com/office/drawing/2014/main" val="3040140204"/>
                    </a:ext>
                  </a:extLst>
                </a:gridCol>
                <a:gridCol w="1777889">
                  <a:extLst>
                    <a:ext uri="{9D8B030D-6E8A-4147-A177-3AD203B41FA5}">
                      <a16:colId xmlns:a16="http://schemas.microsoft.com/office/drawing/2014/main" val="1419133856"/>
                    </a:ext>
                  </a:extLst>
                </a:gridCol>
                <a:gridCol w="2756726">
                  <a:extLst>
                    <a:ext uri="{9D8B030D-6E8A-4147-A177-3AD203B41FA5}">
                      <a16:colId xmlns:a16="http://schemas.microsoft.com/office/drawing/2014/main" val="373017823"/>
                    </a:ext>
                  </a:extLst>
                </a:gridCol>
                <a:gridCol w="3013089">
                  <a:extLst>
                    <a:ext uri="{9D8B030D-6E8A-4147-A177-3AD203B41FA5}">
                      <a16:colId xmlns:a16="http://schemas.microsoft.com/office/drawing/2014/main" val="3690197551"/>
                    </a:ext>
                  </a:extLst>
                </a:gridCol>
              </a:tblGrid>
              <a:tr h="789225">
                <a:tc>
                  <a:txBody>
                    <a:bodyPr/>
                    <a:lstStyle/>
                    <a:p>
                      <a:r>
                        <a:rPr lang="en-GB" sz="1300">
                          <a:solidFill>
                            <a:srgbClr val="FF0000"/>
                          </a:solidFill>
                        </a:rPr>
                        <a:t>Logical framework analysis – Step 1 to 2 in the Value to Patients domain</a:t>
                      </a:r>
                    </a:p>
                  </a:txBody>
                  <a:tcPr>
                    <a:noFill/>
                  </a:tcPr>
                </a:tc>
                <a:tc>
                  <a:txBody>
                    <a:bodyPr/>
                    <a:lstStyle/>
                    <a:p>
                      <a:pPr algn="ctr"/>
                      <a:endParaRPr lang="en-GB" sz="1600"/>
                    </a:p>
                    <a:p>
                      <a:pPr algn="ctr"/>
                      <a:r>
                        <a:rPr lang="en-GB" sz="1600"/>
                        <a:t>Summary</a:t>
                      </a:r>
                    </a:p>
                  </a:txBody>
                  <a:tcPr/>
                </a:tc>
                <a:tc>
                  <a:txBody>
                    <a:bodyPr/>
                    <a:lstStyle/>
                    <a:p>
                      <a:pPr algn="ctr"/>
                      <a:endParaRPr lang="en-GB" sz="1600"/>
                    </a:p>
                    <a:p>
                      <a:pPr algn="ctr"/>
                      <a:r>
                        <a:rPr lang="en-GB" sz="1600"/>
                        <a:t>Indicator</a:t>
                      </a:r>
                    </a:p>
                  </a:txBody>
                  <a:tcPr/>
                </a:tc>
                <a:tc>
                  <a:txBody>
                    <a:bodyPr/>
                    <a:lstStyle/>
                    <a:p>
                      <a:pPr algn="ctr"/>
                      <a:endParaRPr lang="en-GB" sz="1600"/>
                    </a:p>
                    <a:p>
                      <a:pPr algn="ctr"/>
                      <a:r>
                        <a:rPr lang="en-GB" sz="1600"/>
                        <a:t>Means of verification</a:t>
                      </a:r>
                    </a:p>
                  </a:txBody>
                  <a:tcPr/>
                </a:tc>
                <a:tc>
                  <a:txBody>
                    <a:bodyPr/>
                    <a:lstStyle/>
                    <a:p>
                      <a:pPr algn="ctr"/>
                      <a:endParaRPr lang="en-GB" sz="1600"/>
                    </a:p>
                    <a:p>
                      <a:pPr algn="ctr"/>
                      <a:r>
                        <a:rPr lang="en-GB" sz="1600"/>
                        <a:t>Assumptions (or risks)</a:t>
                      </a:r>
                    </a:p>
                  </a:txBody>
                  <a:tcPr/>
                </a:tc>
                <a:extLst>
                  <a:ext uri="{0D108BD9-81ED-4DB2-BD59-A6C34878D82A}">
                    <a16:rowId xmlns:a16="http://schemas.microsoft.com/office/drawing/2014/main" val="847542182"/>
                  </a:ext>
                </a:extLst>
              </a:tr>
              <a:tr h="1136499">
                <a:tc>
                  <a:txBody>
                    <a:bodyPr/>
                    <a:lstStyle/>
                    <a:p>
                      <a:pPr algn="ctr"/>
                      <a:endParaRPr lang="en-GB" sz="1300" b="1"/>
                    </a:p>
                    <a:p>
                      <a:pPr algn="ctr"/>
                      <a:r>
                        <a:rPr lang="en-GB" sz="1300" b="1"/>
                        <a:t>Goal</a:t>
                      </a:r>
                    </a:p>
                  </a:txBody>
                  <a:tcPr>
                    <a:solidFill>
                      <a:schemeClr val="accent5">
                        <a:lumMod val="40000"/>
                        <a:lumOff val="60000"/>
                      </a:schemeClr>
                    </a:solidFill>
                  </a:tcPr>
                </a:tc>
                <a:tc>
                  <a:txBody>
                    <a:bodyPr/>
                    <a:lstStyle/>
                    <a:p>
                      <a:r>
                        <a:rPr lang="en-GB" sz="1200"/>
                        <a:t>Patient safety partners (PSPs) are an integral partner. They are attending &amp; inputting into committees and boards related to patient safety.</a:t>
                      </a:r>
                    </a:p>
                  </a:txBody>
                  <a:tcPr/>
                </a:tc>
                <a:tc>
                  <a:txBody>
                    <a:bodyPr/>
                    <a:lstStyle/>
                    <a:p>
                      <a:r>
                        <a:rPr lang="en-GB" sz="1200"/>
                        <a:t>PSP views/ opinion of impact</a:t>
                      </a:r>
                    </a:p>
                    <a:p>
                      <a:r>
                        <a:rPr lang="en-GB" sz="1200"/>
                        <a:t>Board/ committee views/ opinion of impact</a:t>
                      </a:r>
                    </a:p>
                    <a:p>
                      <a:r>
                        <a:rPr lang="en-GB" sz="1200"/>
                        <a:t>Patient, families &amp; carers views.</a:t>
                      </a:r>
                    </a:p>
                  </a:txBody>
                  <a:tcPr/>
                </a:tc>
                <a:tc>
                  <a:txBody>
                    <a:bodyPr/>
                    <a:lstStyle/>
                    <a:p>
                      <a:r>
                        <a:rPr lang="en-GB" sz="1200"/>
                        <a:t>Surveys/ interviews</a:t>
                      </a:r>
                    </a:p>
                  </a:txBody>
                  <a:tcPr/>
                </a:tc>
                <a:tc>
                  <a:txBody>
                    <a:bodyPr/>
                    <a:lstStyle/>
                    <a:p>
                      <a:r>
                        <a:rPr lang="en-GB" sz="1200"/>
                        <a:t>1) That individuals will have the capacity to complete surveys &amp; interviews. 2) That PSPs will be able to incorporate patient voice effectively to inform programme planning decisions.</a:t>
                      </a:r>
                    </a:p>
                  </a:txBody>
                  <a:tcPr/>
                </a:tc>
                <a:extLst>
                  <a:ext uri="{0D108BD9-81ED-4DB2-BD59-A6C34878D82A}">
                    <a16:rowId xmlns:a16="http://schemas.microsoft.com/office/drawing/2014/main" val="3675442856"/>
                  </a:ext>
                </a:extLst>
              </a:tr>
              <a:tr h="1486191">
                <a:tc>
                  <a:txBody>
                    <a:bodyPr/>
                    <a:lstStyle/>
                    <a:p>
                      <a:pPr algn="ctr"/>
                      <a:endParaRPr lang="en-GB" sz="1300" b="1"/>
                    </a:p>
                    <a:p>
                      <a:pPr algn="ctr"/>
                      <a:r>
                        <a:rPr lang="en-GB" sz="1300" b="1"/>
                        <a:t>Outcome</a:t>
                      </a:r>
                    </a:p>
                  </a:txBody>
                  <a:tcPr>
                    <a:solidFill>
                      <a:schemeClr val="accent5">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Learning from patients, family &amp; carers to inform the planning and preparation of new improvement programmes.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Patient Safety Partners inputting into strategic decisions that will take into account patient voice &amp; perspectives.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Improvement projects that include aims/ objectives associated to patient, family &amp; carers input</a:t>
                      </a:r>
                    </a:p>
                    <a:p>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Meeting minutes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Strategic documents</a:t>
                      </a:r>
                    </a:p>
                    <a:p>
                      <a:endParaRPr lang="en-GB" sz="1200"/>
                    </a:p>
                  </a:txBody>
                  <a:tcPr/>
                </a:tc>
                <a:tc>
                  <a:txBody>
                    <a:bodyPr/>
                    <a:lstStyle/>
                    <a:p>
                      <a:r>
                        <a:rPr lang="en-GB" sz="1200"/>
                        <a:t>Improvement plans / action plan documents. Stakeholder maps (PSP as key stakeholder) </a:t>
                      </a:r>
                    </a:p>
                    <a:p>
                      <a:endParaRPr lang="en-GB" sz="1200"/>
                    </a:p>
                    <a:p>
                      <a:r>
                        <a:rPr lang="en-GB" sz="1200"/>
                        <a:t>Decision logs</a:t>
                      </a:r>
                    </a:p>
                    <a:p>
                      <a:r>
                        <a:rPr lang="en-GB" sz="1200"/>
                        <a:t>Patient perspectives included</a:t>
                      </a:r>
                    </a:p>
                  </a:txBody>
                  <a:tcPr/>
                </a:tc>
                <a:tc>
                  <a:txBody>
                    <a:bodyPr/>
                    <a:lstStyle/>
                    <a:p>
                      <a:pPr marL="0" indent="0">
                        <a:buNone/>
                      </a:pPr>
                      <a:r>
                        <a:rPr lang="en-GB" sz="1200"/>
                        <a:t>1) Priorities of the organisation, align to what matters most for patients, families or carers. 2)New improvement programmes incorporate learning from PSPs. 3) Meeting minutes provide the level of detail needed to identify PSP input.</a:t>
                      </a:r>
                    </a:p>
                  </a:txBody>
                  <a:tcPr/>
                </a:tc>
                <a:extLst>
                  <a:ext uri="{0D108BD9-81ED-4DB2-BD59-A6C34878D82A}">
                    <a16:rowId xmlns:a16="http://schemas.microsoft.com/office/drawing/2014/main" val="1559724925"/>
                  </a:ext>
                </a:extLst>
              </a:tr>
              <a:tr h="1531863">
                <a:tc>
                  <a:txBody>
                    <a:bodyPr/>
                    <a:lstStyle/>
                    <a:p>
                      <a:pPr algn="ctr"/>
                      <a:endParaRPr lang="en-GB" sz="1300" b="1"/>
                    </a:p>
                    <a:p>
                      <a:pPr algn="ctr"/>
                      <a:r>
                        <a:rPr lang="en-GB" sz="1300" b="1"/>
                        <a:t>Output</a:t>
                      </a:r>
                    </a:p>
                  </a:txBody>
                  <a:tcPr>
                    <a:solidFill>
                      <a:schemeClr val="accent5">
                        <a:lumMod val="40000"/>
                        <a:lumOff val="60000"/>
                      </a:schemeClr>
                    </a:solidFill>
                  </a:tcPr>
                </a:tc>
                <a:tc>
                  <a:txBody>
                    <a:bodyPr/>
                    <a:lstStyle/>
                    <a:p>
                      <a:r>
                        <a:rPr lang="en-GB" sz="1200"/>
                        <a:t>Patients, family &amp; carers informing investigations that improve understanding of incidents to inform learning.</a:t>
                      </a:r>
                    </a:p>
                    <a:p>
                      <a:endParaRPr lang="en-GB" sz="1200"/>
                    </a:p>
                    <a:p>
                      <a:r>
                        <a:rPr lang="en-GB" sz="1200"/>
                        <a:t>Patient safety partners bring ‘patient voice’ to strategic board/ committee meetings.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Patients input into Systems based investigations recorded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Meeting minutes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Investigation report either within local records or on LFPSE.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p>
                    <a:p>
                      <a:endParaRPr lang="en-GB" sz="1200"/>
                    </a:p>
                    <a:p>
                      <a:r>
                        <a:rPr lang="en-GB" sz="1200"/>
                        <a:t>Meeting notes stating where ‘patient voice’ is considered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1) Information recorded in a manner that it can be thematically reviewed.</a:t>
                      </a:r>
                    </a:p>
                    <a:p>
                      <a:r>
                        <a:rPr lang="en-GB" sz="1200"/>
                        <a:t>2) Learning that informs the generation of outputs from improvement projects.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t>3) Patient voice as an integral to patient safety decisions at board level</a:t>
                      </a:r>
                    </a:p>
                  </a:txBody>
                  <a:tcPr/>
                </a:tc>
                <a:extLst>
                  <a:ext uri="{0D108BD9-81ED-4DB2-BD59-A6C34878D82A}">
                    <a16:rowId xmlns:a16="http://schemas.microsoft.com/office/drawing/2014/main" val="2404051667"/>
                  </a:ext>
                </a:extLst>
              </a:tr>
              <a:tr h="1549750">
                <a:tc>
                  <a:txBody>
                    <a:bodyPr/>
                    <a:lstStyle/>
                    <a:p>
                      <a:pPr algn="ctr"/>
                      <a:endParaRPr lang="en-GB" sz="1300" b="1"/>
                    </a:p>
                    <a:p>
                      <a:pPr algn="ctr"/>
                      <a:r>
                        <a:rPr lang="en-GB" sz="1300" b="1"/>
                        <a:t>Activities</a:t>
                      </a:r>
                    </a:p>
                  </a:txBody>
                  <a:tcPr>
                    <a:solidFill>
                      <a:schemeClr val="accent5">
                        <a:lumMod val="40000"/>
                        <a:lumOff val="6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200"/>
                        <a:t>Patient Safety Partners in place and have started in their role, part of which is ensuring patient voice is captured in investigations.</a:t>
                      </a:r>
                    </a:p>
                    <a:p>
                      <a:pPr marL="0" marR="0" lvl="0" indent="0" algn="l" rtl="0" eaLnBrk="1" fontAlgn="auto" latinLnBrk="0" hangingPunct="1">
                        <a:lnSpc>
                          <a:spcPct val="100000"/>
                        </a:lnSpc>
                        <a:spcBef>
                          <a:spcPts val="0"/>
                        </a:spcBef>
                        <a:spcAft>
                          <a:spcPts val="0"/>
                        </a:spcAft>
                        <a:buClrTx/>
                        <a:buSzTx/>
                        <a:buFontTx/>
                        <a:buNone/>
                      </a:pPr>
                      <a:r>
                        <a:rPr lang="en-GB" sz="1200"/>
                        <a:t>Patient safety partners are invited to strategic board/ committee meetings.</a:t>
                      </a:r>
                    </a:p>
                  </a:txBody>
                  <a:tcPr/>
                </a:tc>
                <a:tc>
                  <a:txBody>
                    <a:bodyPr/>
                    <a:lstStyle/>
                    <a:p>
                      <a:r>
                        <a:rPr lang="en-GB" sz="1200"/>
                        <a:t>PSP recruited</a:t>
                      </a:r>
                    </a:p>
                    <a:p>
                      <a:endParaRPr lang="en-GB" sz="1200"/>
                    </a:p>
                    <a:p>
                      <a:r>
                        <a:rPr lang="en-GB" sz="1200"/>
                        <a:t>PSP input into investigations undertaken </a:t>
                      </a:r>
                    </a:p>
                    <a:p>
                      <a:endParaRPr lang="en-GB" sz="1200"/>
                    </a:p>
                    <a:p>
                      <a:r>
                        <a:rPr lang="en-GB" sz="1200"/>
                        <a:t>PSPs at meetings </a:t>
                      </a:r>
                    </a:p>
                  </a:txBody>
                  <a:tcPr/>
                </a:tc>
                <a:tc>
                  <a:txBody>
                    <a:bodyPr/>
                    <a:lstStyle/>
                    <a:p>
                      <a:r>
                        <a:rPr lang="en-GB" sz="1200"/>
                        <a:t>Count of people recruited/ retain over x time</a:t>
                      </a:r>
                    </a:p>
                    <a:p>
                      <a:endParaRPr lang="en-GB" sz="1200"/>
                    </a:p>
                    <a:p>
                      <a:r>
                        <a:rPr lang="en-GB" sz="1200"/>
                        <a:t>#s of investigations that they are included on/ reviewed.</a:t>
                      </a:r>
                    </a:p>
                    <a:p>
                      <a:r>
                        <a:rPr lang="en-GB" sz="1200"/>
                        <a:t>Meeting minutes/ notes stating where ‘patient voice’ is considered,</a:t>
                      </a:r>
                    </a:p>
                  </a:txBody>
                  <a:tcPr/>
                </a:tc>
                <a:tc>
                  <a:txBody>
                    <a:bodyPr/>
                    <a:lstStyle/>
                    <a:p>
                      <a:r>
                        <a:rPr lang="en-GB" sz="1200"/>
                        <a:t>1) Sufficient training available for PSPs. 2) An environment which prioritises psychological safety. 3) PSPs have the ability to attend meetings. 4) Patients, family, carers are willing to input into investigations to support future learning.</a:t>
                      </a:r>
                    </a:p>
                  </a:txBody>
                  <a:tcPr/>
                </a:tc>
                <a:extLst>
                  <a:ext uri="{0D108BD9-81ED-4DB2-BD59-A6C34878D82A}">
                    <a16:rowId xmlns:a16="http://schemas.microsoft.com/office/drawing/2014/main" val="3669556430"/>
                  </a:ext>
                </a:extLst>
              </a:tr>
            </a:tbl>
          </a:graphicData>
        </a:graphic>
      </p:graphicFrame>
    </p:spTree>
    <p:extLst>
      <p:ext uri="{BB962C8B-B14F-4D97-AF65-F5344CB8AC3E}">
        <p14:creationId xmlns:p14="http://schemas.microsoft.com/office/powerpoint/2010/main" val="576804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C60EA0F-3CDE-431B-2CAE-276B037AD11F}"/>
              </a:ext>
            </a:extLst>
          </p:cNvPr>
          <p:cNvGraphicFramePr>
            <a:graphicFrameLocks noGrp="1"/>
          </p:cNvGraphicFramePr>
          <p:nvPr/>
        </p:nvGraphicFramePr>
        <p:xfrm>
          <a:off x="227428" y="458831"/>
          <a:ext cx="11547985" cy="5748921"/>
        </p:xfrm>
        <a:graphic>
          <a:graphicData uri="http://schemas.openxmlformats.org/drawingml/2006/table">
            <a:tbl>
              <a:tblPr firstRow="1" bandRow="1">
                <a:tableStyleId>{5C22544A-7EE6-4342-B048-85BDC9FD1C3A}</a:tableStyleId>
              </a:tblPr>
              <a:tblGrid>
                <a:gridCol w="2309597">
                  <a:extLst>
                    <a:ext uri="{9D8B030D-6E8A-4147-A177-3AD203B41FA5}">
                      <a16:colId xmlns:a16="http://schemas.microsoft.com/office/drawing/2014/main" val="2110005641"/>
                    </a:ext>
                  </a:extLst>
                </a:gridCol>
                <a:gridCol w="1421745">
                  <a:extLst>
                    <a:ext uri="{9D8B030D-6E8A-4147-A177-3AD203B41FA5}">
                      <a16:colId xmlns:a16="http://schemas.microsoft.com/office/drawing/2014/main" val="3040140204"/>
                    </a:ext>
                  </a:extLst>
                </a:gridCol>
                <a:gridCol w="3012906">
                  <a:extLst>
                    <a:ext uri="{9D8B030D-6E8A-4147-A177-3AD203B41FA5}">
                      <a16:colId xmlns:a16="http://schemas.microsoft.com/office/drawing/2014/main" val="1419133856"/>
                    </a:ext>
                  </a:extLst>
                </a:gridCol>
                <a:gridCol w="2494140">
                  <a:extLst>
                    <a:ext uri="{9D8B030D-6E8A-4147-A177-3AD203B41FA5}">
                      <a16:colId xmlns:a16="http://schemas.microsoft.com/office/drawing/2014/main" val="373017823"/>
                    </a:ext>
                  </a:extLst>
                </a:gridCol>
                <a:gridCol w="2309597">
                  <a:extLst>
                    <a:ext uri="{9D8B030D-6E8A-4147-A177-3AD203B41FA5}">
                      <a16:colId xmlns:a16="http://schemas.microsoft.com/office/drawing/2014/main" val="3690197551"/>
                    </a:ext>
                  </a:extLst>
                </a:gridCol>
              </a:tblGrid>
              <a:tr h="1188720">
                <a:tc>
                  <a:txBody>
                    <a:bodyPr/>
                    <a:lstStyle/>
                    <a:p>
                      <a:r>
                        <a:rPr lang="en-GB" sz="1700">
                          <a:solidFill>
                            <a:srgbClr val="FF0000"/>
                          </a:solidFill>
                        </a:rPr>
                        <a:t>Logical framework analysis – template</a:t>
                      </a:r>
                    </a:p>
                  </a:txBody>
                  <a:tcPr>
                    <a:noFill/>
                  </a:tcPr>
                </a:tc>
                <a:tc>
                  <a:txBody>
                    <a:bodyPr/>
                    <a:lstStyle/>
                    <a:p>
                      <a:pPr algn="ctr"/>
                      <a:endParaRPr lang="en-GB"/>
                    </a:p>
                    <a:p>
                      <a:pPr algn="ctr"/>
                      <a:r>
                        <a:rPr lang="en-GB"/>
                        <a:t>Summary</a:t>
                      </a:r>
                    </a:p>
                  </a:txBody>
                  <a:tcPr/>
                </a:tc>
                <a:tc>
                  <a:txBody>
                    <a:bodyPr/>
                    <a:lstStyle/>
                    <a:p>
                      <a:pPr algn="ctr"/>
                      <a:endParaRPr lang="en-GB"/>
                    </a:p>
                    <a:p>
                      <a:pPr algn="ctr"/>
                      <a:r>
                        <a:rPr lang="en-GB"/>
                        <a:t>Indicator</a:t>
                      </a:r>
                    </a:p>
                  </a:txBody>
                  <a:tcPr/>
                </a:tc>
                <a:tc>
                  <a:txBody>
                    <a:bodyPr/>
                    <a:lstStyle/>
                    <a:p>
                      <a:pPr algn="ctr"/>
                      <a:endParaRPr lang="en-GB"/>
                    </a:p>
                    <a:p>
                      <a:pPr algn="ctr"/>
                      <a:r>
                        <a:rPr lang="en-GB"/>
                        <a:t>Means of verification</a:t>
                      </a:r>
                    </a:p>
                  </a:txBody>
                  <a:tcPr/>
                </a:tc>
                <a:tc>
                  <a:txBody>
                    <a:bodyPr/>
                    <a:lstStyle/>
                    <a:p>
                      <a:pPr algn="ctr"/>
                      <a:endParaRPr lang="en-GB"/>
                    </a:p>
                    <a:p>
                      <a:pPr algn="ctr"/>
                      <a:r>
                        <a:rPr lang="en-GB"/>
                        <a:t>Assumptions (or risks)</a:t>
                      </a:r>
                    </a:p>
                  </a:txBody>
                  <a:tcPr/>
                </a:tc>
                <a:extLst>
                  <a:ext uri="{0D108BD9-81ED-4DB2-BD59-A6C34878D82A}">
                    <a16:rowId xmlns:a16="http://schemas.microsoft.com/office/drawing/2014/main" val="847542182"/>
                  </a:ext>
                </a:extLst>
              </a:tr>
              <a:tr h="1188720">
                <a:tc>
                  <a:txBody>
                    <a:bodyPr/>
                    <a:lstStyle/>
                    <a:p>
                      <a:pPr algn="ctr"/>
                      <a:endParaRPr lang="en-GB" b="1"/>
                    </a:p>
                    <a:p>
                      <a:pPr algn="ctr"/>
                      <a:r>
                        <a:rPr lang="en-GB" b="1"/>
                        <a:t>Goal</a:t>
                      </a:r>
                    </a:p>
                  </a:txBody>
                  <a:tcPr>
                    <a:solidFill>
                      <a:schemeClr val="accent5">
                        <a:lumMod val="40000"/>
                        <a:lumOff val="60000"/>
                      </a:schemeClr>
                    </a:solidFill>
                  </a:tcPr>
                </a:tc>
                <a:tc>
                  <a:txBody>
                    <a:bodyPr/>
                    <a:lstStyle/>
                    <a:p>
                      <a:endParaRPr lang="en-GB" sz="1400"/>
                    </a:p>
                  </a:txBody>
                  <a:tcPr/>
                </a:tc>
                <a:tc>
                  <a:txBody>
                    <a:bodyPr/>
                    <a:lstStyle/>
                    <a:p>
                      <a:endParaRPr lang="en-GB" sz="1400"/>
                    </a:p>
                  </a:txBody>
                  <a:tcPr/>
                </a:tc>
                <a:tc>
                  <a:txBody>
                    <a:bodyPr/>
                    <a:lstStyle/>
                    <a:p>
                      <a:endParaRPr lang="en-GB" sz="1400"/>
                    </a:p>
                  </a:txBody>
                  <a:tcPr/>
                </a:tc>
                <a:tc>
                  <a:txBody>
                    <a:bodyPr/>
                    <a:lstStyle/>
                    <a:p>
                      <a:endParaRPr lang="en-GB" sz="1400"/>
                    </a:p>
                  </a:txBody>
                  <a:tcPr/>
                </a:tc>
                <a:extLst>
                  <a:ext uri="{0D108BD9-81ED-4DB2-BD59-A6C34878D82A}">
                    <a16:rowId xmlns:a16="http://schemas.microsoft.com/office/drawing/2014/main" val="3675442856"/>
                  </a:ext>
                </a:extLst>
              </a:tr>
              <a:tr h="994041">
                <a:tc>
                  <a:txBody>
                    <a:bodyPr/>
                    <a:lstStyle/>
                    <a:p>
                      <a:pPr algn="ctr"/>
                      <a:endParaRPr lang="en-GB" b="1"/>
                    </a:p>
                    <a:p>
                      <a:pPr algn="ctr"/>
                      <a:r>
                        <a:rPr lang="en-GB" b="1"/>
                        <a:t>Outcome</a:t>
                      </a:r>
                    </a:p>
                  </a:txBody>
                  <a:tcPr>
                    <a:solidFill>
                      <a:schemeClr val="accent5">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a:p>
                  </a:txBody>
                  <a:tcPr/>
                </a:tc>
                <a:tc>
                  <a:txBody>
                    <a:bodyPr/>
                    <a:lstStyle/>
                    <a:p>
                      <a:endParaRPr lang="en-GB" sz="1400"/>
                    </a:p>
                  </a:txBody>
                  <a:tcPr/>
                </a:tc>
                <a:tc>
                  <a:txBody>
                    <a:bodyPr/>
                    <a:lstStyle/>
                    <a:p>
                      <a:endParaRPr lang="en-GB" sz="1400"/>
                    </a:p>
                  </a:txBody>
                  <a:tcPr/>
                </a:tc>
                <a:tc>
                  <a:txBody>
                    <a:bodyPr/>
                    <a:lstStyle/>
                    <a:p>
                      <a:endParaRPr lang="en-GB" sz="1400"/>
                    </a:p>
                  </a:txBody>
                  <a:tcPr/>
                </a:tc>
                <a:extLst>
                  <a:ext uri="{0D108BD9-81ED-4DB2-BD59-A6C34878D82A}">
                    <a16:rowId xmlns:a16="http://schemas.microsoft.com/office/drawing/2014/main" val="1559724925"/>
                  </a:ext>
                </a:extLst>
              </a:tr>
              <a:tr h="1188720">
                <a:tc>
                  <a:txBody>
                    <a:bodyPr/>
                    <a:lstStyle/>
                    <a:p>
                      <a:pPr algn="ctr"/>
                      <a:endParaRPr lang="en-GB" b="1"/>
                    </a:p>
                    <a:p>
                      <a:pPr algn="ctr"/>
                      <a:r>
                        <a:rPr lang="en-GB" b="1"/>
                        <a:t>Output</a:t>
                      </a:r>
                    </a:p>
                  </a:txBody>
                  <a:tcPr>
                    <a:solidFill>
                      <a:schemeClr val="accent5">
                        <a:lumMod val="40000"/>
                        <a:lumOff val="60000"/>
                      </a:schemeClr>
                    </a:solidFill>
                  </a:tcPr>
                </a:tc>
                <a:tc>
                  <a:txBody>
                    <a:bodyPr/>
                    <a:lstStyle/>
                    <a:p>
                      <a:endParaRPr lang="en-GB" sz="1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a:p>
                  </a:txBody>
                  <a:tcPr/>
                </a:tc>
                <a:tc>
                  <a:txBody>
                    <a:bodyPr/>
                    <a:lstStyle/>
                    <a:p>
                      <a:endParaRPr lang="en-GB" sz="1400"/>
                    </a:p>
                  </a:txBody>
                  <a:tcPr/>
                </a:tc>
                <a:tc>
                  <a:txBody>
                    <a:bodyPr/>
                    <a:lstStyle/>
                    <a:p>
                      <a:endParaRPr lang="en-GB" sz="1400"/>
                    </a:p>
                  </a:txBody>
                  <a:tcPr/>
                </a:tc>
                <a:extLst>
                  <a:ext uri="{0D108BD9-81ED-4DB2-BD59-A6C34878D82A}">
                    <a16:rowId xmlns:a16="http://schemas.microsoft.com/office/drawing/2014/main" val="2404051667"/>
                  </a:ext>
                </a:extLst>
              </a:tr>
              <a:tr h="1188720">
                <a:tc>
                  <a:txBody>
                    <a:bodyPr/>
                    <a:lstStyle/>
                    <a:p>
                      <a:pPr algn="ctr"/>
                      <a:endParaRPr lang="en-GB" b="1"/>
                    </a:p>
                    <a:p>
                      <a:pPr algn="ctr"/>
                      <a:r>
                        <a:rPr lang="en-GB" b="1"/>
                        <a:t>Activities</a:t>
                      </a:r>
                    </a:p>
                  </a:txBody>
                  <a:tcPr>
                    <a:solidFill>
                      <a:schemeClr val="accent5">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a:p>
                  </a:txBody>
                  <a:tcPr/>
                </a:tc>
                <a:tc>
                  <a:txBody>
                    <a:bodyPr/>
                    <a:lstStyle/>
                    <a:p>
                      <a:endParaRPr lang="en-GB" sz="1400"/>
                    </a:p>
                  </a:txBody>
                  <a:tcPr/>
                </a:tc>
                <a:tc>
                  <a:txBody>
                    <a:bodyPr/>
                    <a:lstStyle/>
                    <a:p>
                      <a:endParaRPr lang="en-GB" sz="1400"/>
                    </a:p>
                  </a:txBody>
                  <a:tcPr/>
                </a:tc>
                <a:tc>
                  <a:txBody>
                    <a:bodyPr/>
                    <a:lstStyle/>
                    <a:p>
                      <a:endParaRPr lang="en-GB" sz="1200"/>
                    </a:p>
                  </a:txBody>
                  <a:tcPr/>
                </a:tc>
                <a:extLst>
                  <a:ext uri="{0D108BD9-81ED-4DB2-BD59-A6C34878D82A}">
                    <a16:rowId xmlns:a16="http://schemas.microsoft.com/office/drawing/2014/main" val="3669556430"/>
                  </a:ext>
                </a:extLst>
              </a:tr>
            </a:tbl>
          </a:graphicData>
        </a:graphic>
      </p:graphicFrame>
    </p:spTree>
    <p:extLst>
      <p:ext uri="{BB962C8B-B14F-4D97-AF65-F5344CB8AC3E}">
        <p14:creationId xmlns:p14="http://schemas.microsoft.com/office/powerpoint/2010/main" val="3481783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B5C860-A101-DC16-A66B-E5D68C9A6833}"/>
              </a:ext>
            </a:extLst>
          </p:cNvPr>
          <p:cNvSpPr txBox="1"/>
          <p:nvPr/>
        </p:nvSpPr>
        <p:spPr>
          <a:xfrm>
            <a:off x="3814010" y="2472898"/>
            <a:ext cx="5005138" cy="830997"/>
          </a:xfrm>
          <a:prstGeom prst="rect">
            <a:avLst/>
          </a:prstGeom>
          <a:noFill/>
        </p:spPr>
        <p:txBody>
          <a:bodyPr wrap="square" rtlCol="0">
            <a:spAutoFit/>
          </a:bodyPr>
          <a:lstStyle/>
          <a:p>
            <a:r>
              <a:rPr lang="en-GB" sz="4800"/>
              <a:t>Any questions?</a:t>
            </a:r>
          </a:p>
        </p:txBody>
      </p:sp>
    </p:spTree>
    <p:extLst>
      <p:ext uri="{BB962C8B-B14F-4D97-AF65-F5344CB8AC3E}">
        <p14:creationId xmlns:p14="http://schemas.microsoft.com/office/powerpoint/2010/main" val="1062620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8C812-DA88-A640-2036-1B15EC000CD9}"/>
              </a:ext>
            </a:extLst>
          </p:cNvPr>
          <p:cNvSpPr>
            <a:spLocks noGrp="1"/>
          </p:cNvSpPr>
          <p:nvPr>
            <p:ph type="ctrTitle"/>
          </p:nvPr>
        </p:nvSpPr>
        <p:spPr/>
        <p:txBody>
          <a:bodyPr>
            <a:normAutofit fontScale="90000"/>
          </a:bodyPr>
          <a:lstStyle/>
          <a:p>
            <a:r>
              <a:rPr lang="en-GB"/>
              <a:t>Mental Health Programme- </a:t>
            </a:r>
            <a:br>
              <a:rPr lang="en-GB"/>
            </a:br>
            <a:r>
              <a:rPr lang="en-GB"/>
              <a:t>Counting what counts</a:t>
            </a:r>
          </a:p>
        </p:txBody>
      </p:sp>
      <p:sp>
        <p:nvSpPr>
          <p:cNvPr id="3" name="Subtitle 2">
            <a:extLst>
              <a:ext uri="{FF2B5EF4-FFF2-40B4-BE49-F238E27FC236}">
                <a16:creationId xmlns:a16="http://schemas.microsoft.com/office/drawing/2014/main" id="{07D7E08B-0AEC-C1EB-4F3A-985B2435C073}"/>
              </a:ext>
            </a:extLst>
          </p:cNvPr>
          <p:cNvSpPr>
            <a:spLocks noGrp="1"/>
          </p:cNvSpPr>
          <p:nvPr>
            <p:ph type="subTitle" idx="1"/>
          </p:nvPr>
        </p:nvSpPr>
        <p:spPr/>
        <p:txBody>
          <a:bodyPr>
            <a:normAutofit fontScale="55000" lnSpcReduction="20000"/>
          </a:bodyPr>
          <a:lstStyle/>
          <a:p>
            <a:r>
              <a:rPr lang="en-GB"/>
              <a:t>Hannah Jackson-Cox RN</a:t>
            </a:r>
          </a:p>
          <a:p>
            <a:r>
              <a:rPr lang="en-GB"/>
              <a:t>Senior Improvement Lead at Health Innovation East Midlands </a:t>
            </a:r>
          </a:p>
        </p:txBody>
      </p:sp>
    </p:spTree>
    <p:extLst>
      <p:ext uri="{BB962C8B-B14F-4D97-AF65-F5344CB8AC3E}">
        <p14:creationId xmlns:p14="http://schemas.microsoft.com/office/powerpoint/2010/main" val="913312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802CCF-1F90-8191-DD2A-C97C1AE61369}"/>
              </a:ext>
            </a:extLst>
          </p:cNvPr>
          <p:cNvSpPr>
            <a:spLocks noGrp="1"/>
          </p:cNvSpPr>
          <p:nvPr>
            <p:ph idx="1"/>
          </p:nvPr>
        </p:nvSpPr>
        <p:spPr>
          <a:xfrm>
            <a:off x="838200" y="1998481"/>
            <a:ext cx="5981054" cy="4178481"/>
          </a:xfrm>
        </p:spPr>
        <p:txBody>
          <a:bodyPr>
            <a:normAutofit fontScale="85000" lnSpcReduction="20000"/>
          </a:bodyPr>
          <a:lstStyle/>
          <a:p>
            <a:pPr fontAlgn="base">
              <a:lnSpc>
                <a:spcPct val="120000"/>
              </a:lnSpc>
            </a:pPr>
            <a:r>
              <a:rPr lang="en-GB" sz="2800"/>
              <a:t>One of </a:t>
            </a:r>
            <a:r>
              <a:rPr lang="en-GB" sz="2800">
                <a:solidFill>
                  <a:srgbClr val="EC008C"/>
                </a:solidFill>
              </a:rPr>
              <a:t>15 health innovation networks across England</a:t>
            </a:r>
            <a:r>
              <a:rPr lang="en-US" sz="2800"/>
              <a:t>​, we are the East Midlands NHS innovation arm.</a:t>
            </a:r>
            <a:endParaRPr lang="en-GB" sz="2800">
              <a:effectLst/>
              <a:ea typeface="Times New Roman" panose="02020603050405020304" pitchFamily="18" charset="0"/>
            </a:endParaRPr>
          </a:p>
          <a:p>
            <a:pPr fontAlgn="base">
              <a:lnSpc>
                <a:spcPct val="120000"/>
              </a:lnSpc>
            </a:pPr>
            <a:r>
              <a:rPr lang="en-GB" sz="2800">
                <a:ea typeface="Times New Roman" panose="02020603050405020304" pitchFamily="18" charset="0"/>
              </a:rPr>
              <a:t>With </a:t>
            </a:r>
            <a:r>
              <a:rPr lang="en-GB" sz="2800">
                <a:solidFill>
                  <a:srgbClr val="EC008C"/>
                </a:solidFill>
                <a:effectLst/>
                <a:ea typeface="Times New Roman" panose="02020603050405020304" pitchFamily="18" charset="0"/>
              </a:rPr>
              <a:t>10 years expertise </a:t>
            </a:r>
            <a:r>
              <a:rPr lang="en-GB" sz="2800">
                <a:effectLst/>
                <a:ea typeface="Times New Roman" panose="02020603050405020304" pitchFamily="18" charset="0"/>
              </a:rPr>
              <a:t>at adoption of transformative technologies and pathways, via our pipeline we help </a:t>
            </a:r>
            <a:r>
              <a:rPr lang="en-GB" sz="2800">
                <a:solidFill>
                  <a:schemeClr val="accent1"/>
                </a:solidFill>
                <a:effectLst/>
                <a:ea typeface="Times New Roman" panose="02020603050405020304" pitchFamily="18" charset="0"/>
              </a:rPr>
              <a:t>identify and import</a:t>
            </a:r>
            <a:r>
              <a:rPr lang="en-GB" sz="2800">
                <a:effectLst/>
                <a:ea typeface="Times New Roman" panose="02020603050405020304" pitchFamily="18" charset="0"/>
              </a:rPr>
              <a:t> solutions to their challenges</a:t>
            </a:r>
          </a:p>
          <a:p>
            <a:pPr fontAlgn="base">
              <a:lnSpc>
                <a:spcPct val="120000"/>
              </a:lnSpc>
            </a:pPr>
            <a:r>
              <a:rPr lang="en-GB" sz="2800"/>
              <a:t>We are funded by the NHS – our core support and services are </a:t>
            </a:r>
            <a:r>
              <a:rPr lang="en-GB" sz="2800">
                <a:solidFill>
                  <a:schemeClr val="accent1"/>
                </a:solidFill>
              </a:rPr>
              <a:t>free to local NHS partners</a:t>
            </a:r>
            <a:endParaRPr lang="en-GB" sz="2400">
              <a:solidFill>
                <a:schemeClr val="accent1"/>
              </a:solidFill>
            </a:endParaRPr>
          </a:p>
        </p:txBody>
      </p:sp>
      <p:sp>
        <p:nvSpPr>
          <p:cNvPr id="4" name="Title 16">
            <a:extLst>
              <a:ext uri="{FF2B5EF4-FFF2-40B4-BE49-F238E27FC236}">
                <a16:creationId xmlns:a16="http://schemas.microsoft.com/office/drawing/2014/main" id="{4CEAA0A2-8ACD-8768-869A-96A43E8C33B2}"/>
              </a:ext>
            </a:extLst>
          </p:cNvPr>
          <p:cNvSpPr>
            <a:spLocks noGrp="1"/>
          </p:cNvSpPr>
          <p:nvPr>
            <p:ph type="title"/>
          </p:nvPr>
        </p:nvSpPr>
        <p:spPr>
          <a:xfrm>
            <a:off x="838200" y="314325"/>
            <a:ext cx="8985250" cy="1009650"/>
          </a:xfrm>
        </p:spPr>
        <p:txBody>
          <a:bodyPr>
            <a:normAutofit/>
          </a:bodyPr>
          <a:lstStyle/>
          <a:p>
            <a:r>
              <a:rPr lang="en-US"/>
              <a:t>Our support and expertise</a:t>
            </a:r>
          </a:p>
        </p:txBody>
      </p:sp>
      <p:pic>
        <p:nvPicPr>
          <p:cNvPr id="6" name="Picture 5" descr="A map of england with different logos&#10;&#10;Description automatically generated">
            <a:extLst>
              <a:ext uri="{FF2B5EF4-FFF2-40B4-BE49-F238E27FC236}">
                <a16:creationId xmlns:a16="http://schemas.microsoft.com/office/drawing/2014/main" id="{3174914E-DAE2-6F58-C2FA-1169A7ACF1AA}"/>
              </a:ext>
            </a:extLst>
          </p:cNvPr>
          <p:cNvPicPr>
            <a:picLocks noChangeAspect="1"/>
          </p:cNvPicPr>
          <p:nvPr/>
        </p:nvPicPr>
        <p:blipFill>
          <a:blip r:embed="rId3"/>
          <a:stretch>
            <a:fillRect/>
          </a:stretch>
        </p:blipFill>
        <p:spPr>
          <a:xfrm>
            <a:off x="7026788" y="1611866"/>
            <a:ext cx="4857718" cy="4703736"/>
          </a:xfrm>
          <a:prstGeom prst="rect">
            <a:avLst/>
          </a:prstGeom>
        </p:spPr>
      </p:pic>
    </p:spTree>
    <p:extLst>
      <p:ext uri="{BB962C8B-B14F-4D97-AF65-F5344CB8AC3E}">
        <p14:creationId xmlns:p14="http://schemas.microsoft.com/office/powerpoint/2010/main" val="4067076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62A91-0270-169D-12E2-782084010D36}"/>
              </a:ext>
            </a:extLst>
          </p:cNvPr>
          <p:cNvSpPr>
            <a:spLocks noGrp="1"/>
          </p:cNvSpPr>
          <p:nvPr>
            <p:ph type="title"/>
          </p:nvPr>
        </p:nvSpPr>
        <p:spPr/>
        <p:txBody>
          <a:bodyPr/>
          <a:lstStyle/>
          <a:p>
            <a:r>
              <a:rPr lang="en-GB"/>
              <a:t>Mental Health Programme </a:t>
            </a:r>
          </a:p>
        </p:txBody>
      </p:sp>
      <p:graphicFrame>
        <p:nvGraphicFramePr>
          <p:cNvPr id="10" name="Content Placeholder 5">
            <a:extLst>
              <a:ext uri="{FF2B5EF4-FFF2-40B4-BE49-F238E27FC236}">
                <a16:creationId xmlns:a16="http://schemas.microsoft.com/office/drawing/2014/main" id="{185F315E-B6C6-FAE2-5E13-B72D3D58D545}"/>
              </a:ext>
            </a:extLst>
          </p:cNvPr>
          <p:cNvGraphicFramePr>
            <a:graphicFrameLocks noGrp="1"/>
          </p:cNvGraphicFramePr>
          <p:nvPr>
            <p:ph idx="1"/>
          </p:nvPr>
        </p:nvGraphicFramePr>
        <p:xfrm>
          <a:off x="838200" y="1998481"/>
          <a:ext cx="10515600" cy="4178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0745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5F9A6-1942-57BD-9075-7AD1D738DB6C}"/>
              </a:ext>
            </a:extLst>
          </p:cNvPr>
          <p:cNvSpPr>
            <a:spLocks noGrp="1"/>
          </p:cNvSpPr>
          <p:nvPr>
            <p:ph type="title"/>
          </p:nvPr>
        </p:nvSpPr>
        <p:spPr>
          <a:xfrm>
            <a:off x="838198" y="547815"/>
            <a:ext cx="5167185" cy="1680519"/>
          </a:xfrm>
        </p:spPr>
        <p:txBody>
          <a:bodyPr>
            <a:normAutofit/>
          </a:bodyPr>
          <a:lstStyle/>
          <a:p>
            <a:r>
              <a:rPr lang="en-GB"/>
              <a:t>Patient safety and improvement</a:t>
            </a:r>
          </a:p>
        </p:txBody>
      </p:sp>
      <p:sp>
        <p:nvSpPr>
          <p:cNvPr id="3" name="Content Placeholder 2">
            <a:extLst>
              <a:ext uri="{FF2B5EF4-FFF2-40B4-BE49-F238E27FC236}">
                <a16:creationId xmlns:a16="http://schemas.microsoft.com/office/drawing/2014/main" id="{CA9E428E-8E5E-2B3C-34AF-38AC14E7443F}"/>
              </a:ext>
            </a:extLst>
          </p:cNvPr>
          <p:cNvSpPr>
            <a:spLocks noGrp="1"/>
          </p:cNvSpPr>
          <p:nvPr>
            <p:ph idx="1"/>
          </p:nvPr>
        </p:nvSpPr>
        <p:spPr>
          <a:xfrm>
            <a:off x="6186619" y="547815"/>
            <a:ext cx="5178960" cy="1680519"/>
          </a:xfrm>
        </p:spPr>
        <p:txBody>
          <a:bodyPr anchor="ctr">
            <a:normAutofit/>
          </a:bodyPr>
          <a:lstStyle/>
          <a:p>
            <a:r>
              <a:rPr lang="en-GB" sz="1900"/>
              <a:t>“It doesn’t matter how small the improvement, we’re going to do it, we’re going to energise each other and create this culture which is about this idea of continuous learning and continuous improvement” –Sir Dave Brailsford</a:t>
            </a:r>
          </a:p>
        </p:txBody>
      </p:sp>
      <p:pic>
        <p:nvPicPr>
          <p:cNvPr id="5" name="Picture 4" descr="Lightbulb idea concept">
            <a:extLst>
              <a:ext uri="{FF2B5EF4-FFF2-40B4-BE49-F238E27FC236}">
                <a16:creationId xmlns:a16="http://schemas.microsoft.com/office/drawing/2014/main" id="{590B79FE-C689-4352-91CA-DCFBB091088B}"/>
              </a:ext>
            </a:extLst>
          </p:cNvPr>
          <p:cNvPicPr>
            <a:picLocks noChangeAspect="1"/>
          </p:cNvPicPr>
          <p:nvPr/>
        </p:nvPicPr>
        <p:blipFill rotWithShape="1">
          <a:blip r:embed="rId2"/>
          <a:srcRect r="40666" b="-1"/>
          <a:stretch/>
        </p:blipFill>
        <p:spPr>
          <a:xfrm>
            <a:off x="1108362" y="2421923"/>
            <a:ext cx="3298800" cy="3711146"/>
          </a:xfrm>
          <a:prstGeom prst="rect">
            <a:avLst/>
          </a:prstGeom>
        </p:spPr>
      </p:pic>
      <p:pic>
        <p:nvPicPr>
          <p:cNvPr id="4" name="Content Placeholder 4">
            <a:extLst>
              <a:ext uri="{FF2B5EF4-FFF2-40B4-BE49-F238E27FC236}">
                <a16:creationId xmlns:a16="http://schemas.microsoft.com/office/drawing/2014/main" id="{547467D0-C943-7BBF-BA06-10B1BF411994}"/>
              </a:ext>
            </a:extLst>
          </p:cNvPr>
          <p:cNvPicPr>
            <a:picLocks noChangeAspect="1"/>
          </p:cNvPicPr>
          <p:nvPr/>
        </p:nvPicPr>
        <p:blipFill rotWithShape="1">
          <a:blip r:embed="rId3"/>
          <a:srcRect l="1495" b="2786"/>
          <a:stretch/>
        </p:blipFill>
        <p:spPr>
          <a:xfrm>
            <a:off x="6198394" y="2645669"/>
            <a:ext cx="5167185" cy="3263655"/>
          </a:xfrm>
          <a:prstGeom prst="rect">
            <a:avLst/>
          </a:prstGeom>
        </p:spPr>
      </p:pic>
    </p:spTree>
    <p:extLst>
      <p:ext uri="{BB962C8B-B14F-4D97-AF65-F5344CB8AC3E}">
        <p14:creationId xmlns:p14="http://schemas.microsoft.com/office/powerpoint/2010/main" val="38772083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49687-B355-AA9D-3AA9-566D325C20B4}"/>
              </a:ext>
            </a:extLst>
          </p:cNvPr>
          <p:cNvSpPr>
            <a:spLocks noGrp="1"/>
          </p:cNvSpPr>
          <p:nvPr>
            <p:ph type="title"/>
          </p:nvPr>
        </p:nvSpPr>
        <p:spPr/>
        <p:txBody>
          <a:bodyPr>
            <a:normAutofit fontScale="90000"/>
          </a:bodyPr>
          <a:lstStyle/>
          <a:p>
            <a:r>
              <a:rPr lang="en-GB" dirty="0"/>
              <a:t>Spotlight on: Reducing Restrictive Practice</a:t>
            </a:r>
          </a:p>
        </p:txBody>
      </p:sp>
      <p:pic>
        <p:nvPicPr>
          <p:cNvPr id="4" name="Content Placeholder 3" descr="A diagram of a patient&#10;&#10;Description automatically generated">
            <a:extLst>
              <a:ext uri="{FF2B5EF4-FFF2-40B4-BE49-F238E27FC236}">
                <a16:creationId xmlns:a16="http://schemas.microsoft.com/office/drawing/2014/main" id="{B3523497-1385-0A7C-7363-09C992F73C00}"/>
              </a:ext>
            </a:extLst>
          </p:cNvPr>
          <p:cNvPicPr>
            <a:picLocks noGrp="1" noChangeAspect="1"/>
          </p:cNvPicPr>
          <p:nvPr>
            <p:ph idx="1"/>
          </p:nvPr>
        </p:nvPicPr>
        <p:blipFill>
          <a:blip r:embed="rId3"/>
          <a:stretch>
            <a:fillRect/>
          </a:stretch>
        </p:blipFill>
        <p:spPr>
          <a:xfrm>
            <a:off x="1030489" y="1872085"/>
            <a:ext cx="6622007" cy="3418372"/>
          </a:xfrm>
          <a:prstGeom prst="rect">
            <a:avLst/>
          </a:prstGeom>
        </p:spPr>
      </p:pic>
      <p:pic>
        <p:nvPicPr>
          <p:cNvPr id="5" name="Picture 2" descr="The Model for Improvement">
            <a:extLst>
              <a:ext uri="{FF2B5EF4-FFF2-40B4-BE49-F238E27FC236}">
                <a16:creationId xmlns:a16="http://schemas.microsoft.com/office/drawing/2014/main" id="{9F4640B0-F76E-564B-2AD8-5D2A1BA96A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61419" y="1688797"/>
            <a:ext cx="2783050" cy="378494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30058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F3DBB2-9623-6733-37C8-9E6334071AD8}"/>
              </a:ext>
            </a:extLst>
          </p:cNvPr>
          <p:cNvPicPr>
            <a:picLocks noChangeAspect="1"/>
          </p:cNvPicPr>
          <p:nvPr/>
        </p:nvPicPr>
        <p:blipFill>
          <a:blip r:embed="rId2"/>
          <a:stretch>
            <a:fillRect/>
          </a:stretch>
        </p:blipFill>
        <p:spPr>
          <a:xfrm>
            <a:off x="357964" y="190323"/>
            <a:ext cx="7074731" cy="3130945"/>
          </a:xfrm>
          <a:prstGeom prst="rect">
            <a:avLst/>
          </a:prstGeom>
          <a:ln>
            <a:solidFill>
              <a:schemeClr val="accent2"/>
            </a:solidFill>
          </a:ln>
        </p:spPr>
      </p:pic>
      <p:pic>
        <p:nvPicPr>
          <p:cNvPr id="5" name="Picture 4">
            <a:extLst>
              <a:ext uri="{FF2B5EF4-FFF2-40B4-BE49-F238E27FC236}">
                <a16:creationId xmlns:a16="http://schemas.microsoft.com/office/drawing/2014/main" id="{C9798099-6602-1C9D-B9DD-B9657B19CBF3}"/>
              </a:ext>
            </a:extLst>
          </p:cNvPr>
          <p:cNvPicPr>
            <a:picLocks noChangeAspect="1"/>
          </p:cNvPicPr>
          <p:nvPr/>
        </p:nvPicPr>
        <p:blipFill>
          <a:blip r:embed="rId3"/>
          <a:stretch>
            <a:fillRect/>
          </a:stretch>
        </p:blipFill>
        <p:spPr>
          <a:xfrm>
            <a:off x="3412954" y="2996415"/>
            <a:ext cx="8553429" cy="3054361"/>
          </a:xfrm>
          <a:prstGeom prst="rect">
            <a:avLst/>
          </a:prstGeom>
          <a:ln>
            <a:solidFill>
              <a:schemeClr val="accent2"/>
            </a:solidFill>
          </a:ln>
        </p:spPr>
      </p:pic>
      <p:sp>
        <p:nvSpPr>
          <p:cNvPr id="8" name="Rectangle 7">
            <a:extLst>
              <a:ext uri="{FF2B5EF4-FFF2-40B4-BE49-F238E27FC236}">
                <a16:creationId xmlns:a16="http://schemas.microsoft.com/office/drawing/2014/main" id="{2AC9D6CA-8B50-6CB1-5845-ABED3041DE88}"/>
              </a:ext>
            </a:extLst>
          </p:cNvPr>
          <p:cNvSpPr/>
          <p:nvPr/>
        </p:nvSpPr>
        <p:spPr>
          <a:xfrm>
            <a:off x="7528948" y="190323"/>
            <a:ext cx="684803"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12700">
                  <a:solidFill>
                    <a:srgbClr val="E6007E"/>
                  </a:solidFill>
                  <a:prstDash val="solid"/>
                </a:ln>
                <a:pattFill prst="pct50">
                  <a:fgClr>
                    <a:srgbClr val="E6007E"/>
                  </a:fgClr>
                  <a:bgClr>
                    <a:srgbClr val="E6007E">
                      <a:lumMod val="20000"/>
                      <a:lumOff val="80000"/>
                    </a:srgbClr>
                  </a:bgClr>
                </a:pattFill>
                <a:effectLst>
                  <a:outerShdw dist="38100" dir="2640000" algn="bl" rotWithShape="0">
                    <a:srgbClr val="E6007E"/>
                  </a:outerShdw>
                </a:effectLst>
                <a:uLnTx/>
                <a:uFillTx/>
                <a:latin typeface="Arial" panose="020B0604020202020204"/>
                <a:ea typeface="+mn-ea"/>
                <a:cs typeface="+mn-cs"/>
              </a:rPr>
              <a:t>A</a:t>
            </a:r>
          </a:p>
        </p:txBody>
      </p:sp>
      <p:sp>
        <p:nvSpPr>
          <p:cNvPr id="9" name="Rectangle 8">
            <a:extLst>
              <a:ext uri="{FF2B5EF4-FFF2-40B4-BE49-F238E27FC236}">
                <a16:creationId xmlns:a16="http://schemas.microsoft.com/office/drawing/2014/main" id="{01863133-7846-87A4-2157-8611FA7F3F89}"/>
              </a:ext>
            </a:extLst>
          </p:cNvPr>
          <p:cNvSpPr/>
          <p:nvPr/>
        </p:nvSpPr>
        <p:spPr>
          <a:xfrm>
            <a:off x="2517104" y="5127446"/>
            <a:ext cx="684803"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12700">
                  <a:solidFill>
                    <a:srgbClr val="E6007E"/>
                  </a:solidFill>
                  <a:prstDash val="solid"/>
                </a:ln>
                <a:pattFill prst="pct50">
                  <a:fgClr>
                    <a:srgbClr val="E6007E"/>
                  </a:fgClr>
                  <a:bgClr>
                    <a:srgbClr val="E6007E">
                      <a:lumMod val="20000"/>
                      <a:lumOff val="80000"/>
                    </a:srgbClr>
                  </a:bgClr>
                </a:pattFill>
                <a:effectLst>
                  <a:outerShdw dist="38100" dir="2640000" algn="bl" rotWithShape="0">
                    <a:srgbClr val="E6007E"/>
                  </a:outerShdw>
                </a:effectLst>
                <a:uLnTx/>
                <a:uFillTx/>
                <a:latin typeface="Arial" panose="020B0604020202020204"/>
                <a:ea typeface="+mn-ea"/>
                <a:cs typeface="+mn-cs"/>
              </a:rPr>
              <a:t>B</a:t>
            </a:r>
          </a:p>
        </p:txBody>
      </p:sp>
    </p:spTree>
    <p:extLst>
      <p:ext uri="{BB962C8B-B14F-4D97-AF65-F5344CB8AC3E}">
        <p14:creationId xmlns:p14="http://schemas.microsoft.com/office/powerpoint/2010/main" val="14189646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ED564-03B9-E5AF-D053-4BC6A1FA28A3}"/>
              </a:ext>
            </a:extLst>
          </p:cNvPr>
          <p:cNvSpPr>
            <a:spLocks noGrp="1"/>
          </p:cNvSpPr>
          <p:nvPr>
            <p:ph type="title"/>
          </p:nvPr>
        </p:nvSpPr>
        <p:spPr/>
        <p:txBody>
          <a:bodyPr>
            <a:normAutofit fontScale="90000"/>
          </a:bodyPr>
          <a:lstStyle/>
          <a:p>
            <a:r>
              <a:rPr lang="en-GB"/>
              <a:t>HEAR US- A framework to enable a purposeful debrief</a:t>
            </a:r>
          </a:p>
        </p:txBody>
      </p:sp>
      <p:pic>
        <p:nvPicPr>
          <p:cNvPr id="6" name="Picture 5">
            <a:extLst>
              <a:ext uri="{FF2B5EF4-FFF2-40B4-BE49-F238E27FC236}">
                <a16:creationId xmlns:a16="http://schemas.microsoft.com/office/drawing/2014/main" id="{2E4247D5-0228-DE10-461E-CA43B74AC7AD}"/>
              </a:ext>
            </a:extLst>
          </p:cNvPr>
          <p:cNvPicPr>
            <a:picLocks noChangeAspect="1"/>
          </p:cNvPicPr>
          <p:nvPr/>
        </p:nvPicPr>
        <p:blipFill>
          <a:blip r:embed="rId3"/>
          <a:srcRect l="4629" t="1225"/>
          <a:stretch/>
        </p:blipFill>
        <p:spPr>
          <a:xfrm>
            <a:off x="3603923" y="1648408"/>
            <a:ext cx="3453086" cy="4783255"/>
          </a:xfrm>
          <a:prstGeom prst="rect">
            <a:avLst/>
          </a:prstGeom>
        </p:spPr>
      </p:pic>
    </p:spTree>
    <p:extLst>
      <p:ext uri="{BB962C8B-B14F-4D97-AF65-F5344CB8AC3E}">
        <p14:creationId xmlns:p14="http://schemas.microsoft.com/office/powerpoint/2010/main" val="3061923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5033B-B20A-D8E9-887C-4AEC85BCA142}"/>
              </a:ext>
            </a:extLst>
          </p:cNvPr>
          <p:cNvSpPr>
            <a:spLocks noGrp="1"/>
          </p:cNvSpPr>
          <p:nvPr>
            <p:ph type="title"/>
          </p:nvPr>
        </p:nvSpPr>
        <p:spPr>
          <a:xfrm>
            <a:off x="838201" y="3998018"/>
            <a:ext cx="3981854" cy="2216513"/>
          </a:xfrm>
        </p:spPr>
        <p:txBody>
          <a:bodyPr>
            <a:normAutofit/>
          </a:bodyPr>
          <a:lstStyle/>
          <a:p>
            <a:r>
              <a:rPr lang="en-GB"/>
              <a:t>Phases and layers- Post incident debrief</a:t>
            </a:r>
          </a:p>
        </p:txBody>
      </p:sp>
      <p:pic>
        <p:nvPicPr>
          <p:cNvPr id="4" name="Picture 3">
            <a:extLst>
              <a:ext uri="{FF2B5EF4-FFF2-40B4-BE49-F238E27FC236}">
                <a16:creationId xmlns:a16="http://schemas.microsoft.com/office/drawing/2014/main" id="{6104EFE0-B0F2-CBF1-D398-89DEAD2993BA}"/>
              </a:ext>
            </a:extLst>
          </p:cNvPr>
          <p:cNvPicPr>
            <a:picLocks noChangeAspect="1"/>
          </p:cNvPicPr>
          <p:nvPr/>
        </p:nvPicPr>
        <p:blipFill>
          <a:blip r:embed="rId2"/>
          <a:stretch>
            <a:fillRect/>
          </a:stretch>
        </p:blipFill>
        <p:spPr>
          <a:xfrm>
            <a:off x="659914" y="756890"/>
            <a:ext cx="10872172" cy="2527780"/>
          </a:xfrm>
          <a:custGeom>
            <a:avLst/>
            <a:gdLst/>
            <a:ahLst/>
            <a:cxnLst/>
            <a:rect l="l" t="t" r="r" b="b"/>
            <a:pathLst>
              <a:path w="10580201" h="2957472">
                <a:moveTo>
                  <a:pt x="88961" y="0"/>
                </a:moveTo>
                <a:lnTo>
                  <a:pt x="10491240" y="0"/>
                </a:lnTo>
                <a:cubicBezTo>
                  <a:pt x="10540372" y="0"/>
                  <a:pt x="10580201" y="39829"/>
                  <a:pt x="10580201" y="88961"/>
                </a:cubicBezTo>
                <a:lnTo>
                  <a:pt x="10580201" y="2868511"/>
                </a:lnTo>
                <a:cubicBezTo>
                  <a:pt x="10580201" y="2917643"/>
                  <a:pt x="10540372" y="2957472"/>
                  <a:pt x="10491240" y="2957472"/>
                </a:cubicBezTo>
                <a:lnTo>
                  <a:pt x="88961" y="2957472"/>
                </a:lnTo>
                <a:cubicBezTo>
                  <a:pt x="39829" y="2957472"/>
                  <a:pt x="0" y="2917643"/>
                  <a:pt x="0" y="2868511"/>
                </a:cubicBezTo>
                <a:lnTo>
                  <a:pt x="0" y="88961"/>
                </a:lnTo>
                <a:cubicBezTo>
                  <a:pt x="0" y="39829"/>
                  <a:pt x="39829" y="0"/>
                  <a:pt x="88961" y="0"/>
                </a:cubicBezTo>
                <a:close/>
              </a:path>
            </a:pathLst>
          </a:custGeom>
        </p:spPr>
      </p:pic>
      <p:sp>
        <p:nvSpPr>
          <p:cNvPr id="3" name="Content Placeholder 2">
            <a:extLst>
              <a:ext uri="{FF2B5EF4-FFF2-40B4-BE49-F238E27FC236}">
                <a16:creationId xmlns:a16="http://schemas.microsoft.com/office/drawing/2014/main" id="{DD92B164-71F6-E600-1F2C-C04B481C98A9}"/>
              </a:ext>
            </a:extLst>
          </p:cNvPr>
          <p:cNvSpPr>
            <a:spLocks noGrp="1"/>
          </p:cNvSpPr>
          <p:nvPr>
            <p:ph idx="1"/>
          </p:nvPr>
        </p:nvSpPr>
        <p:spPr>
          <a:xfrm>
            <a:off x="4970835" y="4593771"/>
            <a:ext cx="6382966" cy="1620760"/>
          </a:xfrm>
        </p:spPr>
        <p:txBody>
          <a:bodyPr>
            <a:normAutofit/>
          </a:bodyPr>
          <a:lstStyle/>
          <a:p>
            <a:pPr>
              <a:lnSpc>
                <a:spcPct val="100000"/>
              </a:lnSpc>
            </a:pPr>
            <a:r>
              <a:rPr lang="en-GB" sz="2200"/>
              <a:t>Understanding current debrief practice- is this being recorded? Is it informing care plans? </a:t>
            </a:r>
          </a:p>
          <a:p>
            <a:pPr>
              <a:lnSpc>
                <a:spcPct val="100000"/>
              </a:lnSpc>
            </a:pPr>
            <a:r>
              <a:rPr lang="en-GB" sz="2200"/>
              <a:t>Measure as we move through the process</a:t>
            </a:r>
          </a:p>
        </p:txBody>
      </p:sp>
      <p:pic>
        <p:nvPicPr>
          <p:cNvPr id="7" name="Graphic 6" descr="Harvey Balls 25% with solid fill">
            <a:extLst>
              <a:ext uri="{FF2B5EF4-FFF2-40B4-BE49-F238E27FC236}">
                <a16:creationId xmlns:a16="http://schemas.microsoft.com/office/drawing/2014/main" id="{543A0D27-DA24-C71C-C81D-4A21F7438B9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47800" y="3211143"/>
            <a:ext cx="914400" cy="914400"/>
          </a:xfrm>
          <a:prstGeom prst="rect">
            <a:avLst/>
          </a:prstGeom>
        </p:spPr>
      </p:pic>
      <p:pic>
        <p:nvPicPr>
          <p:cNvPr id="20" name="Graphic 19" descr="Harvey Balls 50% with solid fill">
            <a:extLst>
              <a:ext uri="{FF2B5EF4-FFF2-40B4-BE49-F238E27FC236}">
                <a16:creationId xmlns:a16="http://schemas.microsoft.com/office/drawing/2014/main" id="{544275FE-D619-9CBF-6C44-2FDCB6361D7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35612" y="3211143"/>
            <a:ext cx="914400" cy="914400"/>
          </a:xfrm>
          <a:prstGeom prst="rect">
            <a:avLst/>
          </a:prstGeom>
        </p:spPr>
      </p:pic>
      <p:pic>
        <p:nvPicPr>
          <p:cNvPr id="22" name="Graphic 21" descr="Harvey Balls 75% with solid fill">
            <a:extLst>
              <a:ext uri="{FF2B5EF4-FFF2-40B4-BE49-F238E27FC236}">
                <a16:creationId xmlns:a16="http://schemas.microsoft.com/office/drawing/2014/main" id="{5B5B6A5D-B9F5-C85B-7105-D5CE634107A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14747" y="3215250"/>
            <a:ext cx="914400" cy="914400"/>
          </a:xfrm>
          <a:prstGeom prst="rect">
            <a:avLst/>
          </a:prstGeom>
        </p:spPr>
      </p:pic>
      <p:pic>
        <p:nvPicPr>
          <p:cNvPr id="24" name="Graphic 23" descr="Harvey Balls 100% with solid fill">
            <a:extLst>
              <a:ext uri="{FF2B5EF4-FFF2-40B4-BE49-F238E27FC236}">
                <a16:creationId xmlns:a16="http://schemas.microsoft.com/office/drawing/2014/main" id="{B9A21BBC-9ED1-05ED-3873-6C6D3CE1258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636752" y="3211143"/>
            <a:ext cx="914400" cy="914400"/>
          </a:xfrm>
          <a:prstGeom prst="rect">
            <a:avLst/>
          </a:prstGeom>
        </p:spPr>
      </p:pic>
    </p:spTree>
    <p:extLst>
      <p:ext uri="{BB962C8B-B14F-4D97-AF65-F5344CB8AC3E}">
        <p14:creationId xmlns:p14="http://schemas.microsoft.com/office/powerpoint/2010/main" val="3602612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E689C-FA5D-28DE-3088-BED86AC5C770}"/>
              </a:ext>
            </a:extLst>
          </p:cNvPr>
          <p:cNvSpPr>
            <a:spLocks noGrp="1"/>
          </p:cNvSpPr>
          <p:nvPr>
            <p:ph type="title"/>
          </p:nvPr>
        </p:nvSpPr>
        <p:spPr/>
        <p:txBody>
          <a:bodyPr/>
          <a:lstStyle/>
          <a:p>
            <a:r>
              <a:rPr lang="en-GB" dirty="0"/>
              <a:t>Spotlight on: Reducing Self-Harm</a:t>
            </a:r>
          </a:p>
        </p:txBody>
      </p:sp>
      <p:graphicFrame>
        <p:nvGraphicFramePr>
          <p:cNvPr id="7" name="Content Placeholder 2">
            <a:extLst>
              <a:ext uri="{FF2B5EF4-FFF2-40B4-BE49-F238E27FC236}">
                <a16:creationId xmlns:a16="http://schemas.microsoft.com/office/drawing/2014/main" id="{5F034759-1D90-A8DA-AFFC-4370601C73F9}"/>
              </a:ext>
            </a:extLst>
          </p:cNvPr>
          <p:cNvGraphicFramePr>
            <a:graphicFrameLocks noGrp="1"/>
          </p:cNvGraphicFramePr>
          <p:nvPr>
            <p:ph idx="1"/>
          </p:nvPr>
        </p:nvGraphicFramePr>
        <p:xfrm>
          <a:off x="838200" y="1998481"/>
          <a:ext cx="10515600" cy="41784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51526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BBD6F-ACD9-09A2-C4B1-258686B94634}"/>
              </a:ext>
            </a:extLst>
          </p:cNvPr>
          <p:cNvSpPr>
            <a:spLocks noGrp="1"/>
          </p:cNvSpPr>
          <p:nvPr>
            <p:ph type="title"/>
          </p:nvPr>
        </p:nvSpPr>
        <p:spPr/>
        <p:txBody>
          <a:bodyPr/>
          <a:lstStyle/>
          <a:p>
            <a:r>
              <a:rPr lang="en-GB"/>
              <a:t>Aim</a:t>
            </a:r>
          </a:p>
        </p:txBody>
      </p:sp>
      <p:graphicFrame>
        <p:nvGraphicFramePr>
          <p:cNvPr id="12" name="Content Placeholder 2">
            <a:extLst>
              <a:ext uri="{FF2B5EF4-FFF2-40B4-BE49-F238E27FC236}">
                <a16:creationId xmlns:a16="http://schemas.microsoft.com/office/drawing/2014/main" id="{FB3B6C57-2F2C-E4B0-4D24-5ED762D894F7}"/>
              </a:ext>
            </a:extLst>
          </p:cNvPr>
          <p:cNvGraphicFramePr>
            <a:graphicFrameLocks noGrp="1"/>
          </p:cNvGraphicFramePr>
          <p:nvPr>
            <p:ph idx="1"/>
          </p:nvPr>
        </p:nvGraphicFramePr>
        <p:xfrm>
          <a:off x="838200" y="1998481"/>
          <a:ext cx="10515600" cy="41784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263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F4ED23-8A34-9FE7-78E7-449600FAED69}"/>
              </a:ext>
            </a:extLst>
          </p:cNvPr>
          <p:cNvSpPr>
            <a:spLocks noGrp="1"/>
          </p:cNvSpPr>
          <p:nvPr>
            <p:ph type="title"/>
          </p:nvPr>
        </p:nvSpPr>
        <p:spPr/>
        <p:txBody>
          <a:bodyPr/>
          <a:lstStyle/>
          <a:p>
            <a:r>
              <a:rPr lang="en-GB"/>
              <a:t>Measuring the impact</a:t>
            </a:r>
            <a:br>
              <a:rPr lang="en-GB"/>
            </a:br>
            <a:endParaRPr lang="en-GB"/>
          </a:p>
        </p:txBody>
      </p:sp>
      <p:sp>
        <p:nvSpPr>
          <p:cNvPr id="5" name="Text Placeholder 4">
            <a:extLst>
              <a:ext uri="{FF2B5EF4-FFF2-40B4-BE49-F238E27FC236}">
                <a16:creationId xmlns:a16="http://schemas.microsoft.com/office/drawing/2014/main" id="{CFEE499C-79B7-2239-07AC-2E614C10E3BD}"/>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5631949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4B516-0B88-2729-C269-55B78E3EAC5E}"/>
              </a:ext>
            </a:extLst>
          </p:cNvPr>
          <p:cNvSpPr>
            <a:spLocks noGrp="1"/>
          </p:cNvSpPr>
          <p:nvPr>
            <p:ph type="title"/>
          </p:nvPr>
        </p:nvSpPr>
        <p:spPr/>
        <p:txBody>
          <a:bodyPr>
            <a:normAutofit fontScale="90000"/>
          </a:bodyPr>
          <a:lstStyle/>
          <a:p>
            <a:r>
              <a:rPr lang="en-GB" dirty="0"/>
              <a:t>Social connectedness &amp; Quality Improvement</a:t>
            </a:r>
          </a:p>
        </p:txBody>
      </p:sp>
      <p:sp>
        <p:nvSpPr>
          <p:cNvPr id="3" name="Content Placeholder 2">
            <a:extLst>
              <a:ext uri="{FF2B5EF4-FFF2-40B4-BE49-F238E27FC236}">
                <a16:creationId xmlns:a16="http://schemas.microsoft.com/office/drawing/2014/main" id="{D58487CC-A4BB-8DCA-9A16-67102D972734}"/>
              </a:ext>
            </a:extLst>
          </p:cNvPr>
          <p:cNvSpPr>
            <a:spLocks noGrp="1"/>
          </p:cNvSpPr>
          <p:nvPr>
            <p:ph idx="1"/>
          </p:nvPr>
        </p:nvSpPr>
        <p:spPr/>
        <p:txBody>
          <a:bodyPr/>
          <a:lstStyle/>
          <a:p>
            <a:r>
              <a:rPr lang="en-GB" dirty="0"/>
              <a:t>“Relationships aren’t a priority, they’re a prerequisite” </a:t>
            </a:r>
          </a:p>
        </p:txBody>
      </p:sp>
      <p:pic>
        <p:nvPicPr>
          <p:cNvPr id="5" name="Picture 4">
            <a:extLst>
              <a:ext uri="{FF2B5EF4-FFF2-40B4-BE49-F238E27FC236}">
                <a16:creationId xmlns:a16="http://schemas.microsoft.com/office/drawing/2014/main" id="{6283F6ED-3D47-EB5E-EE18-B8AB56E48258}"/>
              </a:ext>
            </a:extLst>
          </p:cNvPr>
          <p:cNvPicPr>
            <a:picLocks noChangeAspect="1"/>
          </p:cNvPicPr>
          <p:nvPr/>
        </p:nvPicPr>
        <p:blipFill>
          <a:blip r:embed="rId3"/>
          <a:stretch>
            <a:fillRect/>
          </a:stretch>
        </p:blipFill>
        <p:spPr>
          <a:xfrm>
            <a:off x="935666" y="2512009"/>
            <a:ext cx="7291165" cy="3151424"/>
          </a:xfrm>
          <a:prstGeom prst="rect">
            <a:avLst/>
          </a:prstGeom>
        </p:spPr>
      </p:pic>
      <p:sp>
        <p:nvSpPr>
          <p:cNvPr id="6" name="TextBox 5">
            <a:extLst>
              <a:ext uri="{FF2B5EF4-FFF2-40B4-BE49-F238E27FC236}">
                <a16:creationId xmlns:a16="http://schemas.microsoft.com/office/drawing/2014/main" id="{C1664369-9E5F-996D-DEA1-0829DE16C1E9}"/>
              </a:ext>
            </a:extLst>
          </p:cNvPr>
          <p:cNvSpPr txBox="1"/>
          <p:nvPr/>
        </p:nvSpPr>
        <p:spPr>
          <a:xfrm>
            <a:off x="7434022" y="5458533"/>
            <a:ext cx="3763925"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02885"/>
                </a:solidFill>
                <a:effectLst/>
                <a:uLnTx/>
                <a:uFillTx/>
                <a:latin typeface="Arial" panose="020B0604020202020204"/>
                <a:ea typeface="+mn-ea"/>
                <a:cs typeface="+mn-cs"/>
              </a:rPr>
              <a:t>Warwick Business School, in collaboration with Virginia Mason Institute</a:t>
            </a:r>
          </a:p>
        </p:txBody>
      </p:sp>
    </p:spTree>
    <p:extLst>
      <p:ext uri="{BB962C8B-B14F-4D97-AF65-F5344CB8AC3E}">
        <p14:creationId xmlns:p14="http://schemas.microsoft.com/office/powerpoint/2010/main" val="1665146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C1AD9-76AE-E8DA-40B0-B795B30C3B91}"/>
              </a:ext>
            </a:extLst>
          </p:cNvPr>
          <p:cNvSpPr>
            <a:spLocks noGrp="1"/>
          </p:cNvSpPr>
          <p:nvPr>
            <p:ph type="title"/>
          </p:nvPr>
        </p:nvSpPr>
        <p:spPr/>
        <p:txBody>
          <a:bodyPr/>
          <a:lstStyle/>
          <a:p>
            <a:r>
              <a:rPr lang="en-US">
                <a:cs typeface="Arial"/>
              </a:rPr>
              <a:t>The Agenda</a:t>
            </a:r>
            <a:endParaRPr lang="en-US"/>
          </a:p>
        </p:txBody>
      </p:sp>
      <p:graphicFrame>
        <p:nvGraphicFramePr>
          <p:cNvPr id="9" name="Content Placeholder 8">
            <a:extLst>
              <a:ext uri="{FF2B5EF4-FFF2-40B4-BE49-F238E27FC236}">
                <a16:creationId xmlns:a16="http://schemas.microsoft.com/office/drawing/2014/main" id="{071C3622-2E08-D3CE-7F80-C53680703010}"/>
              </a:ext>
            </a:extLst>
          </p:cNvPr>
          <p:cNvGraphicFramePr>
            <a:graphicFrameLocks noGrp="1"/>
          </p:cNvGraphicFramePr>
          <p:nvPr>
            <p:ph idx="1"/>
          </p:nvPr>
        </p:nvGraphicFramePr>
        <p:xfrm>
          <a:off x="838200" y="1998663"/>
          <a:ext cx="10515598" cy="3623945"/>
        </p:xfrm>
        <a:graphic>
          <a:graphicData uri="http://schemas.openxmlformats.org/drawingml/2006/table">
            <a:tbl>
              <a:tblPr bandRow="1">
                <a:tableStyleId>{5C22544A-7EE6-4342-B048-85BDC9FD1C3A}</a:tableStyleId>
              </a:tblPr>
              <a:tblGrid>
                <a:gridCol w="963770">
                  <a:extLst>
                    <a:ext uri="{9D8B030D-6E8A-4147-A177-3AD203B41FA5}">
                      <a16:colId xmlns:a16="http://schemas.microsoft.com/office/drawing/2014/main" val="1299175603"/>
                    </a:ext>
                  </a:extLst>
                </a:gridCol>
                <a:gridCol w="2471452">
                  <a:extLst>
                    <a:ext uri="{9D8B030D-6E8A-4147-A177-3AD203B41FA5}">
                      <a16:colId xmlns:a16="http://schemas.microsoft.com/office/drawing/2014/main" val="813269730"/>
                    </a:ext>
                  </a:extLst>
                </a:gridCol>
                <a:gridCol w="7080376">
                  <a:extLst>
                    <a:ext uri="{9D8B030D-6E8A-4147-A177-3AD203B41FA5}">
                      <a16:colId xmlns:a16="http://schemas.microsoft.com/office/drawing/2014/main" val="3626257917"/>
                    </a:ext>
                  </a:extLst>
                </a:gridCol>
              </a:tblGrid>
              <a:tr h="561975">
                <a:tc>
                  <a:txBody>
                    <a:bodyPr/>
                    <a:lstStyle/>
                    <a:p>
                      <a:pPr fontAlgn="base">
                        <a:lnSpc>
                          <a:spcPts val="2175"/>
                        </a:lnSpc>
                      </a:pPr>
                      <a:r>
                        <a:rPr lang="en-US" sz="1800" b="1">
                          <a:solidFill>
                            <a:srgbClr val="FFFFFF"/>
                          </a:solidFill>
                          <a:effectLst/>
                          <a:latin typeface="Arial" panose="020B0604020202020204" pitchFamily="34" charset="0"/>
                        </a:rPr>
                        <a:t>No/Ref </a:t>
                      </a:r>
                      <a:endParaRPr lang="en-US" b="1">
                        <a:solidFill>
                          <a:srgbClr val="FFFFFF"/>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solidFill>
                      <a:srgbClr val="312885"/>
                    </a:solidFill>
                  </a:tcPr>
                </a:tc>
                <a:tc>
                  <a:txBody>
                    <a:bodyPr/>
                    <a:lstStyle/>
                    <a:p>
                      <a:pPr fontAlgn="base">
                        <a:lnSpc>
                          <a:spcPts val="2175"/>
                        </a:lnSpc>
                      </a:pPr>
                      <a:r>
                        <a:rPr lang="en-US" sz="1800" b="1">
                          <a:solidFill>
                            <a:srgbClr val="FFFFFF"/>
                          </a:solidFill>
                          <a:effectLst/>
                          <a:latin typeface="Arial" panose="020B0604020202020204" pitchFamily="34" charset="0"/>
                        </a:rPr>
                        <a:t>Times</a:t>
                      </a:r>
                      <a:endParaRPr lang="en-US" b="1">
                        <a:solidFill>
                          <a:srgbClr val="FFFFFF"/>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solidFill>
                      <a:srgbClr val="312885"/>
                    </a:solidFill>
                  </a:tcPr>
                </a:tc>
                <a:tc>
                  <a:txBody>
                    <a:bodyPr/>
                    <a:lstStyle/>
                    <a:p>
                      <a:pPr fontAlgn="base">
                        <a:lnSpc>
                          <a:spcPts val="2175"/>
                        </a:lnSpc>
                      </a:pPr>
                      <a:r>
                        <a:rPr lang="en-US" sz="1800" b="1">
                          <a:solidFill>
                            <a:srgbClr val="FFFFFF"/>
                          </a:solidFill>
                          <a:effectLst/>
                          <a:latin typeface="Arial" panose="020B0604020202020204" pitchFamily="34" charset="0"/>
                        </a:rPr>
                        <a:t>Item</a:t>
                      </a:r>
                      <a:endParaRPr lang="en-US" b="1">
                        <a:solidFill>
                          <a:srgbClr val="FFFFFF"/>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solidFill>
                      <a:srgbClr val="312885"/>
                    </a:solidFill>
                  </a:tcPr>
                </a:tc>
                <a:extLst>
                  <a:ext uri="{0D108BD9-81ED-4DB2-BD59-A6C34878D82A}">
                    <a16:rowId xmlns:a16="http://schemas.microsoft.com/office/drawing/2014/main" val="1578815785"/>
                  </a:ext>
                </a:extLst>
              </a:tr>
              <a:tr h="285750">
                <a:tc>
                  <a:txBody>
                    <a:bodyPr/>
                    <a:lstStyle/>
                    <a:p>
                      <a:pPr fontAlgn="base">
                        <a:lnSpc>
                          <a:spcPts val="2175"/>
                        </a:lnSpc>
                      </a:pPr>
                      <a:r>
                        <a:rPr lang="en-US" sz="1800" b="1">
                          <a:solidFill>
                            <a:srgbClr val="050505"/>
                          </a:solidFill>
                          <a:effectLst/>
                          <a:latin typeface="Arial" panose="020B0604020202020204" pitchFamily="34" charset="0"/>
                        </a:rPr>
                        <a:t>1</a:t>
                      </a:r>
                      <a:endParaRPr lang="en-US" b="1">
                        <a:solidFill>
                          <a:srgbClr val="FFFFFF"/>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800">
                          <a:solidFill>
                            <a:srgbClr val="302885"/>
                          </a:solidFill>
                          <a:effectLst/>
                          <a:latin typeface="Arial" panose="020B0604020202020204" pitchFamily="34" charset="0"/>
                        </a:rPr>
                        <a:t>13.30 – 13.45 </a:t>
                      </a:r>
                      <a:r>
                        <a:rPr lang="en-US" sz="1800" i="1">
                          <a:solidFill>
                            <a:srgbClr val="302885"/>
                          </a:solidFill>
                          <a:effectLst/>
                          <a:latin typeface="Arial" panose="020B0604020202020204" pitchFamily="34" charset="0"/>
                        </a:rPr>
                        <a:t>(15)</a:t>
                      </a:r>
                      <a:endParaRPr lang="en-US">
                        <a:solidFill>
                          <a:srgbClr val="302885"/>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800" b="1">
                          <a:solidFill>
                            <a:srgbClr val="302885"/>
                          </a:solidFill>
                          <a:effectLst/>
                          <a:latin typeface="Arial" panose="020B0604020202020204" pitchFamily="34" charset="0"/>
                        </a:rPr>
                        <a:t>Welcome and Introductions</a:t>
                      </a:r>
                      <a:endParaRPr lang="en-US">
                        <a:solidFill>
                          <a:srgbClr val="302885"/>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2873817589"/>
                  </a:ext>
                </a:extLst>
              </a:tr>
              <a:tr h="600075">
                <a:tc>
                  <a:txBody>
                    <a:bodyPr/>
                    <a:lstStyle/>
                    <a:p>
                      <a:pPr fontAlgn="base">
                        <a:lnSpc>
                          <a:spcPts val="2175"/>
                        </a:lnSpc>
                      </a:pPr>
                      <a:r>
                        <a:rPr lang="en-US" sz="1800" b="1">
                          <a:solidFill>
                            <a:srgbClr val="050505"/>
                          </a:solidFill>
                          <a:effectLst/>
                          <a:latin typeface="Arial" panose="020B0604020202020204" pitchFamily="34" charset="0"/>
                        </a:rPr>
                        <a:t>2</a:t>
                      </a:r>
                      <a:endParaRPr lang="en-US" b="1">
                        <a:solidFill>
                          <a:srgbClr val="FFFFFF"/>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800">
                          <a:solidFill>
                            <a:srgbClr val="302885"/>
                          </a:solidFill>
                          <a:effectLst/>
                          <a:latin typeface="Arial" panose="020B0604020202020204" pitchFamily="34" charset="0"/>
                        </a:rPr>
                        <a:t>13.45 – 14.00 </a:t>
                      </a:r>
                      <a:r>
                        <a:rPr lang="en-US" sz="1800" i="1">
                          <a:solidFill>
                            <a:srgbClr val="302885"/>
                          </a:solidFill>
                          <a:effectLst/>
                          <a:latin typeface="Arial" panose="020B0604020202020204" pitchFamily="34" charset="0"/>
                        </a:rPr>
                        <a:t>(15)</a:t>
                      </a:r>
                      <a:endParaRPr lang="en-US">
                        <a:solidFill>
                          <a:srgbClr val="302885"/>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325"/>
                        </a:lnSpc>
                      </a:pPr>
                      <a:r>
                        <a:rPr lang="en-US" sz="1800" b="1">
                          <a:solidFill>
                            <a:srgbClr val="302885"/>
                          </a:solidFill>
                          <a:effectLst/>
                          <a:latin typeface="Arial" panose="020B0604020202020204" pitchFamily="34" charset="0"/>
                        </a:rPr>
                        <a:t>Sophie Mason, Senior Improvement and Innovation Lead, Health Innovation East Midlands</a:t>
                      </a:r>
                      <a:endParaRPr lang="en-US">
                        <a:solidFill>
                          <a:srgbClr val="302885"/>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2409126408"/>
                  </a:ext>
                </a:extLst>
              </a:tr>
              <a:tr h="304800">
                <a:tc>
                  <a:txBody>
                    <a:bodyPr/>
                    <a:lstStyle/>
                    <a:p>
                      <a:pPr fontAlgn="base">
                        <a:lnSpc>
                          <a:spcPts val="2175"/>
                        </a:lnSpc>
                      </a:pPr>
                      <a:r>
                        <a:rPr lang="en-US" sz="1800" b="1">
                          <a:solidFill>
                            <a:srgbClr val="050505"/>
                          </a:solidFill>
                          <a:effectLst/>
                          <a:latin typeface="Arial" panose="020B0604020202020204" pitchFamily="34" charset="0"/>
                        </a:rPr>
                        <a:t>3</a:t>
                      </a:r>
                      <a:endParaRPr lang="en-US" b="1">
                        <a:solidFill>
                          <a:srgbClr val="FFFFFF"/>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800" i="1">
                          <a:solidFill>
                            <a:srgbClr val="302885"/>
                          </a:solidFill>
                          <a:effectLst/>
                          <a:latin typeface="Arial" panose="020B0604020202020204" pitchFamily="34" charset="0"/>
                        </a:rPr>
                        <a:t>14.00 - 14.15 (15)</a:t>
                      </a:r>
                      <a:endParaRPr lang="en-US">
                        <a:solidFill>
                          <a:srgbClr val="302885"/>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325"/>
                        </a:lnSpc>
                      </a:pPr>
                      <a:r>
                        <a:rPr lang="en-US" sz="1800" b="1">
                          <a:solidFill>
                            <a:srgbClr val="302885"/>
                          </a:solidFill>
                          <a:effectLst/>
                          <a:latin typeface="Arial" panose="020B0604020202020204" pitchFamily="34" charset="0"/>
                        </a:rPr>
                        <a:t>Any Questions for Sophie</a:t>
                      </a:r>
                      <a:endParaRPr lang="en-US">
                        <a:solidFill>
                          <a:srgbClr val="302885"/>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2618263701"/>
                  </a:ext>
                </a:extLst>
              </a:tr>
              <a:tr h="561975">
                <a:tc>
                  <a:txBody>
                    <a:bodyPr/>
                    <a:lstStyle/>
                    <a:p>
                      <a:pPr fontAlgn="base">
                        <a:lnSpc>
                          <a:spcPts val="2175"/>
                        </a:lnSpc>
                      </a:pPr>
                      <a:r>
                        <a:rPr lang="en-US" sz="1800" b="1">
                          <a:solidFill>
                            <a:srgbClr val="050505"/>
                          </a:solidFill>
                          <a:effectLst/>
                          <a:latin typeface="Arial" panose="020B0604020202020204" pitchFamily="34" charset="0"/>
                        </a:rPr>
                        <a:t>4</a:t>
                      </a:r>
                      <a:endParaRPr lang="en-US" b="1">
                        <a:solidFill>
                          <a:srgbClr val="FFFFFF"/>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800">
                          <a:solidFill>
                            <a:srgbClr val="302885"/>
                          </a:solidFill>
                          <a:effectLst/>
                          <a:latin typeface="Arial" panose="020B0604020202020204" pitchFamily="34" charset="0"/>
                        </a:rPr>
                        <a:t>14.15 – 14.30 </a:t>
                      </a:r>
                      <a:r>
                        <a:rPr lang="en-US" sz="1800" i="1">
                          <a:solidFill>
                            <a:srgbClr val="302885"/>
                          </a:solidFill>
                          <a:effectLst/>
                          <a:latin typeface="Arial" panose="020B0604020202020204" pitchFamily="34" charset="0"/>
                        </a:rPr>
                        <a:t>(15)</a:t>
                      </a:r>
                      <a:endParaRPr lang="en-US">
                        <a:solidFill>
                          <a:srgbClr val="302885"/>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800" b="1">
                          <a:solidFill>
                            <a:srgbClr val="302885"/>
                          </a:solidFill>
                          <a:effectLst/>
                          <a:latin typeface="Arial" panose="020B0604020202020204" pitchFamily="34" charset="0"/>
                        </a:rPr>
                        <a:t>Hannah Jackson-Cox, Senior Improvement Lead, Mental Health Programme, Health Innovation East Midlands</a:t>
                      </a:r>
                      <a:endParaRPr lang="en-US">
                        <a:solidFill>
                          <a:srgbClr val="302885"/>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3141715720"/>
                  </a:ext>
                </a:extLst>
              </a:tr>
              <a:tr h="314325">
                <a:tc>
                  <a:txBody>
                    <a:bodyPr/>
                    <a:lstStyle/>
                    <a:p>
                      <a:pPr fontAlgn="base">
                        <a:lnSpc>
                          <a:spcPts val="2175"/>
                        </a:lnSpc>
                      </a:pPr>
                      <a:r>
                        <a:rPr lang="en-US" sz="1800" b="1">
                          <a:solidFill>
                            <a:srgbClr val="050505"/>
                          </a:solidFill>
                          <a:effectLst/>
                          <a:latin typeface="Arial" panose="020B0604020202020204" pitchFamily="34" charset="0"/>
                        </a:rPr>
                        <a:t>5</a:t>
                      </a:r>
                      <a:endParaRPr lang="en-US" b="1">
                        <a:solidFill>
                          <a:srgbClr val="FFFFFF"/>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800" i="1">
                          <a:solidFill>
                            <a:srgbClr val="302885"/>
                          </a:solidFill>
                          <a:effectLst/>
                          <a:latin typeface="Arial" panose="020B0604020202020204" pitchFamily="34" charset="0"/>
                        </a:rPr>
                        <a:t>14.30 - 14.45 (15)</a:t>
                      </a:r>
                      <a:endParaRPr lang="en-US">
                        <a:solidFill>
                          <a:srgbClr val="302885"/>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800" b="1">
                          <a:solidFill>
                            <a:srgbClr val="302885"/>
                          </a:solidFill>
                          <a:effectLst/>
                          <a:latin typeface="Arial" panose="020B0604020202020204" pitchFamily="34" charset="0"/>
                        </a:rPr>
                        <a:t>Any Questions for Hannah</a:t>
                      </a:r>
                      <a:endParaRPr lang="en-US">
                        <a:solidFill>
                          <a:srgbClr val="302885"/>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3499082892"/>
                  </a:ext>
                </a:extLst>
              </a:tr>
              <a:tr h="285750">
                <a:tc>
                  <a:txBody>
                    <a:bodyPr/>
                    <a:lstStyle/>
                    <a:p>
                      <a:pPr fontAlgn="base">
                        <a:lnSpc>
                          <a:spcPts val="2175"/>
                        </a:lnSpc>
                      </a:pPr>
                      <a:r>
                        <a:rPr lang="en-US" sz="1800" b="1">
                          <a:solidFill>
                            <a:srgbClr val="050505"/>
                          </a:solidFill>
                          <a:effectLst/>
                          <a:latin typeface="Arial" panose="020B0604020202020204" pitchFamily="34" charset="0"/>
                        </a:rPr>
                        <a:t>6</a:t>
                      </a:r>
                      <a:endParaRPr lang="en-US" b="1">
                        <a:solidFill>
                          <a:srgbClr val="FFFFFF"/>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800">
                          <a:solidFill>
                            <a:srgbClr val="302885"/>
                          </a:solidFill>
                          <a:effectLst/>
                          <a:latin typeface="Arial" panose="020B0604020202020204" pitchFamily="34" charset="0"/>
                        </a:rPr>
                        <a:t>14.45 – 14.50 (5)</a:t>
                      </a:r>
                      <a:endParaRPr lang="en-US">
                        <a:solidFill>
                          <a:srgbClr val="302885"/>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800" b="1">
                          <a:solidFill>
                            <a:srgbClr val="302885"/>
                          </a:solidFill>
                          <a:effectLst/>
                          <a:latin typeface="Arial" panose="020B0604020202020204" pitchFamily="34" charset="0"/>
                        </a:rPr>
                        <a:t>Calls for help</a:t>
                      </a:r>
                      <a:endParaRPr lang="en-US">
                        <a:solidFill>
                          <a:srgbClr val="302885"/>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466052078"/>
                  </a:ext>
                </a:extLst>
              </a:tr>
              <a:tr h="285750">
                <a:tc>
                  <a:txBody>
                    <a:bodyPr/>
                    <a:lstStyle/>
                    <a:p>
                      <a:pPr fontAlgn="base">
                        <a:lnSpc>
                          <a:spcPts val="2175"/>
                        </a:lnSpc>
                      </a:pPr>
                      <a:r>
                        <a:rPr lang="en-US" sz="1800" b="1">
                          <a:solidFill>
                            <a:srgbClr val="050505"/>
                          </a:solidFill>
                          <a:effectLst/>
                          <a:latin typeface="Arial" panose="020B0604020202020204" pitchFamily="34" charset="0"/>
                        </a:rPr>
                        <a:t>7</a:t>
                      </a:r>
                      <a:endParaRPr lang="en-US" b="1">
                        <a:solidFill>
                          <a:srgbClr val="FFFFFF"/>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800">
                          <a:solidFill>
                            <a:srgbClr val="302885"/>
                          </a:solidFill>
                          <a:effectLst/>
                          <a:latin typeface="Arial" panose="020B0604020202020204" pitchFamily="34" charset="0"/>
                        </a:rPr>
                        <a:t>14.50 – 15.00 </a:t>
                      </a:r>
                      <a:r>
                        <a:rPr lang="en-US" sz="1800" i="1">
                          <a:solidFill>
                            <a:srgbClr val="302885"/>
                          </a:solidFill>
                          <a:effectLst/>
                          <a:latin typeface="Arial" panose="020B0604020202020204" pitchFamily="34" charset="0"/>
                        </a:rPr>
                        <a:t>(15)</a:t>
                      </a:r>
                      <a:r>
                        <a:rPr lang="en-US" sz="1800">
                          <a:solidFill>
                            <a:srgbClr val="302885"/>
                          </a:solidFill>
                          <a:effectLst/>
                          <a:latin typeface="Arial" panose="020B0604020202020204" pitchFamily="34" charset="0"/>
                        </a:rPr>
                        <a:t> </a:t>
                      </a:r>
                      <a:endParaRPr lang="en-US">
                        <a:solidFill>
                          <a:srgbClr val="302885"/>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tc>
                  <a:txBody>
                    <a:bodyPr/>
                    <a:lstStyle/>
                    <a:p>
                      <a:pPr fontAlgn="base">
                        <a:lnSpc>
                          <a:spcPts val="2175"/>
                        </a:lnSpc>
                      </a:pPr>
                      <a:r>
                        <a:rPr lang="en-US" sz="1800" b="1">
                          <a:solidFill>
                            <a:srgbClr val="302885"/>
                          </a:solidFill>
                          <a:effectLst/>
                          <a:latin typeface="Arial" panose="020B0604020202020204" pitchFamily="34" charset="0"/>
                        </a:rPr>
                        <a:t>Closing remarks and feedback</a:t>
                      </a:r>
                      <a:endParaRPr lang="en-US">
                        <a:solidFill>
                          <a:srgbClr val="302885"/>
                        </a:solidFill>
                        <a:effectLst/>
                      </a:endParaRPr>
                    </a:p>
                  </a:txBody>
                  <a:tcPr marL="68580" marR="68580">
                    <a:lnL w="9525" cap="flat" cmpd="sng" algn="ctr">
                      <a:solidFill>
                        <a:srgbClr val="312885"/>
                      </a:solidFill>
                      <a:prstDash val="solid"/>
                      <a:round/>
                      <a:headEnd type="none" w="med" len="med"/>
                      <a:tailEnd type="none" w="med" len="med"/>
                    </a:lnL>
                    <a:lnR w="9525" cap="flat" cmpd="sng" algn="ctr">
                      <a:solidFill>
                        <a:srgbClr val="312885"/>
                      </a:solidFill>
                      <a:prstDash val="solid"/>
                      <a:round/>
                      <a:headEnd type="none" w="med" len="med"/>
                      <a:tailEnd type="none" w="med" len="med"/>
                    </a:lnR>
                    <a:lnT w="9525" cap="flat" cmpd="sng" algn="ctr">
                      <a:solidFill>
                        <a:srgbClr val="312885"/>
                      </a:solidFill>
                      <a:prstDash val="solid"/>
                      <a:round/>
                      <a:headEnd type="none" w="med" len="med"/>
                      <a:tailEnd type="none" w="med" len="med"/>
                    </a:lnT>
                    <a:lnB w="9525" cap="flat" cmpd="sng" algn="ctr">
                      <a:solidFill>
                        <a:srgbClr val="312885"/>
                      </a:solidFill>
                      <a:prstDash val="solid"/>
                      <a:round/>
                      <a:headEnd type="none" w="med" len="med"/>
                      <a:tailEnd type="none" w="med" len="med"/>
                    </a:lnB>
                    <a:noFill/>
                  </a:tcPr>
                </a:tc>
                <a:extLst>
                  <a:ext uri="{0D108BD9-81ED-4DB2-BD59-A6C34878D82A}">
                    <a16:rowId xmlns:a16="http://schemas.microsoft.com/office/drawing/2014/main" val="1620557275"/>
                  </a:ext>
                </a:extLst>
              </a:tr>
            </a:tbl>
          </a:graphicData>
        </a:graphic>
      </p:graphicFrame>
    </p:spTree>
    <p:extLst>
      <p:ext uri="{BB962C8B-B14F-4D97-AF65-F5344CB8AC3E}">
        <p14:creationId xmlns:p14="http://schemas.microsoft.com/office/powerpoint/2010/main" val="6020589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2FB769-CB4E-6383-0882-9BB96C427125}"/>
              </a:ext>
            </a:extLst>
          </p:cNvPr>
          <p:cNvSpPr>
            <a:spLocks noGrp="1"/>
          </p:cNvSpPr>
          <p:nvPr>
            <p:ph type="title"/>
          </p:nvPr>
        </p:nvSpPr>
        <p:spPr/>
        <p:txBody>
          <a:bodyPr/>
          <a:lstStyle/>
          <a:p>
            <a:r>
              <a:rPr lang="en-GB" dirty="0"/>
              <a:t>Communities of Practice</a:t>
            </a:r>
          </a:p>
        </p:txBody>
      </p:sp>
      <p:sp>
        <p:nvSpPr>
          <p:cNvPr id="5" name="Content Placeholder 4">
            <a:extLst>
              <a:ext uri="{FF2B5EF4-FFF2-40B4-BE49-F238E27FC236}">
                <a16:creationId xmlns:a16="http://schemas.microsoft.com/office/drawing/2014/main" id="{48BE1AC8-D2A2-1D2C-F6F1-C9A3F31FB2DB}"/>
              </a:ext>
            </a:extLst>
          </p:cNvPr>
          <p:cNvSpPr>
            <a:spLocks noGrp="1"/>
          </p:cNvSpPr>
          <p:nvPr>
            <p:ph idx="1"/>
          </p:nvPr>
        </p:nvSpPr>
        <p:spPr/>
        <p:txBody>
          <a:bodyPr>
            <a:normAutofit/>
          </a:bodyPr>
          <a:lstStyle/>
          <a:p>
            <a:pPr marL="0" lvl="0" indent="0">
              <a:buNone/>
            </a:pPr>
            <a:r>
              <a:rPr lang="en-GB" sz="1800" b="1" u="sng" dirty="0">
                <a:effectLst/>
                <a:latin typeface="Calibri" panose="020F0502020204030204" pitchFamily="34" charset="0"/>
                <a:ea typeface="Times New Roman" panose="02020603050405020304" pitchFamily="18" charset="0"/>
                <a:cs typeface="Calibri" panose="020F0502020204030204" pitchFamily="34" charset="0"/>
              </a:rPr>
              <a:t>Potential value- </a:t>
            </a:r>
            <a:r>
              <a:rPr lang="en-GB" sz="1800" dirty="0">
                <a:effectLst/>
                <a:latin typeface="Calibri" panose="020F0502020204030204" pitchFamily="34" charset="0"/>
                <a:ea typeface="Times New Roman" panose="02020603050405020304" pitchFamily="18" charset="0"/>
                <a:cs typeface="Calibri" panose="020F0502020204030204" pitchFamily="34" charset="0"/>
              </a:rPr>
              <a:t>What has all this activity produced? </a:t>
            </a:r>
          </a:p>
          <a:p>
            <a:r>
              <a:rPr lang="en-GB" sz="1800" dirty="0">
                <a:effectLst/>
                <a:latin typeface="Calibri" panose="020F0502020204030204" pitchFamily="34" charset="0"/>
                <a:ea typeface="Times New Roman" panose="02020603050405020304" pitchFamily="18" charset="0"/>
                <a:cs typeface="Calibri" panose="020F0502020204030204" pitchFamily="34" charset="0"/>
              </a:rPr>
              <a:t>How has your participation changed you/the way you think about X topic? </a:t>
            </a:r>
            <a:endParaRPr lang="en-GB" sz="1800" dirty="0">
              <a:effectLst/>
              <a:latin typeface="Calibri" panose="020F0502020204030204" pitchFamily="34" charset="0"/>
              <a:ea typeface="Aptos" panose="020B0004020202020204" pitchFamily="34" charset="0"/>
              <a:cs typeface="Calibri" panose="020F0502020204030204" pitchFamily="34" charset="0"/>
            </a:endParaRPr>
          </a:p>
          <a:p>
            <a:pPr marL="0" lvl="0" indent="0">
              <a:buNone/>
            </a:pPr>
            <a:r>
              <a:rPr lang="en-GB" sz="1800" b="1" u="sng" dirty="0">
                <a:effectLst/>
                <a:latin typeface="Calibri" panose="020F0502020204030204" pitchFamily="34" charset="0"/>
                <a:ea typeface="Times New Roman" panose="02020603050405020304" pitchFamily="18" charset="0"/>
                <a:cs typeface="Calibri" panose="020F0502020204030204" pitchFamily="34" charset="0"/>
              </a:rPr>
              <a:t>Applied value </a:t>
            </a:r>
            <a:r>
              <a:rPr lang="en-GB" sz="1800" dirty="0">
                <a:effectLst/>
                <a:latin typeface="Calibri" panose="020F0502020204030204" pitchFamily="34" charset="0"/>
                <a:ea typeface="Times New Roman" panose="02020603050405020304" pitchFamily="18" charset="0"/>
                <a:cs typeface="Calibri" panose="020F0502020204030204" pitchFamily="34" charset="0"/>
              </a:rPr>
              <a:t>– What difference has it made to my context/practice/life? </a:t>
            </a:r>
            <a:endParaRPr lang="en-GB" sz="1800" dirty="0">
              <a:effectLst/>
              <a:latin typeface="Calibri" panose="020F0502020204030204" pitchFamily="34" charset="0"/>
              <a:ea typeface="Aptos" panose="020B0004020202020204" pitchFamily="34" charset="0"/>
              <a:cs typeface="Calibri" panose="020F0502020204030204" pitchFamily="34" charset="0"/>
            </a:endParaRPr>
          </a:p>
          <a:p>
            <a:r>
              <a:rPr lang="en-GB" sz="1800" dirty="0">
                <a:effectLst/>
                <a:latin typeface="Calibri" panose="020F0502020204030204" pitchFamily="34" charset="0"/>
                <a:ea typeface="Times New Roman" panose="02020603050405020304" pitchFamily="18" charset="0"/>
                <a:cs typeface="Calibri" panose="020F0502020204030204" pitchFamily="34" charset="0"/>
              </a:rPr>
              <a:t>Can you give an example of where you have used a product/tool </a:t>
            </a:r>
            <a:r>
              <a:rPr lang="en-GB" sz="1800" dirty="0">
                <a:latin typeface="Calibri" panose="020F0502020204030204" pitchFamily="34" charset="0"/>
                <a:ea typeface="Times New Roman" panose="02020603050405020304" pitchFamily="18" charset="0"/>
                <a:cs typeface="Calibri" panose="020F0502020204030204" pitchFamily="34" charset="0"/>
              </a:rPr>
              <a:t>from </a:t>
            </a:r>
            <a:r>
              <a:rPr lang="en-GB" sz="1800" dirty="0">
                <a:effectLst/>
                <a:latin typeface="Calibri" panose="020F0502020204030204" pitchFamily="34" charset="0"/>
                <a:ea typeface="Times New Roman" panose="02020603050405020304" pitchFamily="18" charset="0"/>
                <a:cs typeface="Calibri" panose="020F0502020204030204" pitchFamily="34" charset="0"/>
              </a:rPr>
              <a:t>this community/network? </a:t>
            </a:r>
          </a:p>
          <a:p>
            <a:pPr marL="0" lvl="0" indent="0">
              <a:buNone/>
            </a:pPr>
            <a:r>
              <a:rPr lang="en-GB" sz="1800" b="1" u="sng" dirty="0">
                <a:effectLst/>
                <a:latin typeface="Calibri" panose="020F0502020204030204" pitchFamily="34" charset="0"/>
                <a:ea typeface="Times New Roman" panose="02020603050405020304" pitchFamily="18" charset="0"/>
                <a:cs typeface="Calibri" panose="020F0502020204030204" pitchFamily="34" charset="0"/>
              </a:rPr>
              <a:t>Realised value</a:t>
            </a:r>
            <a:r>
              <a:rPr lang="en-GB" sz="1800" dirty="0">
                <a:effectLst/>
                <a:latin typeface="Calibri" panose="020F0502020204030204" pitchFamily="34" charset="0"/>
                <a:ea typeface="Times New Roman" panose="02020603050405020304" pitchFamily="18" charset="0"/>
                <a:cs typeface="Calibri" panose="020F0502020204030204" pitchFamily="34" charset="0"/>
              </a:rPr>
              <a:t>- What difference has it made to my ability to achieve what matters to me or other stakeholders? </a:t>
            </a:r>
            <a:endParaRPr lang="en-GB" sz="1800" dirty="0">
              <a:effectLst/>
              <a:latin typeface="Calibri" panose="020F0502020204030204" pitchFamily="34" charset="0"/>
              <a:ea typeface="Aptos" panose="020B0004020202020204" pitchFamily="34" charset="0"/>
              <a:cs typeface="Calibri" panose="020F0502020204030204" pitchFamily="34" charset="0"/>
            </a:endParaRPr>
          </a:p>
          <a:p>
            <a:r>
              <a:rPr lang="en-GB" sz="1800" dirty="0">
                <a:effectLst/>
                <a:latin typeface="Calibri" panose="020F0502020204030204" pitchFamily="34" charset="0"/>
                <a:ea typeface="Times New Roman" panose="02020603050405020304" pitchFamily="18" charset="0"/>
                <a:cs typeface="Calibri" panose="020F0502020204030204" pitchFamily="34" charset="0"/>
              </a:rPr>
              <a:t>What has your organisation been able to achieve because of your participation in this community/network? </a:t>
            </a:r>
            <a:endParaRPr lang="en-GB" sz="1800" dirty="0">
              <a:effectLst/>
              <a:latin typeface="Calibri" panose="020F0502020204030204" pitchFamily="34" charset="0"/>
              <a:ea typeface="Aptos" panose="020B0004020202020204" pitchFamily="34" charset="0"/>
              <a:cs typeface="Calibri" panose="020F0502020204030204" pitchFamily="34" charset="0"/>
            </a:endParaRPr>
          </a:p>
          <a:p>
            <a:pPr marL="0" lvl="0" indent="0">
              <a:buNone/>
            </a:pPr>
            <a:r>
              <a:rPr lang="en-GB" sz="1800" b="1" u="sng" dirty="0">
                <a:effectLst/>
                <a:latin typeface="Calibri" panose="020F0502020204030204" pitchFamily="34" charset="0"/>
                <a:ea typeface="Times New Roman" panose="02020603050405020304" pitchFamily="18" charset="0"/>
                <a:cs typeface="Calibri" panose="020F0502020204030204" pitchFamily="34" charset="0"/>
              </a:rPr>
              <a:t>Transformative value - </a:t>
            </a:r>
            <a:r>
              <a:rPr lang="en-GB" sz="1800" dirty="0">
                <a:effectLst/>
                <a:latin typeface="Calibri" panose="020F0502020204030204" pitchFamily="34" charset="0"/>
                <a:ea typeface="Times New Roman" panose="02020603050405020304" pitchFamily="18" charset="0"/>
                <a:cs typeface="Calibri" panose="020F0502020204030204" pitchFamily="34" charset="0"/>
              </a:rPr>
              <a:t>Has it changed my or other stakeholders understanding or definition of what matters? </a:t>
            </a:r>
            <a:endParaRPr lang="en-GB" sz="1800" dirty="0">
              <a:effectLst/>
              <a:latin typeface="Calibri" panose="020F0502020204030204" pitchFamily="34" charset="0"/>
              <a:ea typeface="Aptos" panose="020B0004020202020204" pitchFamily="34" charset="0"/>
              <a:cs typeface="Calibri" panose="020F0502020204030204" pitchFamily="34" charset="0"/>
            </a:endParaRPr>
          </a:p>
          <a:p>
            <a:r>
              <a:rPr lang="en-GB" sz="1800" dirty="0">
                <a:effectLst/>
                <a:latin typeface="Calibri" panose="020F0502020204030204" pitchFamily="34" charset="0"/>
                <a:ea typeface="Times New Roman" panose="02020603050405020304" pitchFamily="18" charset="0"/>
                <a:cs typeface="Calibri" panose="020F0502020204030204" pitchFamily="34" charset="0"/>
              </a:rPr>
              <a:t>Has this new understanding translated into institutional/organisational changes? </a:t>
            </a:r>
            <a:endParaRPr lang="en-GB" sz="1800" dirty="0">
              <a:effectLst/>
              <a:latin typeface="Calibri" panose="020F0502020204030204" pitchFamily="34" charset="0"/>
              <a:ea typeface="Aptos" panose="020B0004020202020204" pitchFamily="34" charset="0"/>
              <a:cs typeface="Calibri" panose="020F0502020204030204" pitchFamily="34" charset="0"/>
            </a:endParaRPr>
          </a:p>
          <a:p>
            <a:r>
              <a:rPr lang="en-GB" sz="1800" kern="100" dirty="0">
                <a:effectLst/>
                <a:latin typeface="Calibri" panose="020F0502020204030204" pitchFamily="34" charset="0"/>
                <a:ea typeface="Times New Roman" panose="02020603050405020304" pitchFamily="18" charset="0"/>
                <a:cs typeface="Calibri" panose="020F0502020204030204" pitchFamily="34" charset="0"/>
              </a:rPr>
              <a:t>Has this process of social learning influenced conversations you’re having on what matters? </a:t>
            </a:r>
            <a:endParaRPr lang="en-GB" sz="1800" dirty="0">
              <a:effectLst/>
              <a:latin typeface="Calibri" panose="020F0502020204030204" pitchFamily="34" charset="0"/>
              <a:ea typeface="Aptos" panose="020B000402020202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5761480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9F410DE-322B-9F19-09B6-C069A7188691}"/>
              </a:ext>
            </a:extLst>
          </p:cNvPr>
          <p:cNvSpPr>
            <a:spLocks noGrp="1"/>
          </p:cNvSpPr>
          <p:nvPr>
            <p:ph type="title"/>
          </p:nvPr>
        </p:nvSpPr>
        <p:spPr/>
        <p:txBody>
          <a:bodyPr/>
          <a:lstStyle/>
          <a:p>
            <a:r>
              <a:rPr lang="en-GB" dirty="0"/>
              <a:t>Thank you</a:t>
            </a:r>
          </a:p>
        </p:txBody>
      </p:sp>
      <p:sp>
        <p:nvSpPr>
          <p:cNvPr id="7" name="Text Placeholder 6">
            <a:extLst>
              <a:ext uri="{FF2B5EF4-FFF2-40B4-BE49-F238E27FC236}">
                <a16:creationId xmlns:a16="http://schemas.microsoft.com/office/drawing/2014/main" id="{D27B0B4A-6DDC-2ED3-6971-FD2C3E9912B5}"/>
              </a:ext>
            </a:extLst>
          </p:cNvPr>
          <p:cNvSpPr>
            <a:spLocks noGrp="1"/>
          </p:cNvSpPr>
          <p:nvPr>
            <p:ph type="body" idx="1"/>
          </p:nvPr>
        </p:nvSpPr>
        <p:spPr/>
        <p:txBody>
          <a:bodyPr/>
          <a:lstStyle/>
          <a:p>
            <a:r>
              <a:rPr lang="en-GB" dirty="0"/>
              <a:t>Hannah.jackson7@nottingham.ac.uk</a:t>
            </a:r>
          </a:p>
          <a:p>
            <a:r>
              <a:rPr lang="en-GB" dirty="0"/>
              <a:t>Senior Improvement Lead</a:t>
            </a:r>
          </a:p>
          <a:p>
            <a:r>
              <a:rPr lang="en-GB" dirty="0"/>
              <a:t>Health Innovation East Midlands</a:t>
            </a:r>
          </a:p>
        </p:txBody>
      </p:sp>
    </p:spTree>
    <p:extLst>
      <p:ext uri="{BB962C8B-B14F-4D97-AF65-F5344CB8AC3E}">
        <p14:creationId xmlns:p14="http://schemas.microsoft.com/office/powerpoint/2010/main" val="3458946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0D4BD-B488-6380-0100-E1C4A274F51A}"/>
              </a:ext>
            </a:extLst>
          </p:cNvPr>
          <p:cNvSpPr>
            <a:spLocks noGrp="1"/>
          </p:cNvSpPr>
          <p:nvPr>
            <p:ph type="title"/>
          </p:nvPr>
        </p:nvSpPr>
        <p:spPr/>
        <p:txBody>
          <a:bodyPr/>
          <a:lstStyle/>
          <a:p>
            <a:r>
              <a:rPr lang="en-GB"/>
              <a:t>Call for help </a:t>
            </a:r>
          </a:p>
        </p:txBody>
      </p:sp>
      <p:sp>
        <p:nvSpPr>
          <p:cNvPr id="3" name="Content Placeholder 2">
            <a:extLst>
              <a:ext uri="{FF2B5EF4-FFF2-40B4-BE49-F238E27FC236}">
                <a16:creationId xmlns:a16="http://schemas.microsoft.com/office/drawing/2014/main" id="{E0334D73-B98C-6485-DE05-48A305DC4713}"/>
              </a:ext>
            </a:extLst>
          </p:cNvPr>
          <p:cNvSpPr>
            <a:spLocks noGrp="1"/>
          </p:cNvSpPr>
          <p:nvPr>
            <p:ph idx="1"/>
          </p:nvPr>
        </p:nvSpPr>
        <p:spPr>
          <a:xfrm>
            <a:off x="838200" y="1977662"/>
            <a:ext cx="10515600" cy="444525"/>
          </a:xfrm>
        </p:spPr>
        <p:txBody>
          <a:bodyPr vert="horz" lIns="0" tIns="0" rIns="0" bIns="0" rtlCol="0" anchor="t">
            <a:normAutofit/>
          </a:bodyPr>
          <a:lstStyle/>
          <a:p>
            <a:pPr marL="0" indent="0">
              <a:buNone/>
            </a:pPr>
            <a:r>
              <a:rPr lang="en-GB" sz="1800">
                <a:effectLst/>
                <a:latin typeface="Calibri" panose="020F0502020204030204" pitchFamily="34" charset="0"/>
              </a:rPr>
              <a:t>A 5 min section thrown open to those attending to ask a question on anything PSIRF related to their peers…</a:t>
            </a:r>
          </a:p>
          <a:p>
            <a:pPr marL="0" indent="0">
              <a:buNone/>
            </a:pPr>
            <a:endParaRPr lang="en-GB" sz="2400">
              <a:latin typeface="Calibri"/>
              <a:ea typeface="Calibri"/>
              <a:cs typeface="Calibri"/>
            </a:endParaRPr>
          </a:p>
        </p:txBody>
      </p:sp>
    </p:spTree>
    <p:extLst>
      <p:ext uri="{BB962C8B-B14F-4D97-AF65-F5344CB8AC3E}">
        <p14:creationId xmlns:p14="http://schemas.microsoft.com/office/powerpoint/2010/main" val="34629619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D6E44-0AAD-223E-E7C8-CAA130E23AB0}"/>
              </a:ext>
            </a:extLst>
          </p:cNvPr>
          <p:cNvSpPr>
            <a:spLocks noGrp="1"/>
          </p:cNvSpPr>
          <p:nvPr>
            <p:ph type="title"/>
          </p:nvPr>
        </p:nvSpPr>
        <p:spPr>
          <a:xfrm>
            <a:off x="1442050" y="2872889"/>
            <a:ext cx="8984530" cy="1455349"/>
          </a:xfrm>
        </p:spPr>
        <p:txBody>
          <a:bodyPr>
            <a:noAutofit/>
          </a:bodyPr>
          <a:lstStyle/>
          <a:p>
            <a:pPr algn="ctr"/>
            <a:r>
              <a:rPr lang="en-GB" sz="3600">
                <a:cs typeface="Arial"/>
              </a:rPr>
              <a:t>How confident are we feeling about measuring the impact of PSIRF now?</a:t>
            </a:r>
            <a:endParaRPr lang="en-US" sz="3600">
              <a:cs typeface="Arial" panose="020B0604020202020204"/>
            </a:endParaRPr>
          </a:p>
        </p:txBody>
      </p:sp>
    </p:spTree>
    <p:extLst>
      <p:ext uri="{BB962C8B-B14F-4D97-AF65-F5344CB8AC3E}">
        <p14:creationId xmlns:p14="http://schemas.microsoft.com/office/powerpoint/2010/main" val="17695606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B96A9A1-A838-D10D-48AB-1EC3F91A9443}"/>
              </a:ext>
            </a:extLst>
          </p:cNvPr>
          <p:cNvSpPr txBox="1"/>
          <p:nvPr/>
        </p:nvSpPr>
        <p:spPr>
          <a:xfrm>
            <a:off x="607561" y="579253"/>
            <a:ext cx="7924800" cy="707886"/>
          </a:xfrm>
          <a:prstGeom prst="rect">
            <a:avLst/>
          </a:prstGeom>
          <a:noFill/>
        </p:spPr>
        <p:txBody>
          <a:bodyPr wrap="square">
            <a:spAutoFit/>
          </a:bodyPr>
          <a:lstStyle/>
          <a:p>
            <a:r>
              <a:rPr lang="en-US" sz="4000" b="1" spc="-120">
                <a:solidFill>
                  <a:schemeClr val="accent1"/>
                </a:solidFill>
                <a:latin typeface="Arial" panose="020B0604020202020204"/>
                <a:ea typeface="+mj-ea"/>
                <a:cs typeface="+mj-cs"/>
              </a:rPr>
              <a:t>Thank you &amp; Next session</a:t>
            </a:r>
            <a:endParaRPr lang="en-GB">
              <a:solidFill>
                <a:schemeClr val="accent1"/>
              </a:solidFill>
            </a:endParaRPr>
          </a:p>
        </p:txBody>
      </p:sp>
      <p:sp>
        <p:nvSpPr>
          <p:cNvPr id="8" name="Content Placeholder 7">
            <a:extLst>
              <a:ext uri="{FF2B5EF4-FFF2-40B4-BE49-F238E27FC236}">
                <a16:creationId xmlns:a16="http://schemas.microsoft.com/office/drawing/2014/main" id="{C30BD2BD-4333-3E60-5E4A-DCC8927DE78C}"/>
              </a:ext>
            </a:extLst>
          </p:cNvPr>
          <p:cNvSpPr txBox="1">
            <a:spLocks noGrp="1"/>
          </p:cNvSpPr>
          <p:nvPr>
            <p:ph idx="1"/>
          </p:nvPr>
        </p:nvSpPr>
        <p:spPr>
          <a:xfrm>
            <a:off x="685800" y="1714817"/>
            <a:ext cx="7563255" cy="4097532"/>
          </a:xfrm>
          <a:prstGeom prst="rect">
            <a:avLst/>
          </a:prstGeom>
          <a:noFill/>
        </p:spPr>
        <p:txBody>
          <a:bodyPr vert="horz" wrap="square" lIns="0" tIns="0" rIns="0" bIns="0" rtlCol="0" anchor="t">
            <a:spAutoFit/>
          </a:bodyPr>
          <a:lstStyle/>
          <a:p>
            <a:pPr marL="0" indent="0">
              <a:buNone/>
            </a:pPr>
            <a:r>
              <a:rPr lang="en-GB" sz="1800">
                <a:solidFill>
                  <a:srgbClr val="4A206A"/>
                </a:solidFill>
                <a:latin typeface="Arial"/>
                <a:cs typeface="Arial"/>
              </a:rPr>
              <a:t>Thank you! Please do complete our feedback form to help us shape future learning sessions.</a:t>
            </a:r>
          </a:p>
          <a:p>
            <a:pPr marL="0" indent="0">
              <a:buNone/>
            </a:pPr>
            <a:r>
              <a:rPr lang="en-GB" sz="1800" b="1">
                <a:solidFill>
                  <a:srgbClr val="4A206A"/>
                </a:solidFill>
                <a:latin typeface="Arial"/>
                <a:cs typeface="Arial"/>
              </a:rPr>
              <a:t>The next session will be: </a:t>
            </a:r>
          </a:p>
          <a:p>
            <a:pPr marL="0" indent="0">
              <a:buNone/>
            </a:pPr>
            <a:r>
              <a:rPr lang="en-GB" sz="1800">
                <a:solidFill>
                  <a:srgbClr val="4A206A"/>
                </a:solidFill>
                <a:latin typeface="Arial"/>
                <a:cs typeface="Arial"/>
              </a:rPr>
              <a:t>26th November: PSIRF Midlands measuring the impact of improvement part 2</a:t>
            </a:r>
          </a:p>
          <a:p>
            <a:pPr marL="0" indent="0">
              <a:buNone/>
            </a:pPr>
            <a:r>
              <a:rPr lang="en-GB" sz="1800">
                <a:solidFill>
                  <a:srgbClr val="4A206A"/>
                </a:solidFill>
                <a:latin typeface="Arial"/>
                <a:cs typeface="Arial"/>
              </a:rPr>
              <a:t>This session is for ICBs and providers from across the East and West Midlands who want:</a:t>
            </a:r>
          </a:p>
          <a:p>
            <a:r>
              <a:rPr lang="en-GB" sz="1800">
                <a:solidFill>
                  <a:srgbClr val="4A206A"/>
                </a:solidFill>
                <a:latin typeface="Arial"/>
                <a:cs typeface="Arial"/>
              </a:rPr>
              <a:t>To hear &amp; learn from those undertaking improvement programmes</a:t>
            </a:r>
          </a:p>
          <a:p>
            <a:r>
              <a:rPr lang="en-GB" sz="1800">
                <a:solidFill>
                  <a:srgbClr val="4A206A"/>
                </a:solidFill>
                <a:latin typeface="Arial"/>
                <a:cs typeface="Arial"/>
              </a:rPr>
              <a:t>To hear from Lauren Mosely from NHSE talk about oversight &amp; governance</a:t>
            </a:r>
          </a:p>
          <a:p>
            <a:pPr marL="0" indent="0">
              <a:buNone/>
            </a:pPr>
            <a:r>
              <a:rPr lang="en-GB" sz="1800">
                <a:solidFill>
                  <a:srgbClr val="FD2FC7"/>
                </a:solidFill>
                <a:latin typeface="Arial"/>
                <a:cs typeface="Arial"/>
              </a:rPr>
              <a:t>Details to follow!</a:t>
            </a:r>
          </a:p>
        </p:txBody>
      </p:sp>
      <p:pic>
        <p:nvPicPr>
          <p:cNvPr id="2" name="Picture 1" descr="A qr code on a blue background&#10;&#10;Description automatically generated">
            <a:extLst>
              <a:ext uri="{FF2B5EF4-FFF2-40B4-BE49-F238E27FC236}">
                <a16:creationId xmlns:a16="http://schemas.microsoft.com/office/drawing/2014/main" id="{26731CE7-221F-61A7-4A78-3B184A6A951C}"/>
              </a:ext>
            </a:extLst>
          </p:cNvPr>
          <p:cNvPicPr>
            <a:picLocks noChangeAspect="1"/>
          </p:cNvPicPr>
          <p:nvPr/>
        </p:nvPicPr>
        <p:blipFill>
          <a:blip r:embed="rId3"/>
          <a:stretch>
            <a:fillRect/>
          </a:stretch>
        </p:blipFill>
        <p:spPr>
          <a:xfrm>
            <a:off x="8401050" y="2181225"/>
            <a:ext cx="3429000" cy="3429000"/>
          </a:xfrm>
          <a:prstGeom prst="rect">
            <a:avLst/>
          </a:prstGeom>
        </p:spPr>
      </p:pic>
    </p:spTree>
    <p:extLst>
      <p:ext uri="{BB962C8B-B14F-4D97-AF65-F5344CB8AC3E}">
        <p14:creationId xmlns:p14="http://schemas.microsoft.com/office/powerpoint/2010/main" val="2339272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B96A9A1-A838-D10D-48AB-1EC3F91A9443}"/>
              </a:ext>
            </a:extLst>
          </p:cNvPr>
          <p:cNvSpPr txBox="1"/>
          <p:nvPr/>
        </p:nvSpPr>
        <p:spPr>
          <a:xfrm>
            <a:off x="607561" y="579253"/>
            <a:ext cx="7924800" cy="707886"/>
          </a:xfrm>
          <a:prstGeom prst="rect">
            <a:avLst/>
          </a:prstGeom>
          <a:noFill/>
        </p:spPr>
        <p:txBody>
          <a:bodyPr wrap="square">
            <a:spAutoFit/>
          </a:bodyPr>
          <a:lstStyle/>
          <a:p>
            <a:r>
              <a:rPr lang="en-US" sz="4000" b="1" spc="-120">
                <a:solidFill>
                  <a:schemeClr val="accent1"/>
                </a:solidFill>
                <a:latin typeface="Arial" panose="020B0604020202020204"/>
                <a:ea typeface="+mj-ea"/>
                <a:cs typeface="+mj-cs"/>
              </a:rPr>
              <a:t>Housekeeping</a:t>
            </a:r>
            <a:endParaRPr lang="en-GB">
              <a:solidFill>
                <a:schemeClr val="accent1"/>
              </a:solidFill>
            </a:endParaRPr>
          </a:p>
        </p:txBody>
      </p:sp>
      <p:sp>
        <p:nvSpPr>
          <p:cNvPr id="8" name="Content Placeholder 7">
            <a:extLst>
              <a:ext uri="{FF2B5EF4-FFF2-40B4-BE49-F238E27FC236}">
                <a16:creationId xmlns:a16="http://schemas.microsoft.com/office/drawing/2014/main" id="{C30BD2BD-4333-3E60-5E4A-DCC8927DE78C}"/>
              </a:ext>
            </a:extLst>
          </p:cNvPr>
          <p:cNvSpPr txBox="1">
            <a:spLocks noGrp="1"/>
          </p:cNvSpPr>
          <p:nvPr>
            <p:ph idx="1"/>
          </p:nvPr>
        </p:nvSpPr>
        <p:spPr>
          <a:xfrm>
            <a:off x="685800" y="1714817"/>
            <a:ext cx="11239500" cy="4592219"/>
          </a:xfrm>
          <a:prstGeom prst="rect">
            <a:avLst/>
          </a:prstGeom>
          <a:noFill/>
        </p:spPr>
        <p:txBody>
          <a:bodyPr wrap="square" rtlCol="0">
            <a:spAutoFit/>
          </a:bodyPr>
          <a:lstStyle/>
          <a:p>
            <a:pPr marL="0" indent="0">
              <a:buNone/>
            </a:pPr>
            <a:r>
              <a:rPr lang="en-GB" b="1">
                <a:solidFill>
                  <a:srgbClr val="4A206A"/>
                </a:solidFill>
                <a:latin typeface="Arial" panose="020B0604020202020204" pitchFamily="34" charset="0"/>
                <a:cs typeface="Arial" panose="020B0604020202020204" pitchFamily="34" charset="0"/>
              </a:rPr>
              <a:t>Today’s session is built around appreciative inquiry: </a:t>
            </a:r>
            <a:r>
              <a:rPr lang="en-GB">
                <a:solidFill>
                  <a:srgbClr val="4A206A"/>
                </a:solidFill>
                <a:latin typeface="Arial" panose="020B0604020202020204" pitchFamily="34" charset="0"/>
                <a:cs typeface="Arial" panose="020B0604020202020204" pitchFamily="34" charset="0"/>
              </a:rPr>
              <a:t>Please keep this in mind when asking your questions, as a reminder</a:t>
            </a:r>
          </a:p>
          <a:p>
            <a:pPr marL="0" indent="0" algn="l" rtl="0" fontAlgn="base">
              <a:buNone/>
            </a:pPr>
            <a:r>
              <a:rPr lang="en-GB" sz="1800" b="0" i="0" u="none" strike="noStrike">
                <a:solidFill>
                  <a:srgbClr val="302885"/>
                </a:solidFill>
                <a:effectLst/>
                <a:latin typeface="Arial" panose="020B0604020202020204" pitchFamily="34" charset="0"/>
              </a:rPr>
              <a:t>Appreciative Inquiry is based on the concept that value increases when you put a focus upon it, it is a core concept in systems thinking as it brings into play the person (us) as part of the system by which we want to change/ influence/ improve.</a:t>
            </a:r>
            <a:r>
              <a:rPr lang="en-US" sz="1800" b="0" i="0">
                <a:solidFill>
                  <a:srgbClr val="302885"/>
                </a:solidFill>
                <a:effectLst/>
                <a:latin typeface="Arial" panose="020B0604020202020204" pitchFamily="34" charset="0"/>
              </a:rPr>
              <a:t>​</a:t>
            </a:r>
            <a:endParaRPr lang="en-US" b="0" i="0">
              <a:solidFill>
                <a:srgbClr val="302885"/>
              </a:solidFill>
              <a:effectLst/>
              <a:latin typeface="Segoe UI" panose="020B0502040204020203"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Identify the positive aspects of the story, try to draw that our further</a:t>
            </a:r>
            <a:r>
              <a:rPr lang="en-US" sz="1800" b="0" i="0">
                <a:solidFill>
                  <a:srgbClr val="302885"/>
                </a:solidFill>
                <a:effectLst/>
                <a:latin typeface="Arial" panose="020B0604020202020204" pitchFamily="34" charset="0"/>
              </a:rPr>
              <a:t>​</a:t>
            </a:r>
            <a:endParaRPr lang="en-US" b="0" i="0">
              <a:solidFill>
                <a:srgbClr val="302885"/>
              </a:solidFill>
              <a:effectLst/>
              <a:latin typeface="Arial" panose="020B0604020202020204"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Be curious, ask questions to generate discussion</a:t>
            </a:r>
            <a:r>
              <a:rPr lang="en-US" sz="1800" b="0" i="0">
                <a:solidFill>
                  <a:srgbClr val="302885"/>
                </a:solidFill>
                <a:effectLst/>
                <a:latin typeface="Arial" panose="020B0604020202020204" pitchFamily="34" charset="0"/>
              </a:rPr>
              <a:t>​</a:t>
            </a:r>
            <a:endParaRPr lang="en-US" b="0" i="0">
              <a:solidFill>
                <a:srgbClr val="302885"/>
              </a:solidFill>
              <a:effectLst/>
              <a:latin typeface="Arial" panose="020B0604020202020204"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Ask questions about what the speaker values, what they would change, what helped them to achieve this milestone.</a:t>
            </a:r>
            <a:r>
              <a:rPr lang="en-US" sz="1800" b="0" i="0">
                <a:solidFill>
                  <a:srgbClr val="302885"/>
                </a:solidFill>
                <a:effectLst/>
                <a:latin typeface="Arial" panose="020B0604020202020204" pitchFamily="34" charset="0"/>
              </a:rPr>
              <a:t>​</a:t>
            </a:r>
            <a:endParaRPr lang="en-US" b="0" i="0">
              <a:solidFill>
                <a:srgbClr val="302885"/>
              </a:solidFill>
              <a:effectLst/>
              <a:latin typeface="Arial" panose="020B0604020202020204" pitchFamily="34" charset="0"/>
            </a:endParaRPr>
          </a:p>
          <a:p>
            <a:pPr algn="l" rtl="0" fontAlgn="base">
              <a:buFont typeface="+mj-lt"/>
              <a:buAutoNum type="arabicPeriod"/>
            </a:pPr>
            <a:r>
              <a:rPr lang="en-GB" sz="1800" b="0" i="0" u="none" strike="noStrike">
                <a:solidFill>
                  <a:srgbClr val="302885"/>
                </a:solidFill>
                <a:effectLst/>
                <a:latin typeface="Arial" panose="020B0604020202020204" pitchFamily="34" charset="0"/>
              </a:rPr>
              <a:t>Listen and reflect</a:t>
            </a:r>
            <a:endParaRPr lang="en-US" b="0" i="0">
              <a:solidFill>
                <a:srgbClr val="302885"/>
              </a:solidFill>
              <a:effectLst/>
              <a:latin typeface="Arial" panose="020B0604020202020204" pitchFamily="34" charset="0"/>
            </a:endParaRPr>
          </a:p>
          <a:p>
            <a:pPr marL="0" indent="0">
              <a:buNone/>
            </a:pPr>
            <a:endParaRPr lang="en-GB" sz="2800">
              <a:solidFill>
                <a:srgbClr val="4A206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7125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A65837D-A452-011E-4254-444DD6AF6E15}"/>
              </a:ext>
            </a:extLst>
          </p:cNvPr>
          <p:cNvSpPr txBox="1"/>
          <p:nvPr/>
        </p:nvSpPr>
        <p:spPr>
          <a:xfrm>
            <a:off x="184494" y="565284"/>
            <a:ext cx="10603905" cy="646331"/>
          </a:xfrm>
          <a:prstGeom prst="rect">
            <a:avLst/>
          </a:prstGeom>
          <a:noFill/>
          <a:ln>
            <a:noFill/>
          </a:ln>
        </p:spPr>
        <p:txBody>
          <a:bodyPr wrap="square" lIns="91440" tIns="45720" rIns="91440" bIns="45720" rtlCol="0" anchor="t">
            <a:spAutoFit/>
          </a:bodyPr>
          <a:lstStyle/>
          <a:p>
            <a:r>
              <a:rPr lang="en-GB" sz="3600">
                <a:ln w="0"/>
                <a:effectLst>
                  <a:outerShdw blurRad="38100" dist="19050" dir="2700000" algn="tl" rotWithShape="0">
                    <a:schemeClr val="dk1">
                      <a:alpha val="40000"/>
                    </a:schemeClr>
                  </a:outerShdw>
                </a:effectLst>
              </a:rPr>
              <a:t>On a scale of pumpkin, how are we feeling today?</a:t>
            </a:r>
            <a:endParaRPr lang="en-GB" sz="3600"/>
          </a:p>
        </p:txBody>
      </p:sp>
      <p:pic>
        <p:nvPicPr>
          <p:cNvPr id="3" name="Picture 2" descr="Halloween Check In">
            <a:extLst>
              <a:ext uri="{FF2B5EF4-FFF2-40B4-BE49-F238E27FC236}">
                <a16:creationId xmlns:a16="http://schemas.microsoft.com/office/drawing/2014/main" id="{4C5D1940-0F66-1BCD-06E9-C51371E3B7A5}"/>
              </a:ext>
            </a:extLst>
          </p:cNvPr>
          <p:cNvPicPr>
            <a:picLocks noChangeAspect="1"/>
          </p:cNvPicPr>
          <p:nvPr/>
        </p:nvPicPr>
        <p:blipFill>
          <a:blip r:embed="rId2"/>
          <a:stretch>
            <a:fillRect/>
          </a:stretch>
        </p:blipFill>
        <p:spPr>
          <a:xfrm>
            <a:off x="3660475" y="1568570"/>
            <a:ext cx="4885426" cy="4914180"/>
          </a:xfrm>
          <a:prstGeom prst="rect">
            <a:avLst/>
          </a:prstGeom>
        </p:spPr>
      </p:pic>
    </p:spTree>
    <p:extLst>
      <p:ext uri="{BB962C8B-B14F-4D97-AF65-F5344CB8AC3E}">
        <p14:creationId xmlns:p14="http://schemas.microsoft.com/office/powerpoint/2010/main" val="1208816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4A68B-F4FB-60D1-19F7-80639CEE4833}"/>
              </a:ext>
            </a:extLst>
          </p:cNvPr>
          <p:cNvSpPr>
            <a:spLocks noGrp="1"/>
          </p:cNvSpPr>
          <p:nvPr>
            <p:ph type="title"/>
          </p:nvPr>
        </p:nvSpPr>
        <p:spPr>
          <a:xfrm>
            <a:off x="838200" y="3185652"/>
            <a:ext cx="10515600" cy="899652"/>
          </a:xfrm>
        </p:spPr>
        <p:txBody>
          <a:bodyPr>
            <a:normAutofit fontScale="90000"/>
          </a:bodyPr>
          <a:lstStyle/>
          <a:p>
            <a:pPr algn="ctr"/>
            <a:r>
              <a:rPr lang="en-GB"/>
              <a:t>What area of the East Midlands do you work in?</a:t>
            </a:r>
          </a:p>
        </p:txBody>
      </p:sp>
    </p:spTree>
    <p:extLst>
      <p:ext uri="{BB962C8B-B14F-4D97-AF65-F5344CB8AC3E}">
        <p14:creationId xmlns:p14="http://schemas.microsoft.com/office/powerpoint/2010/main" val="427062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81EFF-6C8D-58A4-7ACC-EE7D4A750534}"/>
              </a:ext>
            </a:extLst>
          </p:cNvPr>
          <p:cNvSpPr>
            <a:spLocks noGrp="1"/>
          </p:cNvSpPr>
          <p:nvPr>
            <p:ph type="title"/>
          </p:nvPr>
        </p:nvSpPr>
        <p:spPr>
          <a:xfrm>
            <a:off x="1603735" y="2922954"/>
            <a:ext cx="8984530" cy="1009651"/>
          </a:xfrm>
        </p:spPr>
        <p:txBody>
          <a:bodyPr>
            <a:noAutofit/>
          </a:bodyPr>
          <a:lstStyle/>
          <a:p>
            <a:pPr algn="ctr"/>
            <a:r>
              <a:rPr lang="en-GB" sz="3600"/>
              <a:t>How confident are we feeling about measuring the impact PSIRF?</a:t>
            </a:r>
          </a:p>
        </p:txBody>
      </p:sp>
    </p:spTree>
    <p:extLst>
      <p:ext uri="{BB962C8B-B14F-4D97-AF65-F5344CB8AC3E}">
        <p14:creationId xmlns:p14="http://schemas.microsoft.com/office/powerpoint/2010/main" val="2448759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in a hospital bed looking at a person&#10;&#10;Description automatically generated">
            <a:extLst>
              <a:ext uri="{FF2B5EF4-FFF2-40B4-BE49-F238E27FC236}">
                <a16:creationId xmlns:a16="http://schemas.microsoft.com/office/drawing/2014/main" id="{E9D2A17D-B024-1465-DBAA-375C0C938D55}"/>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52FA547D-374C-23F4-67AB-E3933E894BCF}"/>
              </a:ext>
            </a:extLst>
          </p:cNvPr>
          <p:cNvSpPr txBox="1"/>
          <p:nvPr/>
        </p:nvSpPr>
        <p:spPr>
          <a:xfrm>
            <a:off x="6828503" y="3311013"/>
            <a:ext cx="5029200" cy="1785104"/>
          </a:xfrm>
          <a:prstGeom prst="rect">
            <a:avLst/>
          </a:prstGeom>
          <a:solidFill>
            <a:schemeClr val="bg1"/>
          </a:solidFill>
        </p:spPr>
        <p:txBody>
          <a:bodyPr wrap="square" rtlCol="0">
            <a:spAutoFit/>
          </a:bodyPr>
          <a:lstStyle/>
          <a:p>
            <a:r>
              <a:rPr lang="en-GB" sz="5500" b="1"/>
              <a:t>Measuring Improvement</a:t>
            </a:r>
          </a:p>
        </p:txBody>
      </p:sp>
    </p:spTree>
    <p:extLst>
      <p:ext uri="{BB962C8B-B14F-4D97-AF65-F5344CB8AC3E}">
        <p14:creationId xmlns:p14="http://schemas.microsoft.com/office/powerpoint/2010/main" val="3462451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in a hospital bed looking at a person&#10;&#10;Description automatically generated">
            <a:extLst>
              <a:ext uri="{FF2B5EF4-FFF2-40B4-BE49-F238E27FC236}">
                <a16:creationId xmlns:a16="http://schemas.microsoft.com/office/drawing/2014/main" id="{6D69D631-924F-90DC-A910-1AD891F444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descr="A person in a blue shirt&#10;&#10;Description automatically generated">
            <a:extLst>
              <a:ext uri="{FF2B5EF4-FFF2-40B4-BE49-F238E27FC236}">
                <a16:creationId xmlns:a16="http://schemas.microsoft.com/office/drawing/2014/main" id="{E5F31C0B-BEAD-DD43-5FBB-FE1652E9AF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1" name="Picture 10" descr="A person in a blue shirt&#10;&#10;Description automatically generated">
            <a:extLst>
              <a:ext uri="{FF2B5EF4-FFF2-40B4-BE49-F238E27FC236}">
                <a16:creationId xmlns:a16="http://schemas.microsoft.com/office/drawing/2014/main" id="{ADE67E9B-F1B8-7367-C8E3-756DAC5E90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Picture 12" descr="A person in a blue suit&#10;&#10;Description automatically generated">
            <a:extLst>
              <a:ext uri="{FF2B5EF4-FFF2-40B4-BE49-F238E27FC236}">
                <a16:creationId xmlns:a16="http://schemas.microsoft.com/office/drawing/2014/main" id="{01FD5700-E69E-DDA3-64CF-1B415F46CDAA}"/>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D5AEF15C-80D2-34EA-3C57-B96249DD1038}"/>
              </a:ext>
            </a:extLst>
          </p:cNvPr>
          <p:cNvSpPr>
            <a:spLocks noGrp="1" noRot="1" noMove="1" noResize="1" noEditPoints="1" noAdjustHandles="1" noChangeArrowheads="1" noChangeShapeType="1"/>
          </p:cNvSpPr>
          <p:nvPr/>
        </p:nvSpPr>
        <p:spPr>
          <a:xfrm>
            <a:off x="3009530" y="218572"/>
            <a:ext cx="8948856" cy="631657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a:t>MM</a:t>
            </a:r>
          </a:p>
        </p:txBody>
      </p:sp>
      <p:sp>
        <p:nvSpPr>
          <p:cNvPr id="3" name="TextBox 4">
            <a:extLst>
              <a:ext uri="{FF2B5EF4-FFF2-40B4-BE49-F238E27FC236}">
                <a16:creationId xmlns:a16="http://schemas.microsoft.com/office/drawing/2014/main" id="{78DBBA20-3FA3-3396-A00F-243F0D1F3311}"/>
              </a:ext>
            </a:extLst>
          </p:cNvPr>
          <p:cNvSpPr txBox="1"/>
          <p:nvPr/>
        </p:nvSpPr>
        <p:spPr>
          <a:xfrm>
            <a:off x="3106491" y="5827166"/>
            <a:ext cx="9085509" cy="76944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400" b="1">
                <a:solidFill>
                  <a:srgbClr val="002060"/>
                </a:solidFill>
                <a:latin typeface="Arial Nova"/>
              </a:rPr>
              <a:t>Measuring Impact</a:t>
            </a:r>
          </a:p>
        </p:txBody>
      </p:sp>
      <p:graphicFrame>
        <p:nvGraphicFramePr>
          <p:cNvPr id="5" name="Table 4">
            <a:extLst>
              <a:ext uri="{FF2B5EF4-FFF2-40B4-BE49-F238E27FC236}">
                <a16:creationId xmlns:a16="http://schemas.microsoft.com/office/drawing/2014/main" id="{7C6F01EE-92ED-54DB-3AA9-52BB467CB487}"/>
              </a:ext>
            </a:extLst>
          </p:cNvPr>
          <p:cNvGraphicFramePr>
            <a:graphicFrameLocks noGrp="1"/>
          </p:cNvGraphicFramePr>
          <p:nvPr/>
        </p:nvGraphicFramePr>
        <p:xfrm>
          <a:off x="3268717" y="428773"/>
          <a:ext cx="8481849" cy="5471160"/>
        </p:xfrm>
        <a:graphic>
          <a:graphicData uri="http://schemas.openxmlformats.org/drawingml/2006/table">
            <a:tbl>
              <a:tblPr firstRow="1" bandRow="1">
                <a:tableStyleId>{5C22544A-7EE6-4342-B048-85BDC9FD1C3A}</a:tableStyleId>
              </a:tblPr>
              <a:tblGrid>
                <a:gridCol w="8481849">
                  <a:extLst>
                    <a:ext uri="{9D8B030D-6E8A-4147-A177-3AD203B41FA5}">
                      <a16:colId xmlns:a16="http://schemas.microsoft.com/office/drawing/2014/main" val="263451898"/>
                    </a:ext>
                  </a:extLst>
                </a:gridCol>
              </a:tblGrid>
              <a:tr h="355926">
                <a:tc>
                  <a:txBody>
                    <a:bodyPr/>
                    <a:lstStyle/>
                    <a:p>
                      <a:pPr algn="ctr"/>
                      <a:r>
                        <a:rPr lang="en-GB" sz="1800">
                          <a:latin typeface="Arial" panose="020B0604020202020204" pitchFamily="34" charset="0"/>
                          <a:cs typeface="Arial" panose="020B0604020202020204" pitchFamily="34" charset="0"/>
                        </a:rPr>
                        <a:t>PSIRF</a:t>
                      </a:r>
                    </a:p>
                  </a:txBody>
                  <a:tcPr/>
                </a:tc>
                <a:extLst>
                  <a:ext uri="{0D108BD9-81ED-4DB2-BD59-A6C34878D82A}">
                    <a16:rowId xmlns:a16="http://schemas.microsoft.com/office/drawing/2014/main" val="580871500"/>
                  </a:ext>
                </a:extLst>
              </a:tr>
              <a:tr h="17910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700" b="1">
                          <a:latin typeface="Arial" panose="020B0604020202020204" pitchFamily="34" charset="0"/>
                          <a:cs typeface="Arial" panose="020B0604020202020204" pitchFamily="34" charset="0"/>
                        </a:rPr>
                        <a:t>Goal: </a:t>
                      </a:r>
                      <a:r>
                        <a:rPr lang="en-GB" sz="1700" b="0">
                          <a:latin typeface="Arial" panose="020B0604020202020204" pitchFamily="34" charset="0"/>
                          <a:cs typeface="Arial" panose="020B0604020202020204" pitchFamily="34" charset="0"/>
                        </a:rPr>
                        <a:t>PSIRF has been implemented and the new investigation framework initiated, one which is </a:t>
                      </a:r>
                      <a:r>
                        <a:rPr lang="en-GB" sz="1700" b="0" i="1">
                          <a:solidFill>
                            <a:srgbClr val="FF00FF"/>
                          </a:solidFill>
                          <a:latin typeface="Arial" panose="020B0604020202020204" pitchFamily="34" charset="0"/>
                          <a:cs typeface="Arial" panose="020B0604020202020204" pitchFamily="34" charset="0"/>
                        </a:rPr>
                        <a:t>compassionate, proportionate, engaging and systems-based</a:t>
                      </a:r>
                      <a:r>
                        <a:rPr lang="en-GB" sz="1700" b="0">
                          <a:latin typeface="Arial" panose="020B0604020202020204" pitchFamily="34" charset="0"/>
                          <a:cs typeface="Arial" panose="020B0604020202020204" pitchFamily="34" charset="0"/>
                        </a:rPr>
                        <a:t>, this will be garnering new insights into why &amp; how patient safety incidents happen.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700" b="0">
                          <a:latin typeface="Arial" panose="020B0604020202020204" pitchFamily="34" charset="0"/>
                          <a:cs typeface="Arial" panose="020B0604020202020204" pitchFamily="34" charset="0"/>
                        </a:rPr>
                        <a:t>PSIRF is changing organisational culture and for those responsible for its implementation being confident that this framework is causing the desired impact, of creating opportunities for </a:t>
                      </a:r>
                      <a:r>
                        <a:rPr lang="en-GB" sz="1700" b="0" i="1" kern="1200">
                          <a:solidFill>
                            <a:srgbClr val="FF00FF"/>
                          </a:solidFill>
                          <a:latin typeface="Arial" panose="020B0604020202020204" pitchFamily="34" charset="0"/>
                          <a:ea typeface="+mn-ea"/>
                          <a:cs typeface="Arial" panose="020B0604020202020204" pitchFamily="34" charset="0"/>
                        </a:rPr>
                        <a:t>new QI programmes to improve patient safety</a:t>
                      </a:r>
                      <a:r>
                        <a:rPr lang="en-GB" sz="1700" b="0">
                          <a:latin typeface="Arial" panose="020B0604020202020204" pitchFamily="34" charset="0"/>
                          <a:cs typeface="Arial" panose="020B0604020202020204" pitchFamily="34" charset="0"/>
                        </a:rPr>
                        <a:t>, which is key to maintain support and momentum from ward to board.</a:t>
                      </a:r>
                      <a:endParaRPr lang="en-GB" sz="1700" b="0" kern="0">
                        <a:solidFill>
                          <a:schemeClr val="tx2">
                            <a:lumMod val="10000"/>
                          </a:schemeClr>
                        </a:solidFill>
                        <a:latin typeface="Arial" panose="020B0604020202020204" pitchFamily="34" charset="0"/>
                        <a:ea typeface="Verdana" panose="020B0604030504040204" pitchFamily="34" charset="0"/>
                        <a:cs typeface="Arial" panose="020B0604020202020204" pitchFamily="34" charset="0"/>
                      </a:endParaRPr>
                    </a:p>
                  </a:txBody>
                  <a:tcPr/>
                </a:tc>
                <a:extLst>
                  <a:ext uri="{0D108BD9-81ED-4DB2-BD59-A6C34878D82A}">
                    <a16:rowId xmlns:a16="http://schemas.microsoft.com/office/drawing/2014/main" val="2439192515"/>
                  </a:ext>
                </a:extLst>
              </a:tr>
              <a:tr h="29891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700" b="1">
                          <a:latin typeface="Arial" panose="020B0604020202020204" pitchFamily="34" charset="0"/>
                          <a:cs typeface="Arial" panose="020B0604020202020204" pitchFamily="34" charset="0"/>
                        </a:rPr>
                        <a:t>First step: </a:t>
                      </a:r>
                      <a:r>
                        <a:rPr lang="en-GB" sz="1700" b="0">
                          <a:latin typeface="Arial" panose="020B0604020202020204" pitchFamily="34" charset="0"/>
                          <a:cs typeface="Arial" panose="020B0604020202020204" pitchFamily="34" charset="0"/>
                        </a:rPr>
                        <a:t>Define &amp; measure the change that using the new framework (in the form of systems-based, compassionate and proportionate investigations) has made. </a:t>
                      </a:r>
                      <a:endParaRPr lang="en-GB" sz="1700" b="1">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700" b="1">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700" b="1">
                          <a:latin typeface="Arial" panose="020B0604020202020204" pitchFamily="34" charset="0"/>
                          <a:cs typeface="Arial" panose="020B0604020202020204" pitchFamily="34" charset="0"/>
                        </a:rPr>
                        <a:t>Next step</a:t>
                      </a:r>
                      <a:r>
                        <a:rPr lang="en-GB" sz="1700" b="0">
                          <a:latin typeface="Arial" panose="020B0604020202020204" pitchFamily="34" charset="0"/>
                          <a:cs typeface="Arial" panose="020B0604020202020204" pitchFamily="34" charset="0"/>
                        </a:rPr>
                        <a:t>: Take the learning from the investigations, </a:t>
                      </a:r>
                      <a:r>
                        <a:rPr lang="en-GB" sz="1700" b="0" i="1">
                          <a:solidFill>
                            <a:srgbClr val="FF00FF"/>
                          </a:solidFill>
                          <a:latin typeface="Arial" panose="020B0604020202020204" pitchFamily="34" charset="0"/>
                          <a:cs typeface="Arial" panose="020B0604020202020204" pitchFamily="34" charset="0"/>
                        </a:rPr>
                        <a:t>review it across a system-wide platform</a:t>
                      </a:r>
                      <a:r>
                        <a:rPr lang="en-GB" sz="1700" b="0">
                          <a:latin typeface="Arial" panose="020B0604020202020204" pitchFamily="34" charset="0"/>
                          <a:cs typeface="Arial" panose="020B0604020202020204" pitchFamily="34" charset="0"/>
                        </a:rPr>
                        <a:t> and make changes in the form of improvement programmes which could span inter &amp; multi-disciplinary teams, departments and organisations and m</a:t>
                      </a:r>
                      <a:r>
                        <a:rPr lang="en-GB" sz="1700" b="0" kern="0">
                          <a:solidFill>
                            <a:schemeClr val="tx2">
                              <a:lumMod val="10000"/>
                            </a:schemeClr>
                          </a:solidFill>
                          <a:latin typeface="Arial" panose="020B0604020202020204" pitchFamily="34" charset="0"/>
                          <a:ea typeface="Verdana" panose="020B0604030504040204" pitchFamily="34" charset="0"/>
                          <a:cs typeface="Arial" panose="020B0604020202020204" pitchFamily="34" charset="0"/>
                        </a:rPr>
                        <a:t>ake clear the connection between the measures associated when improvements are being realised and when PSIRF is taking effect.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700" b="0" kern="0">
                        <a:solidFill>
                          <a:schemeClr val="tx2">
                            <a:lumMod val="10000"/>
                          </a:schemeClr>
                        </a:solidFill>
                        <a:latin typeface="Arial" panose="020B0604020202020204" pitchFamily="34" charset="0"/>
                        <a:ea typeface="Verdana" panose="020B060403050404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700" b="0" i="1" kern="0">
                          <a:solidFill>
                            <a:schemeClr val="tx2">
                              <a:lumMod val="10000"/>
                            </a:schemeClr>
                          </a:solidFill>
                          <a:latin typeface="Arial" panose="020B0604020202020204" pitchFamily="34" charset="0"/>
                          <a:ea typeface="Verdana" panose="020B0604030504040204" pitchFamily="34" charset="0"/>
                          <a:cs typeface="Arial" panose="020B0604020202020204" pitchFamily="34" charset="0"/>
                        </a:rPr>
                        <a:t>Disclaimer:</a:t>
                      </a:r>
                      <a:r>
                        <a:rPr lang="en-GB" sz="1700" b="0" kern="0">
                          <a:solidFill>
                            <a:schemeClr val="tx2">
                              <a:lumMod val="10000"/>
                            </a:schemeClr>
                          </a:solidFill>
                          <a:latin typeface="Arial" panose="020B0604020202020204" pitchFamily="34" charset="0"/>
                          <a:ea typeface="Verdana" panose="020B0604030504040204" pitchFamily="34" charset="0"/>
                          <a:cs typeface="Arial" panose="020B0604020202020204" pitchFamily="34" charset="0"/>
                        </a:rPr>
                        <a:t> these tools are intended to support the development of a measurement plan, if you have already established tools and techniques, please do not feel that you must duplicate work already done.</a:t>
                      </a:r>
                    </a:p>
                  </a:txBody>
                  <a:tcPr/>
                </a:tc>
                <a:extLst>
                  <a:ext uri="{0D108BD9-81ED-4DB2-BD59-A6C34878D82A}">
                    <a16:rowId xmlns:a16="http://schemas.microsoft.com/office/drawing/2014/main" val="4251065910"/>
                  </a:ext>
                </a:extLst>
              </a:tr>
            </a:tbl>
          </a:graphicData>
        </a:graphic>
      </p:graphicFrame>
    </p:spTree>
    <p:extLst>
      <p:ext uri="{BB962C8B-B14F-4D97-AF65-F5344CB8AC3E}">
        <p14:creationId xmlns:p14="http://schemas.microsoft.com/office/powerpoint/2010/main" val="34036725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13.0.5724"/>
  <p:tag name="SLIDO_PRESENTATION_ID" val="b3c728f7-ee32-4e0c-b4be-3039548f3710"/>
  <p:tag name="SLIDO_EVENT_UUID" val="84b88bc2-2258-4d13-bfc2-bd2b96c5acbf"/>
  <p:tag name="SLIDO_EVENT_SECTION_UUID" val="4cf39685-5b8d-4e2c-bdb0-cb74637734db"/>
</p:tagLst>
</file>

<file path=ppt/theme/theme1.xml><?xml version="1.0" encoding="utf-8"?>
<a:theme xmlns:a="http://schemas.openxmlformats.org/drawingml/2006/main" name="Office Theme">
  <a:themeElements>
    <a:clrScheme name="Custom 10">
      <a:dk1>
        <a:srgbClr val="302885"/>
      </a:dk1>
      <a:lt1>
        <a:srgbClr val="FFFFFF"/>
      </a:lt1>
      <a:dk2>
        <a:srgbClr val="534992"/>
      </a:dk2>
      <a:lt2>
        <a:srgbClr val="E8E6F3"/>
      </a:lt2>
      <a:accent1>
        <a:srgbClr val="E6007E"/>
      </a:accent1>
      <a:accent2>
        <a:srgbClr val="FFCA00"/>
      </a:accent2>
      <a:accent3>
        <a:srgbClr val="36A9E1"/>
      </a:accent3>
      <a:accent4>
        <a:srgbClr val="95C21F"/>
      </a:accent4>
      <a:accent5>
        <a:srgbClr val="F39200"/>
      </a:accent5>
      <a:accent6>
        <a:srgbClr val="302885"/>
      </a:accent6>
      <a:hlink>
        <a:srgbClr val="302885"/>
      </a:hlink>
      <a:folHlink>
        <a:srgbClr val="30288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HIEM 2023 Presentation TEMPLATE (1)">
  <a:themeElements>
    <a:clrScheme name="Custom 10">
      <a:dk1>
        <a:srgbClr val="302885"/>
      </a:dk1>
      <a:lt1>
        <a:srgbClr val="FFFFFF"/>
      </a:lt1>
      <a:dk2>
        <a:srgbClr val="534992"/>
      </a:dk2>
      <a:lt2>
        <a:srgbClr val="E8E6F3"/>
      </a:lt2>
      <a:accent1>
        <a:srgbClr val="E6007E"/>
      </a:accent1>
      <a:accent2>
        <a:srgbClr val="FFCA00"/>
      </a:accent2>
      <a:accent3>
        <a:srgbClr val="36A9E1"/>
      </a:accent3>
      <a:accent4>
        <a:srgbClr val="95C21F"/>
      </a:accent4>
      <a:accent5>
        <a:srgbClr val="F39200"/>
      </a:accent5>
      <a:accent6>
        <a:srgbClr val="302885"/>
      </a:accent6>
      <a:hlink>
        <a:srgbClr val="302885"/>
      </a:hlink>
      <a:folHlink>
        <a:srgbClr val="30288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0a85f35-00c3-44f2-a754-9a2550fc2e75">
      <Terms xmlns="http://schemas.microsoft.com/office/infopath/2007/PartnerControls"/>
    </lcf76f155ced4ddcb4097134ff3c332f>
    <TaxCatchAll xmlns="a80372fc-edd2-460f-b445-c23850e2e9b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4F53EB47203EB4C9637D6DFD9C23EEF" ma:contentTypeVersion="11" ma:contentTypeDescription="Create a new document." ma:contentTypeScope="" ma:versionID="e50d42cb94a6da42eb1112d13bfcbb04">
  <xsd:schema xmlns:xsd="http://www.w3.org/2001/XMLSchema" xmlns:xs="http://www.w3.org/2001/XMLSchema" xmlns:p="http://schemas.microsoft.com/office/2006/metadata/properties" xmlns:ns2="10a85f35-00c3-44f2-a754-9a2550fc2e75" xmlns:ns3="a80372fc-edd2-460f-b445-c23850e2e9b3" targetNamespace="http://schemas.microsoft.com/office/2006/metadata/properties" ma:root="true" ma:fieldsID="65a7b6be7215208d10babc426a8ef2bc" ns2:_="" ns3:_="">
    <xsd:import namespace="10a85f35-00c3-44f2-a754-9a2550fc2e75"/>
    <xsd:import namespace="a80372fc-edd2-460f-b445-c23850e2e9b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a85f35-00c3-44f2-a754-9a2550fc2e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6624216-d583-4636-a04d-17921d6eaf6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80372fc-edd2-460f-b445-c23850e2e9b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36bd634-9d28-40c8-97f4-75a9bd8b2ff9}" ma:internalName="TaxCatchAll" ma:showField="CatchAllData" ma:web="a80372fc-edd2-460f-b445-c23850e2e9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B38196-D8A2-414C-95D3-4A518AA63BB1}">
  <ds:schemaRefs>
    <ds:schemaRef ds:uri="http://schemas.microsoft.com/sharepoint/v3/contenttype/forms"/>
  </ds:schemaRefs>
</ds:datastoreItem>
</file>

<file path=customXml/itemProps2.xml><?xml version="1.0" encoding="utf-8"?>
<ds:datastoreItem xmlns:ds="http://schemas.openxmlformats.org/officeDocument/2006/customXml" ds:itemID="{5230B4ED-1B3A-452C-B399-4A75C5C5EFF7}">
  <ds:schemaRefs>
    <ds:schemaRef ds:uri="10a85f35-00c3-44f2-a754-9a2550fc2e75"/>
    <ds:schemaRef ds:uri="a80372fc-edd2-460f-b445-c23850e2e9b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F8DEBB3-E85B-451C-B07D-2FA120734CF7}">
  <ds:schemaRefs>
    <ds:schemaRef ds:uri="10a85f35-00c3-44f2-a754-9a2550fc2e75"/>
    <ds:schemaRef ds:uri="a80372fc-edd2-460f-b445-c23850e2e9b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21</TotalTime>
  <Words>3438</Words>
  <Application>Microsoft Office PowerPoint</Application>
  <PresentationFormat>Widescreen</PresentationFormat>
  <Paragraphs>358</Paragraphs>
  <Slides>34</Slides>
  <Notes>21</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34</vt:i4>
      </vt:variant>
    </vt:vector>
  </HeadingPairs>
  <TitlesOfParts>
    <vt:vector size="47" baseType="lpstr">
      <vt:lpstr>Aptos</vt:lpstr>
      <vt:lpstr>Aptos Display</vt:lpstr>
      <vt:lpstr>Arial</vt:lpstr>
      <vt:lpstr>Arial Nova</vt:lpstr>
      <vt:lpstr>Arial,Sans-Serif</vt:lpstr>
      <vt:lpstr>Calibri</vt:lpstr>
      <vt:lpstr>Calibri Light</vt:lpstr>
      <vt:lpstr>Segoe UI</vt:lpstr>
      <vt:lpstr>Times New Roman</vt:lpstr>
      <vt:lpstr>Office Theme</vt:lpstr>
      <vt:lpstr>Custom Design</vt:lpstr>
      <vt:lpstr>2_Office Theme</vt:lpstr>
      <vt:lpstr>HIEM 2023 Presentation TEMPLATE (1)</vt:lpstr>
      <vt:lpstr>Health Innovation East Midlands: Measuring Impact learning session</vt:lpstr>
      <vt:lpstr>Our support and expertise</vt:lpstr>
      <vt:lpstr>The Agenda</vt:lpstr>
      <vt:lpstr>PowerPoint Presentation</vt:lpstr>
      <vt:lpstr>PowerPoint Presentation</vt:lpstr>
      <vt:lpstr>What area of the East Midlands do you work in?</vt:lpstr>
      <vt:lpstr>How confident are we feeling about measuring the impact PSIRF?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Mental Health Programme-  Counting what counts</vt:lpstr>
      <vt:lpstr>Mental Health Programme </vt:lpstr>
      <vt:lpstr>Patient safety and improvement</vt:lpstr>
      <vt:lpstr>Spotlight on: Reducing Restrictive Practice</vt:lpstr>
      <vt:lpstr>PowerPoint Presentation</vt:lpstr>
      <vt:lpstr>HEAR US- A framework to enable a purposeful debrief</vt:lpstr>
      <vt:lpstr>Phases and layers- Post incident debrief</vt:lpstr>
      <vt:lpstr>Spotlight on: Reducing Self-Harm</vt:lpstr>
      <vt:lpstr>Aim</vt:lpstr>
      <vt:lpstr>Measuring the impact </vt:lpstr>
      <vt:lpstr>Social connectedness &amp; Quality Improvement</vt:lpstr>
      <vt:lpstr>Communities of Practice</vt:lpstr>
      <vt:lpstr>Thank you</vt:lpstr>
      <vt:lpstr>Call for help </vt:lpstr>
      <vt:lpstr>How confident are we feeling about measuring the impact of PSIRF now?</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JACKSON, Samuel (NHS NEL CSU)</dc:creator>
  <cp:lastModifiedBy>Ella West</cp:lastModifiedBy>
  <cp:revision>31</cp:revision>
  <dcterms:created xsi:type="dcterms:W3CDTF">2020-10-13T16:08:24Z</dcterms:created>
  <dcterms:modified xsi:type="dcterms:W3CDTF">2024-10-16T14:52:16Z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0x010100C4F53EB47203EB4C9637D6DFD9C23EEF</vt:lpwstr>
  </property>
  <property fmtid="{D5CDD505-2E9C-101B-9397-08002B2CF9AE}" pid="3" name="MediaServiceImageTags">
    <vt:lpwstr/>
  </property>
</Properties>
</file>