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7" r:id="rId5"/>
  </p:sldMasterIdLst>
  <p:notesMasterIdLst>
    <p:notesMasterId r:id="rId7"/>
  </p:notesMasterIdLst>
  <p:sldIdLst>
    <p:sldId id="258" r:id="rId6"/>
  </p:sldIdLst>
  <p:sldSz cx="16256000" cy="10160000"/>
  <p:notesSz cx="162560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5D7A2E-DC85-6215-8778-60AEA396393D}" name="Kate Hardiman" initials="KH" userId="S::Kate.Hardiman@nottingham.ac.uk::bd8c8eb9-f3a0-4161-8bca-dc26c0a131d9" providerId="AD"/>
  <p188:author id="{515D97AA-9A7D-F0FB-4A86-C324664C3202}" name="Julie Warren" initials="JW" userId="S::Julie.Warren@nottingham.ac.uk::a0ea609a-27d6-45d7-8adc-9c1545897f9a" providerId="AD"/>
  <p188:author id="{A96F37CF-DC21-A0C4-68CA-11327319A779}" name="Gill Gookey" initials="GG" userId="S::gill.gookey@nottingham.ac.uk::e79f3d50-324a-4c3b-8e9f-960db3ba24bd" providerId="AD"/>
  <p188:author id="{F7D458E1-AFB0-349E-3393-533438E9AC6A}" name="Kate Hardiman" initials="KH" userId="S::kate.hardiman@nottingham.ac.uk::bd8c8eb9-f3a0-4161-8bca-dc26c0a131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78BE20"/>
    <a:srgbClr val="0066FF"/>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72" d="100"/>
          <a:sy n="72" d="100"/>
        </p:scale>
        <p:origin x="1116" y="5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Mcbain" userId="2813983b-cb63-4d5f-a300-ab198211067e" providerId="ADAL" clId="{FCDF5C1F-1C0E-4E54-A811-C2D20AFD9F9F}"/>
    <pc:docChg chg="undo custSel delSld modSld">
      <pc:chgData name="Richard Mcbain" userId="2813983b-cb63-4d5f-a300-ab198211067e" providerId="ADAL" clId="{FCDF5C1F-1C0E-4E54-A811-C2D20AFD9F9F}" dt="2025-04-30T13:27:27.036" v="310" actId="14100"/>
      <pc:docMkLst>
        <pc:docMk/>
      </pc:docMkLst>
      <pc:sldChg chg="modSp mod">
        <pc:chgData name="Richard Mcbain" userId="2813983b-cb63-4d5f-a300-ab198211067e" providerId="ADAL" clId="{FCDF5C1F-1C0E-4E54-A811-C2D20AFD9F9F}" dt="2025-04-30T13:27:27.036" v="310" actId="14100"/>
        <pc:sldMkLst>
          <pc:docMk/>
          <pc:sldMk cId="0" sldId="258"/>
        </pc:sldMkLst>
        <pc:spChg chg="mod">
          <ac:chgData name="Richard Mcbain" userId="2813983b-cb63-4d5f-a300-ab198211067e" providerId="ADAL" clId="{FCDF5C1F-1C0E-4E54-A811-C2D20AFD9F9F}" dt="2025-04-30T13:21:56.113" v="109"/>
          <ac:spMkLst>
            <pc:docMk/>
            <pc:sldMk cId="0" sldId="258"/>
            <ac:spMk id="2" creationId="{08DE9DDB-9925-2621-047C-38A17A47DE15}"/>
          </ac:spMkLst>
        </pc:spChg>
        <pc:spChg chg="mod">
          <ac:chgData name="Richard Mcbain" userId="2813983b-cb63-4d5f-a300-ab198211067e" providerId="ADAL" clId="{FCDF5C1F-1C0E-4E54-A811-C2D20AFD9F9F}" dt="2025-04-30T13:25:41.958" v="293" actId="20577"/>
          <ac:spMkLst>
            <pc:docMk/>
            <pc:sldMk cId="0" sldId="258"/>
            <ac:spMk id="7" creationId="{00000000-0000-0000-0000-000000000000}"/>
          </ac:spMkLst>
        </pc:spChg>
        <pc:spChg chg="mod">
          <ac:chgData name="Richard Mcbain" userId="2813983b-cb63-4d5f-a300-ab198211067e" providerId="ADAL" clId="{FCDF5C1F-1C0E-4E54-A811-C2D20AFD9F9F}" dt="2025-04-30T13:27:27.036" v="310" actId="14100"/>
          <ac:spMkLst>
            <pc:docMk/>
            <pc:sldMk cId="0" sldId="258"/>
            <ac:spMk id="13" creationId="{00000000-0000-0000-0000-000000000000}"/>
          </ac:spMkLst>
        </pc:spChg>
        <pc:spChg chg="mod">
          <ac:chgData name="Richard Mcbain" userId="2813983b-cb63-4d5f-a300-ab198211067e" providerId="ADAL" clId="{FCDF5C1F-1C0E-4E54-A811-C2D20AFD9F9F}" dt="2025-04-30T13:16:06.440" v="94" actId="20577"/>
          <ac:spMkLst>
            <pc:docMk/>
            <pc:sldMk cId="0" sldId="258"/>
            <ac:spMk id="34" creationId="{00000000-0000-0000-0000-000000000000}"/>
          </ac:spMkLst>
        </pc:spChg>
        <pc:spChg chg="mod">
          <ac:chgData name="Richard Mcbain" userId="2813983b-cb63-4d5f-a300-ab198211067e" providerId="ADAL" clId="{FCDF5C1F-1C0E-4E54-A811-C2D20AFD9F9F}" dt="2025-04-30T13:26:04.096" v="297" actId="1076"/>
          <ac:spMkLst>
            <pc:docMk/>
            <pc:sldMk cId="0" sldId="258"/>
            <ac:spMk id="93" creationId="{DFFAC879-1FAD-6404-81B8-B787838A8B79}"/>
          </ac:spMkLst>
        </pc:spChg>
        <pc:spChg chg="mod">
          <ac:chgData name="Richard Mcbain" userId="2813983b-cb63-4d5f-a300-ab198211067e" providerId="ADAL" clId="{FCDF5C1F-1C0E-4E54-A811-C2D20AFD9F9F}" dt="2025-04-30T13:26:43.094" v="306" actId="20577"/>
          <ac:spMkLst>
            <pc:docMk/>
            <pc:sldMk cId="0" sldId="258"/>
            <ac:spMk id="94" creationId="{0442245D-3D41-1ED4-ABF2-F216AD0A08DB}"/>
          </ac:spMkLst>
        </pc:spChg>
        <pc:spChg chg="mod">
          <ac:chgData name="Richard Mcbain" userId="2813983b-cb63-4d5f-a300-ab198211067e" providerId="ADAL" clId="{FCDF5C1F-1C0E-4E54-A811-C2D20AFD9F9F}" dt="2025-04-30T13:27:15.982" v="309" actId="1076"/>
          <ac:spMkLst>
            <pc:docMk/>
            <pc:sldMk cId="0" sldId="258"/>
            <ac:spMk id="95" creationId="{E083613D-51A9-E54B-E627-64795A0B99EC}"/>
          </ac:spMkLst>
        </pc:spChg>
      </pc:sldChg>
      <pc:sldChg chg="del">
        <pc:chgData name="Richard Mcbain" userId="2813983b-cb63-4d5f-a300-ab198211067e" providerId="ADAL" clId="{FCDF5C1F-1C0E-4E54-A811-C2D20AFD9F9F}" dt="2025-04-24T10:45:50.709" v="0" actId="2696"/>
        <pc:sldMkLst>
          <pc:docMk/>
          <pc:sldMk cId="2359718692"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5095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9207500" y="0"/>
            <a:ext cx="7045325" cy="509588"/>
          </a:xfrm>
          <a:prstGeom prst="rect">
            <a:avLst/>
          </a:prstGeom>
        </p:spPr>
        <p:txBody>
          <a:bodyPr vert="horz" lIns="91440" tIns="45720" rIns="91440" bIns="45720" rtlCol="0"/>
          <a:lstStyle>
            <a:lvl1pPr algn="r">
              <a:defRPr sz="1200"/>
            </a:lvl1pPr>
          </a:lstStyle>
          <a:p>
            <a:fld id="{61FA7AE9-4D4C-4F1C-B060-422B6C7BC4C0}" type="datetimeFigureOut">
              <a:rPr lang="en-GB" smtClean="0"/>
              <a:t>30/04/2025</a:t>
            </a:fld>
            <a:endParaRPr lang="en-GB"/>
          </a:p>
        </p:txBody>
      </p:sp>
      <p:sp>
        <p:nvSpPr>
          <p:cNvPr id="4" name="Slide Image Placeholder 3"/>
          <p:cNvSpPr>
            <a:spLocks noGrp="1" noRot="1" noChangeAspect="1"/>
          </p:cNvSpPr>
          <p:nvPr>
            <p:ph type="sldImg" idx="2"/>
          </p:nvPr>
        </p:nvSpPr>
        <p:spPr>
          <a:xfrm>
            <a:off x="5384800" y="1270000"/>
            <a:ext cx="54864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625600" y="4889500"/>
            <a:ext cx="13004800" cy="4000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650413"/>
            <a:ext cx="7043738" cy="5095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9207500" y="9650413"/>
            <a:ext cx="7045325" cy="509587"/>
          </a:xfrm>
          <a:prstGeom prst="rect">
            <a:avLst/>
          </a:prstGeom>
        </p:spPr>
        <p:txBody>
          <a:bodyPr vert="horz" lIns="91440" tIns="45720" rIns="91440" bIns="45720" rtlCol="0" anchor="b"/>
          <a:lstStyle>
            <a:lvl1pPr algn="r">
              <a:defRPr sz="1200"/>
            </a:lvl1pPr>
          </a:lstStyle>
          <a:p>
            <a:fld id="{B070A7C2-4C31-48F1-ACFA-578E18D9FEDB}" type="slidenum">
              <a:rPr lang="en-GB" smtClean="0"/>
              <a:t>‹#›</a:t>
            </a:fld>
            <a:endParaRPr lang="en-GB"/>
          </a:p>
        </p:txBody>
      </p:sp>
    </p:spTree>
    <p:extLst>
      <p:ext uri="{BB962C8B-B14F-4D97-AF65-F5344CB8AC3E}">
        <p14:creationId xmlns:p14="http://schemas.microsoft.com/office/powerpoint/2010/main" val="1406990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70A7C2-4C31-48F1-ACFA-578E18D9FEDB}" type="slidenum">
              <a:rPr lang="en-GB" smtClean="0"/>
              <a:t>1</a:t>
            </a:fld>
            <a:endParaRPr lang="en-GB"/>
          </a:p>
        </p:txBody>
      </p:sp>
    </p:spTree>
    <p:extLst>
      <p:ext uri="{BB962C8B-B14F-4D97-AF65-F5344CB8AC3E}">
        <p14:creationId xmlns:p14="http://schemas.microsoft.com/office/powerpoint/2010/main" val="973799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8" Type="http://schemas.openxmlformats.org/officeDocument/2006/relationships/hyperlink" Target="https://www.youtube.com/@HI_NENC" TargetMode="External"/><Relationship Id="rId3" Type="http://schemas.openxmlformats.org/officeDocument/2006/relationships/image" Target="../media/image5.png"/><Relationship Id="rId7" Type="http://schemas.openxmlformats.org/officeDocument/2006/relationships/hyperlink" Target="https://twitter.com/HI_NENC" TargetMode="External"/><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hyperlink" Target="https://www.facebook.com/HINENC" TargetMode="External"/><Relationship Id="rId5" Type="http://schemas.openxmlformats.org/officeDocument/2006/relationships/image" Target="../media/image7.png"/><Relationship Id="rId10" Type="http://schemas.openxmlformats.org/officeDocument/2006/relationships/hyperlink" Target="https://www.eventbrite.co.uk/o/health-innovation-north-east-and-north-cumbria-8313323745" TargetMode="External"/><Relationship Id="rId4" Type="http://schemas.openxmlformats.org/officeDocument/2006/relationships/image" Target="../media/image6.png"/><Relationship Id="rId9" Type="http://schemas.openxmlformats.org/officeDocument/2006/relationships/hyperlink" Target="https://www.linkedin.com/company/hi-nenc"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19200" y="3149600"/>
            <a:ext cx="13817600" cy="2133600"/>
          </a:xfrm>
          <a:prstGeom prst="rect">
            <a:avLst/>
          </a:prstGeom>
        </p:spPr>
        <p:txBody>
          <a:bodyPr wrap="square" lIns="0" tIns="0" rIns="0" bIns="0">
            <a:spAutoFit/>
          </a:bodyPr>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subTitle" idx="4"/>
          </p:nvPr>
        </p:nvSpPr>
        <p:spPr>
          <a:xfrm>
            <a:off x="2438400" y="5689600"/>
            <a:ext cx="11379200" cy="2540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5" name="Text Placeholder 2"/>
          <p:cNvSpPr>
            <a:spLocks noGrp="1"/>
          </p:cNvSpPr>
          <p:nvPr>
            <p:ph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5013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4415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sz="half" idx="2"/>
          </p:nvPr>
        </p:nvSpPr>
        <p:spPr>
          <a:xfrm>
            <a:off x="812800" y="2336800"/>
            <a:ext cx="7071360"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71840" y="2336800"/>
            <a:ext cx="7071360"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6" name="Holder 6"/>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4" name="Holder 4"/>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3" name="Holder 3"/>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640000" y="2666667"/>
            <a:ext cx="14976000" cy="1693333"/>
          </a:xfrm>
          <a:prstGeom prst="rect">
            <a:avLst/>
          </a:prstGeom>
        </p:spPr>
        <p:txBody>
          <a:bodyPr anchor="ctr" anchorCtr="0">
            <a:normAutofit/>
          </a:bodyPr>
          <a:lstStyle>
            <a:lvl1pPr algn="ctr">
              <a:defRPr sz="5689">
                <a:solidFill>
                  <a:schemeClr val="accent1"/>
                </a:solidFill>
              </a:defRPr>
            </a:lvl1pPr>
          </a:lstStyle>
          <a:p>
            <a:r>
              <a:rPr lang="en-US"/>
              <a:t>Click to edit Master title style</a:t>
            </a:r>
            <a:endParaRPr lang="en-GB"/>
          </a:p>
        </p:txBody>
      </p:sp>
    </p:spTree>
    <p:extLst>
      <p:ext uri="{BB962C8B-B14F-4D97-AF65-F5344CB8AC3E}">
        <p14:creationId xmlns:p14="http://schemas.microsoft.com/office/powerpoint/2010/main" val="116306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5" name="Text Placeholder 2"/>
          <p:cNvSpPr>
            <a:spLocks noGrp="1"/>
          </p:cNvSpPr>
          <p:nvPr>
            <p:ph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88614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ocial Follow">
    <p:spTree>
      <p:nvGrpSpPr>
        <p:cNvPr id="1" name=""/>
        <p:cNvGrpSpPr/>
        <p:nvPr/>
      </p:nvGrpSpPr>
      <p:grpSpPr>
        <a:xfrm>
          <a:off x="0" y="0"/>
          <a:ext cx="0" cy="0"/>
          <a:chOff x="0" y="0"/>
          <a:chExt cx="0" cy="0"/>
        </a:xfrm>
      </p:grpSpPr>
      <p:sp>
        <p:nvSpPr>
          <p:cNvPr id="2" name="TextBox 1"/>
          <p:cNvSpPr txBox="1"/>
          <p:nvPr userDrawn="1"/>
        </p:nvSpPr>
        <p:spPr>
          <a:xfrm>
            <a:off x="1599276" y="2093001"/>
            <a:ext cx="13697521" cy="4480498"/>
          </a:xfrm>
          <a:prstGeom prst="rect">
            <a:avLst/>
          </a:prstGeom>
          <a:noFill/>
        </p:spPr>
        <p:txBody>
          <a:bodyPr wrap="square" lIns="0" tIns="0" rIns="0" bIns="0" rtlCol="0">
            <a:noAutofit/>
          </a:bodyPr>
          <a:lstStyle/>
          <a:p>
            <a:pPr lvl="0">
              <a:lnSpc>
                <a:spcPct val="150000"/>
              </a:lnSpc>
            </a:pPr>
            <a:r>
              <a:rPr lang="en-US" sz="3200" b="1">
                <a:solidFill>
                  <a:schemeClr val="accent1"/>
                </a:solidFill>
              </a:rPr>
              <a:t>@HI_NENC</a:t>
            </a:r>
          </a:p>
          <a:p>
            <a:pPr lvl="0">
              <a:lnSpc>
                <a:spcPct val="150000"/>
              </a:lnSpc>
            </a:pPr>
            <a:r>
              <a:rPr lang="en-US" sz="3200" b="1">
                <a:solidFill>
                  <a:schemeClr val="accent1"/>
                </a:solidFill>
              </a:rPr>
              <a:t>HINENC</a:t>
            </a:r>
          </a:p>
          <a:p>
            <a:pPr lvl="0">
              <a:lnSpc>
                <a:spcPct val="150000"/>
              </a:lnSpc>
            </a:pPr>
            <a:r>
              <a:rPr lang="en-US" sz="3200" b="1">
                <a:solidFill>
                  <a:schemeClr val="accent1"/>
                </a:solidFill>
              </a:rPr>
              <a:t>hi-</a:t>
            </a:r>
            <a:r>
              <a:rPr lang="en-US" sz="3200" b="1" err="1">
                <a:solidFill>
                  <a:schemeClr val="accent1"/>
                </a:solidFill>
              </a:rPr>
              <a:t>nenc</a:t>
            </a:r>
            <a:endParaRPr lang="en-US" sz="3200" b="1">
              <a:solidFill>
                <a:schemeClr val="accent1"/>
              </a:solidFill>
            </a:endParaRPr>
          </a:p>
          <a:p>
            <a:pPr lvl="0">
              <a:lnSpc>
                <a:spcPct val="150000"/>
              </a:lnSpc>
            </a:pPr>
            <a:r>
              <a:rPr lang="en-US" sz="3200" b="1">
                <a:solidFill>
                  <a:schemeClr val="accent1"/>
                </a:solidFill>
              </a:rPr>
              <a:t>health-innovation-north-east-and-north-</a:t>
            </a:r>
            <a:r>
              <a:rPr lang="en-US" sz="3200" b="1" err="1">
                <a:solidFill>
                  <a:schemeClr val="accent1"/>
                </a:solidFill>
              </a:rPr>
              <a:t>cumbria</a:t>
            </a:r>
            <a:endParaRPr lang="en-US" sz="3200" b="1">
              <a:solidFill>
                <a:schemeClr val="accent1"/>
              </a:solidFill>
            </a:endParaRPr>
          </a:p>
          <a:p>
            <a:pPr lvl="0">
              <a:lnSpc>
                <a:spcPct val="150000"/>
              </a:lnSpc>
            </a:pPr>
            <a:r>
              <a:rPr lang="en-US" sz="3200" b="1">
                <a:solidFill>
                  <a:schemeClr val="accent1"/>
                </a:solidFill>
              </a:rPr>
              <a:t>@HI_NENC</a:t>
            </a:r>
            <a:endParaRPr lang="en-GB" sz="3200" b="1">
              <a:solidFill>
                <a:schemeClr val="accent1"/>
              </a:solidFill>
            </a:endParaRPr>
          </a:p>
          <a:p>
            <a:pPr>
              <a:lnSpc>
                <a:spcPct val="150000"/>
              </a:lnSpc>
            </a:pPr>
            <a:endParaRPr lang="en-GB" sz="3200" b="1">
              <a:solidFill>
                <a:schemeClr val="accent1"/>
              </a:solidFill>
            </a:endParaRP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935" y="2377479"/>
            <a:ext cx="369472" cy="3694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9137" y="3141979"/>
            <a:ext cx="229072" cy="459788"/>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630" y="3996795"/>
            <a:ext cx="362084" cy="402316"/>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630" y="4794139"/>
            <a:ext cx="362084" cy="459788"/>
          </a:xfrm>
          <a:prstGeom prst="rect">
            <a:avLst/>
          </a:prstGeom>
        </p:spPr>
      </p:pic>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31989" y="5648953"/>
            <a:ext cx="443367" cy="344841"/>
          </a:xfrm>
          <a:prstGeom prst="rect">
            <a:avLst/>
          </a:prstGeom>
        </p:spPr>
      </p:pic>
      <p:sp>
        <p:nvSpPr>
          <p:cNvPr id="9" name="TextBox 8"/>
          <p:cNvSpPr txBox="1"/>
          <p:nvPr userDrawn="1"/>
        </p:nvSpPr>
        <p:spPr>
          <a:xfrm>
            <a:off x="960001" y="533335"/>
            <a:ext cx="9600271" cy="875496"/>
          </a:xfrm>
          <a:prstGeom prst="rect">
            <a:avLst/>
          </a:prstGeom>
          <a:noFill/>
        </p:spPr>
        <p:txBody>
          <a:bodyPr wrap="square" lIns="0" tIns="0" rIns="0" bIns="0" rtlCol="0">
            <a:spAutoFit/>
          </a:bodyPr>
          <a:lstStyle/>
          <a:p>
            <a:r>
              <a:rPr lang="en-US" sz="5689" b="1">
                <a:solidFill>
                  <a:schemeClr val="accent1"/>
                </a:solidFill>
                <a:latin typeface="+mj-lt"/>
              </a:rPr>
              <a:t>Follow us on…</a:t>
            </a:r>
            <a:endParaRPr lang="en-GB" sz="5689" b="1">
              <a:solidFill>
                <a:schemeClr val="accent1"/>
              </a:solidFill>
              <a:latin typeface="+mj-lt"/>
            </a:endParaRPr>
          </a:p>
        </p:txBody>
      </p:sp>
      <p:sp>
        <p:nvSpPr>
          <p:cNvPr id="16" name="Rectangle 15">
            <a:hlinkClick r:id="rId7"/>
          </p:cNvPr>
          <p:cNvSpPr/>
          <p:nvPr userDrawn="1"/>
        </p:nvSpPr>
        <p:spPr>
          <a:xfrm>
            <a:off x="865336" y="2270858"/>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19" name="Rectangle 18">
            <a:hlinkClick r:id="rId8"/>
          </p:cNvPr>
          <p:cNvSpPr/>
          <p:nvPr userDrawn="1"/>
        </p:nvSpPr>
        <p:spPr>
          <a:xfrm>
            <a:off x="865336" y="5542334"/>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0" name="Rectangle 19">
            <a:hlinkClick r:id="rId9"/>
          </p:cNvPr>
          <p:cNvSpPr/>
          <p:nvPr userDrawn="1"/>
        </p:nvSpPr>
        <p:spPr>
          <a:xfrm>
            <a:off x="865336" y="3906596"/>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1" name="Rectangle 20">
            <a:hlinkClick r:id="rId10"/>
          </p:cNvPr>
          <p:cNvSpPr/>
          <p:nvPr userDrawn="1"/>
        </p:nvSpPr>
        <p:spPr>
          <a:xfrm>
            <a:off x="865340" y="4724464"/>
            <a:ext cx="9433057"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2" name="Rectangle 21">
            <a:hlinkClick r:id="rId11"/>
          </p:cNvPr>
          <p:cNvSpPr/>
          <p:nvPr userDrawn="1"/>
        </p:nvSpPr>
        <p:spPr>
          <a:xfrm>
            <a:off x="865336" y="3088728"/>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Tree>
    <p:extLst>
      <p:ext uri="{BB962C8B-B14F-4D97-AF65-F5344CB8AC3E}">
        <p14:creationId xmlns:p14="http://schemas.microsoft.com/office/powerpoint/2010/main" val="3598736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3128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3.png"/><Relationship Id="rId4" Type="http://schemas.openxmlformats.org/officeDocument/2006/relationships/slideLayout" Target="../slideLayouts/slideLayout9.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3300" y="504423"/>
            <a:ext cx="7021830" cy="711200"/>
          </a:xfrm>
          <a:prstGeom prst="rect">
            <a:avLst/>
          </a:prstGeom>
        </p:spPr>
        <p:txBody>
          <a:bodyPr wrap="square" lIns="0" tIns="0" rIns="0" bIns="0">
            <a:spAutoFit/>
          </a:bodyPr>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body" idx="1"/>
          </p:nvPr>
        </p:nvSpPr>
        <p:spPr>
          <a:xfrm>
            <a:off x="812800" y="2336800"/>
            <a:ext cx="14630400"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876300" y="9555764"/>
            <a:ext cx="3503295" cy="208279"/>
          </a:xfrm>
          <a:prstGeom prst="rect">
            <a:avLst/>
          </a:prstGeom>
        </p:spPr>
        <p:txBody>
          <a:bodyPr wrap="square" lIns="0" tIns="0" rIns="0" bIns="0">
            <a:spAutoFit/>
          </a:bodyPr>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a:xfrm>
            <a:off x="12213281" y="8946825"/>
            <a:ext cx="2839084" cy="785495"/>
          </a:xfrm>
          <a:prstGeom prst="rect">
            <a:avLst/>
          </a:prstGeom>
        </p:spPr>
        <p:txBody>
          <a:bodyPr wrap="square" lIns="0" tIns="0" rIns="0" bIns="0">
            <a:spAutoFit/>
          </a:bodyPr>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a:xfrm>
            <a:off x="11704320" y="9448800"/>
            <a:ext cx="3738880"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screenshot of a cellphone&#10;&#10;Description automatically generated">
            <a:extLst>
              <a:ext uri="{FF2B5EF4-FFF2-40B4-BE49-F238E27FC236}">
                <a16:creationId xmlns:a16="http://schemas.microsoft.com/office/drawing/2014/main" id="{5BFE3600-0FDE-8CD9-DD12-4A03B1C91DCD}"/>
              </a:ext>
            </a:extLst>
          </p:cNvPr>
          <p:cNvPicPr>
            <a:picLocks noChangeAspect="1"/>
          </p:cNvPicPr>
          <p:nvPr userDrawn="1"/>
        </p:nvPicPr>
        <p:blipFill rotWithShape="1">
          <a:blip r:embed="rId8">
            <a:alphaModFix amt="9000"/>
            <a:extLst>
              <a:ext uri="{28A0092B-C50C-407E-A947-70E740481C1C}">
                <a14:useLocalDpi xmlns:a14="http://schemas.microsoft.com/office/drawing/2010/main" val="0"/>
              </a:ext>
            </a:extLst>
          </a:blip>
          <a:srcRect t="18741" r="17222" b="20871"/>
          <a:stretch/>
        </p:blipFill>
        <p:spPr>
          <a:xfrm>
            <a:off x="7398645" y="0"/>
            <a:ext cx="8857356" cy="10160000"/>
          </a:xfrm>
          <a:prstGeom prst="rect">
            <a:avLst/>
          </a:prstGeom>
        </p:spPr>
      </p:pic>
      <p:sp>
        <p:nvSpPr>
          <p:cNvPr id="2"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p:cNvSpPr>
            <a:spLocks noGrp="1"/>
          </p:cNvSpPr>
          <p:nvPr>
            <p:ph type="body"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descr="A black and green text&#10;&#10;Description automatically generated with medium confidence">
            <a:extLst>
              <a:ext uri="{FF2B5EF4-FFF2-40B4-BE49-F238E27FC236}">
                <a16:creationId xmlns:a16="http://schemas.microsoft.com/office/drawing/2014/main" id="{AA655B07-CFB9-7DCF-3F1A-3FC6AAC76CCB}"/>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6333" y="9160128"/>
            <a:ext cx="3289499" cy="784117"/>
          </a:xfrm>
          <a:prstGeom prst="rect">
            <a:avLst/>
          </a:prstGeom>
        </p:spPr>
      </p:pic>
      <p:pic>
        <p:nvPicPr>
          <p:cNvPr id="7" name="Picture 6" descr="A black background with white text and blue and white letters&#10;&#10;Description automatically generated">
            <a:extLst>
              <a:ext uri="{FF2B5EF4-FFF2-40B4-BE49-F238E27FC236}">
                <a16:creationId xmlns:a16="http://schemas.microsoft.com/office/drawing/2014/main" id="{B4FBAFF5-D3E5-C48C-0455-C4E4DC8D3E5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4074406" y="8796541"/>
            <a:ext cx="1885261" cy="1147704"/>
          </a:xfrm>
          <a:prstGeom prst="rect">
            <a:avLst/>
          </a:prstGeom>
        </p:spPr>
      </p:pic>
    </p:spTree>
    <p:extLst>
      <p:ext uri="{BB962C8B-B14F-4D97-AF65-F5344CB8AC3E}">
        <p14:creationId xmlns:p14="http://schemas.microsoft.com/office/powerpoint/2010/main" val="174243292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txStyles>
    <p:titleStyle>
      <a:lvl1pPr algn="l" defTabSz="1625519" rtl="0" eaLnBrk="1" latinLnBrk="0" hangingPunct="1">
        <a:spcBef>
          <a:spcPct val="0"/>
        </a:spcBef>
        <a:buNone/>
        <a:defRPr sz="5689" b="1" kern="1200">
          <a:solidFill>
            <a:schemeClr val="accent1"/>
          </a:solidFill>
          <a:latin typeface="+mj-lt"/>
          <a:ea typeface="+mj-ea"/>
          <a:cs typeface="+mj-cs"/>
        </a:defRPr>
      </a:lvl1pPr>
    </p:titleStyle>
    <p:bodyStyle>
      <a:lvl1pPr marL="609570" indent="-609570" algn="l" defTabSz="1625519" rtl="0" eaLnBrk="1" latinLnBrk="0" hangingPunct="1">
        <a:spcBef>
          <a:spcPct val="20000"/>
        </a:spcBef>
        <a:buClr>
          <a:schemeClr val="tx2"/>
        </a:buClr>
        <a:buFont typeface="Arial" pitchFamily="34" charset="0"/>
        <a:buChar char="•"/>
        <a:defRPr sz="4977" kern="1200">
          <a:solidFill>
            <a:schemeClr val="tx1"/>
          </a:solidFill>
          <a:latin typeface="+mn-lt"/>
          <a:ea typeface="+mn-ea"/>
          <a:cs typeface="+mn-cs"/>
        </a:defRPr>
      </a:lvl1pPr>
      <a:lvl2pPr marL="1320734" indent="-507974" algn="l" defTabSz="1625519" rtl="0" eaLnBrk="1" latinLnBrk="0" hangingPunct="1">
        <a:spcBef>
          <a:spcPct val="20000"/>
        </a:spcBef>
        <a:buClr>
          <a:schemeClr val="tx2"/>
        </a:buClr>
        <a:buFont typeface="Arial" pitchFamily="34" charset="0"/>
        <a:buChar char="–"/>
        <a:defRPr sz="3556" kern="1200">
          <a:solidFill>
            <a:schemeClr val="tx1"/>
          </a:solidFill>
          <a:latin typeface="+mn-lt"/>
          <a:ea typeface="+mn-ea"/>
          <a:cs typeface="+mn-cs"/>
        </a:defRPr>
      </a:lvl2pPr>
      <a:lvl3pPr marL="2031899" indent="-406379" algn="l" defTabSz="1625519" rtl="0" eaLnBrk="1" latinLnBrk="0" hangingPunct="1">
        <a:spcBef>
          <a:spcPct val="20000"/>
        </a:spcBef>
        <a:buClr>
          <a:schemeClr val="tx2"/>
        </a:buClr>
        <a:buFont typeface="Arial" pitchFamily="34" charset="0"/>
        <a:buChar char="•"/>
        <a:defRPr sz="3200" kern="1200">
          <a:solidFill>
            <a:schemeClr val="tx1"/>
          </a:solidFill>
          <a:latin typeface="+mn-lt"/>
          <a:ea typeface="+mn-ea"/>
          <a:cs typeface="+mn-cs"/>
        </a:defRPr>
      </a:lvl3pPr>
      <a:lvl4pPr marL="2844658" indent="-406379" algn="l" defTabSz="1625519" rtl="0" eaLnBrk="1" latinLnBrk="0" hangingPunct="1">
        <a:spcBef>
          <a:spcPct val="20000"/>
        </a:spcBef>
        <a:buClr>
          <a:schemeClr val="tx2"/>
        </a:buClr>
        <a:buFont typeface="Arial" pitchFamily="34" charset="0"/>
        <a:buChar char="–"/>
        <a:defRPr sz="2844" kern="1200">
          <a:solidFill>
            <a:schemeClr val="tx1"/>
          </a:solidFill>
          <a:latin typeface="+mn-lt"/>
          <a:ea typeface="+mn-ea"/>
          <a:cs typeface="+mn-cs"/>
        </a:defRPr>
      </a:lvl4pPr>
      <a:lvl5pPr marL="3657417" indent="-406379" algn="l" defTabSz="1625519" rtl="0" eaLnBrk="1" latinLnBrk="0" hangingPunct="1">
        <a:spcBef>
          <a:spcPct val="20000"/>
        </a:spcBef>
        <a:buClr>
          <a:schemeClr val="tx2"/>
        </a:buClr>
        <a:buFont typeface="Arial" pitchFamily="34" charset="0"/>
        <a:buChar char="•"/>
        <a:defRPr sz="3200" kern="1200">
          <a:solidFill>
            <a:schemeClr val="tx1"/>
          </a:solidFill>
          <a:latin typeface="+mn-lt"/>
          <a:ea typeface="+mn-ea"/>
          <a:cs typeface="+mn-cs"/>
        </a:defRPr>
      </a:lvl5pPr>
      <a:lvl6pPr marL="447017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293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569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454"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DFFAC879-1FAD-6404-81B8-B787838A8B79}"/>
              </a:ext>
            </a:extLst>
          </p:cNvPr>
          <p:cNvSpPr/>
          <p:nvPr/>
        </p:nvSpPr>
        <p:spPr>
          <a:xfrm>
            <a:off x="200516" y="1398445"/>
            <a:ext cx="16256001" cy="8309927"/>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object 3"/>
          <p:cNvSpPr/>
          <p:nvPr/>
        </p:nvSpPr>
        <p:spPr>
          <a:xfrm>
            <a:off x="259207" y="2639131"/>
            <a:ext cx="7868793" cy="2047202"/>
          </a:xfrm>
          <a:custGeom>
            <a:avLst/>
            <a:gdLst/>
            <a:ahLst/>
            <a:cxnLst/>
            <a:rect l="l" t="t" r="r" b="b"/>
            <a:pathLst>
              <a:path w="7112000" h="2986404">
                <a:moveTo>
                  <a:pt x="7112000" y="0"/>
                </a:moveTo>
                <a:lnTo>
                  <a:pt x="0" y="0"/>
                </a:lnTo>
                <a:lnTo>
                  <a:pt x="0" y="2985998"/>
                </a:lnTo>
                <a:lnTo>
                  <a:pt x="7112000" y="2985998"/>
                </a:lnTo>
                <a:lnTo>
                  <a:pt x="7112000" y="0"/>
                </a:lnTo>
                <a:close/>
              </a:path>
            </a:pathLst>
          </a:custGeom>
          <a:solidFill>
            <a:srgbClr val="FFFFFF"/>
          </a:solidFill>
        </p:spPr>
        <p:txBody>
          <a:bodyPr wrap="square" lIns="0" tIns="0" rIns="0" bIns="0" rtlCol="0"/>
          <a:lstStyle/>
          <a:p>
            <a:endParaRPr/>
          </a:p>
        </p:txBody>
      </p:sp>
      <p:sp>
        <p:nvSpPr>
          <p:cNvPr id="5" name="object 5"/>
          <p:cNvSpPr/>
          <p:nvPr/>
        </p:nvSpPr>
        <p:spPr>
          <a:xfrm flipV="1">
            <a:off x="408250" y="2489200"/>
            <a:ext cx="14925731" cy="45719"/>
          </a:xfrm>
          <a:custGeom>
            <a:avLst/>
            <a:gdLst/>
            <a:ahLst/>
            <a:cxnLst/>
            <a:rect l="l" t="t" r="r" b="b"/>
            <a:pathLst>
              <a:path w="14478000">
                <a:moveTo>
                  <a:pt x="0" y="0"/>
                </a:moveTo>
                <a:lnTo>
                  <a:pt x="14478000" y="0"/>
                </a:lnTo>
              </a:path>
            </a:pathLst>
          </a:custGeom>
          <a:ln w="12700">
            <a:solidFill>
              <a:srgbClr val="78BE20"/>
            </a:solidFill>
          </a:ln>
        </p:spPr>
        <p:txBody>
          <a:bodyPr wrap="square" lIns="0" tIns="0" rIns="0" bIns="0" rtlCol="0"/>
          <a:lstStyle/>
          <a:p>
            <a:endParaRPr dirty="0"/>
          </a:p>
        </p:txBody>
      </p:sp>
      <p:sp>
        <p:nvSpPr>
          <p:cNvPr id="7" name="object 7"/>
          <p:cNvSpPr txBox="1"/>
          <p:nvPr/>
        </p:nvSpPr>
        <p:spPr>
          <a:xfrm>
            <a:off x="8204199" y="2635965"/>
            <a:ext cx="8043259" cy="3614451"/>
          </a:xfrm>
          <a:prstGeom prst="rect">
            <a:avLst/>
          </a:prstGeom>
          <a:solidFill>
            <a:srgbClr val="FFFFFF"/>
          </a:solidFill>
        </p:spPr>
        <p:txBody>
          <a:bodyPr vert="horz" wrap="square" lIns="72000" tIns="151765" rIns="72000" bIns="0" rtlCol="0" anchor="t">
            <a:spAutoFit/>
          </a:bodyPr>
          <a:lstStyle/>
          <a:p>
            <a:pPr marL="12700" algn="just">
              <a:spcBef>
                <a:spcPts val="300"/>
              </a:spcBef>
            </a:pPr>
            <a:r>
              <a:rPr lang="en-GB" sz="1400" b="1" spc="-10" dirty="0">
                <a:solidFill>
                  <a:srgbClr val="005EB8"/>
                </a:solidFill>
                <a:latin typeface="Arial" panose="020B0604020202020204" pitchFamily="34" charset="0"/>
                <a:cs typeface="Arial" panose="020B0604020202020204" pitchFamily="34" charset="0"/>
              </a:rPr>
              <a:t>What was the outcome of the intervention?</a:t>
            </a:r>
          </a:p>
          <a:p>
            <a:pPr>
              <a:lnSpc>
                <a:spcPct val="115000"/>
              </a:lnSpc>
              <a:spcAft>
                <a:spcPts val="800"/>
              </a:spcAft>
              <a:buNone/>
            </a:pPr>
            <a:r>
              <a:rPr lang="en-GB" sz="1050" kern="100" dirty="0">
                <a:effectLst/>
                <a:latin typeface="Arial" panose="020B0604020202020204" pitchFamily="34" charset="0"/>
                <a:ea typeface="Aptos" panose="020B0004020202020204" pitchFamily="34" charset="0"/>
                <a:cs typeface="Times New Roman" panose="02020603050405020304" pitchFamily="18" charset="0"/>
              </a:rPr>
              <a:t>On evaluation there was no significant change between the pre-ALS data and post-ALS data with regards to ACB score, the aim of the project. 12% of patients in the pre-ALS group had their ACB score reduced, with 5% showing a reduction in the post-ALS group. This is likely due to the reporting methodology, as ACB scores were grouped 0-3, 4-6, 7-9 and 10+, and therefore 1 step changes within the groups were not shown. Had actual ACB scores been noted, the result would have been reflected in the data and is something that can be amended in the future when using this methodology. It is known however, that any dose reduction in higher scoring ACB medication results in a lowering of clinical risk, despite not affecting overall ACB scores. For example, one patient had their dose of Amitriptyline reduced and although their ACB score remained 4-6, their risk of harm had been reduced. The data shows that over 31/37% (pre/post ALS) of patients that had potential for change (those who accepted a change to medication) had a medication with an ACB score of 2 or 3 reduced/stopped, but only 18/12% showed a change in overall ACB score.</a:t>
            </a:r>
            <a:r>
              <a:rPr lang="en-GB" sz="1050" i="1" kern="100" dirty="0">
                <a:effectLst/>
                <a:latin typeface="Arial" panose="020B0604020202020204" pitchFamily="34" charset="0"/>
                <a:ea typeface="Aptos" panose="020B0004020202020204" pitchFamily="34" charset="0"/>
                <a:cs typeface="Times New Roman" panose="02020603050405020304" pitchFamily="18" charset="0"/>
              </a:rPr>
              <a:t> </a:t>
            </a:r>
          </a:p>
          <a:p>
            <a:pPr>
              <a:lnSpc>
                <a:spcPct val="115000"/>
              </a:lnSpc>
              <a:spcAft>
                <a:spcPts val="800"/>
              </a:spcAft>
            </a:pPr>
            <a:r>
              <a:rPr lang="en-GB" sz="1050" kern="100" dirty="0">
                <a:effectLst/>
                <a:latin typeface="Arial" panose="020B0604020202020204" pitchFamily="34" charset="0"/>
                <a:ea typeface="Aptos" panose="020B0004020202020204" pitchFamily="34" charset="0"/>
                <a:cs typeface="Times New Roman" panose="02020603050405020304" pitchFamily="18" charset="0"/>
              </a:rPr>
              <a:t>Throughout the HIEM delivery of the local ALS training, attendees were asked on their levels of confidence in undertaking SMRs. At the start of the training only 8% of delegates reported feeling ‘very’ confident, with 8% reporting ‘not at all,’ but when asked again at the end of the training, 47% reported feeling ‘very’ confident and no one reported feeling ‘not at all’ confident. Although this targeted approach pilot study focussed on a patient caseload stratified via their ACB score, a secondary outcome was a clear change in the confidence of clinicians to deprescribe pain medication. On analysis, for every non-pain medication deprescribed, 3 times as many pain medications were deprescribed after clinicians undertook ALS than before the training. In other words, the odds of a clinician deprescribing a pain medication after the ALS training was 3 times the odds of deprescribing a pain medication before the ALS. This is highly beneficial to the patient, as it is now understood how harmful pain medications can be.</a:t>
            </a:r>
          </a:p>
        </p:txBody>
      </p:sp>
      <p:sp>
        <p:nvSpPr>
          <p:cNvPr id="13" name="object 13"/>
          <p:cNvSpPr/>
          <p:nvPr/>
        </p:nvSpPr>
        <p:spPr>
          <a:xfrm>
            <a:off x="4570284" y="6182613"/>
            <a:ext cx="3557715" cy="2609007"/>
          </a:xfrm>
          <a:custGeom>
            <a:avLst/>
            <a:gdLst/>
            <a:ahLst/>
            <a:cxnLst/>
            <a:rect l="l" t="t" r="r" b="b"/>
            <a:pathLst>
              <a:path w="3429000" h="3705225">
                <a:moveTo>
                  <a:pt x="3429000" y="0"/>
                </a:moveTo>
                <a:lnTo>
                  <a:pt x="0" y="0"/>
                </a:lnTo>
                <a:lnTo>
                  <a:pt x="0" y="3704704"/>
                </a:lnTo>
                <a:lnTo>
                  <a:pt x="3429000" y="3704704"/>
                </a:lnTo>
                <a:lnTo>
                  <a:pt x="3429000" y="0"/>
                </a:lnTo>
                <a:close/>
              </a:path>
            </a:pathLst>
          </a:custGeom>
          <a:solidFill>
            <a:srgbClr val="FFFFFF"/>
          </a:solidFill>
        </p:spPr>
        <p:txBody>
          <a:bodyPr wrap="square" lIns="0" tIns="0" rIns="0" bIns="0" rtlCol="0"/>
          <a:lstStyle/>
          <a:p>
            <a:endParaRPr/>
          </a:p>
        </p:txBody>
      </p:sp>
      <p:sp>
        <p:nvSpPr>
          <p:cNvPr id="34" name="object 34"/>
          <p:cNvSpPr/>
          <p:nvPr/>
        </p:nvSpPr>
        <p:spPr>
          <a:xfrm>
            <a:off x="269329" y="4776926"/>
            <a:ext cx="4199340" cy="4646474"/>
          </a:xfrm>
          <a:custGeom>
            <a:avLst/>
            <a:gdLst/>
            <a:ahLst/>
            <a:cxnLst/>
            <a:rect l="l" t="t" r="r" b="b"/>
            <a:pathLst>
              <a:path w="3429000" h="3695700">
                <a:moveTo>
                  <a:pt x="3429000" y="0"/>
                </a:moveTo>
                <a:lnTo>
                  <a:pt x="0" y="0"/>
                </a:lnTo>
                <a:lnTo>
                  <a:pt x="0" y="3695700"/>
                </a:lnTo>
                <a:lnTo>
                  <a:pt x="3429000" y="3695700"/>
                </a:lnTo>
                <a:lnTo>
                  <a:pt x="3429000" y="0"/>
                </a:lnTo>
                <a:close/>
              </a:path>
            </a:pathLst>
          </a:custGeom>
          <a:solidFill>
            <a:srgbClr val="D4E5E2"/>
          </a:solidFill>
        </p:spPr>
        <p:txBody>
          <a:bodyPr wrap="square" lIns="72000" tIns="144000" rIns="72000" bIns="72000" rtlCol="0"/>
          <a:lstStyle/>
          <a:p>
            <a:pPr marL="12700" algn="just">
              <a:spcBef>
                <a:spcPts val="300"/>
              </a:spcBef>
            </a:pPr>
            <a:r>
              <a:rPr lang="en-GB" b="1" spc="-10" dirty="0">
                <a:solidFill>
                  <a:srgbClr val="005EB8"/>
                </a:solidFill>
                <a:latin typeface="Arial" panose="020B0604020202020204" pitchFamily="34" charset="0"/>
                <a:cs typeface="Arial" panose="020B0604020202020204" pitchFamily="34" charset="0"/>
              </a:rPr>
              <a:t>What was the intervention?</a:t>
            </a:r>
          </a:p>
          <a:p>
            <a:pPr>
              <a:lnSpc>
                <a:spcPct val="110000"/>
              </a:lnSpc>
              <a:spcAft>
                <a:spcPts val="600"/>
              </a:spcAft>
              <a:buNone/>
            </a:pPr>
            <a:r>
              <a:rPr lang="en-GB" sz="1050" spc="-10" dirty="0">
                <a:effectLst/>
                <a:latin typeface="Arial" panose="020B0604020202020204" pitchFamily="34" charset="0"/>
                <a:ea typeface="Arial" panose="020B0604020202020204" pitchFamily="34" charset="0"/>
                <a:cs typeface="Arial" panose="020B0604020202020204" pitchFamily="34" charset="0"/>
              </a:rPr>
              <a:t>Grand Union PCN has 3 GP practices and serves a patient population of 67,000. The SMR service includes Care Co-ordinators whose job partly involves identifying and stratifying patients most in need of a SMR. The SMRs are then undertaken primarily by pharmacists, with varied experience and specialisms. </a:t>
            </a:r>
            <a:endParaRPr lang="en-GB" sz="105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0000"/>
              </a:lnSpc>
              <a:spcAft>
                <a:spcPts val="600"/>
              </a:spcAft>
            </a:pPr>
            <a:r>
              <a:rPr lang="en-GB" sz="1050" spc="-10" dirty="0">
                <a:effectLst/>
                <a:latin typeface="Arial" panose="020B0604020202020204" pitchFamily="34" charset="0"/>
                <a:ea typeface="Arial" panose="020B0604020202020204" pitchFamily="34" charset="0"/>
                <a:cs typeface="Arial" panose="020B0604020202020204" pitchFamily="34" charset="0"/>
              </a:rPr>
              <a:t>For this study Grand Union chose the percentage of patients prescribed 2 or more medicines with moderate to high Anticholinergic burden (ACB) as Polypharmacy comparator, as they were the third worse performing PCN in Northamptonshire (8.13% of patients), also being well over the national average (6.79%).</a:t>
            </a:r>
          </a:p>
          <a:p>
            <a:pPr>
              <a:lnSpc>
                <a:spcPct val="110000"/>
              </a:lnSpc>
              <a:spcAft>
                <a:spcPts val="600"/>
              </a:spcAft>
              <a:buNone/>
            </a:pPr>
            <a:r>
              <a:rPr lang="en-GB" sz="1050" spc="-10" dirty="0">
                <a:effectLst/>
                <a:latin typeface="Arial" panose="020B0604020202020204" pitchFamily="34" charset="0"/>
                <a:ea typeface="Arial" panose="020B0604020202020204" pitchFamily="34" charset="0"/>
                <a:cs typeface="Arial" panose="020B0604020202020204" pitchFamily="34" charset="0"/>
              </a:rPr>
              <a:t>For a period of 3 weeks, after undertaking a SMR with patients identified by the care co-ordinators, 6 pharmacists  (3 ALS trained and 3 ALS untrained) completed a MS Form providing baseline data about the outcome of the SMR. The untrained 3 clinicians then completed the ALS training and a further 3 weeks of SMR data with </a:t>
            </a:r>
            <a:r>
              <a:rPr lang="en-GB" sz="1050" spc="-10" dirty="0">
                <a:latin typeface="Arial" panose="020B0604020202020204" pitchFamily="34" charset="0"/>
                <a:ea typeface="Arial" panose="020B0604020202020204" pitchFamily="34" charset="0"/>
                <a:cs typeface="Arial" panose="020B0604020202020204" pitchFamily="34" charset="0"/>
              </a:rPr>
              <a:t>a similar caseload </a:t>
            </a:r>
            <a:r>
              <a:rPr lang="en-GB" sz="1050" spc="-10" dirty="0">
                <a:effectLst/>
                <a:latin typeface="Arial" panose="020B0604020202020204" pitchFamily="34" charset="0"/>
                <a:ea typeface="Arial" panose="020B0604020202020204" pitchFamily="34" charset="0"/>
                <a:cs typeface="Arial" panose="020B0604020202020204" pitchFamily="34" charset="0"/>
              </a:rPr>
              <a:t>was again collected via the same MS Form.</a:t>
            </a:r>
            <a:endParaRPr lang="en-GB" sz="105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0000"/>
              </a:lnSpc>
              <a:spcAft>
                <a:spcPts val="600"/>
              </a:spcAft>
            </a:pPr>
            <a:r>
              <a:rPr lang="en-GB" sz="1050" spc="-10" dirty="0">
                <a:effectLst/>
                <a:latin typeface="Arial" panose="020B0604020202020204" pitchFamily="34" charset="0"/>
                <a:ea typeface="Arial" panose="020B0604020202020204" pitchFamily="34" charset="0"/>
                <a:cs typeface="Arial" panose="020B0604020202020204" pitchFamily="34" charset="0"/>
              </a:rPr>
              <a:t>Overall, 114 SMRs were completed across the 6-week data collection periods, 74 in the pre-ALS timeframe and 40 in the post-ALS timeframe. Although not ideal, this discrepancy can be attributed to the nature of clinical work, with annual leave, sickness and other clinical commitments all having the potential to limit SMR numbers. </a:t>
            </a:r>
            <a:endParaRPr lang="en-GB" sz="105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87" name="Rectangle 6">
            <a:extLst>
              <a:ext uri="{FF2B5EF4-FFF2-40B4-BE49-F238E27FC236}">
                <a16:creationId xmlns:a16="http://schemas.microsoft.com/office/drawing/2014/main" id="{6F7F8F23-0129-25B9-6120-C4B17261FABC}"/>
              </a:ext>
            </a:extLst>
          </p:cNvPr>
          <p:cNvSpPr>
            <a:spLocks noChangeArrowheads="1"/>
          </p:cNvSpPr>
          <p:nvPr/>
        </p:nvSpPr>
        <p:spPr bwMode="auto">
          <a:xfrm>
            <a:off x="127000" y="10152560"/>
            <a:ext cx="1625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8" name="Rectangle 87">
            <a:extLst>
              <a:ext uri="{FF2B5EF4-FFF2-40B4-BE49-F238E27FC236}">
                <a16:creationId xmlns:a16="http://schemas.microsoft.com/office/drawing/2014/main" id="{37A6D042-C7F4-E9F3-3B31-F3DFA690B33C}"/>
              </a:ext>
            </a:extLst>
          </p:cNvPr>
          <p:cNvSpPr/>
          <p:nvPr/>
        </p:nvSpPr>
        <p:spPr>
          <a:xfrm>
            <a:off x="11325557" y="9800590"/>
            <a:ext cx="4921901" cy="359410"/>
          </a:xfrm>
          <a:prstGeom prst="rect">
            <a:avLst/>
          </a:prstGeom>
          <a:solidFill>
            <a:srgbClr val="78BE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24000" tIns="0" rIns="914400" bIns="0" numCol="1" spcCol="0" rtlCol="0" fromWordArt="0" anchor="ctr" anchorCtr="0" forceAA="0" compatLnSpc="1">
            <a:prstTxWarp prst="textNoShape">
              <a:avLst/>
            </a:prstTxWarp>
            <a:noAutofit/>
          </a:bodyPr>
          <a:lstStyle/>
          <a:p>
            <a:pPr algn="ctr">
              <a:lnSpc>
                <a:spcPct val="125000"/>
              </a:lnSpc>
              <a:tabLst>
                <a:tab pos="5671185" algn="r"/>
              </a:tabLst>
            </a:pPr>
            <a:r>
              <a:rPr lang="nl-NL" sz="1200" b="1">
                <a:effectLst/>
                <a:latin typeface="Arial" panose="020B0604020202020204" pitchFamily="34" charset="0"/>
                <a:ea typeface="Calibri" panose="020F0502020204030204" pitchFamily="34" charset="0"/>
                <a:cs typeface="Times New Roman" panose="02020603050405020304" pitchFamily="18" charset="0"/>
              </a:rPr>
              <a:t>www.healthinnovation-em.org.uk</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1" name="object 8">
            <a:extLst>
              <a:ext uri="{FF2B5EF4-FFF2-40B4-BE49-F238E27FC236}">
                <a16:creationId xmlns:a16="http://schemas.microsoft.com/office/drawing/2014/main" id="{809F8D77-9CD7-2530-B8CC-C9850C0E13EB}"/>
              </a:ext>
            </a:extLst>
          </p:cNvPr>
          <p:cNvSpPr txBox="1">
            <a:spLocks/>
          </p:cNvSpPr>
          <p:nvPr/>
        </p:nvSpPr>
        <p:spPr>
          <a:xfrm>
            <a:off x="3861314" y="1368380"/>
            <a:ext cx="9715993" cy="1120820"/>
          </a:xfrm>
          <a:prstGeom prst="rect">
            <a:avLst/>
          </a:prstGeom>
        </p:spPr>
        <p:txBody>
          <a:bodyPr vert="horz" wrap="square" lIns="0" tIns="12700" rIns="0" bIns="0" rtlCol="0">
            <a:spAutoFit/>
          </a:bodyPr>
          <a:lstStyle>
            <a:lvl1pPr>
              <a:defRPr sz="4500" b="1" i="0">
                <a:solidFill>
                  <a:schemeClr val="bg1"/>
                </a:solidFill>
                <a:latin typeface="ARS Maquette Pro"/>
                <a:ea typeface="+mj-ea"/>
                <a:cs typeface="ARS Maquette Pro"/>
              </a:defRPr>
            </a:lvl1pPr>
          </a:lstStyle>
          <a:p>
            <a:pPr marL="12700">
              <a:spcBef>
                <a:spcPts val="100"/>
              </a:spcBef>
            </a:pPr>
            <a:r>
              <a:rPr lang="en-GB" sz="3600" spc="-130" dirty="0">
                <a:latin typeface="Arial" panose="020B0604020202020204" pitchFamily="34" charset="0"/>
                <a:cs typeface="Arial" panose="020B0604020202020204" pitchFamily="34" charset="0"/>
              </a:rPr>
              <a:t>Targeted approach to Prescribing Change: Grand Union PCN</a:t>
            </a:r>
            <a:endParaRPr lang="en-GB" sz="3600" spc="-120" dirty="0">
              <a:latin typeface="Arial" panose="020B0604020202020204" pitchFamily="34" charset="0"/>
              <a:cs typeface="Arial" panose="020B0604020202020204" pitchFamily="34" charset="0"/>
            </a:endParaRPr>
          </a:p>
        </p:txBody>
      </p:sp>
      <p:sp>
        <p:nvSpPr>
          <p:cNvPr id="92" name="object 23">
            <a:extLst>
              <a:ext uri="{FF2B5EF4-FFF2-40B4-BE49-F238E27FC236}">
                <a16:creationId xmlns:a16="http://schemas.microsoft.com/office/drawing/2014/main" id="{011B87A0-8457-84A1-4A95-41FE5AEBC5D3}"/>
              </a:ext>
            </a:extLst>
          </p:cNvPr>
          <p:cNvSpPr txBox="1"/>
          <p:nvPr/>
        </p:nvSpPr>
        <p:spPr>
          <a:xfrm>
            <a:off x="361509" y="2588863"/>
            <a:ext cx="7690293" cy="2271648"/>
          </a:xfrm>
          <a:prstGeom prst="rect">
            <a:avLst/>
          </a:prstGeom>
        </p:spPr>
        <p:txBody>
          <a:bodyPr vert="horz" wrap="square" lIns="0" tIns="93980" rIns="0" bIns="0" rtlCol="0" anchor="t">
            <a:spAutoFit/>
          </a:bodyPr>
          <a:lstStyle/>
          <a:p>
            <a:pPr marL="12700">
              <a:spcBef>
                <a:spcPts val="300"/>
              </a:spcBef>
            </a:pPr>
            <a:r>
              <a:rPr lang="en-GB" sz="1400" b="1" dirty="0">
                <a:solidFill>
                  <a:srgbClr val="005EB8"/>
                </a:solidFill>
                <a:latin typeface="Arial"/>
                <a:cs typeface="Arial"/>
              </a:rPr>
              <a:t>Innovation summary</a:t>
            </a:r>
            <a:endParaRPr lang="en-GB" sz="1400" b="1" spc="-10" dirty="0">
              <a:solidFill>
                <a:srgbClr val="005EB8"/>
              </a:solidFill>
              <a:latin typeface="Arial" panose="020B0604020202020204" pitchFamily="34" charset="0"/>
              <a:cs typeface="Arial" panose="020B0604020202020204" pitchFamily="34" charset="0"/>
            </a:endParaRPr>
          </a:p>
          <a:p>
            <a:pPr>
              <a:lnSpc>
                <a:spcPct val="110000"/>
              </a:lnSpc>
              <a:spcAft>
                <a:spcPts val="600"/>
              </a:spcAft>
              <a:buNone/>
            </a:pPr>
            <a:r>
              <a:rPr lang="en-GB" sz="1050" spc="-10" dirty="0">
                <a:effectLst/>
                <a:latin typeface="Arial" panose="020B0604020202020204" pitchFamily="34" charset="0"/>
                <a:ea typeface="Arial" panose="020B0604020202020204" pitchFamily="34" charset="0"/>
                <a:cs typeface="Arial" panose="020B0604020202020204" pitchFamily="34" charset="0"/>
              </a:rPr>
              <a:t>Medicines are meant to help patients, but they can cause harm. In January 2025 over 1.1 million people received 10 or more medicines. These people are 3 times more likely to suffer harm and be admitted to hospital due to adverse drug reactions. This adds preventable costs to the healthcare system and reduces quality of care.</a:t>
            </a:r>
            <a:endParaRPr lang="en-GB" sz="105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0000"/>
              </a:lnSpc>
              <a:spcAft>
                <a:spcPts val="600"/>
              </a:spcAft>
              <a:buNone/>
            </a:pPr>
            <a:r>
              <a:rPr lang="en-GB" sz="1050" spc="-10" dirty="0">
                <a:effectLst/>
                <a:latin typeface="Arial" panose="020B0604020202020204" pitchFamily="34" charset="0"/>
                <a:ea typeface="Arial" panose="020B0604020202020204" pitchFamily="34" charset="0"/>
                <a:cs typeface="Arial" panose="020B0604020202020204" pitchFamily="34" charset="0"/>
              </a:rPr>
              <a:t>Bespoke Action Learning Set (ALS) training was developed by Health Innovation Wessex aiming to increase clinician confidence in undertaking structured medication reviews (SMRs) with patients. These reviews are aimed at optimising medications, ensuring that patients take the fewest number of medications to receive optimal impacts and reduce any side effects and any potential adverse drug reactions. This training was rolled out as part of the national ‘Polypharmacy: Getting the balance right’ programme.  Health Innovation East Midlands (HIEM) trained 6 local clinicians to become trainers and delivered local ALS training to clinicians across the East Midlands, however data from NHS BSA </a:t>
            </a:r>
            <a:r>
              <a:rPr lang="en-GB" sz="1050" spc="-10" dirty="0" err="1">
                <a:effectLst/>
                <a:latin typeface="Arial" panose="020B0604020202020204" pitchFamily="34" charset="0"/>
                <a:ea typeface="Arial" panose="020B0604020202020204" pitchFamily="34" charset="0"/>
                <a:cs typeface="Arial" panose="020B0604020202020204" pitchFamily="34" charset="0"/>
              </a:rPr>
              <a:t>ePACT</a:t>
            </a:r>
            <a:r>
              <a:rPr lang="en-GB" sz="1050" spc="-10" dirty="0">
                <a:effectLst/>
                <a:latin typeface="Arial" panose="020B0604020202020204" pitchFamily="34" charset="0"/>
                <a:ea typeface="Arial" panose="020B0604020202020204" pitchFamily="34" charset="0"/>
                <a:cs typeface="Arial" panose="020B0604020202020204" pitchFamily="34" charset="0"/>
              </a:rPr>
              <a:t> 2 still did not show the expected local impact.</a:t>
            </a:r>
            <a:endParaRPr lang="en-GB" sz="1050" dirty="0">
              <a:effectLst/>
              <a:latin typeface="Arial" panose="020B0604020202020204" pitchFamily="34" charset="0"/>
              <a:ea typeface="Arial" panose="020B0604020202020204" pitchFamily="34" charset="0"/>
              <a:cs typeface="Times New Roman" panose="02020603050405020304" pitchFamily="18" charset="0"/>
            </a:endParaRPr>
          </a:p>
          <a:p>
            <a:pPr marL="12700">
              <a:spcBef>
                <a:spcPts val="300"/>
              </a:spcBef>
            </a:pPr>
            <a:endParaRPr sz="1100" dirty="0">
              <a:latin typeface="Arial" panose="020B0604020202020204" pitchFamily="34" charset="0"/>
              <a:cs typeface="Arial" panose="020B0604020202020204" pitchFamily="34" charset="0"/>
            </a:endParaRPr>
          </a:p>
        </p:txBody>
      </p:sp>
      <p:sp>
        <p:nvSpPr>
          <p:cNvPr id="94" name="object 10">
            <a:extLst>
              <a:ext uri="{FF2B5EF4-FFF2-40B4-BE49-F238E27FC236}">
                <a16:creationId xmlns:a16="http://schemas.microsoft.com/office/drawing/2014/main" id="{0442245D-3D41-1ED4-ABF2-F216AD0A08DB}"/>
              </a:ext>
            </a:extLst>
          </p:cNvPr>
          <p:cNvSpPr/>
          <p:nvPr/>
        </p:nvSpPr>
        <p:spPr>
          <a:xfrm>
            <a:off x="4582883" y="6185776"/>
            <a:ext cx="3303597" cy="2366379"/>
          </a:xfrm>
          <a:custGeom>
            <a:avLst/>
            <a:gdLst/>
            <a:ahLst/>
            <a:cxnLst/>
            <a:rect l="l" t="t" r="r" b="b"/>
            <a:pathLst>
              <a:path w="3429000" h="2971800">
                <a:moveTo>
                  <a:pt x="3429000" y="0"/>
                </a:moveTo>
                <a:lnTo>
                  <a:pt x="0" y="0"/>
                </a:lnTo>
                <a:lnTo>
                  <a:pt x="0" y="2971800"/>
                </a:lnTo>
                <a:lnTo>
                  <a:pt x="3429000" y="2971800"/>
                </a:lnTo>
                <a:lnTo>
                  <a:pt x="3429000" y="0"/>
                </a:lnTo>
                <a:close/>
              </a:path>
            </a:pathLst>
          </a:custGeom>
          <a:noFill/>
        </p:spPr>
        <p:txBody>
          <a:bodyPr wrap="square" lIns="72000" tIns="144000" rIns="72000" bIns="72000" rtlCol="0"/>
          <a:lstStyle/>
          <a:p>
            <a:pPr>
              <a:lnSpc>
                <a:spcPct val="125000"/>
              </a:lnSpc>
            </a:pPr>
            <a:r>
              <a:rPr lang="en-GB" sz="1400" b="1" dirty="0">
                <a:solidFill>
                  <a:srgbClr val="005EB8"/>
                </a:solidFill>
                <a:latin typeface="Arial" panose="020B0604020202020204" pitchFamily="34" charset="0"/>
                <a:cs typeface="Arial" panose="020B0604020202020204" pitchFamily="34" charset="0"/>
              </a:rPr>
              <a:t>What was challenging?</a:t>
            </a:r>
          </a:p>
          <a:p>
            <a:pPr>
              <a:lnSpc>
                <a:spcPct val="125000"/>
              </a:lnSpc>
            </a:pPr>
            <a:endParaRPr lang="en-GB" sz="1400" b="1" dirty="0">
              <a:solidFill>
                <a:srgbClr val="005EB8"/>
              </a:solidFill>
              <a:latin typeface="Arial" panose="020B0604020202020204" pitchFamily="34" charset="0"/>
              <a:cs typeface="Arial" panose="020B0604020202020204" pitchFamily="34" charset="0"/>
            </a:endParaRPr>
          </a:p>
          <a:p>
            <a:pPr lvl="0">
              <a:lnSpc>
                <a:spcPct val="107000"/>
              </a:lnSpc>
            </a:pPr>
            <a:r>
              <a:rPr lang="en-GB" sz="1000" spc="-10" dirty="0">
                <a:latin typeface="Arial" panose="020B0604020202020204" pitchFamily="34" charset="0"/>
                <a:cs typeface="Arial" panose="020B0604020202020204" pitchFamily="34" charset="0"/>
              </a:rPr>
              <a:t>There was no overall change in ACB score, or the overall number of medications that patients are on, and this is mainly due to the reporting methodology. </a:t>
            </a:r>
            <a:endParaRPr lang="en-GB" sz="1000" dirty="0">
              <a:latin typeface="Arial" panose="020B0604020202020204" pitchFamily="34" charset="0"/>
              <a:cs typeface="Arial" panose="020B0604020202020204" pitchFamily="34" charset="0"/>
            </a:endParaRPr>
          </a:p>
          <a:p>
            <a:pPr lvl="0">
              <a:lnSpc>
                <a:spcPct val="107000"/>
              </a:lnSpc>
            </a:pPr>
            <a:endParaRPr lang="en-GB" sz="1000" spc="-10" dirty="0">
              <a:effectLst/>
              <a:latin typeface="Arial" panose="020B0604020202020204" pitchFamily="34" charset="0"/>
              <a:ea typeface="Arial" panose="020B0604020202020204" pitchFamily="34" charset="0"/>
              <a:cs typeface="Arial" panose="020B0604020202020204" pitchFamily="34" charset="0"/>
            </a:endParaRPr>
          </a:p>
          <a:p>
            <a:pPr lvl="0">
              <a:lnSpc>
                <a:spcPct val="107000"/>
              </a:lnSpc>
            </a:pPr>
            <a:r>
              <a:rPr lang="en-GB" sz="1000" spc="-10" dirty="0">
                <a:effectLst/>
                <a:latin typeface="Arial" panose="020B0604020202020204" pitchFamily="34" charset="0"/>
                <a:ea typeface="Arial" panose="020B0604020202020204" pitchFamily="34" charset="0"/>
                <a:cs typeface="Arial" panose="020B0604020202020204" pitchFamily="34" charset="0"/>
              </a:rPr>
              <a:t>Overall, 114 SMRs were completed across the 6-week data collection periods, 74 in the pre-ALS timeframe and 40 in the post-ALS timeframe. Although not ideal, this discrepancy can be attributed to the nature of clinical work, with annual leave, sickness and other clinical commitments all having the potential to limit SMR numbers</a:t>
            </a:r>
            <a:r>
              <a:rPr lang="en-GB" sz="1000" spc="-10" dirty="0">
                <a:latin typeface="Arial" panose="020B0604020202020204" pitchFamily="34" charset="0"/>
                <a:ea typeface="Arial" panose="020B0604020202020204" pitchFamily="34" charset="0"/>
                <a:cs typeface="Arial" panose="020B0604020202020204" pitchFamily="34" charset="0"/>
              </a:rPr>
              <a:t>.</a:t>
            </a:r>
          </a:p>
        </p:txBody>
      </p:sp>
      <p:sp>
        <p:nvSpPr>
          <p:cNvPr id="95" name="object 7">
            <a:extLst>
              <a:ext uri="{FF2B5EF4-FFF2-40B4-BE49-F238E27FC236}">
                <a16:creationId xmlns:a16="http://schemas.microsoft.com/office/drawing/2014/main" id="{E083613D-51A9-E54B-E627-64795A0B99EC}"/>
              </a:ext>
            </a:extLst>
          </p:cNvPr>
          <p:cNvSpPr txBox="1"/>
          <p:nvPr/>
        </p:nvSpPr>
        <p:spPr>
          <a:xfrm>
            <a:off x="8204199" y="6351462"/>
            <a:ext cx="3974234" cy="3134888"/>
          </a:xfrm>
          <a:prstGeom prst="rect">
            <a:avLst/>
          </a:prstGeom>
          <a:solidFill>
            <a:srgbClr val="FFFFFF"/>
          </a:solidFill>
        </p:spPr>
        <p:txBody>
          <a:bodyPr vert="horz" wrap="square" lIns="72000" tIns="151765" rIns="72000" bIns="72000" rtlCol="0" anchor="t">
            <a:spAutoFit/>
          </a:bodyPr>
          <a:lstStyle/>
          <a:p>
            <a:pPr>
              <a:spcBef>
                <a:spcPts val="300"/>
              </a:spcBef>
            </a:pPr>
            <a:r>
              <a:rPr lang="en-GB" sz="1400" b="1" dirty="0">
                <a:solidFill>
                  <a:srgbClr val="005EB8"/>
                </a:solidFill>
                <a:latin typeface="Arial" panose="020B0604020202020204" pitchFamily="34" charset="0"/>
                <a:cs typeface="Arial" panose="020B0604020202020204" pitchFamily="34" charset="0"/>
              </a:rPr>
              <a:t>What worked well?</a:t>
            </a:r>
          </a:p>
          <a:p>
            <a:pPr>
              <a:lnSpc>
                <a:spcPct val="115000"/>
              </a:lnSpc>
              <a:spcAft>
                <a:spcPts val="800"/>
              </a:spcAft>
            </a:pPr>
            <a:r>
              <a:rPr lang="en-GB" sz="1050" kern="100" dirty="0">
                <a:effectLst/>
                <a:latin typeface="Arial" panose="020B0604020202020204" pitchFamily="34" charset="0"/>
                <a:ea typeface="Aptos" panose="020B0004020202020204" pitchFamily="34" charset="0"/>
                <a:cs typeface="Times New Roman" panose="02020603050405020304" pitchFamily="18" charset="0"/>
              </a:rPr>
              <a:t>40 patients were found to have optimal medications, providing peac</a:t>
            </a:r>
            <a:r>
              <a:rPr lang="en-GB" sz="1050" kern="100" dirty="0">
                <a:latin typeface="Arial" panose="020B0604020202020204" pitchFamily="34" charset="0"/>
                <a:ea typeface="Aptos" panose="020B0004020202020204" pitchFamily="34" charset="0"/>
                <a:cs typeface="Times New Roman" panose="02020603050405020304" pitchFamily="18" charset="0"/>
              </a:rPr>
              <a:t>e of mind. </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102 medications were stopped or had dose reductions, reducing potential harm and avoiding potential side effects. Shared decision-making was shown by the 11 patients that had risks associated with medications that may have been reduced but were keen to continue with their current regime. 15 patients received suitable follow-on referrals, furthering the positive outcomes of the SMRs.</a:t>
            </a:r>
            <a:endParaRPr lang="en-GB" sz="1050" kern="100" dirty="0">
              <a:latin typeface="Arial" panose="020B06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050" kern="100" dirty="0">
                <a:effectLst/>
                <a:latin typeface="Arial" panose="020B0604020202020204" pitchFamily="34" charset="0"/>
                <a:ea typeface="Aptos" panose="020B0004020202020204" pitchFamily="34" charset="0"/>
                <a:cs typeface="Times New Roman" panose="02020603050405020304" pitchFamily="18" charset="0"/>
              </a:rPr>
              <a:t>The main objective of a SMR is to ensure that the patient has their medications optimised and in both pre- and post-ALS groups, patients were also prescribed one new medication. This </a:t>
            </a:r>
            <a:r>
              <a:rPr lang="en-GB" sz="1050" kern="100" dirty="0">
                <a:latin typeface="Arial" panose="020B0604020202020204" pitchFamily="34" charset="0"/>
                <a:ea typeface="Aptos" panose="020B0004020202020204" pitchFamily="34" charset="0"/>
                <a:cs typeface="Times New Roman" panose="02020603050405020304" pitchFamily="18" charset="0"/>
              </a:rPr>
              <a:t>is</a:t>
            </a:r>
            <a:r>
              <a:rPr lang="en-GB" sz="1050" kern="100" dirty="0">
                <a:effectLst/>
                <a:latin typeface="Arial" panose="020B0604020202020204" pitchFamily="34" charset="0"/>
                <a:ea typeface="Aptos" panose="020B0004020202020204" pitchFamily="34" charset="0"/>
                <a:cs typeface="Times New Roman" panose="02020603050405020304" pitchFamily="18" charset="0"/>
              </a:rPr>
              <a:t> a positive outcome, as it shows that clinicians have taken a holistic approach to optimising the prescribed medications within the SMRs and the patient’s needs are being met.</a:t>
            </a:r>
            <a:endParaRPr lang="en-GB" sz="105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logo for a health innovation&#10;&#10;Description automatically generated">
            <a:extLst>
              <a:ext uri="{FF2B5EF4-FFF2-40B4-BE49-F238E27FC236}">
                <a16:creationId xmlns:a16="http://schemas.microsoft.com/office/drawing/2014/main" id="{F92ABEB9-858C-9B01-151B-7D0E30F7C4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478" y="110630"/>
            <a:ext cx="1453322" cy="1182057"/>
          </a:xfrm>
          <a:prstGeom prst="rect">
            <a:avLst/>
          </a:prstGeom>
        </p:spPr>
      </p:pic>
      <p:sp>
        <p:nvSpPr>
          <p:cNvPr id="2" name="TextBox 1">
            <a:extLst>
              <a:ext uri="{FF2B5EF4-FFF2-40B4-BE49-F238E27FC236}">
                <a16:creationId xmlns:a16="http://schemas.microsoft.com/office/drawing/2014/main" id="{08DE9DDB-9925-2621-047C-38A17A47DE15}"/>
              </a:ext>
            </a:extLst>
          </p:cNvPr>
          <p:cNvSpPr txBox="1"/>
          <p:nvPr/>
        </p:nvSpPr>
        <p:spPr>
          <a:xfrm>
            <a:off x="4570284" y="4790545"/>
            <a:ext cx="3557715" cy="1141018"/>
          </a:xfrm>
          <a:prstGeom prst="rect">
            <a:avLst/>
          </a:prstGeom>
          <a:solidFill>
            <a:schemeClr val="bg1"/>
          </a:solidFill>
        </p:spPr>
        <p:txBody>
          <a:bodyPr wrap="square" rtlCol="0">
            <a:spAutoFit/>
          </a:bodyPr>
          <a:lstStyle/>
          <a:p>
            <a:r>
              <a:rPr lang="en-US" sz="1400" b="1" dirty="0">
                <a:solidFill>
                  <a:srgbClr val="005EB8"/>
                </a:solidFill>
                <a:latin typeface="Arial" panose="020B0604020202020204" pitchFamily="34" charset="0"/>
                <a:cs typeface="Arial" panose="020B0604020202020204" pitchFamily="34" charset="0"/>
              </a:rPr>
              <a:t>Aim</a:t>
            </a:r>
            <a:endParaRPr lang="en-US" sz="1400" b="1" dirty="0">
              <a:solidFill>
                <a:srgbClr val="005EB8"/>
              </a:solidFill>
              <a:effectLst/>
              <a:latin typeface="Arial" panose="020B0604020202020204" pitchFamily="34" charset="0"/>
              <a:cs typeface="Arial" panose="020B0604020202020204" pitchFamily="34" charset="0"/>
            </a:endParaRPr>
          </a:p>
          <a:p>
            <a:pPr>
              <a:lnSpc>
                <a:spcPct val="110000"/>
              </a:lnSpc>
              <a:spcAft>
                <a:spcPts val="600"/>
              </a:spcAft>
            </a:pPr>
            <a:r>
              <a:rPr lang="en-GB" sz="1000" spc="-10" dirty="0">
                <a:effectLst/>
                <a:latin typeface="Arial" panose="020B0604020202020204" pitchFamily="34" charset="0"/>
                <a:ea typeface="Arial" panose="020B0604020202020204" pitchFamily="34" charset="0"/>
                <a:cs typeface="Arial" panose="020B0604020202020204" pitchFamily="34" charset="0"/>
              </a:rPr>
              <a:t>This targeted approach to prescribing change is a system innovation that theorises a focused approach to highlight the link between targeted training, an increase in the quality of SMRs to optimise prescribed medications, and a reduction in problematic polypharmacy.</a:t>
            </a:r>
            <a:endParaRPr lang="en-GB" sz="1000" dirty="0">
              <a:effectLst/>
              <a:latin typeface="Arial" panose="020B0604020202020204" pitchFamily="34" charset="0"/>
              <a:ea typeface="Arial" panose="020B0604020202020204" pitchFamily="34" charset="0"/>
              <a:cs typeface="Times New Roman" panose="02020603050405020304" pitchFamily="18" charset="0"/>
            </a:endParaRPr>
          </a:p>
        </p:txBody>
      </p:sp>
      <p:pic>
        <p:nvPicPr>
          <p:cNvPr id="8" name="Picture 7" descr="A screenshot of a computer&#10;&#10;AI-generated content may be incorrect.">
            <a:extLst>
              <a:ext uri="{FF2B5EF4-FFF2-40B4-BE49-F238E27FC236}">
                <a16:creationId xmlns:a16="http://schemas.microsoft.com/office/drawing/2014/main" id="{119C258C-3CFB-6C8A-29EC-7309759F7DA7}"/>
              </a:ext>
            </a:extLst>
          </p:cNvPr>
          <p:cNvPicPr>
            <a:picLocks noChangeAspect="1"/>
          </p:cNvPicPr>
          <p:nvPr/>
        </p:nvPicPr>
        <p:blipFill rotWithShape="1">
          <a:blip r:embed="rId4"/>
          <a:srcRect l="76393" t="43984" r="12736" b="32119"/>
          <a:stretch/>
        </p:blipFill>
        <p:spPr bwMode="auto">
          <a:xfrm>
            <a:off x="13037684" y="7187853"/>
            <a:ext cx="3218316" cy="2326095"/>
          </a:xfrm>
          <a:prstGeom prst="rect">
            <a:avLst/>
          </a:prstGeom>
          <a:ln>
            <a:noFill/>
          </a:ln>
          <a:extLst>
            <a:ext uri="{53640926-AAD7-44D8-BBD7-CCE9431645EC}">
              <a14:shadowObscured xmlns:a14="http://schemas.microsoft.com/office/drawing/2010/main"/>
            </a:ext>
          </a:extLst>
        </p:spPr>
      </p:pic>
      <p:grpSp>
        <p:nvGrpSpPr>
          <p:cNvPr id="19" name="object 19"/>
          <p:cNvGrpSpPr/>
          <p:nvPr/>
        </p:nvGrpSpPr>
        <p:grpSpPr>
          <a:xfrm>
            <a:off x="12032221" y="6477150"/>
            <a:ext cx="3509941" cy="4628939"/>
            <a:chOff x="11870232" y="4576907"/>
            <a:chExt cx="3509941" cy="4628939"/>
          </a:xfrm>
        </p:grpSpPr>
        <p:sp>
          <p:nvSpPr>
            <p:cNvPr id="20" name="object 20"/>
            <p:cNvSpPr/>
            <p:nvPr/>
          </p:nvSpPr>
          <p:spPr>
            <a:xfrm>
              <a:off x="15098233" y="9001376"/>
              <a:ext cx="281940" cy="204470"/>
            </a:xfrm>
            <a:custGeom>
              <a:avLst/>
              <a:gdLst/>
              <a:ahLst/>
              <a:cxnLst/>
              <a:rect l="l" t="t" r="r" b="b"/>
              <a:pathLst>
                <a:path w="281940" h="204470">
                  <a:moveTo>
                    <a:pt x="136436" y="0"/>
                  </a:moveTo>
                  <a:lnTo>
                    <a:pt x="37325" y="0"/>
                  </a:lnTo>
                  <a:lnTo>
                    <a:pt x="18973" y="87490"/>
                  </a:lnTo>
                  <a:lnTo>
                    <a:pt x="61798" y="87490"/>
                  </a:lnTo>
                  <a:lnTo>
                    <a:pt x="58127" y="102781"/>
                  </a:lnTo>
                  <a:lnTo>
                    <a:pt x="50336" y="121969"/>
                  </a:lnTo>
                  <a:lnTo>
                    <a:pt x="37555" y="138803"/>
                  </a:lnTo>
                  <a:lnTo>
                    <a:pt x="20528" y="152767"/>
                  </a:lnTo>
                  <a:lnTo>
                    <a:pt x="0" y="163347"/>
                  </a:lnTo>
                  <a:lnTo>
                    <a:pt x="19583" y="204342"/>
                  </a:lnTo>
                  <a:lnTo>
                    <a:pt x="58729" y="181915"/>
                  </a:lnTo>
                  <a:lnTo>
                    <a:pt x="87264" y="155244"/>
                  </a:lnTo>
                  <a:lnTo>
                    <a:pt x="106737" y="123297"/>
                  </a:lnTo>
                  <a:lnTo>
                    <a:pt x="118694" y="85039"/>
                  </a:lnTo>
                  <a:lnTo>
                    <a:pt x="136436" y="0"/>
                  </a:lnTo>
                  <a:close/>
                </a:path>
                <a:path w="281940" h="204470">
                  <a:moveTo>
                    <a:pt x="281431" y="0"/>
                  </a:moveTo>
                  <a:lnTo>
                    <a:pt x="182930" y="0"/>
                  </a:lnTo>
                  <a:lnTo>
                    <a:pt x="163969" y="87490"/>
                  </a:lnTo>
                  <a:lnTo>
                    <a:pt x="207403" y="87490"/>
                  </a:lnTo>
                  <a:lnTo>
                    <a:pt x="203733" y="102781"/>
                  </a:lnTo>
                  <a:lnTo>
                    <a:pt x="195932" y="121969"/>
                  </a:lnTo>
                  <a:lnTo>
                    <a:pt x="183084" y="138803"/>
                  </a:lnTo>
                  <a:lnTo>
                    <a:pt x="165876" y="152767"/>
                  </a:lnTo>
                  <a:lnTo>
                    <a:pt x="144995" y="163347"/>
                  </a:lnTo>
                  <a:lnTo>
                    <a:pt x="164579" y="204342"/>
                  </a:lnTo>
                  <a:lnTo>
                    <a:pt x="203725" y="181915"/>
                  </a:lnTo>
                  <a:lnTo>
                    <a:pt x="232260" y="155244"/>
                  </a:lnTo>
                  <a:lnTo>
                    <a:pt x="251733" y="123297"/>
                  </a:lnTo>
                  <a:lnTo>
                    <a:pt x="263690" y="85039"/>
                  </a:lnTo>
                  <a:lnTo>
                    <a:pt x="281431" y="0"/>
                  </a:lnTo>
                  <a:close/>
                </a:path>
              </a:pathLst>
            </a:custGeom>
            <a:solidFill>
              <a:srgbClr val="36977C"/>
            </a:solidFill>
          </p:spPr>
          <p:txBody>
            <a:bodyPr wrap="square" lIns="0" tIns="0" rIns="0" bIns="0" rtlCol="0"/>
            <a:lstStyle/>
            <a:p>
              <a:endParaRPr/>
            </a:p>
          </p:txBody>
        </p:sp>
        <p:sp>
          <p:nvSpPr>
            <p:cNvPr id="22" name="object 22"/>
            <p:cNvSpPr/>
            <p:nvPr/>
          </p:nvSpPr>
          <p:spPr>
            <a:xfrm>
              <a:off x="11870232" y="4576907"/>
              <a:ext cx="2072005" cy="2064385"/>
            </a:xfrm>
            <a:custGeom>
              <a:avLst/>
              <a:gdLst/>
              <a:ahLst/>
              <a:cxnLst/>
              <a:rect l="l" t="t" r="r" b="b"/>
              <a:pathLst>
                <a:path w="2072005" h="2064384">
                  <a:moveTo>
                    <a:pt x="1036002" y="0"/>
                  </a:moveTo>
                  <a:lnTo>
                    <a:pt x="987233" y="1123"/>
                  </a:lnTo>
                  <a:lnTo>
                    <a:pt x="939045" y="4460"/>
                  </a:lnTo>
                  <a:lnTo>
                    <a:pt x="891486" y="9961"/>
                  </a:lnTo>
                  <a:lnTo>
                    <a:pt x="844608" y="17577"/>
                  </a:lnTo>
                  <a:lnTo>
                    <a:pt x="798459" y="27258"/>
                  </a:lnTo>
                  <a:lnTo>
                    <a:pt x="753089" y="38955"/>
                  </a:lnTo>
                  <a:lnTo>
                    <a:pt x="708548" y="52617"/>
                  </a:lnTo>
                  <a:lnTo>
                    <a:pt x="664886" y="68195"/>
                  </a:lnTo>
                  <a:lnTo>
                    <a:pt x="622153" y="85641"/>
                  </a:lnTo>
                  <a:lnTo>
                    <a:pt x="580398" y="104904"/>
                  </a:lnTo>
                  <a:lnTo>
                    <a:pt x="539671" y="125934"/>
                  </a:lnTo>
                  <a:lnTo>
                    <a:pt x="500022" y="148682"/>
                  </a:lnTo>
                  <a:lnTo>
                    <a:pt x="461500" y="173099"/>
                  </a:lnTo>
                  <a:lnTo>
                    <a:pt x="424156" y="199135"/>
                  </a:lnTo>
                  <a:lnTo>
                    <a:pt x="388039" y="226740"/>
                  </a:lnTo>
                  <a:lnTo>
                    <a:pt x="353198" y="255865"/>
                  </a:lnTo>
                  <a:lnTo>
                    <a:pt x="319684" y="286461"/>
                  </a:lnTo>
                  <a:lnTo>
                    <a:pt x="287547" y="318477"/>
                  </a:lnTo>
                  <a:lnTo>
                    <a:pt x="256836" y="351864"/>
                  </a:lnTo>
                  <a:lnTo>
                    <a:pt x="227600" y="386573"/>
                  </a:lnTo>
                  <a:lnTo>
                    <a:pt x="199890" y="422554"/>
                  </a:lnTo>
                  <a:lnTo>
                    <a:pt x="173756" y="459757"/>
                  </a:lnTo>
                  <a:lnTo>
                    <a:pt x="149246" y="498133"/>
                  </a:lnTo>
                  <a:lnTo>
                    <a:pt x="126411" y="537633"/>
                  </a:lnTo>
                  <a:lnTo>
                    <a:pt x="105301" y="578206"/>
                  </a:lnTo>
                  <a:lnTo>
                    <a:pt x="85966" y="619803"/>
                  </a:lnTo>
                  <a:lnTo>
                    <a:pt x="68454" y="662375"/>
                  </a:lnTo>
                  <a:lnTo>
                    <a:pt x="52816" y="705872"/>
                  </a:lnTo>
                  <a:lnTo>
                    <a:pt x="39102" y="750245"/>
                  </a:lnTo>
                  <a:lnTo>
                    <a:pt x="27361" y="795444"/>
                  </a:lnTo>
                  <a:lnTo>
                    <a:pt x="17644" y="841418"/>
                  </a:lnTo>
                  <a:lnTo>
                    <a:pt x="9999" y="888120"/>
                  </a:lnTo>
                  <a:lnTo>
                    <a:pt x="4477" y="935499"/>
                  </a:lnTo>
                  <a:lnTo>
                    <a:pt x="1127" y="983506"/>
                  </a:lnTo>
                  <a:lnTo>
                    <a:pt x="0" y="1032090"/>
                  </a:lnTo>
                  <a:lnTo>
                    <a:pt x="1127" y="1080676"/>
                  </a:lnTo>
                  <a:lnTo>
                    <a:pt x="4477" y="1128684"/>
                  </a:lnTo>
                  <a:lnTo>
                    <a:pt x="9999" y="1176063"/>
                  </a:lnTo>
                  <a:lnTo>
                    <a:pt x="17644" y="1222766"/>
                  </a:lnTo>
                  <a:lnTo>
                    <a:pt x="27361" y="1268741"/>
                  </a:lnTo>
                  <a:lnTo>
                    <a:pt x="39102" y="1313940"/>
                  </a:lnTo>
                  <a:lnTo>
                    <a:pt x="52816" y="1358313"/>
                  </a:lnTo>
                  <a:lnTo>
                    <a:pt x="68454" y="1401811"/>
                  </a:lnTo>
                  <a:lnTo>
                    <a:pt x="85966" y="1444383"/>
                  </a:lnTo>
                  <a:lnTo>
                    <a:pt x="105301" y="1485980"/>
                  </a:lnTo>
                  <a:lnTo>
                    <a:pt x="126411" y="1526554"/>
                  </a:lnTo>
                  <a:lnTo>
                    <a:pt x="149246" y="1566053"/>
                  </a:lnTo>
                  <a:lnTo>
                    <a:pt x="173756" y="1604429"/>
                  </a:lnTo>
                  <a:lnTo>
                    <a:pt x="199890" y="1641632"/>
                  </a:lnTo>
                  <a:lnTo>
                    <a:pt x="227600" y="1677613"/>
                  </a:lnTo>
                  <a:lnTo>
                    <a:pt x="256836" y="1712322"/>
                  </a:lnTo>
                  <a:lnTo>
                    <a:pt x="287547" y="1745709"/>
                  </a:lnTo>
                  <a:lnTo>
                    <a:pt x="319684" y="1777725"/>
                  </a:lnTo>
                  <a:lnTo>
                    <a:pt x="353198" y="1808320"/>
                  </a:lnTo>
                  <a:lnTo>
                    <a:pt x="388039" y="1837444"/>
                  </a:lnTo>
                  <a:lnTo>
                    <a:pt x="424156" y="1865049"/>
                  </a:lnTo>
                  <a:lnTo>
                    <a:pt x="461500" y="1891085"/>
                  </a:lnTo>
                  <a:lnTo>
                    <a:pt x="500022" y="1915501"/>
                  </a:lnTo>
                  <a:lnTo>
                    <a:pt x="539671" y="1938249"/>
                  </a:lnTo>
                  <a:lnTo>
                    <a:pt x="580398" y="1959279"/>
                  </a:lnTo>
                  <a:lnTo>
                    <a:pt x="622153" y="1978542"/>
                  </a:lnTo>
                  <a:lnTo>
                    <a:pt x="664886" y="1995987"/>
                  </a:lnTo>
                  <a:lnTo>
                    <a:pt x="708548" y="2011565"/>
                  </a:lnTo>
                  <a:lnTo>
                    <a:pt x="753089" y="2025227"/>
                  </a:lnTo>
                  <a:lnTo>
                    <a:pt x="798459" y="2036923"/>
                  </a:lnTo>
                  <a:lnTo>
                    <a:pt x="844608" y="2046604"/>
                  </a:lnTo>
                  <a:lnTo>
                    <a:pt x="891486" y="2054220"/>
                  </a:lnTo>
                  <a:lnTo>
                    <a:pt x="939045" y="2059721"/>
                  </a:lnTo>
                  <a:lnTo>
                    <a:pt x="987233" y="2063058"/>
                  </a:lnTo>
                  <a:lnTo>
                    <a:pt x="1036002" y="2064181"/>
                  </a:lnTo>
                  <a:lnTo>
                    <a:pt x="1084771" y="2063058"/>
                  </a:lnTo>
                  <a:lnTo>
                    <a:pt x="1132959" y="2059721"/>
                  </a:lnTo>
                  <a:lnTo>
                    <a:pt x="1180518" y="2054220"/>
                  </a:lnTo>
                  <a:lnTo>
                    <a:pt x="1227396" y="2046604"/>
                  </a:lnTo>
                  <a:lnTo>
                    <a:pt x="1273545" y="2036923"/>
                  </a:lnTo>
                  <a:lnTo>
                    <a:pt x="1318915" y="2025227"/>
                  </a:lnTo>
                  <a:lnTo>
                    <a:pt x="1363456" y="2011565"/>
                  </a:lnTo>
                  <a:lnTo>
                    <a:pt x="1407118" y="1995987"/>
                  </a:lnTo>
                  <a:lnTo>
                    <a:pt x="1449851" y="1978542"/>
                  </a:lnTo>
                  <a:lnTo>
                    <a:pt x="1491606" y="1959279"/>
                  </a:lnTo>
                  <a:lnTo>
                    <a:pt x="1532333" y="1938249"/>
                  </a:lnTo>
                  <a:lnTo>
                    <a:pt x="1571982" y="1915501"/>
                  </a:lnTo>
                  <a:lnTo>
                    <a:pt x="1610504" y="1891085"/>
                  </a:lnTo>
                  <a:lnTo>
                    <a:pt x="1647848" y="1865049"/>
                  </a:lnTo>
                  <a:lnTo>
                    <a:pt x="1683965" y="1837444"/>
                  </a:lnTo>
                  <a:lnTo>
                    <a:pt x="1718806" y="1808320"/>
                  </a:lnTo>
                  <a:lnTo>
                    <a:pt x="1752320" y="1777725"/>
                  </a:lnTo>
                  <a:lnTo>
                    <a:pt x="1784457" y="1745709"/>
                  </a:lnTo>
                  <a:lnTo>
                    <a:pt x="1815168" y="1712322"/>
                  </a:lnTo>
                  <a:lnTo>
                    <a:pt x="1844404" y="1677613"/>
                  </a:lnTo>
                  <a:lnTo>
                    <a:pt x="1872114" y="1641632"/>
                  </a:lnTo>
                  <a:lnTo>
                    <a:pt x="1898248" y="1604429"/>
                  </a:lnTo>
                  <a:lnTo>
                    <a:pt x="1922758" y="1566053"/>
                  </a:lnTo>
                  <a:lnTo>
                    <a:pt x="1945593" y="1526554"/>
                  </a:lnTo>
                  <a:lnTo>
                    <a:pt x="1966703" y="1485980"/>
                  </a:lnTo>
                  <a:lnTo>
                    <a:pt x="1986038" y="1444383"/>
                  </a:lnTo>
                  <a:lnTo>
                    <a:pt x="2003550" y="1401811"/>
                  </a:lnTo>
                  <a:lnTo>
                    <a:pt x="2019188" y="1358313"/>
                  </a:lnTo>
                  <a:lnTo>
                    <a:pt x="2032902" y="1313940"/>
                  </a:lnTo>
                  <a:lnTo>
                    <a:pt x="2044643" y="1268741"/>
                  </a:lnTo>
                  <a:lnTo>
                    <a:pt x="2054360" y="1222766"/>
                  </a:lnTo>
                  <a:lnTo>
                    <a:pt x="2062005" y="1176063"/>
                  </a:lnTo>
                  <a:lnTo>
                    <a:pt x="2067527" y="1128684"/>
                  </a:lnTo>
                  <a:lnTo>
                    <a:pt x="2070877" y="1080676"/>
                  </a:lnTo>
                  <a:lnTo>
                    <a:pt x="2072005" y="1032090"/>
                  </a:lnTo>
                  <a:lnTo>
                    <a:pt x="2070877" y="983506"/>
                  </a:lnTo>
                  <a:lnTo>
                    <a:pt x="2067527" y="935499"/>
                  </a:lnTo>
                  <a:lnTo>
                    <a:pt x="2062005" y="888120"/>
                  </a:lnTo>
                  <a:lnTo>
                    <a:pt x="2054360" y="841418"/>
                  </a:lnTo>
                  <a:lnTo>
                    <a:pt x="2044643" y="795444"/>
                  </a:lnTo>
                  <a:lnTo>
                    <a:pt x="2032902" y="750245"/>
                  </a:lnTo>
                  <a:lnTo>
                    <a:pt x="2019188" y="705872"/>
                  </a:lnTo>
                  <a:lnTo>
                    <a:pt x="2003550" y="662375"/>
                  </a:lnTo>
                  <a:lnTo>
                    <a:pt x="1986038" y="619803"/>
                  </a:lnTo>
                  <a:lnTo>
                    <a:pt x="1966703" y="578206"/>
                  </a:lnTo>
                  <a:lnTo>
                    <a:pt x="1945593" y="537633"/>
                  </a:lnTo>
                  <a:lnTo>
                    <a:pt x="1922758" y="498133"/>
                  </a:lnTo>
                  <a:lnTo>
                    <a:pt x="1898248" y="459757"/>
                  </a:lnTo>
                  <a:lnTo>
                    <a:pt x="1872114" y="422554"/>
                  </a:lnTo>
                  <a:lnTo>
                    <a:pt x="1844404" y="386573"/>
                  </a:lnTo>
                  <a:lnTo>
                    <a:pt x="1815168" y="351864"/>
                  </a:lnTo>
                  <a:lnTo>
                    <a:pt x="1784457" y="318477"/>
                  </a:lnTo>
                  <a:lnTo>
                    <a:pt x="1752320" y="286461"/>
                  </a:lnTo>
                  <a:lnTo>
                    <a:pt x="1718806" y="255865"/>
                  </a:lnTo>
                  <a:lnTo>
                    <a:pt x="1683965" y="226740"/>
                  </a:lnTo>
                  <a:lnTo>
                    <a:pt x="1647848" y="199135"/>
                  </a:lnTo>
                  <a:lnTo>
                    <a:pt x="1610504" y="173099"/>
                  </a:lnTo>
                  <a:lnTo>
                    <a:pt x="1571982" y="148682"/>
                  </a:lnTo>
                  <a:lnTo>
                    <a:pt x="1532333" y="125934"/>
                  </a:lnTo>
                  <a:lnTo>
                    <a:pt x="1491606" y="104904"/>
                  </a:lnTo>
                  <a:lnTo>
                    <a:pt x="1449851" y="85641"/>
                  </a:lnTo>
                  <a:lnTo>
                    <a:pt x="1407118" y="68195"/>
                  </a:lnTo>
                  <a:lnTo>
                    <a:pt x="1363456" y="52617"/>
                  </a:lnTo>
                  <a:lnTo>
                    <a:pt x="1318915" y="38955"/>
                  </a:lnTo>
                  <a:lnTo>
                    <a:pt x="1273545" y="27258"/>
                  </a:lnTo>
                  <a:lnTo>
                    <a:pt x="1227396" y="17577"/>
                  </a:lnTo>
                  <a:lnTo>
                    <a:pt x="1180518" y="9961"/>
                  </a:lnTo>
                  <a:lnTo>
                    <a:pt x="1132959" y="4460"/>
                  </a:lnTo>
                  <a:lnTo>
                    <a:pt x="1084771" y="1123"/>
                  </a:lnTo>
                  <a:lnTo>
                    <a:pt x="1036002" y="0"/>
                  </a:lnTo>
                  <a:close/>
                </a:path>
              </a:pathLst>
            </a:custGeom>
            <a:solidFill>
              <a:srgbClr val="0079C2"/>
            </a:solidFill>
          </p:spPr>
          <p:txBody>
            <a:bodyPr wrap="square" lIns="0" tIns="0" rIns="0" bIns="0" rtlCol="0"/>
            <a:lstStyle/>
            <a:p>
              <a:endParaRPr/>
            </a:p>
          </p:txBody>
        </p:sp>
      </p:grpSp>
      <p:sp>
        <p:nvSpPr>
          <p:cNvPr id="25" name="object 25"/>
          <p:cNvSpPr txBox="1"/>
          <p:nvPr/>
        </p:nvSpPr>
        <p:spPr>
          <a:xfrm>
            <a:off x="12362085" y="6757679"/>
            <a:ext cx="1424422" cy="1520929"/>
          </a:xfrm>
          <a:prstGeom prst="rect">
            <a:avLst/>
          </a:prstGeom>
        </p:spPr>
        <p:txBody>
          <a:bodyPr vert="horz" wrap="square" lIns="0" tIns="12700" rIns="0" bIns="0" rtlCol="0" anchor="t">
            <a:spAutoFit/>
          </a:bodyPr>
          <a:lstStyle/>
          <a:p>
            <a:pPr algn="ctr"/>
            <a:r>
              <a:rPr lang="en-GB" sz="1400" b="1" spc="-10" dirty="0">
                <a:solidFill>
                  <a:srgbClr val="FFFFFF"/>
                </a:solidFill>
                <a:latin typeface="Arial" panose="020B0604020202020204" pitchFamily="34" charset="0"/>
                <a:cs typeface="Arial" panose="020B0604020202020204" pitchFamily="34" charset="0"/>
              </a:rPr>
              <a:t>Following the ALS training prescribers were 3 times more likely to deprescribe pain medications</a:t>
            </a:r>
            <a:endParaRPr sz="1400"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rand Theme">
  <a:themeElements>
    <a:clrScheme name="AHSN">
      <a:dk1>
        <a:srgbClr val="3C3C3C"/>
      </a:dk1>
      <a:lt1>
        <a:sysClr val="window" lastClr="FFFFFF"/>
      </a:lt1>
      <a:dk2>
        <a:srgbClr val="3C3C3C"/>
      </a:dk2>
      <a:lt2>
        <a:srgbClr val="FFFFFF"/>
      </a:lt2>
      <a:accent1>
        <a:srgbClr val="74921A"/>
      </a:accent1>
      <a:accent2>
        <a:srgbClr val="007BC2"/>
      </a:accent2>
      <a:accent3>
        <a:srgbClr val="A84D97"/>
      </a:accent3>
      <a:accent4>
        <a:srgbClr val="A2C617"/>
      </a:accent4>
      <a:accent5>
        <a:srgbClr val="E44920"/>
      </a:accent5>
      <a:accent6>
        <a:srgbClr val="244563"/>
      </a:accent6>
      <a:hlink>
        <a:srgbClr val="3C3C3C"/>
      </a:hlink>
      <a:folHlink>
        <a:srgbClr val="3C3C3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9d06a62-e99b-49c3-830f-4227cc5f2fb6">
      <Terms xmlns="http://schemas.microsoft.com/office/infopath/2007/PartnerControls"/>
    </lcf76f155ced4ddcb4097134ff3c332f>
    <TaxCatchAll xmlns="a555fdd4-b414-49fa-8344-9645b521ef34"/>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4678E7D7BDE4B4CB4E9B15006B7465C" ma:contentTypeVersion="18" ma:contentTypeDescription="Create a new document." ma:contentTypeScope="" ma:versionID="905d3dcecb951f8c71982afa89d93669">
  <xsd:schema xmlns:xsd="http://www.w3.org/2001/XMLSchema" xmlns:xs="http://www.w3.org/2001/XMLSchema" xmlns:p="http://schemas.microsoft.com/office/2006/metadata/properties" xmlns:ns2="39d06a62-e99b-49c3-830f-4227cc5f2fb6" xmlns:ns3="a555fdd4-b414-49fa-8344-9645b521ef34" targetNamespace="http://schemas.microsoft.com/office/2006/metadata/properties" ma:root="true" ma:fieldsID="1ebad59eedb866ee5712bad5da2c45c4" ns2:_="" ns3:_="">
    <xsd:import namespace="39d06a62-e99b-49c3-830f-4227cc5f2fb6"/>
    <xsd:import namespace="a555fdd4-b414-49fa-8344-9645b521ef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06a62-e99b-49c3-830f-4227cc5f2f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55fdd4-b414-49fa-8344-9645b521ef3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ff42017-29d0-4bf3-aaa2-d95b328dfa11}" ma:internalName="TaxCatchAll" ma:showField="CatchAllData" ma:web="a555fdd4-b414-49fa-8344-9645b521ef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31B7F1-0965-4091-992E-68EB192EC5D2}">
  <ds:schemaRefs>
    <ds:schemaRef ds:uri="http://schemas.microsoft.com/office/infopath/2007/PartnerControls"/>
    <ds:schemaRef ds:uri="http://purl.org/dc/dcmitype/"/>
    <ds:schemaRef ds:uri="http://schemas.openxmlformats.org/package/2006/metadata/core-properties"/>
    <ds:schemaRef ds:uri="a555fdd4-b414-49fa-8344-9645b521ef34"/>
    <ds:schemaRef ds:uri="http://schemas.microsoft.com/office/2006/documentManagement/types"/>
    <ds:schemaRef ds:uri="http://schemas.microsoft.com/office/2006/metadata/properties"/>
    <ds:schemaRef ds:uri="http://www.w3.org/XML/1998/namespace"/>
    <ds:schemaRef ds:uri="39d06a62-e99b-49c3-830f-4227cc5f2fb6"/>
    <ds:schemaRef ds:uri="http://purl.org/dc/terms/"/>
    <ds:schemaRef ds:uri="http://purl.org/dc/elements/1.1/"/>
  </ds:schemaRefs>
</ds:datastoreItem>
</file>

<file path=customXml/itemProps2.xml><?xml version="1.0" encoding="utf-8"?>
<ds:datastoreItem xmlns:ds="http://schemas.openxmlformats.org/officeDocument/2006/customXml" ds:itemID="{2B84CC11-0DF8-4FCB-973D-495AA44A79D0}">
  <ds:schemaRefs>
    <ds:schemaRef ds:uri="http://schemas.microsoft.com/sharepoint/v3/contenttype/forms"/>
  </ds:schemaRefs>
</ds:datastoreItem>
</file>

<file path=customXml/itemProps3.xml><?xml version="1.0" encoding="utf-8"?>
<ds:datastoreItem xmlns:ds="http://schemas.openxmlformats.org/officeDocument/2006/customXml" ds:itemID="{415E77D2-2974-4240-B8DB-D49EED08AB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06a62-e99b-49c3-830f-4227cc5f2fb6"/>
    <ds:schemaRef ds:uri="a555fdd4-b414-49fa-8344-9645b521ef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105</TotalTime>
  <Words>1169</Words>
  <Application>Microsoft Office PowerPoint</Application>
  <PresentationFormat>Custom</PresentationFormat>
  <Paragraphs>25</Paragraphs>
  <Slides>1</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vt:i4>
      </vt:variant>
    </vt:vector>
  </HeadingPairs>
  <TitlesOfParts>
    <vt:vector size="7" baseType="lpstr">
      <vt:lpstr>Aptos</vt:lpstr>
      <vt:lpstr>Arial</vt:lpstr>
      <vt:lpstr>ARS Maquette Pro</vt:lpstr>
      <vt:lpstr>Calibri</vt:lpstr>
      <vt:lpstr>Office Theme</vt:lpstr>
      <vt:lpstr>Brand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 Impact Report 2023-24</dc:title>
  <dc:creator>Graham Dunthorne</dc:creator>
  <cp:lastModifiedBy>Richard Mcbain</cp:lastModifiedBy>
  <cp:revision>127</cp:revision>
  <dcterms:created xsi:type="dcterms:W3CDTF">2025-01-02T11:50:41Z</dcterms:created>
  <dcterms:modified xsi:type="dcterms:W3CDTF">2025-04-30T13:27:32Z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2025-01-02T00:00:00Z</vt:filetime>
  </property>
  <property fmtid="{D5CDD505-2E9C-101B-9397-08002B2CF9AE}" pid="3" name="Creator">
    <vt:lpwstr>Adobe InDesign 20.0 (Macintosh)</vt:lpwstr>
  </property>
  <property fmtid="{D5CDD505-2E9C-101B-9397-08002B2CF9AE}" pid="4" name="LastSaved">
    <vt:filetime>2025-01-02T00:00:00Z</vt:filetime>
  </property>
  <property fmtid="{D5CDD505-2E9C-101B-9397-08002B2CF9AE}" pid="5" name="Producer">
    <vt:lpwstr>Adobe PDF Library 17.0</vt:lpwstr>
  </property>
  <property fmtid="{D5CDD505-2E9C-101B-9397-08002B2CF9AE}" pid="6" name="ContentTypeId">
    <vt:lpwstr>0x01010024678E7D7BDE4B4CB4E9B15006B7465C</vt:lpwstr>
  </property>
  <property fmtid="{D5CDD505-2E9C-101B-9397-08002B2CF9AE}" pid="7" name="MediaServiceImageTags">
    <vt:lpwstr/>
  </property>
</Properties>
</file>