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67" r:id="rId5"/>
  </p:sldMasterIdLst>
  <p:notesMasterIdLst>
    <p:notesMasterId r:id="rId8"/>
  </p:notesMasterIdLst>
  <p:sldIdLst>
    <p:sldId id="258" r:id="rId6"/>
    <p:sldId id="259" r:id="rId7"/>
  </p:sldIdLst>
  <p:sldSz cx="16256000" cy="10160000"/>
  <p:notesSz cx="16256000" cy="10160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95D7A2E-DC85-6215-8778-60AEA396393D}" name="Kate Hardiman" initials="KH" userId="S::Kate.Hardiman@nottingham.ac.uk::bd8c8eb9-f3a0-4161-8bca-dc26c0a131d9" providerId="AD"/>
  <p188:author id="{515D97AA-9A7D-F0FB-4A86-C324664C3202}" name="Julie Warren" initials="JW" userId="S::Julie.Warren@nottingham.ac.uk::a0ea609a-27d6-45d7-8adc-9c1545897f9a" providerId="AD"/>
  <p188:author id="{A96F37CF-DC21-A0C4-68CA-11327319A779}" name="Gill Gookey" initials="GG" userId="S::gill.gookey@nottingham.ac.uk::e79f3d50-324a-4c3b-8e9f-960db3ba24bd" providerId="AD"/>
  <p188:author id="{F7D458E1-AFB0-349E-3393-533438E9AC6A}" name="Kate Hardiman" initials="KH" userId="S::kate.hardiman@nottingham.ac.uk::bd8c8eb9-f3a0-4161-8bca-dc26c0a131d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B8"/>
    <a:srgbClr val="78BE20"/>
    <a:srgbClr val="0066FF"/>
    <a:srgbClr val="2451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0AEAAB-0990-44E3-942C-FC5B5DC3CFE1}" v="4" dt="2025-03-07T10:59:04.952"/>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p:cViewPr varScale="1">
        <p:scale>
          <a:sx n="72" d="100"/>
          <a:sy n="72" d="100"/>
        </p:scale>
        <p:origin x="420" y="7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heme" Target="theme/theme1.xml"/><Relationship Id="rId5" Type="http://schemas.openxmlformats.org/officeDocument/2006/relationships/slideMaster" Target="slideMasters/slideMaster2.xml"/><Relationship Id="rId15" Type="http://schemas.microsoft.com/office/2018/10/relationships/authors" Target="authors.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e Hardiman" userId="bd8c8eb9-f3a0-4161-8bca-dc26c0a131d9" providerId="ADAL" clId="{E50AEAAB-0990-44E3-942C-FC5B5DC3CFE1}"/>
    <pc:docChg chg="custSel modSld">
      <pc:chgData name="Kate Hardiman" userId="bd8c8eb9-f3a0-4161-8bca-dc26c0a131d9" providerId="ADAL" clId="{E50AEAAB-0990-44E3-942C-FC5B5DC3CFE1}" dt="2025-03-07T11:01:28.372" v="166"/>
      <pc:docMkLst>
        <pc:docMk/>
      </pc:docMkLst>
      <pc:sldChg chg="addSp delSp modSp mod">
        <pc:chgData name="Kate Hardiman" userId="bd8c8eb9-f3a0-4161-8bca-dc26c0a131d9" providerId="ADAL" clId="{E50AEAAB-0990-44E3-942C-FC5B5DC3CFE1}" dt="2025-03-07T10:58:57.416" v="140" actId="1076"/>
        <pc:sldMkLst>
          <pc:docMk/>
          <pc:sldMk cId="0" sldId="258"/>
        </pc:sldMkLst>
        <pc:spChg chg="mod">
          <ac:chgData name="Kate Hardiman" userId="bd8c8eb9-f3a0-4161-8bca-dc26c0a131d9" providerId="ADAL" clId="{E50AEAAB-0990-44E3-942C-FC5B5DC3CFE1}" dt="2025-03-07T10:53:41.285" v="27" actId="255"/>
          <ac:spMkLst>
            <pc:docMk/>
            <pc:sldMk cId="0" sldId="258"/>
            <ac:spMk id="2" creationId="{08DE9DDB-9925-2621-047C-38A17A47DE15}"/>
          </ac:spMkLst>
        </pc:spChg>
        <pc:spChg chg="mod">
          <ac:chgData name="Kate Hardiman" userId="bd8c8eb9-f3a0-4161-8bca-dc26c0a131d9" providerId="ADAL" clId="{E50AEAAB-0990-44E3-942C-FC5B5DC3CFE1}" dt="2025-03-07T10:55:55.220" v="130" actId="20577"/>
          <ac:spMkLst>
            <pc:docMk/>
            <pc:sldMk cId="0" sldId="258"/>
            <ac:spMk id="7" creationId="{00000000-0000-0000-0000-000000000000}"/>
          </ac:spMkLst>
        </pc:spChg>
        <pc:spChg chg="mod">
          <ac:chgData name="Kate Hardiman" userId="bd8c8eb9-f3a0-4161-8bca-dc26c0a131d9" providerId="ADAL" clId="{E50AEAAB-0990-44E3-942C-FC5B5DC3CFE1}" dt="2025-03-07T10:56:48.055" v="131" actId="1076"/>
          <ac:spMkLst>
            <pc:docMk/>
            <pc:sldMk cId="0" sldId="258"/>
            <ac:spMk id="13" creationId="{00000000-0000-0000-0000-000000000000}"/>
          </ac:spMkLst>
        </pc:spChg>
        <pc:spChg chg="mod">
          <ac:chgData name="Kate Hardiman" userId="bd8c8eb9-f3a0-4161-8bca-dc26c0a131d9" providerId="ADAL" clId="{E50AEAAB-0990-44E3-942C-FC5B5DC3CFE1}" dt="2025-03-07T10:52:55.584" v="26" actId="20577"/>
          <ac:spMkLst>
            <pc:docMk/>
            <pc:sldMk cId="0" sldId="258"/>
            <ac:spMk id="92" creationId="{011B87A0-8457-84A1-4A95-41FE5AEBC5D3}"/>
          </ac:spMkLst>
        </pc:spChg>
        <pc:spChg chg="mod">
          <ac:chgData name="Kate Hardiman" userId="bd8c8eb9-f3a0-4161-8bca-dc26c0a131d9" providerId="ADAL" clId="{E50AEAAB-0990-44E3-942C-FC5B5DC3CFE1}" dt="2025-03-07T10:57:44.721" v="137" actId="20577"/>
          <ac:spMkLst>
            <pc:docMk/>
            <pc:sldMk cId="0" sldId="258"/>
            <ac:spMk id="94" creationId="{0442245D-3D41-1ED4-ABF2-F216AD0A08DB}"/>
          </ac:spMkLst>
        </pc:spChg>
        <pc:spChg chg="mod">
          <ac:chgData name="Kate Hardiman" userId="bd8c8eb9-f3a0-4161-8bca-dc26c0a131d9" providerId="ADAL" clId="{E50AEAAB-0990-44E3-942C-FC5B5DC3CFE1}" dt="2025-03-07T10:54:52.469" v="67" actId="20577"/>
          <ac:spMkLst>
            <pc:docMk/>
            <pc:sldMk cId="0" sldId="258"/>
            <ac:spMk id="95" creationId="{E083613D-51A9-E54B-E627-64795A0B99EC}"/>
          </ac:spMkLst>
        </pc:spChg>
        <pc:picChg chg="del">
          <ac:chgData name="Kate Hardiman" userId="bd8c8eb9-f3a0-4161-8bca-dc26c0a131d9" providerId="ADAL" clId="{E50AEAAB-0990-44E3-942C-FC5B5DC3CFE1}" dt="2025-03-07T10:58:51.801" v="138" actId="478"/>
          <ac:picMkLst>
            <pc:docMk/>
            <pc:sldMk cId="0" sldId="258"/>
            <ac:picMk id="96" creationId="{CBD89D25-A7AE-BA3B-1A60-873F32415E50}"/>
          </ac:picMkLst>
        </pc:picChg>
        <pc:picChg chg="add mod">
          <ac:chgData name="Kate Hardiman" userId="bd8c8eb9-f3a0-4161-8bca-dc26c0a131d9" providerId="ADAL" clId="{E50AEAAB-0990-44E3-942C-FC5B5DC3CFE1}" dt="2025-03-07T10:58:57.416" v="140" actId="1076"/>
          <ac:picMkLst>
            <pc:docMk/>
            <pc:sldMk cId="0" sldId="258"/>
            <ac:picMk id="1026" creationId="{AB2F1958-318F-3753-4E2F-0AE8C1E95B04}"/>
          </ac:picMkLst>
        </pc:picChg>
      </pc:sldChg>
      <pc:sldChg chg="addSp delSp modSp mod">
        <pc:chgData name="Kate Hardiman" userId="bd8c8eb9-f3a0-4161-8bca-dc26c0a131d9" providerId="ADAL" clId="{E50AEAAB-0990-44E3-942C-FC5B5DC3CFE1}" dt="2025-03-07T11:01:28.372" v="166"/>
        <pc:sldMkLst>
          <pc:docMk/>
          <pc:sldMk cId="2359718692" sldId="259"/>
        </pc:sldMkLst>
        <pc:spChg chg="mod">
          <ac:chgData name="Kate Hardiman" userId="bd8c8eb9-f3a0-4161-8bca-dc26c0a131d9" providerId="ADAL" clId="{E50AEAAB-0990-44E3-942C-FC5B5DC3CFE1}" dt="2025-03-07T11:01:28.372" v="166"/>
          <ac:spMkLst>
            <pc:docMk/>
            <pc:sldMk cId="2359718692" sldId="259"/>
            <ac:spMk id="3" creationId="{9D2E9EF4-A765-DA23-9DCA-854C2697F61F}"/>
          </ac:spMkLst>
        </pc:spChg>
        <pc:spChg chg="mod">
          <ac:chgData name="Kate Hardiman" userId="bd8c8eb9-f3a0-4161-8bca-dc26c0a131d9" providerId="ADAL" clId="{E50AEAAB-0990-44E3-942C-FC5B5DC3CFE1}" dt="2025-03-07T10:59:38.838" v="144" actId="948"/>
          <ac:spMkLst>
            <pc:docMk/>
            <pc:sldMk cId="2359718692" sldId="259"/>
            <ac:spMk id="43" creationId="{8E4B178C-4804-38D1-51F4-05F59E69D0C7}"/>
          </ac:spMkLst>
        </pc:spChg>
        <pc:picChg chg="del">
          <ac:chgData name="Kate Hardiman" userId="bd8c8eb9-f3a0-4161-8bca-dc26c0a131d9" providerId="ADAL" clId="{E50AEAAB-0990-44E3-942C-FC5B5DC3CFE1}" dt="2025-03-07T10:59:00.387" v="141" actId="478"/>
          <ac:picMkLst>
            <pc:docMk/>
            <pc:sldMk cId="2359718692" sldId="259"/>
            <ac:picMk id="90" creationId="{F14394A5-0AF4-C532-DE98-C967B078B99E}"/>
          </ac:picMkLst>
        </pc:picChg>
        <pc:picChg chg="add mod">
          <ac:chgData name="Kate Hardiman" userId="bd8c8eb9-f3a0-4161-8bca-dc26c0a131d9" providerId="ADAL" clId="{E50AEAAB-0990-44E3-942C-FC5B5DC3CFE1}" dt="2025-03-07T10:59:04.952" v="143" actId="1076"/>
          <ac:picMkLst>
            <pc:docMk/>
            <pc:sldMk cId="2359718692" sldId="259"/>
            <ac:picMk id="2050" creationId="{DA711BAF-506D-5ECC-8AA8-52A8C724D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7043738" cy="5095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9207500" y="0"/>
            <a:ext cx="7045325" cy="509588"/>
          </a:xfrm>
          <a:prstGeom prst="rect">
            <a:avLst/>
          </a:prstGeom>
        </p:spPr>
        <p:txBody>
          <a:bodyPr vert="horz" lIns="91440" tIns="45720" rIns="91440" bIns="45720" rtlCol="0"/>
          <a:lstStyle>
            <a:lvl1pPr algn="r">
              <a:defRPr sz="1200"/>
            </a:lvl1pPr>
          </a:lstStyle>
          <a:p>
            <a:fld id="{61FA7AE9-4D4C-4F1C-B060-422B6C7BC4C0}" type="datetimeFigureOut">
              <a:rPr lang="en-GB" smtClean="0"/>
              <a:t>07/03/2025</a:t>
            </a:fld>
            <a:endParaRPr lang="en-GB"/>
          </a:p>
        </p:txBody>
      </p:sp>
      <p:sp>
        <p:nvSpPr>
          <p:cNvPr id="4" name="Slide Image Placeholder 3"/>
          <p:cNvSpPr>
            <a:spLocks noGrp="1" noRot="1" noChangeAspect="1"/>
          </p:cNvSpPr>
          <p:nvPr>
            <p:ph type="sldImg" idx="2"/>
          </p:nvPr>
        </p:nvSpPr>
        <p:spPr>
          <a:xfrm>
            <a:off x="5384800" y="1270000"/>
            <a:ext cx="54864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1625600" y="4889500"/>
            <a:ext cx="13004800" cy="40005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650413"/>
            <a:ext cx="7043738" cy="5095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9207500" y="9650413"/>
            <a:ext cx="7045325" cy="509587"/>
          </a:xfrm>
          <a:prstGeom prst="rect">
            <a:avLst/>
          </a:prstGeom>
        </p:spPr>
        <p:txBody>
          <a:bodyPr vert="horz" lIns="91440" tIns="45720" rIns="91440" bIns="45720" rtlCol="0" anchor="b"/>
          <a:lstStyle>
            <a:lvl1pPr algn="r">
              <a:defRPr sz="1200"/>
            </a:lvl1pPr>
          </a:lstStyle>
          <a:p>
            <a:fld id="{B070A7C2-4C31-48F1-ACFA-578E18D9FEDB}" type="slidenum">
              <a:rPr lang="en-GB" smtClean="0"/>
              <a:t>‹#›</a:t>
            </a:fld>
            <a:endParaRPr lang="en-GB"/>
          </a:p>
        </p:txBody>
      </p:sp>
    </p:spTree>
    <p:extLst>
      <p:ext uri="{BB962C8B-B14F-4D97-AF65-F5344CB8AC3E}">
        <p14:creationId xmlns:p14="http://schemas.microsoft.com/office/powerpoint/2010/main" val="1406990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070A7C2-4C31-48F1-ACFA-578E18D9FEDB}" type="slidenum">
              <a:rPr lang="en-GB" smtClean="0"/>
              <a:t>1</a:t>
            </a:fld>
            <a:endParaRPr lang="en-GB"/>
          </a:p>
        </p:txBody>
      </p:sp>
    </p:spTree>
    <p:extLst>
      <p:ext uri="{BB962C8B-B14F-4D97-AF65-F5344CB8AC3E}">
        <p14:creationId xmlns:p14="http://schemas.microsoft.com/office/powerpoint/2010/main" val="9737990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070A7C2-4C31-48F1-ACFA-578E18D9FEDB}" type="slidenum">
              <a:rPr lang="en-GB" smtClean="0"/>
              <a:t>2</a:t>
            </a:fld>
            <a:endParaRPr lang="en-GB"/>
          </a:p>
        </p:txBody>
      </p:sp>
    </p:spTree>
    <p:extLst>
      <p:ext uri="{BB962C8B-B14F-4D97-AF65-F5344CB8AC3E}">
        <p14:creationId xmlns:p14="http://schemas.microsoft.com/office/powerpoint/2010/main" val="3365894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8" Type="http://schemas.openxmlformats.org/officeDocument/2006/relationships/hyperlink" Target="https://www.youtube.com/@HI_NENC" TargetMode="External"/><Relationship Id="rId3" Type="http://schemas.openxmlformats.org/officeDocument/2006/relationships/image" Target="../media/image5.png"/><Relationship Id="rId7" Type="http://schemas.openxmlformats.org/officeDocument/2006/relationships/hyperlink" Target="https://twitter.com/HI_NENC" TargetMode="External"/><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8.png"/><Relationship Id="rId11" Type="http://schemas.openxmlformats.org/officeDocument/2006/relationships/hyperlink" Target="https://www.facebook.com/HINENC" TargetMode="External"/><Relationship Id="rId5" Type="http://schemas.openxmlformats.org/officeDocument/2006/relationships/image" Target="../media/image7.png"/><Relationship Id="rId10" Type="http://schemas.openxmlformats.org/officeDocument/2006/relationships/hyperlink" Target="https://www.eventbrite.co.uk/o/health-innovation-north-east-and-north-cumbria-8313323745" TargetMode="External"/><Relationship Id="rId4" Type="http://schemas.openxmlformats.org/officeDocument/2006/relationships/image" Target="../media/image6.png"/><Relationship Id="rId9" Type="http://schemas.openxmlformats.org/officeDocument/2006/relationships/hyperlink" Target="https://www.linkedin.com/company/hi-nenc" TargetMode="Externa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1219200" y="3149600"/>
            <a:ext cx="13817600" cy="2133600"/>
          </a:xfrm>
          <a:prstGeom prst="rect">
            <a:avLst/>
          </a:prstGeom>
        </p:spPr>
        <p:txBody>
          <a:bodyPr wrap="square" lIns="0" tIns="0" rIns="0" bIns="0">
            <a:spAutoFit/>
          </a:bodyPr>
          <a:lstStyle>
            <a:lvl1pPr>
              <a:defRPr sz="4500" b="1" i="0">
                <a:solidFill>
                  <a:schemeClr val="bg1"/>
                </a:solidFill>
                <a:latin typeface="ARS Maquette Pro"/>
                <a:cs typeface="ARS Maquette Pro"/>
              </a:defRPr>
            </a:lvl1pPr>
          </a:lstStyle>
          <a:p>
            <a:endParaRPr/>
          </a:p>
        </p:txBody>
      </p:sp>
      <p:sp>
        <p:nvSpPr>
          <p:cNvPr id="3" name="Holder 3"/>
          <p:cNvSpPr>
            <a:spLocks noGrp="1"/>
          </p:cNvSpPr>
          <p:nvPr>
            <p:ph type="subTitle" idx="4"/>
          </p:nvPr>
        </p:nvSpPr>
        <p:spPr>
          <a:xfrm>
            <a:off x="2438400" y="5689600"/>
            <a:ext cx="11379200" cy="25400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1200" b="1" i="0">
                <a:solidFill>
                  <a:schemeClr val="bg1"/>
                </a:solidFill>
                <a:latin typeface="ARS Maquette Pro"/>
                <a:cs typeface="ARS Maquette Pro"/>
              </a:defRPr>
            </a:lvl1pPr>
          </a:lstStyle>
          <a:p>
            <a:pPr marL="12700">
              <a:lnSpc>
                <a:spcPct val="100000"/>
              </a:lnSpc>
              <a:spcBef>
                <a:spcPts val="95"/>
              </a:spcBef>
            </a:pPr>
            <a:r>
              <a:rPr dirty="0"/>
              <a:t>Health</a:t>
            </a:r>
            <a:r>
              <a:rPr spc="-30" dirty="0"/>
              <a:t> </a:t>
            </a:r>
            <a:r>
              <a:rPr dirty="0"/>
              <a:t>Innovation</a:t>
            </a:r>
            <a:r>
              <a:rPr spc="-25" dirty="0"/>
              <a:t> </a:t>
            </a:r>
            <a:r>
              <a:rPr dirty="0"/>
              <a:t>Network</a:t>
            </a:r>
            <a:r>
              <a:rPr spc="-25" dirty="0"/>
              <a:t> </a:t>
            </a:r>
            <a:r>
              <a:rPr dirty="0"/>
              <a:t>impact</a:t>
            </a:r>
            <a:r>
              <a:rPr spc="-30" dirty="0"/>
              <a:t> </a:t>
            </a:r>
            <a:r>
              <a:rPr dirty="0"/>
              <a:t>case</a:t>
            </a:r>
            <a:r>
              <a:rPr spc="-25" dirty="0"/>
              <a:t> </a:t>
            </a:r>
            <a:r>
              <a:rPr spc="-10" dirty="0"/>
              <a:t>study</a:t>
            </a:r>
          </a:p>
        </p:txBody>
      </p:sp>
      <p:sp>
        <p:nvSpPr>
          <p:cNvPr id="5" name="Holder 5"/>
          <p:cNvSpPr>
            <a:spLocks noGrp="1"/>
          </p:cNvSpPr>
          <p:nvPr>
            <p:ph type="dt" sz="half" idx="6"/>
          </p:nvPr>
        </p:nvSpPr>
        <p:spPr/>
        <p:txBody>
          <a:bodyPr lIns="0" tIns="0" rIns="0" bIns="0"/>
          <a:lstStyle>
            <a:lvl1pPr>
              <a:defRPr sz="1700" b="1" i="0">
                <a:solidFill>
                  <a:srgbClr val="23516F"/>
                </a:solidFill>
                <a:latin typeface="ARS Maquette Pro"/>
                <a:cs typeface="ARS Maquette Pro"/>
              </a:defRPr>
            </a:lvl1pPr>
          </a:lstStyle>
          <a:p>
            <a:pPr marL="12700">
              <a:lnSpc>
                <a:spcPct val="100000"/>
              </a:lnSpc>
              <a:spcBef>
                <a:spcPts val="125"/>
              </a:spcBef>
            </a:pPr>
            <a:r>
              <a:rPr dirty="0"/>
              <a:t>as</a:t>
            </a:r>
            <a:r>
              <a:rPr spc="40" dirty="0"/>
              <a:t> </a:t>
            </a:r>
            <a:r>
              <a:rPr dirty="0"/>
              <a:t>earum</a:t>
            </a:r>
            <a:r>
              <a:rPr spc="45" dirty="0"/>
              <a:t> </a:t>
            </a:r>
            <a:r>
              <a:rPr dirty="0"/>
              <a:t>eossum</a:t>
            </a:r>
            <a:r>
              <a:rPr spc="45" dirty="0"/>
              <a:t> </a:t>
            </a:r>
            <a:r>
              <a:rPr dirty="0"/>
              <a:t>et</a:t>
            </a:r>
            <a:r>
              <a:rPr spc="45" dirty="0"/>
              <a:t> </a:t>
            </a:r>
            <a:r>
              <a:rPr spc="-20" dirty="0"/>
              <a:t>eum.</a:t>
            </a:r>
          </a:p>
          <a:p>
            <a:pPr marL="1449705" marR="932815" indent="-163195">
              <a:lnSpc>
                <a:spcPct val="116700"/>
              </a:lnSpc>
              <a:spcBef>
                <a:spcPts val="1115"/>
              </a:spcBef>
            </a:pPr>
            <a:r>
              <a:rPr sz="1000" dirty="0"/>
              <a:t>Full </a:t>
            </a:r>
            <a:r>
              <a:rPr sz="1000" spc="-20" dirty="0"/>
              <a:t>name </a:t>
            </a:r>
            <a:r>
              <a:rPr sz="1000" spc="-10" dirty="0">
                <a:solidFill>
                  <a:srgbClr val="36977C"/>
                </a:solidFill>
              </a:rPr>
              <a:t>Title</a:t>
            </a:r>
            <a:endParaRPr sz="100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Content">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960000" y="533333"/>
            <a:ext cx="14336000" cy="1600000"/>
          </a:xfrm>
          <a:prstGeom prst="rect">
            <a:avLst/>
          </a:prstGeom>
        </p:spPr>
        <p:txBody>
          <a:bodyPr vert="horz" lIns="0" tIns="0" rIns="0" bIns="0" rtlCol="0" anchor="t" anchorCtr="0">
            <a:normAutofit/>
          </a:bodyPr>
          <a:lstStyle/>
          <a:p>
            <a:r>
              <a:rPr lang="en-US"/>
              <a:t>Click to edit Master title style</a:t>
            </a:r>
            <a:endParaRPr lang="en-GB"/>
          </a:p>
        </p:txBody>
      </p:sp>
      <p:sp>
        <p:nvSpPr>
          <p:cNvPr id="5" name="Text Placeholder 2"/>
          <p:cNvSpPr>
            <a:spLocks noGrp="1"/>
          </p:cNvSpPr>
          <p:nvPr>
            <p:ph idx="1"/>
          </p:nvPr>
        </p:nvSpPr>
        <p:spPr>
          <a:xfrm>
            <a:off x="960000" y="2133336"/>
            <a:ext cx="14336000" cy="670513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7501330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94415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500" b="1" i="0">
                <a:solidFill>
                  <a:schemeClr val="bg1"/>
                </a:solidFill>
                <a:latin typeface="ARS Maquette Pro"/>
                <a:cs typeface="ARS Maquette Pro"/>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1200" b="1" i="0">
                <a:solidFill>
                  <a:schemeClr val="bg1"/>
                </a:solidFill>
                <a:latin typeface="ARS Maquette Pro"/>
                <a:cs typeface="ARS Maquette Pro"/>
              </a:defRPr>
            </a:lvl1pPr>
          </a:lstStyle>
          <a:p>
            <a:pPr marL="12700">
              <a:lnSpc>
                <a:spcPct val="100000"/>
              </a:lnSpc>
              <a:spcBef>
                <a:spcPts val="95"/>
              </a:spcBef>
            </a:pPr>
            <a:r>
              <a:rPr dirty="0"/>
              <a:t>Health</a:t>
            </a:r>
            <a:r>
              <a:rPr spc="-30" dirty="0"/>
              <a:t> </a:t>
            </a:r>
            <a:r>
              <a:rPr dirty="0"/>
              <a:t>Innovation</a:t>
            </a:r>
            <a:r>
              <a:rPr spc="-25" dirty="0"/>
              <a:t> </a:t>
            </a:r>
            <a:r>
              <a:rPr dirty="0"/>
              <a:t>Network</a:t>
            </a:r>
            <a:r>
              <a:rPr spc="-25" dirty="0"/>
              <a:t> </a:t>
            </a:r>
            <a:r>
              <a:rPr dirty="0"/>
              <a:t>impact</a:t>
            </a:r>
            <a:r>
              <a:rPr spc="-30" dirty="0"/>
              <a:t> </a:t>
            </a:r>
            <a:r>
              <a:rPr dirty="0"/>
              <a:t>case</a:t>
            </a:r>
            <a:r>
              <a:rPr spc="-25" dirty="0"/>
              <a:t> </a:t>
            </a:r>
            <a:r>
              <a:rPr spc="-10" dirty="0"/>
              <a:t>study</a:t>
            </a:r>
          </a:p>
        </p:txBody>
      </p:sp>
      <p:sp>
        <p:nvSpPr>
          <p:cNvPr id="5" name="Holder 5"/>
          <p:cNvSpPr>
            <a:spLocks noGrp="1"/>
          </p:cNvSpPr>
          <p:nvPr>
            <p:ph type="dt" sz="half" idx="6"/>
          </p:nvPr>
        </p:nvSpPr>
        <p:spPr/>
        <p:txBody>
          <a:bodyPr lIns="0" tIns="0" rIns="0" bIns="0"/>
          <a:lstStyle>
            <a:lvl1pPr>
              <a:defRPr sz="1700" b="1" i="0">
                <a:solidFill>
                  <a:srgbClr val="23516F"/>
                </a:solidFill>
                <a:latin typeface="ARS Maquette Pro"/>
                <a:cs typeface="ARS Maquette Pro"/>
              </a:defRPr>
            </a:lvl1pPr>
          </a:lstStyle>
          <a:p>
            <a:pPr marL="12700">
              <a:lnSpc>
                <a:spcPct val="100000"/>
              </a:lnSpc>
              <a:spcBef>
                <a:spcPts val="125"/>
              </a:spcBef>
            </a:pPr>
            <a:r>
              <a:rPr dirty="0"/>
              <a:t>as</a:t>
            </a:r>
            <a:r>
              <a:rPr spc="40" dirty="0"/>
              <a:t> </a:t>
            </a:r>
            <a:r>
              <a:rPr dirty="0"/>
              <a:t>earum</a:t>
            </a:r>
            <a:r>
              <a:rPr spc="45" dirty="0"/>
              <a:t> </a:t>
            </a:r>
            <a:r>
              <a:rPr dirty="0"/>
              <a:t>eossum</a:t>
            </a:r>
            <a:r>
              <a:rPr spc="45" dirty="0"/>
              <a:t> </a:t>
            </a:r>
            <a:r>
              <a:rPr dirty="0"/>
              <a:t>et</a:t>
            </a:r>
            <a:r>
              <a:rPr spc="45" dirty="0"/>
              <a:t> </a:t>
            </a:r>
            <a:r>
              <a:rPr spc="-20" dirty="0"/>
              <a:t>eum.</a:t>
            </a:r>
          </a:p>
          <a:p>
            <a:pPr marL="1449705" marR="932815" indent="-163195">
              <a:lnSpc>
                <a:spcPct val="116700"/>
              </a:lnSpc>
              <a:spcBef>
                <a:spcPts val="1115"/>
              </a:spcBef>
            </a:pPr>
            <a:r>
              <a:rPr sz="1000" dirty="0"/>
              <a:t>Full </a:t>
            </a:r>
            <a:r>
              <a:rPr sz="1000" spc="-20" dirty="0"/>
              <a:t>name </a:t>
            </a:r>
            <a:r>
              <a:rPr sz="1000" spc="-10" dirty="0">
                <a:solidFill>
                  <a:srgbClr val="36977C"/>
                </a:solidFill>
              </a:rPr>
              <a:t>Title</a:t>
            </a:r>
            <a:endParaRPr sz="100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500" b="1" i="0">
                <a:solidFill>
                  <a:schemeClr val="bg1"/>
                </a:solidFill>
                <a:latin typeface="ARS Maquette Pro"/>
                <a:cs typeface="ARS Maquette Pro"/>
              </a:defRPr>
            </a:lvl1pPr>
          </a:lstStyle>
          <a:p>
            <a:endParaRPr/>
          </a:p>
        </p:txBody>
      </p:sp>
      <p:sp>
        <p:nvSpPr>
          <p:cNvPr id="3" name="Holder 3"/>
          <p:cNvSpPr>
            <a:spLocks noGrp="1"/>
          </p:cNvSpPr>
          <p:nvPr>
            <p:ph sz="half" idx="2"/>
          </p:nvPr>
        </p:nvSpPr>
        <p:spPr>
          <a:xfrm>
            <a:off x="812800" y="2336800"/>
            <a:ext cx="7071360" cy="670560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8371840" y="2336800"/>
            <a:ext cx="7071360" cy="670560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00" b="1" i="0">
                <a:solidFill>
                  <a:schemeClr val="bg1"/>
                </a:solidFill>
                <a:latin typeface="ARS Maquette Pro"/>
                <a:cs typeface="ARS Maquette Pro"/>
              </a:defRPr>
            </a:lvl1pPr>
          </a:lstStyle>
          <a:p>
            <a:pPr marL="12700">
              <a:lnSpc>
                <a:spcPct val="100000"/>
              </a:lnSpc>
              <a:spcBef>
                <a:spcPts val="95"/>
              </a:spcBef>
            </a:pPr>
            <a:r>
              <a:rPr dirty="0"/>
              <a:t>Health</a:t>
            </a:r>
            <a:r>
              <a:rPr spc="-30" dirty="0"/>
              <a:t> </a:t>
            </a:r>
            <a:r>
              <a:rPr dirty="0"/>
              <a:t>Innovation</a:t>
            </a:r>
            <a:r>
              <a:rPr spc="-25" dirty="0"/>
              <a:t> </a:t>
            </a:r>
            <a:r>
              <a:rPr dirty="0"/>
              <a:t>Network</a:t>
            </a:r>
            <a:r>
              <a:rPr spc="-25" dirty="0"/>
              <a:t> </a:t>
            </a:r>
            <a:r>
              <a:rPr dirty="0"/>
              <a:t>impact</a:t>
            </a:r>
            <a:r>
              <a:rPr spc="-30" dirty="0"/>
              <a:t> </a:t>
            </a:r>
            <a:r>
              <a:rPr dirty="0"/>
              <a:t>case</a:t>
            </a:r>
            <a:r>
              <a:rPr spc="-25" dirty="0"/>
              <a:t> </a:t>
            </a:r>
            <a:r>
              <a:rPr spc="-10" dirty="0"/>
              <a:t>study</a:t>
            </a:r>
          </a:p>
        </p:txBody>
      </p:sp>
      <p:sp>
        <p:nvSpPr>
          <p:cNvPr id="6" name="Holder 6"/>
          <p:cNvSpPr>
            <a:spLocks noGrp="1"/>
          </p:cNvSpPr>
          <p:nvPr>
            <p:ph type="dt" sz="half" idx="6"/>
          </p:nvPr>
        </p:nvSpPr>
        <p:spPr/>
        <p:txBody>
          <a:bodyPr lIns="0" tIns="0" rIns="0" bIns="0"/>
          <a:lstStyle>
            <a:lvl1pPr>
              <a:defRPr sz="1700" b="1" i="0">
                <a:solidFill>
                  <a:srgbClr val="23516F"/>
                </a:solidFill>
                <a:latin typeface="ARS Maquette Pro"/>
                <a:cs typeface="ARS Maquette Pro"/>
              </a:defRPr>
            </a:lvl1pPr>
          </a:lstStyle>
          <a:p>
            <a:pPr marL="12700">
              <a:lnSpc>
                <a:spcPct val="100000"/>
              </a:lnSpc>
              <a:spcBef>
                <a:spcPts val="125"/>
              </a:spcBef>
            </a:pPr>
            <a:r>
              <a:rPr dirty="0"/>
              <a:t>as</a:t>
            </a:r>
            <a:r>
              <a:rPr spc="40" dirty="0"/>
              <a:t> </a:t>
            </a:r>
            <a:r>
              <a:rPr dirty="0"/>
              <a:t>earum</a:t>
            </a:r>
            <a:r>
              <a:rPr spc="45" dirty="0"/>
              <a:t> </a:t>
            </a:r>
            <a:r>
              <a:rPr dirty="0"/>
              <a:t>eossum</a:t>
            </a:r>
            <a:r>
              <a:rPr spc="45" dirty="0"/>
              <a:t> </a:t>
            </a:r>
            <a:r>
              <a:rPr dirty="0"/>
              <a:t>et</a:t>
            </a:r>
            <a:r>
              <a:rPr spc="45" dirty="0"/>
              <a:t> </a:t>
            </a:r>
            <a:r>
              <a:rPr spc="-20" dirty="0"/>
              <a:t>eum.</a:t>
            </a:r>
          </a:p>
          <a:p>
            <a:pPr marL="1449705" marR="932815" indent="-163195">
              <a:lnSpc>
                <a:spcPct val="116700"/>
              </a:lnSpc>
              <a:spcBef>
                <a:spcPts val="1115"/>
              </a:spcBef>
            </a:pPr>
            <a:r>
              <a:rPr sz="1000" dirty="0"/>
              <a:t>Full </a:t>
            </a:r>
            <a:r>
              <a:rPr sz="1000" spc="-20" dirty="0"/>
              <a:t>name </a:t>
            </a:r>
            <a:r>
              <a:rPr sz="1000" spc="-10" dirty="0">
                <a:solidFill>
                  <a:srgbClr val="36977C"/>
                </a:solidFill>
              </a:rPr>
              <a:t>Title</a:t>
            </a:r>
            <a:endParaRPr sz="100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500" b="1" i="0">
                <a:solidFill>
                  <a:schemeClr val="bg1"/>
                </a:solidFill>
                <a:latin typeface="ARS Maquette Pro"/>
                <a:cs typeface="ARS Maquette Pro"/>
              </a:defRPr>
            </a:lvl1pPr>
          </a:lstStyle>
          <a:p>
            <a:endParaRPr/>
          </a:p>
        </p:txBody>
      </p:sp>
      <p:sp>
        <p:nvSpPr>
          <p:cNvPr id="3" name="Holder 3"/>
          <p:cNvSpPr>
            <a:spLocks noGrp="1"/>
          </p:cNvSpPr>
          <p:nvPr>
            <p:ph type="ftr" sz="quarter" idx="5"/>
          </p:nvPr>
        </p:nvSpPr>
        <p:spPr/>
        <p:txBody>
          <a:bodyPr lIns="0" tIns="0" rIns="0" bIns="0"/>
          <a:lstStyle>
            <a:lvl1pPr>
              <a:defRPr sz="1200" b="1" i="0">
                <a:solidFill>
                  <a:schemeClr val="bg1"/>
                </a:solidFill>
                <a:latin typeface="ARS Maquette Pro"/>
                <a:cs typeface="ARS Maquette Pro"/>
              </a:defRPr>
            </a:lvl1pPr>
          </a:lstStyle>
          <a:p>
            <a:pPr marL="12700">
              <a:lnSpc>
                <a:spcPct val="100000"/>
              </a:lnSpc>
              <a:spcBef>
                <a:spcPts val="95"/>
              </a:spcBef>
            </a:pPr>
            <a:r>
              <a:rPr dirty="0"/>
              <a:t>Health</a:t>
            </a:r>
            <a:r>
              <a:rPr spc="-30" dirty="0"/>
              <a:t> </a:t>
            </a:r>
            <a:r>
              <a:rPr dirty="0"/>
              <a:t>Innovation</a:t>
            </a:r>
            <a:r>
              <a:rPr spc="-25" dirty="0"/>
              <a:t> </a:t>
            </a:r>
            <a:r>
              <a:rPr dirty="0"/>
              <a:t>Network</a:t>
            </a:r>
            <a:r>
              <a:rPr spc="-25" dirty="0"/>
              <a:t> </a:t>
            </a:r>
            <a:r>
              <a:rPr dirty="0"/>
              <a:t>impact</a:t>
            </a:r>
            <a:r>
              <a:rPr spc="-30" dirty="0"/>
              <a:t> </a:t>
            </a:r>
            <a:r>
              <a:rPr dirty="0"/>
              <a:t>case</a:t>
            </a:r>
            <a:r>
              <a:rPr spc="-25" dirty="0"/>
              <a:t> </a:t>
            </a:r>
            <a:r>
              <a:rPr spc="-10" dirty="0"/>
              <a:t>study</a:t>
            </a:r>
          </a:p>
        </p:txBody>
      </p:sp>
      <p:sp>
        <p:nvSpPr>
          <p:cNvPr id="4" name="Holder 4"/>
          <p:cNvSpPr>
            <a:spLocks noGrp="1"/>
          </p:cNvSpPr>
          <p:nvPr>
            <p:ph type="dt" sz="half" idx="6"/>
          </p:nvPr>
        </p:nvSpPr>
        <p:spPr/>
        <p:txBody>
          <a:bodyPr lIns="0" tIns="0" rIns="0" bIns="0"/>
          <a:lstStyle>
            <a:lvl1pPr>
              <a:defRPr sz="1700" b="1" i="0">
                <a:solidFill>
                  <a:srgbClr val="23516F"/>
                </a:solidFill>
                <a:latin typeface="ARS Maquette Pro"/>
                <a:cs typeface="ARS Maquette Pro"/>
              </a:defRPr>
            </a:lvl1pPr>
          </a:lstStyle>
          <a:p>
            <a:pPr marL="12700">
              <a:lnSpc>
                <a:spcPct val="100000"/>
              </a:lnSpc>
              <a:spcBef>
                <a:spcPts val="125"/>
              </a:spcBef>
            </a:pPr>
            <a:r>
              <a:rPr dirty="0"/>
              <a:t>as</a:t>
            </a:r>
            <a:r>
              <a:rPr spc="40" dirty="0"/>
              <a:t> </a:t>
            </a:r>
            <a:r>
              <a:rPr dirty="0"/>
              <a:t>earum</a:t>
            </a:r>
            <a:r>
              <a:rPr spc="45" dirty="0"/>
              <a:t> </a:t>
            </a:r>
            <a:r>
              <a:rPr dirty="0"/>
              <a:t>eossum</a:t>
            </a:r>
            <a:r>
              <a:rPr spc="45" dirty="0"/>
              <a:t> </a:t>
            </a:r>
            <a:r>
              <a:rPr dirty="0"/>
              <a:t>et</a:t>
            </a:r>
            <a:r>
              <a:rPr spc="45" dirty="0"/>
              <a:t> </a:t>
            </a:r>
            <a:r>
              <a:rPr spc="-20" dirty="0"/>
              <a:t>eum.</a:t>
            </a:r>
          </a:p>
          <a:p>
            <a:pPr marL="1449705" marR="932815" indent="-163195">
              <a:lnSpc>
                <a:spcPct val="116700"/>
              </a:lnSpc>
              <a:spcBef>
                <a:spcPts val="1115"/>
              </a:spcBef>
            </a:pPr>
            <a:r>
              <a:rPr sz="1000" dirty="0"/>
              <a:t>Full </a:t>
            </a:r>
            <a:r>
              <a:rPr sz="1000" spc="-20" dirty="0"/>
              <a:t>name </a:t>
            </a:r>
            <a:r>
              <a:rPr sz="1000" spc="-10" dirty="0">
                <a:solidFill>
                  <a:srgbClr val="36977C"/>
                </a:solidFill>
              </a:rPr>
              <a:t>Title</a:t>
            </a:r>
            <a:endParaRPr sz="100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200" b="1" i="0">
                <a:solidFill>
                  <a:schemeClr val="bg1"/>
                </a:solidFill>
                <a:latin typeface="ARS Maquette Pro"/>
                <a:cs typeface="ARS Maquette Pro"/>
              </a:defRPr>
            </a:lvl1pPr>
          </a:lstStyle>
          <a:p>
            <a:pPr marL="12700">
              <a:lnSpc>
                <a:spcPct val="100000"/>
              </a:lnSpc>
              <a:spcBef>
                <a:spcPts val="95"/>
              </a:spcBef>
            </a:pPr>
            <a:r>
              <a:rPr dirty="0"/>
              <a:t>Health</a:t>
            </a:r>
            <a:r>
              <a:rPr spc="-30" dirty="0"/>
              <a:t> </a:t>
            </a:r>
            <a:r>
              <a:rPr dirty="0"/>
              <a:t>Innovation</a:t>
            </a:r>
            <a:r>
              <a:rPr spc="-25" dirty="0"/>
              <a:t> </a:t>
            </a:r>
            <a:r>
              <a:rPr dirty="0"/>
              <a:t>Network</a:t>
            </a:r>
            <a:r>
              <a:rPr spc="-25" dirty="0"/>
              <a:t> </a:t>
            </a:r>
            <a:r>
              <a:rPr dirty="0"/>
              <a:t>impact</a:t>
            </a:r>
            <a:r>
              <a:rPr spc="-30" dirty="0"/>
              <a:t> </a:t>
            </a:r>
            <a:r>
              <a:rPr dirty="0"/>
              <a:t>case</a:t>
            </a:r>
            <a:r>
              <a:rPr spc="-25" dirty="0"/>
              <a:t> </a:t>
            </a:r>
            <a:r>
              <a:rPr spc="-10" dirty="0"/>
              <a:t>study</a:t>
            </a:r>
          </a:p>
        </p:txBody>
      </p:sp>
      <p:sp>
        <p:nvSpPr>
          <p:cNvPr id="3" name="Holder 3"/>
          <p:cNvSpPr>
            <a:spLocks noGrp="1"/>
          </p:cNvSpPr>
          <p:nvPr>
            <p:ph type="dt" sz="half" idx="6"/>
          </p:nvPr>
        </p:nvSpPr>
        <p:spPr/>
        <p:txBody>
          <a:bodyPr lIns="0" tIns="0" rIns="0" bIns="0"/>
          <a:lstStyle>
            <a:lvl1pPr>
              <a:defRPr sz="1700" b="1" i="0">
                <a:solidFill>
                  <a:srgbClr val="23516F"/>
                </a:solidFill>
                <a:latin typeface="ARS Maquette Pro"/>
                <a:cs typeface="ARS Maquette Pro"/>
              </a:defRPr>
            </a:lvl1pPr>
          </a:lstStyle>
          <a:p>
            <a:pPr marL="12700">
              <a:lnSpc>
                <a:spcPct val="100000"/>
              </a:lnSpc>
              <a:spcBef>
                <a:spcPts val="125"/>
              </a:spcBef>
            </a:pPr>
            <a:r>
              <a:rPr dirty="0"/>
              <a:t>as</a:t>
            </a:r>
            <a:r>
              <a:rPr spc="40" dirty="0"/>
              <a:t> </a:t>
            </a:r>
            <a:r>
              <a:rPr dirty="0"/>
              <a:t>earum</a:t>
            </a:r>
            <a:r>
              <a:rPr spc="45" dirty="0"/>
              <a:t> </a:t>
            </a:r>
            <a:r>
              <a:rPr dirty="0"/>
              <a:t>eossum</a:t>
            </a:r>
            <a:r>
              <a:rPr spc="45" dirty="0"/>
              <a:t> </a:t>
            </a:r>
            <a:r>
              <a:rPr dirty="0"/>
              <a:t>et</a:t>
            </a:r>
            <a:r>
              <a:rPr spc="45" dirty="0"/>
              <a:t> </a:t>
            </a:r>
            <a:r>
              <a:rPr spc="-20" dirty="0"/>
              <a:t>eum.</a:t>
            </a:r>
          </a:p>
          <a:p>
            <a:pPr marL="1449705" marR="932815" indent="-163195">
              <a:lnSpc>
                <a:spcPct val="116700"/>
              </a:lnSpc>
              <a:spcBef>
                <a:spcPts val="1115"/>
              </a:spcBef>
            </a:pPr>
            <a:r>
              <a:rPr sz="1000" dirty="0"/>
              <a:t>Full </a:t>
            </a:r>
            <a:r>
              <a:rPr sz="1000" spc="-20" dirty="0"/>
              <a:t>name </a:t>
            </a:r>
            <a:r>
              <a:rPr sz="1000" spc="-10" dirty="0">
                <a:solidFill>
                  <a:srgbClr val="36977C"/>
                </a:solidFill>
              </a:rPr>
              <a:t>Title</a:t>
            </a:r>
            <a:endParaRPr sz="100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le 1"/>
          <p:cNvSpPr>
            <a:spLocks noGrp="1"/>
          </p:cNvSpPr>
          <p:nvPr>
            <p:ph type="title"/>
          </p:nvPr>
        </p:nvSpPr>
        <p:spPr>
          <a:xfrm>
            <a:off x="640000" y="2666667"/>
            <a:ext cx="14976000" cy="1693333"/>
          </a:xfrm>
          <a:prstGeom prst="rect">
            <a:avLst/>
          </a:prstGeom>
        </p:spPr>
        <p:txBody>
          <a:bodyPr anchor="ctr" anchorCtr="0">
            <a:normAutofit/>
          </a:bodyPr>
          <a:lstStyle>
            <a:lvl1pPr algn="ctr">
              <a:defRPr sz="5689">
                <a:solidFill>
                  <a:schemeClr val="accent1"/>
                </a:solidFill>
              </a:defRPr>
            </a:lvl1pPr>
          </a:lstStyle>
          <a:p>
            <a:r>
              <a:rPr lang="en-US"/>
              <a:t>Click to edit Master title style</a:t>
            </a:r>
            <a:endParaRPr lang="en-GB"/>
          </a:p>
        </p:txBody>
      </p:sp>
    </p:spTree>
    <p:extLst>
      <p:ext uri="{BB962C8B-B14F-4D97-AF65-F5344CB8AC3E}">
        <p14:creationId xmlns:p14="http://schemas.microsoft.com/office/powerpoint/2010/main" val="1163065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960000" y="533333"/>
            <a:ext cx="14336000" cy="1600000"/>
          </a:xfrm>
          <a:prstGeom prst="rect">
            <a:avLst/>
          </a:prstGeom>
        </p:spPr>
        <p:txBody>
          <a:bodyPr vert="horz" lIns="0" tIns="0" rIns="0" bIns="0" rtlCol="0" anchor="t" anchorCtr="0">
            <a:normAutofit/>
          </a:bodyPr>
          <a:lstStyle/>
          <a:p>
            <a:r>
              <a:rPr lang="en-US"/>
              <a:t>Click to edit Master title style</a:t>
            </a:r>
            <a:endParaRPr lang="en-GB"/>
          </a:p>
        </p:txBody>
      </p:sp>
      <p:sp>
        <p:nvSpPr>
          <p:cNvPr id="5" name="Text Placeholder 2"/>
          <p:cNvSpPr>
            <a:spLocks noGrp="1"/>
          </p:cNvSpPr>
          <p:nvPr>
            <p:ph idx="1"/>
          </p:nvPr>
        </p:nvSpPr>
        <p:spPr>
          <a:xfrm>
            <a:off x="960000" y="2133336"/>
            <a:ext cx="14336000" cy="670513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88614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ocial Follow">
    <p:spTree>
      <p:nvGrpSpPr>
        <p:cNvPr id="1" name=""/>
        <p:cNvGrpSpPr/>
        <p:nvPr/>
      </p:nvGrpSpPr>
      <p:grpSpPr>
        <a:xfrm>
          <a:off x="0" y="0"/>
          <a:ext cx="0" cy="0"/>
          <a:chOff x="0" y="0"/>
          <a:chExt cx="0" cy="0"/>
        </a:xfrm>
      </p:grpSpPr>
      <p:sp>
        <p:nvSpPr>
          <p:cNvPr id="2" name="TextBox 1"/>
          <p:cNvSpPr txBox="1"/>
          <p:nvPr userDrawn="1"/>
        </p:nvSpPr>
        <p:spPr>
          <a:xfrm>
            <a:off x="1599276" y="2093001"/>
            <a:ext cx="13697521" cy="4480498"/>
          </a:xfrm>
          <a:prstGeom prst="rect">
            <a:avLst/>
          </a:prstGeom>
          <a:noFill/>
        </p:spPr>
        <p:txBody>
          <a:bodyPr wrap="square" lIns="0" tIns="0" rIns="0" bIns="0" rtlCol="0">
            <a:noAutofit/>
          </a:bodyPr>
          <a:lstStyle/>
          <a:p>
            <a:pPr lvl="0">
              <a:lnSpc>
                <a:spcPct val="150000"/>
              </a:lnSpc>
            </a:pPr>
            <a:r>
              <a:rPr lang="en-US" sz="3200" b="1">
                <a:solidFill>
                  <a:schemeClr val="accent1"/>
                </a:solidFill>
              </a:rPr>
              <a:t>@HI_NENC</a:t>
            </a:r>
          </a:p>
          <a:p>
            <a:pPr lvl="0">
              <a:lnSpc>
                <a:spcPct val="150000"/>
              </a:lnSpc>
            </a:pPr>
            <a:r>
              <a:rPr lang="en-US" sz="3200" b="1">
                <a:solidFill>
                  <a:schemeClr val="accent1"/>
                </a:solidFill>
              </a:rPr>
              <a:t>HINENC</a:t>
            </a:r>
          </a:p>
          <a:p>
            <a:pPr lvl="0">
              <a:lnSpc>
                <a:spcPct val="150000"/>
              </a:lnSpc>
            </a:pPr>
            <a:r>
              <a:rPr lang="en-US" sz="3200" b="1">
                <a:solidFill>
                  <a:schemeClr val="accent1"/>
                </a:solidFill>
              </a:rPr>
              <a:t>hi-</a:t>
            </a:r>
            <a:r>
              <a:rPr lang="en-US" sz="3200" b="1" err="1">
                <a:solidFill>
                  <a:schemeClr val="accent1"/>
                </a:solidFill>
              </a:rPr>
              <a:t>nenc</a:t>
            </a:r>
            <a:endParaRPr lang="en-US" sz="3200" b="1">
              <a:solidFill>
                <a:schemeClr val="accent1"/>
              </a:solidFill>
            </a:endParaRPr>
          </a:p>
          <a:p>
            <a:pPr lvl="0">
              <a:lnSpc>
                <a:spcPct val="150000"/>
              </a:lnSpc>
            </a:pPr>
            <a:r>
              <a:rPr lang="en-US" sz="3200" b="1">
                <a:solidFill>
                  <a:schemeClr val="accent1"/>
                </a:solidFill>
              </a:rPr>
              <a:t>health-innovation-north-east-and-north-</a:t>
            </a:r>
            <a:r>
              <a:rPr lang="en-US" sz="3200" b="1" err="1">
                <a:solidFill>
                  <a:schemeClr val="accent1"/>
                </a:solidFill>
              </a:rPr>
              <a:t>cumbria</a:t>
            </a:r>
            <a:endParaRPr lang="en-US" sz="3200" b="1">
              <a:solidFill>
                <a:schemeClr val="accent1"/>
              </a:solidFill>
            </a:endParaRPr>
          </a:p>
          <a:p>
            <a:pPr lvl="0">
              <a:lnSpc>
                <a:spcPct val="150000"/>
              </a:lnSpc>
            </a:pPr>
            <a:r>
              <a:rPr lang="en-US" sz="3200" b="1">
                <a:solidFill>
                  <a:schemeClr val="accent1"/>
                </a:solidFill>
              </a:rPr>
              <a:t>@HI_NENC</a:t>
            </a:r>
            <a:endParaRPr lang="en-GB" sz="3200" b="1">
              <a:solidFill>
                <a:schemeClr val="accent1"/>
              </a:solidFill>
            </a:endParaRPr>
          </a:p>
          <a:p>
            <a:pPr>
              <a:lnSpc>
                <a:spcPct val="150000"/>
              </a:lnSpc>
            </a:pPr>
            <a:endParaRPr lang="en-GB" sz="3200" b="1">
              <a:solidFill>
                <a:schemeClr val="accent1"/>
              </a:solidFill>
            </a:endParaRP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8935" y="2377479"/>
            <a:ext cx="369472" cy="369471"/>
          </a:xfrm>
          <a:prstGeom prst="rect">
            <a:avLst/>
          </a:prstGeom>
        </p:spPr>
      </p:pic>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39137" y="3141979"/>
            <a:ext cx="229072" cy="459788"/>
          </a:xfrm>
          <a:prstGeom prst="rect">
            <a:avLst/>
          </a:prstGeom>
        </p:spPr>
      </p:pic>
      <p:pic>
        <p:nvPicPr>
          <p:cNvPr id="5" name="Picture 4"/>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72630" y="3996795"/>
            <a:ext cx="362084" cy="402316"/>
          </a:xfrm>
          <a:prstGeom prst="rect">
            <a:avLst/>
          </a:prstGeom>
        </p:spPr>
      </p:pic>
      <p:pic>
        <p:nvPicPr>
          <p:cNvPr id="6" name="Picture 5"/>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72630" y="4794139"/>
            <a:ext cx="362084" cy="459788"/>
          </a:xfrm>
          <a:prstGeom prst="rect">
            <a:avLst/>
          </a:prstGeom>
        </p:spPr>
      </p:pic>
      <p:pic>
        <p:nvPicPr>
          <p:cNvPr id="7" name="Picture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31989" y="5648953"/>
            <a:ext cx="443367" cy="344841"/>
          </a:xfrm>
          <a:prstGeom prst="rect">
            <a:avLst/>
          </a:prstGeom>
        </p:spPr>
      </p:pic>
      <p:sp>
        <p:nvSpPr>
          <p:cNvPr id="9" name="TextBox 8"/>
          <p:cNvSpPr txBox="1"/>
          <p:nvPr userDrawn="1"/>
        </p:nvSpPr>
        <p:spPr>
          <a:xfrm>
            <a:off x="960001" y="533335"/>
            <a:ext cx="9600271" cy="875496"/>
          </a:xfrm>
          <a:prstGeom prst="rect">
            <a:avLst/>
          </a:prstGeom>
          <a:noFill/>
        </p:spPr>
        <p:txBody>
          <a:bodyPr wrap="square" lIns="0" tIns="0" rIns="0" bIns="0" rtlCol="0">
            <a:spAutoFit/>
          </a:bodyPr>
          <a:lstStyle/>
          <a:p>
            <a:r>
              <a:rPr lang="en-US" sz="5689" b="1">
                <a:solidFill>
                  <a:schemeClr val="accent1"/>
                </a:solidFill>
                <a:latin typeface="+mj-lt"/>
              </a:rPr>
              <a:t>Follow us on…</a:t>
            </a:r>
            <a:endParaRPr lang="en-GB" sz="5689" b="1">
              <a:solidFill>
                <a:schemeClr val="accent1"/>
              </a:solidFill>
              <a:latin typeface="+mj-lt"/>
            </a:endParaRPr>
          </a:p>
        </p:txBody>
      </p:sp>
      <p:sp>
        <p:nvSpPr>
          <p:cNvPr id="16" name="Rectangle 15">
            <a:hlinkClick r:id="rId7"/>
          </p:cNvPr>
          <p:cNvSpPr/>
          <p:nvPr userDrawn="1"/>
        </p:nvSpPr>
        <p:spPr>
          <a:xfrm>
            <a:off x="865336" y="2270858"/>
            <a:ext cx="2806841" cy="5333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p>
        </p:txBody>
      </p:sp>
      <p:sp>
        <p:nvSpPr>
          <p:cNvPr id="19" name="Rectangle 18">
            <a:hlinkClick r:id="rId8"/>
          </p:cNvPr>
          <p:cNvSpPr/>
          <p:nvPr userDrawn="1"/>
        </p:nvSpPr>
        <p:spPr>
          <a:xfrm>
            <a:off x="865336" y="5542334"/>
            <a:ext cx="2806841" cy="5333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p>
        </p:txBody>
      </p:sp>
      <p:sp>
        <p:nvSpPr>
          <p:cNvPr id="20" name="Rectangle 19">
            <a:hlinkClick r:id="rId9"/>
          </p:cNvPr>
          <p:cNvSpPr/>
          <p:nvPr userDrawn="1"/>
        </p:nvSpPr>
        <p:spPr>
          <a:xfrm>
            <a:off x="865336" y="3906596"/>
            <a:ext cx="2806841" cy="5333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p>
        </p:txBody>
      </p:sp>
      <p:sp>
        <p:nvSpPr>
          <p:cNvPr id="21" name="Rectangle 20">
            <a:hlinkClick r:id="rId10"/>
          </p:cNvPr>
          <p:cNvSpPr/>
          <p:nvPr userDrawn="1"/>
        </p:nvSpPr>
        <p:spPr>
          <a:xfrm>
            <a:off x="865340" y="4724464"/>
            <a:ext cx="9433057" cy="5333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p>
        </p:txBody>
      </p:sp>
      <p:sp>
        <p:nvSpPr>
          <p:cNvPr id="22" name="Rectangle 21">
            <a:hlinkClick r:id="rId11"/>
          </p:cNvPr>
          <p:cNvSpPr/>
          <p:nvPr userDrawn="1"/>
        </p:nvSpPr>
        <p:spPr>
          <a:xfrm>
            <a:off x="865336" y="3088728"/>
            <a:ext cx="2806841" cy="5333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3200"/>
          </a:p>
        </p:txBody>
      </p:sp>
    </p:spTree>
    <p:extLst>
      <p:ext uri="{BB962C8B-B14F-4D97-AF65-F5344CB8AC3E}">
        <p14:creationId xmlns:p14="http://schemas.microsoft.com/office/powerpoint/2010/main" val="3598736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ac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331282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8.xml"/><Relationship Id="rId7"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10" Type="http://schemas.openxmlformats.org/officeDocument/2006/relationships/image" Target="../media/image3.png"/><Relationship Id="rId4" Type="http://schemas.openxmlformats.org/officeDocument/2006/relationships/slideLayout" Target="../slideLayouts/slideLayout9.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003300" y="504423"/>
            <a:ext cx="7021830" cy="711200"/>
          </a:xfrm>
          <a:prstGeom prst="rect">
            <a:avLst/>
          </a:prstGeom>
        </p:spPr>
        <p:txBody>
          <a:bodyPr wrap="square" lIns="0" tIns="0" rIns="0" bIns="0">
            <a:spAutoFit/>
          </a:bodyPr>
          <a:lstStyle>
            <a:lvl1pPr>
              <a:defRPr sz="4500" b="1" i="0">
                <a:solidFill>
                  <a:schemeClr val="bg1"/>
                </a:solidFill>
                <a:latin typeface="ARS Maquette Pro"/>
                <a:cs typeface="ARS Maquette Pro"/>
              </a:defRPr>
            </a:lvl1pPr>
          </a:lstStyle>
          <a:p>
            <a:endParaRPr/>
          </a:p>
        </p:txBody>
      </p:sp>
      <p:sp>
        <p:nvSpPr>
          <p:cNvPr id="3" name="Holder 3"/>
          <p:cNvSpPr>
            <a:spLocks noGrp="1"/>
          </p:cNvSpPr>
          <p:nvPr>
            <p:ph type="body" idx="1"/>
          </p:nvPr>
        </p:nvSpPr>
        <p:spPr>
          <a:xfrm>
            <a:off x="812800" y="2336800"/>
            <a:ext cx="14630400" cy="67056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876300" y="9555764"/>
            <a:ext cx="3503295" cy="208279"/>
          </a:xfrm>
          <a:prstGeom prst="rect">
            <a:avLst/>
          </a:prstGeom>
        </p:spPr>
        <p:txBody>
          <a:bodyPr wrap="square" lIns="0" tIns="0" rIns="0" bIns="0">
            <a:spAutoFit/>
          </a:bodyPr>
          <a:lstStyle>
            <a:lvl1pPr>
              <a:defRPr sz="1200" b="1" i="0">
                <a:solidFill>
                  <a:schemeClr val="bg1"/>
                </a:solidFill>
                <a:latin typeface="ARS Maquette Pro"/>
                <a:cs typeface="ARS Maquette Pro"/>
              </a:defRPr>
            </a:lvl1pPr>
          </a:lstStyle>
          <a:p>
            <a:pPr marL="12700">
              <a:lnSpc>
                <a:spcPct val="100000"/>
              </a:lnSpc>
              <a:spcBef>
                <a:spcPts val="95"/>
              </a:spcBef>
            </a:pPr>
            <a:r>
              <a:rPr dirty="0"/>
              <a:t>Health</a:t>
            </a:r>
            <a:r>
              <a:rPr spc="-30" dirty="0"/>
              <a:t> </a:t>
            </a:r>
            <a:r>
              <a:rPr dirty="0"/>
              <a:t>Innovation</a:t>
            </a:r>
            <a:r>
              <a:rPr spc="-25" dirty="0"/>
              <a:t> </a:t>
            </a:r>
            <a:r>
              <a:rPr dirty="0"/>
              <a:t>Network</a:t>
            </a:r>
            <a:r>
              <a:rPr spc="-25" dirty="0"/>
              <a:t> </a:t>
            </a:r>
            <a:r>
              <a:rPr dirty="0"/>
              <a:t>impact</a:t>
            </a:r>
            <a:r>
              <a:rPr spc="-30" dirty="0"/>
              <a:t> </a:t>
            </a:r>
            <a:r>
              <a:rPr dirty="0"/>
              <a:t>case</a:t>
            </a:r>
            <a:r>
              <a:rPr spc="-25" dirty="0"/>
              <a:t> </a:t>
            </a:r>
            <a:r>
              <a:rPr spc="-10" dirty="0"/>
              <a:t>study</a:t>
            </a:r>
          </a:p>
        </p:txBody>
      </p:sp>
      <p:sp>
        <p:nvSpPr>
          <p:cNvPr id="5" name="Holder 5"/>
          <p:cNvSpPr>
            <a:spLocks noGrp="1"/>
          </p:cNvSpPr>
          <p:nvPr>
            <p:ph type="dt" sz="half" idx="6"/>
          </p:nvPr>
        </p:nvSpPr>
        <p:spPr>
          <a:xfrm>
            <a:off x="12213281" y="8946825"/>
            <a:ext cx="2839084" cy="785495"/>
          </a:xfrm>
          <a:prstGeom prst="rect">
            <a:avLst/>
          </a:prstGeom>
        </p:spPr>
        <p:txBody>
          <a:bodyPr wrap="square" lIns="0" tIns="0" rIns="0" bIns="0">
            <a:spAutoFit/>
          </a:bodyPr>
          <a:lstStyle>
            <a:lvl1pPr>
              <a:defRPr sz="1700" b="1" i="0">
                <a:solidFill>
                  <a:srgbClr val="23516F"/>
                </a:solidFill>
                <a:latin typeface="ARS Maquette Pro"/>
                <a:cs typeface="ARS Maquette Pro"/>
              </a:defRPr>
            </a:lvl1pPr>
          </a:lstStyle>
          <a:p>
            <a:pPr marL="12700">
              <a:lnSpc>
                <a:spcPct val="100000"/>
              </a:lnSpc>
              <a:spcBef>
                <a:spcPts val="125"/>
              </a:spcBef>
            </a:pPr>
            <a:r>
              <a:rPr dirty="0"/>
              <a:t>as</a:t>
            </a:r>
            <a:r>
              <a:rPr spc="40" dirty="0"/>
              <a:t> </a:t>
            </a:r>
            <a:r>
              <a:rPr dirty="0"/>
              <a:t>earum</a:t>
            </a:r>
            <a:r>
              <a:rPr spc="45" dirty="0"/>
              <a:t> </a:t>
            </a:r>
            <a:r>
              <a:rPr dirty="0"/>
              <a:t>eossum</a:t>
            </a:r>
            <a:r>
              <a:rPr spc="45" dirty="0"/>
              <a:t> </a:t>
            </a:r>
            <a:r>
              <a:rPr dirty="0"/>
              <a:t>et</a:t>
            </a:r>
            <a:r>
              <a:rPr spc="45" dirty="0"/>
              <a:t> </a:t>
            </a:r>
            <a:r>
              <a:rPr spc="-20" dirty="0"/>
              <a:t>eum.</a:t>
            </a:r>
          </a:p>
          <a:p>
            <a:pPr marL="1449705" marR="932815" indent="-163195">
              <a:lnSpc>
                <a:spcPct val="116700"/>
              </a:lnSpc>
              <a:spcBef>
                <a:spcPts val="1115"/>
              </a:spcBef>
            </a:pPr>
            <a:r>
              <a:rPr sz="1000" dirty="0"/>
              <a:t>Full </a:t>
            </a:r>
            <a:r>
              <a:rPr sz="1000" spc="-20" dirty="0"/>
              <a:t>name </a:t>
            </a:r>
            <a:r>
              <a:rPr sz="1000" spc="-10" dirty="0">
                <a:solidFill>
                  <a:srgbClr val="36977C"/>
                </a:solidFill>
              </a:rPr>
              <a:t>Title</a:t>
            </a:r>
            <a:endParaRPr sz="1000"/>
          </a:p>
        </p:txBody>
      </p:sp>
      <p:sp>
        <p:nvSpPr>
          <p:cNvPr id="6" name="Holder 6"/>
          <p:cNvSpPr>
            <a:spLocks noGrp="1"/>
          </p:cNvSpPr>
          <p:nvPr>
            <p:ph type="sldNum" sz="quarter" idx="7"/>
          </p:nvPr>
        </p:nvSpPr>
        <p:spPr>
          <a:xfrm>
            <a:off x="11704320" y="9448800"/>
            <a:ext cx="3738880" cy="5080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Picture 10" descr="A screenshot of a cellphone&#10;&#10;Description automatically generated">
            <a:extLst>
              <a:ext uri="{FF2B5EF4-FFF2-40B4-BE49-F238E27FC236}">
                <a16:creationId xmlns:a16="http://schemas.microsoft.com/office/drawing/2014/main" id="{5BFE3600-0FDE-8CD9-DD12-4A03B1C91DCD}"/>
              </a:ext>
            </a:extLst>
          </p:cNvPr>
          <p:cNvPicPr>
            <a:picLocks noChangeAspect="1"/>
          </p:cNvPicPr>
          <p:nvPr userDrawn="1"/>
        </p:nvPicPr>
        <p:blipFill rotWithShape="1">
          <a:blip r:embed="rId8">
            <a:alphaModFix amt="9000"/>
            <a:extLst>
              <a:ext uri="{28A0092B-C50C-407E-A947-70E740481C1C}">
                <a14:useLocalDpi xmlns:a14="http://schemas.microsoft.com/office/drawing/2010/main" val="0"/>
              </a:ext>
            </a:extLst>
          </a:blip>
          <a:srcRect t="18741" r="17222" b="20871"/>
          <a:stretch/>
        </p:blipFill>
        <p:spPr>
          <a:xfrm>
            <a:off x="7398645" y="0"/>
            <a:ext cx="8857356" cy="10160000"/>
          </a:xfrm>
          <a:prstGeom prst="rect">
            <a:avLst/>
          </a:prstGeom>
        </p:spPr>
      </p:pic>
      <p:sp>
        <p:nvSpPr>
          <p:cNvPr id="2" name="Title Placeholder 1"/>
          <p:cNvSpPr>
            <a:spLocks noGrp="1"/>
          </p:cNvSpPr>
          <p:nvPr>
            <p:ph type="title"/>
          </p:nvPr>
        </p:nvSpPr>
        <p:spPr>
          <a:xfrm>
            <a:off x="960000" y="533333"/>
            <a:ext cx="14336000" cy="1600000"/>
          </a:xfrm>
          <a:prstGeom prst="rect">
            <a:avLst/>
          </a:prstGeom>
        </p:spPr>
        <p:txBody>
          <a:bodyPr vert="horz" lIns="0" tIns="0" rIns="0" bIns="0" rtlCol="0" anchor="t" anchorCtr="0">
            <a:normAutofit/>
          </a:bodyPr>
          <a:lstStyle/>
          <a:p>
            <a:r>
              <a:rPr lang="en-US"/>
              <a:t>Click to edit Master title style</a:t>
            </a:r>
            <a:endParaRPr lang="en-GB"/>
          </a:p>
        </p:txBody>
      </p:sp>
      <p:sp>
        <p:nvSpPr>
          <p:cNvPr id="3" name="Text Placeholder 2"/>
          <p:cNvSpPr>
            <a:spLocks noGrp="1"/>
          </p:cNvSpPr>
          <p:nvPr>
            <p:ph type="body" idx="1"/>
          </p:nvPr>
        </p:nvSpPr>
        <p:spPr>
          <a:xfrm>
            <a:off x="960000" y="2133336"/>
            <a:ext cx="14336000" cy="670513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5" name="Picture 4" descr="A black and green text&#10;&#10;Description automatically generated with medium confidence">
            <a:extLst>
              <a:ext uri="{FF2B5EF4-FFF2-40B4-BE49-F238E27FC236}">
                <a16:creationId xmlns:a16="http://schemas.microsoft.com/office/drawing/2014/main" id="{AA655B07-CFB9-7DCF-3F1A-3FC6AAC76CCB}"/>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96333" y="9160128"/>
            <a:ext cx="3289499" cy="784117"/>
          </a:xfrm>
          <a:prstGeom prst="rect">
            <a:avLst/>
          </a:prstGeom>
        </p:spPr>
      </p:pic>
      <p:pic>
        <p:nvPicPr>
          <p:cNvPr id="7" name="Picture 6" descr="A black background with white text and blue and white letters&#10;&#10;Description automatically generated">
            <a:extLst>
              <a:ext uri="{FF2B5EF4-FFF2-40B4-BE49-F238E27FC236}">
                <a16:creationId xmlns:a16="http://schemas.microsoft.com/office/drawing/2014/main" id="{B4FBAFF5-D3E5-C48C-0455-C4E4DC8D3E58}"/>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4074406" y="8796541"/>
            <a:ext cx="1885261" cy="1147704"/>
          </a:xfrm>
          <a:prstGeom prst="rect">
            <a:avLst/>
          </a:prstGeom>
        </p:spPr>
      </p:pic>
    </p:spTree>
    <p:extLst>
      <p:ext uri="{BB962C8B-B14F-4D97-AF65-F5344CB8AC3E}">
        <p14:creationId xmlns:p14="http://schemas.microsoft.com/office/powerpoint/2010/main" val="1742432922"/>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Lst>
  <p:txStyles>
    <p:titleStyle>
      <a:lvl1pPr algn="l" defTabSz="1625519" rtl="0" eaLnBrk="1" latinLnBrk="0" hangingPunct="1">
        <a:spcBef>
          <a:spcPct val="0"/>
        </a:spcBef>
        <a:buNone/>
        <a:defRPr sz="5689" b="1" kern="1200">
          <a:solidFill>
            <a:schemeClr val="accent1"/>
          </a:solidFill>
          <a:latin typeface="+mj-lt"/>
          <a:ea typeface="+mj-ea"/>
          <a:cs typeface="+mj-cs"/>
        </a:defRPr>
      </a:lvl1pPr>
    </p:titleStyle>
    <p:bodyStyle>
      <a:lvl1pPr marL="609570" indent="-609570" algn="l" defTabSz="1625519" rtl="0" eaLnBrk="1" latinLnBrk="0" hangingPunct="1">
        <a:spcBef>
          <a:spcPct val="20000"/>
        </a:spcBef>
        <a:buClr>
          <a:schemeClr val="tx2"/>
        </a:buClr>
        <a:buFont typeface="Arial" pitchFamily="34" charset="0"/>
        <a:buChar char="•"/>
        <a:defRPr sz="4977" kern="1200">
          <a:solidFill>
            <a:schemeClr val="tx1"/>
          </a:solidFill>
          <a:latin typeface="+mn-lt"/>
          <a:ea typeface="+mn-ea"/>
          <a:cs typeface="+mn-cs"/>
        </a:defRPr>
      </a:lvl1pPr>
      <a:lvl2pPr marL="1320734" indent="-507974" algn="l" defTabSz="1625519" rtl="0" eaLnBrk="1" latinLnBrk="0" hangingPunct="1">
        <a:spcBef>
          <a:spcPct val="20000"/>
        </a:spcBef>
        <a:buClr>
          <a:schemeClr val="tx2"/>
        </a:buClr>
        <a:buFont typeface="Arial" pitchFamily="34" charset="0"/>
        <a:buChar char="–"/>
        <a:defRPr sz="3556" kern="1200">
          <a:solidFill>
            <a:schemeClr val="tx1"/>
          </a:solidFill>
          <a:latin typeface="+mn-lt"/>
          <a:ea typeface="+mn-ea"/>
          <a:cs typeface="+mn-cs"/>
        </a:defRPr>
      </a:lvl2pPr>
      <a:lvl3pPr marL="2031899" indent="-406379" algn="l" defTabSz="1625519" rtl="0" eaLnBrk="1" latinLnBrk="0" hangingPunct="1">
        <a:spcBef>
          <a:spcPct val="20000"/>
        </a:spcBef>
        <a:buClr>
          <a:schemeClr val="tx2"/>
        </a:buClr>
        <a:buFont typeface="Arial" pitchFamily="34" charset="0"/>
        <a:buChar char="•"/>
        <a:defRPr sz="3200" kern="1200">
          <a:solidFill>
            <a:schemeClr val="tx1"/>
          </a:solidFill>
          <a:latin typeface="+mn-lt"/>
          <a:ea typeface="+mn-ea"/>
          <a:cs typeface="+mn-cs"/>
        </a:defRPr>
      </a:lvl3pPr>
      <a:lvl4pPr marL="2844658" indent="-406379" algn="l" defTabSz="1625519" rtl="0" eaLnBrk="1" latinLnBrk="0" hangingPunct="1">
        <a:spcBef>
          <a:spcPct val="20000"/>
        </a:spcBef>
        <a:buClr>
          <a:schemeClr val="tx2"/>
        </a:buClr>
        <a:buFont typeface="Arial" pitchFamily="34" charset="0"/>
        <a:buChar char="–"/>
        <a:defRPr sz="2844" kern="1200">
          <a:solidFill>
            <a:schemeClr val="tx1"/>
          </a:solidFill>
          <a:latin typeface="+mn-lt"/>
          <a:ea typeface="+mn-ea"/>
          <a:cs typeface="+mn-cs"/>
        </a:defRPr>
      </a:lvl4pPr>
      <a:lvl5pPr marL="3657417" indent="-406379" algn="l" defTabSz="1625519" rtl="0" eaLnBrk="1" latinLnBrk="0" hangingPunct="1">
        <a:spcBef>
          <a:spcPct val="20000"/>
        </a:spcBef>
        <a:buClr>
          <a:schemeClr val="tx2"/>
        </a:buClr>
        <a:buFont typeface="Arial" pitchFamily="34" charset="0"/>
        <a:buChar char="•"/>
        <a:defRPr sz="3200" kern="1200">
          <a:solidFill>
            <a:schemeClr val="tx1"/>
          </a:solidFill>
          <a:latin typeface="+mn-lt"/>
          <a:ea typeface="+mn-ea"/>
          <a:cs typeface="+mn-cs"/>
        </a:defRPr>
      </a:lvl5pPr>
      <a:lvl6pPr marL="4470176" indent="-406379" algn="l" defTabSz="1625519" rtl="0" eaLnBrk="1" latinLnBrk="0" hangingPunct="1">
        <a:spcBef>
          <a:spcPct val="20000"/>
        </a:spcBef>
        <a:buFont typeface="Arial" pitchFamily="34" charset="0"/>
        <a:buChar char="•"/>
        <a:defRPr sz="3556" kern="1200">
          <a:solidFill>
            <a:schemeClr val="tx1"/>
          </a:solidFill>
          <a:latin typeface="+mn-lt"/>
          <a:ea typeface="+mn-ea"/>
          <a:cs typeface="+mn-cs"/>
        </a:defRPr>
      </a:lvl6pPr>
      <a:lvl7pPr marL="5282936" indent="-406379" algn="l" defTabSz="1625519" rtl="0" eaLnBrk="1" latinLnBrk="0" hangingPunct="1">
        <a:spcBef>
          <a:spcPct val="20000"/>
        </a:spcBef>
        <a:buFont typeface="Arial" pitchFamily="34" charset="0"/>
        <a:buChar char="•"/>
        <a:defRPr sz="3556" kern="1200">
          <a:solidFill>
            <a:schemeClr val="tx1"/>
          </a:solidFill>
          <a:latin typeface="+mn-lt"/>
          <a:ea typeface="+mn-ea"/>
          <a:cs typeface="+mn-cs"/>
        </a:defRPr>
      </a:lvl7pPr>
      <a:lvl8pPr marL="6095696" indent="-406379" algn="l" defTabSz="1625519" rtl="0" eaLnBrk="1" latinLnBrk="0" hangingPunct="1">
        <a:spcBef>
          <a:spcPct val="20000"/>
        </a:spcBef>
        <a:buFont typeface="Arial" pitchFamily="34" charset="0"/>
        <a:buChar char="•"/>
        <a:defRPr sz="3556" kern="1200">
          <a:solidFill>
            <a:schemeClr val="tx1"/>
          </a:solidFill>
          <a:latin typeface="+mn-lt"/>
          <a:ea typeface="+mn-ea"/>
          <a:cs typeface="+mn-cs"/>
        </a:defRPr>
      </a:lvl8pPr>
      <a:lvl9pPr marL="6908454" indent="-406379" algn="l" defTabSz="1625519" rtl="0" eaLnBrk="1" latinLnBrk="0" hangingPunct="1">
        <a:spcBef>
          <a:spcPct val="20000"/>
        </a:spcBef>
        <a:buFont typeface="Arial" pitchFamily="34" charset="0"/>
        <a:buChar char="•"/>
        <a:defRPr sz="3556" kern="1200">
          <a:solidFill>
            <a:schemeClr val="tx1"/>
          </a:solidFill>
          <a:latin typeface="+mn-lt"/>
          <a:ea typeface="+mn-ea"/>
          <a:cs typeface="+mn-cs"/>
        </a:defRPr>
      </a:lvl9pPr>
    </p:bodyStyle>
    <p:otherStyle>
      <a:defPPr>
        <a:defRPr lang="en-US"/>
      </a:defPPr>
      <a:lvl1pPr marL="0" algn="l" defTabSz="1625519" rtl="0" eaLnBrk="1" latinLnBrk="0" hangingPunct="1">
        <a:defRPr sz="3200" kern="1200">
          <a:solidFill>
            <a:schemeClr val="tx1"/>
          </a:solidFill>
          <a:latin typeface="+mn-lt"/>
          <a:ea typeface="+mn-ea"/>
          <a:cs typeface="+mn-cs"/>
        </a:defRPr>
      </a:lvl1pPr>
      <a:lvl2pPr marL="812760" algn="l" defTabSz="1625519" rtl="0" eaLnBrk="1" latinLnBrk="0" hangingPunct="1">
        <a:defRPr sz="3200" kern="1200">
          <a:solidFill>
            <a:schemeClr val="tx1"/>
          </a:solidFill>
          <a:latin typeface="+mn-lt"/>
          <a:ea typeface="+mn-ea"/>
          <a:cs typeface="+mn-cs"/>
        </a:defRPr>
      </a:lvl2pPr>
      <a:lvl3pPr marL="1625519" algn="l" defTabSz="1625519" rtl="0" eaLnBrk="1" latinLnBrk="0" hangingPunct="1">
        <a:defRPr sz="3200" kern="1200">
          <a:solidFill>
            <a:schemeClr val="tx1"/>
          </a:solidFill>
          <a:latin typeface="+mn-lt"/>
          <a:ea typeface="+mn-ea"/>
          <a:cs typeface="+mn-cs"/>
        </a:defRPr>
      </a:lvl3pPr>
      <a:lvl4pPr marL="2438278" algn="l" defTabSz="1625519" rtl="0" eaLnBrk="1" latinLnBrk="0" hangingPunct="1">
        <a:defRPr sz="3200" kern="1200">
          <a:solidFill>
            <a:schemeClr val="tx1"/>
          </a:solidFill>
          <a:latin typeface="+mn-lt"/>
          <a:ea typeface="+mn-ea"/>
          <a:cs typeface="+mn-cs"/>
        </a:defRPr>
      </a:lvl4pPr>
      <a:lvl5pPr marL="3251037" algn="l" defTabSz="1625519" rtl="0" eaLnBrk="1" latinLnBrk="0" hangingPunct="1">
        <a:defRPr sz="3200" kern="1200">
          <a:solidFill>
            <a:schemeClr val="tx1"/>
          </a:solidFill>
          <a:latin typeface="+mn-lt"/>
          <a:ea typeface="+mn-ea"/>
          <a:cs typeface="+mn-cs"/>
        </a:defRPr>
      </a:lvl5pPr>
      <a:lvl6pPr marL="4063797" algn="l" defTabSz="1625519" rtl="0" eaLnBrk="1" latinLnBrk="0" hangingPunct="1">
        <a:defRPr sz="3200" kern="1200">
          <a:solidFill>
            <a:schemeClr val="tx1"/>
          </a:solidFill>
          <a:latin typeface="+mn-lt"/>
          <a:ea typeface="+mn-ea"/>
          <a:cs typeface="+mn-cs"/>
        </a:defRPr>
      </a:lvl6pPr>
      <a:lvl7pPr marL="4876557" algn="l" defTabSz="1625519" rtl="0" eaLnBrk="1" latinLnBrk="0" hangingPunct="1">
        <a:defRPr sz="3200" kern="1200">
          <a:solidFill>
            <a:schemeClr val="tx1"/>
          </a:solidFill>
          <a:latin typeface="+mn-lt"/>
          <a:ea typeface="+mn-ea"/>
          <a:cs typeface="+mn-cs"/>
        </a:defRPr>
      </a:lvl7pPr>
      <a:lvl8pPr marL="5689315" algn="l" defTabSz="1625519" rtl="0" eaLnBrk="1" latinLnBrk="0" hangingPunct="1">
        <a:defRPr sz="3200" kern="1200">
          <a:solidFill>
            <a:schemeClr val="tx1"/>
          </a:solidFill>
          <a:latin typeface="+mn-lt"/>
          <a:ea typeface="+mn-ea"/>
          <a:cs typeface="+mn-cs"/>
        </a:defRPr>
      </a:lvl8pPr>
      <a:lvl9pPr marL="6502075" algn="l" defTabSz="1625519" rtl="0" eaLnBrk="1" latinLnBrk="0" hangingPunct="1">
        <a:defRPr sz="3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lincolnshirejointformulary.nhs.uk/" TargetMode="External"/><Relationship Id="rId7"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8" Type="http://schemas.openxmlformats.org/officeDocument/2006/relationships/hyperlink" Target="https://empoweredrelief.stanford.edu/" TargetMode="External"/><Relationship Id="rId13" Type="http://schemas.openxmlformats.org/officeDocument/2006/relationships/image" Target="../media/image12.jpeg"/><Relationship Id="rId3" Type="http://schemas.openxmlformats.org/officeDocument/2006/relationships/hyperlink" Target="https://www.lincolnshirejointformulary.nhs.uk/" TargetMode="External"/><Relationship Id="rId7" Type="http://schemas.openxmlformats.org/officeDocument/2006/relationships/hyperlink" Target="https://lincolnshire-pacef.nhs.uk/resources/pain-star/patient-education-and-support/lincolnshire-sleep-school" TargetMode="External"/><Relationship Id="rId12"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lincolnshire-pacef.nhs.uk/resources/pain-star/lincs-pain-cafe" TargetMode="External"/><Relationship Id="rId11" Type="http://schemas.openxmlformats.org/officeDocument/2006/relationships/image" Target="../media/image13.png"/><Relationship Id="rId5" Type="http://schemas.openxmlformats.org/officeDocument/2006/relationships/hyperlink" Target="https://lincolnshire-pacef.nhs.uk/resources/pain-star" TargetMode="External"/><Relationship Id="rId10" Type="http://schemas.openxmlformats.org/officeDocument/2006/relationships/hyperlink" Target="mailto:licb.mo@nhs.net" TargetMode="External"/><Relationship Id="rId4" Type="http://schemas.openxmlformats.org/officeDocument/2006/relationships/hyperlink" Target="https://lincolnshire-pacef.nhs.uk/resources/pain-star/empowered-relief" TargetMode="External"/><Relationship Id="rId9" Type="http://schemas.openxmlformats.org/officeDocument/2006/relationships/hyperlink" Target="https://livewellwithpain.co.uk/ten-footsteps-programm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Rectangle 92">
            <a:extLst>
              <a:ext uri="{FF2B5EF4-FFF2-40B4-BE49-F238E27FC236}">
                <a16:creationId xmlns:a16="http://schemas.microsoft.com/office/drawing/2014/main" id="{DFFAC879-1FAD-6404-81B8-B787838A8B79}"/>
              </a:ext>
            </a:extLst>
          </p:cNvPr>
          <p:cNvSpPr/>
          <p:nvPr/>
        </p:nvSpPr>
        <p:spPr>
          <a:xfrm>
            <a:off x="0" y="1300021"/>
            <a:ext cx="16256001" cy="8106169"/>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object 3"/>
          <p:cNvSpPr/>
          <p:nvPr/>
        </p:nvSpPr>
        <p:spPr>
          <a:xfrm>
            <a:off x="259207" y="2639130"/>
            <a:ext cx="7072365" cy="2959571"/>
          </a:xfrm>
          <a:custGeom>
            <a:avLst/>
            <a:gdLst/>
            <a:ahLst/>
            <a:cxnLst/>
            <a:rect l="l" t="t" r="r" b="b"/>
            <a:pathLst>
              <a:path w="7112000" h="2986404">
                <a:moveTo>
                  <a:pt x="7112000" y="0"/>
                </a:moveTo>
                <a:lnTo>
                  <a:pt x="0" y="0"/>
                </a:lnTo>
                <a:lnTo>
                  <a:pt x="0" y="2985998"/>
                </a:lnTo>
                <a:lnTo>
                  <a:pt x="7112000" y="2985998"/>
                </a:lnTo>
                <a:lnTo>
                  <a:pt x="7112000" y="0"/>
                </a:lnTo>
                <a:close/>
              </a:path>
            </a:pathLst>
          </a:custGeom>
          <a:solidFill>
            <a:srgbClr val="FFFFFF"/>
          </a:solidFill>
        </p:spPr>
        <p:txBody>
          <a:bodyPr wrap="square" lIns="0" tIns="0" rIns="0" bIns="0" rtlCol="0"/>
          <a:lstStyle/>
          <a:p>
            <a:endParaRPr/>
          </a:p>
        </p:txBody>
      </p:sp>
      <p:sp>
        <p:nvSpPr>
          <p:cNvPr id="5" name="object 5"/>
          <p:cNvSpPr/>
          <p:nvPr/>
        </p:nvSpPr>
        <p:spPr>
          <a:xfrm flipV="1">
            <a:off x="408250" y="2489200"/>
            <a:ext cx="14925731" cy="45719"/>
          </a:xfrm>
          <a:custGeom>
            <a:avLst/>
            <a:gdLst/>
            <a:ahLst/>
            <a:cxnLst/>
            <a:rect l="l" t="t" r="r" b="b"/>
            <a:pathLst>
              <a:path w="14478000">
                <a:moveTo>
                  <a:pt x="0" y="0"/>
                </a:moveTo>
                <a:lnTo>
                  <a:pt x="14478000" y="0"/>
                </a:lnTo>
              </a:path>
            </a:pathLst>
          </a:custGeom>
          <a:ln w="12700">
            <a:solidFill>
              <a:srgbClr val="78BE20"/>
            </a:solidFill>
          </a:ln>
        </p:spPr>
        <p:txBody>
          <a:bodyPr wrap="square" lIns="0" tIns="0" rIns="0" bIns="0" rtlCol="0"/>
          <a:lstStyle/>
          <a:p>
            <a:endParaRPr dirty="0"/>
          </a:p>
        </p:txBody>
      </p:sp>
      <p:sp>
        <p:nvSpPr>
          <p:cNvPr id="7" name="object 7"/>
          <p:cNvSpPr txBox="1"/>
          <p:nvPr/>
        </p:nvSpPr>
        <p:spPr>
          <a:xfrm>
            <a:off x="7573671" y="2635965"/>
            <a:ext cx="8388302" cy="4224939"/>
          </a:xfrm>
          <a:prstGeom prst="rect">
            <a:avLst/>
          </a:prstGeom>
          <a:solidFill>
            <a:srgbClr val="FFFFFF"/>
          </a:solidFill>
        </p:spPr>
        <p:txBody>
          <a:bodyPr vert="horz" wrap="square" lIns="72000" tIns="151765" rIns="72000" bIns="0" rtlCol="0" anchor="t">
            <a:spAutoFit/>
          </a:bodyPr>
          <a:lstStyle/>
          <a:p>
            <a:pPr marL="12700" algn="just">
              <a:spcBef>
                <a:spcPts val="300"/>
              </a:spcBef>
            </a:pPr>
            <a:r>
              <a:rPr lang="en-GB" sz="1400" b="1" spc="-10" dirty="0">
                <a:solidFill>
                  <a:srgbClr val="005EB8"/>
                </a:solidFill>
                <a:latin typeface="Arial" panose="020B0604020202020204" pitchFamily="34" charset="0"/>
                <a:cs typeface="Arial" panose="020B0604020202020204" pitchFamily="34" charset="0"/>
              </a:rPr>
              <a:t>What was the change?</a:t>
            </a:r>
          </a:p>
          <a:p>
            <a:pPr>
              <a:lnSpc>
                <a:spcPct val="107000"/>
              </a:lnSpc>
              <a:spcAft>
                <a:spcPts val="800"/>
              </a:spcAft>
            </a:pPr>
            <a:r>
              <a:rPr lang="en-GB" sz="1000" kern="100" dirty="0">
                <a:effectLst/>
                <a:latin typeface="Arial" panose="020B0604020202020204" pitchFamily="34" charset="0"/>
                <a:ea typeface="Aptos" panose="020B0004020202020204" pitchFamily="34" charset="0"/>
                <a:cs typeface="Arial" panose="020B0604020202020204" pitchFamily="34" charset="0"/>
              </a:rPr>
              <a:t>National Action Learning Sets are part of the </a:t>
            </a:r>
            <a:r>
              <a:rPr lang="en-GB" sz="1000" kern="100" dirty="0" err="1">
                <a:effectLst/>
                <a:latin typeface="Arial" panose="020B0604020202020204" pitchFamily="34" charset="0"/>
                <a:ea typeface="Aptos" panose="020B0004020202020204" pitchFamily="34" charset="0"/>
                <a:cs typeface="Arial" panose="020B0604020202020204" pitchFamily="34" charset="0"/>
              </a:rPr>
              <a:t>MedSIP</a:t>
            </a:r>
            <a:r>
              <a:rPr lang="en-GB" sz="1000" kern="100" dirty="0">
                <a:effectLst/>
                <a:latin typeface="Arial" panose="020B0604020202020204" pitchFamily="34" charset="0"/>
                <a:ea typeface="Aptos" panose="020B0004020202020204" pitchFamily="34" charset="0"/>
                <a:cs typeface="Arial" panose="020B0604020202020204" pitchFamily="34" charset="0"/>
              </a:rPr>
              <a:t> programme and allow ICSs to share and learn from others involved in the programme. Health Innovation East Midlands (HIEM) invited the Lincolnshire team to attend the National Action Learning Sets and connected them to the Heath Innovation Network in Wessex. It was here that they heard how Wessex had achieved a change in formulary status for fentanyl use for CNCP. Lincolnshire were inspired by this work but wanted to make changes to all strong opioids on the formulary. HIEM fully supported the idea and continued to share the learning across the network. The CRG decided that a change in prescribing formulary status for opioid medication, aligned with the overall improvement goal in Lincolnshire and would reflect the guidelines, education and prescribing awareness work already in process in the ICS. A full review of the </a:t>
            </a:r>
            <a:r>
              <a:rPr lang="en-GB" sz="1000" u="sng" kern="100" dirty="0">
                <a:solidFill>
                  <a:srgbClr val="467886"/>
                </a:solidFill>
                <a:effectLst/>
                <a:latin typeface="Arial" panose="020B0604020202020204" pitchFamily="34" charset="0"/>
                <a:ea typeface="Aptos" panose="020B0004020202020204" pitchFamily="34" charset="0"/>
                <a:cs typeface="Arial" panose="020B0604020202020204" pitchFamily="34" charset="0"/>
                <a:hlinkClick r:id="rId3"/>
              </a:rPr>
              <a:t>Lincolnshire prescribing formulary</a:t>
            </a:r>
            <a:r>
              <a:rPr lang="en-GB" sz="1000" kern="100" dirty="0">
                <a:effectLst/>
                <a:latin typeface="Arial" panose="020B0604020202020204" pitchFamily="34" charset="0"/>
                <a:ea typeface="Aptos" panose="020B0004020202020204" pitchFamily="34" charset="0"/>
                <a:cs typeface="Arial" panose="020B0604020202020204" pitchFamily="34" charset="0"/>
              </a:rPr>
              <a:t> was conducted and it was benchmarked against other Midlands Formularies. </a:t>
            </a:r>
          </a:p>
          <a:p>
            <a:pPr>
              <a:lnSpc>
                <a:spcPct val="107000"/>
              </a:lnSpc>
              <a:spcAft>
                <a:spcPts val="800"/>
              </a:spcAft>
            </a:pPr>
            <a:r>
              <a:rPr lang="en-GB" sz="1000" kern="100" dirty="0">
                <a:effectLst/>
                <a:latin typeface="Arial" panose="020B0604020202020204" pitchFamily="34" charset="0"/>
                <a:ea typeface="Aptos" panose="020B0004020202020204" pitchFamily="34" charset="0"/>
                <a:cs typeface="Arial" panose="020B0604020202020204" pitchFamily="34" charset="0"/>
              </a:rPr>
              <a:t>At the time of review, all opioid medications in Lincolnshire were categorised as ‘Green,’ which indicates that they are suitable for all prescribers to initiate. This triggered the decision to make two changes to the ICS prescribing formulary to set safe prescribing parameters:</a:t>
            </a:r>
          </a:p>
          <a:p>
            <a:pPr lvl="0">
              <a:lnSpc>
                <a:spcPct val="107000"/>
              </a:lnSpc>
              <a:spcAft>
                <a:spcPts val="800"/>
              </a:spcAft>
              <a:tabLst>
                <a:tab pos="457200" algn="l"/>
              </a:tabLst>
            </a:pPr>
            <a:r>
              <a:rPr lang="en-GB" sz="1000" kern="100" dirty="0">
                <a:effectLst/>
                <a:latin typeface="Arial" panose="020B0604020202020204" pitchFamily="34" charset="0"/>
                <a:ea typeface="Aptos" panose="020B0004020202020204" pitchFamily="34" charset="0"/>
                <a:cs typeface="Arial" panose="020B0604020202020204" pitchFamily="34" charset="0"/>
              </a:rPr>
              <a:t>As long-term, regular opioids should not be routinely prescribed for CNCP, </a:t>
            </a:r>
            <a:r>
              <a:rPr lang="en-GB" sz="1000" b="1" kern="100" dirty="0">
                <a:effectLst/>
                <a:latin typeface="Arial" panose="020B0604020202020204" pitchFamily="34" charset="0"/>
                <a:ea typeface="Aptos" panose="020B0004020202020204" pitchFamily="34" charset="0"/>
                <a:cs typeface="Arial" panose="020B0604020202020204" pitchFamily="34" charset="0"/>
              </a:rPr>
              <a:t>all fentanyl, oxycodone and high strength buprenorphine patches would become ‘amber 2’ for CNCP</a:t>
            </a:r>
            <a:r>
              <a:rPr lang="en-GB" sz="1000" kern="100" dirty="0">
                <a:effectLst/>
                <a:latin typeface="Arial" panose="020B0604020202020204" pitchFamily="34" charset="0"/>
                <a:ea typeface="Aptos" panose="020B0004020202020204" pitchFamily="34" charset="0"/>
                <a:cs typeface="Arial" panose="020B0604020202020204" pitchFamily="34" charset="0"/>
              </a:rPr>
              <a:t>.  This classification means that they are only suitable to be prescribed in primary care after specialist recommendation or initiation.</a:t>
            </a:r>
          </a:p>
          <a:p>
            <a:pPr lvl="0">
              <a:lnSpc>
                <a:spcPct val="107000"/>
              </a:lnSpc>
              <a:spcAft>
                <a:spcPts val="800"/>
              </a:spcAft>
              <a:tabLst>
                <a:tab pos="457200" algn="l"/>
              </a:tabLst>
            </a:pPr>
            <a:r>
              <a:rPr lang="en-GB" sz="1000" kern="100" dirty="0">
                <a:effectLst/>
                <a:latin typeface="Arial" panose="020B0604020202020204" pitchFamily="34" charset="0"/>
                <a:ea typeface="Aptos" panose="020B0004020202020204" pitchFamily="34" charset="0"/>
                <a:cs typeface="Arial" panose="020B0604020202020204" pitchFamily="34" charset="0"/>
              </a:rPr>
              <a:t>Whilst the current high-risk dose threshold (as outlined by the evidence), is considered to be 120mg daily of oral morphine or equivalent, Lincolnshire took a view of ‘</a:t>
            </a:r>
            <a:r>
              <a:rPr lang="en-GB" sz="1000" i="1" kern="100" dirty="0">
                <a:effectLst/>
                <a:latin typeface="Arial" panose="020B0604020202020204" pitchFamily="34" charset="0"/>
                <a:ea typeface="Aptos" panose="020B0004020202020204" pitchFamily="34" charset="0"/>
                <a:cs typeface="Arial" panose="020B0604020202020204" pitchFamily="34" charset="0"/>
              </a:rPr>
              <a:t>why wait until the high-risk threshold is reached, before offering alternative treatments and more comprehensive care’</a:t>
            </a:r>
            <a:r>
              <a:rPr lang="en-GB" sz="1000" kern="100" dirty="0">
                <a:effectLst/>
                <a:latin typeface="Arial" panose="020B0604020202020204" pitchFamily="34" charset="0"/>
                <a:ea typeface="Aptos" panose="020B0004020202020204" pitchFamily="34" charset="0"/>
                <a:cs typeface="Arial" panose="020B0604020202020204" pitchFamily="34" charset="0"/>
              </a:rPr>
              <a:t>. Therefore, for CNCP,</a:t>
            </a:r>
            <a:r>
              <a:rPr lang="en-GB" sz="1000" b="1" kern="100" dirty="0">
                <a:effectLst/>
                <a:latin typeface="Arial" panose="020B0604020202020204" pitchFamily="34" charset="0"/>
                <a:ea typeface="Aptos" panose="020B0004020202020204" pitchFamily="34" charset="0"/>
                <a:cs typeface="Arial" panose="020B0604020202020204" pitchFamily="34" charset="0"/>
              </a:rPr>
              <a:t> a lower maximum dose of 60mg daily oral morphine was classified as ‘green’, with higher doses classified as ‘amber 2’ </a:t>
            </a:r>
            <a:r>
              <a:rPr lang="en-GB" sz="1000" kern="100" dirty="0">
                <a:effectLst/>
                <a:latin typeface="Arial" panose="020B0604020202020204" pitchFamily="34" charset="0"/>
                <a:ea typeface="Aptos" panose="020B0004020202020204" pitchFamily="34" charset="0"/>
                <a:cs typeface="Arial" panose="020B0604020202020204" pitchFamily="34" charset="0"/>
              </a:rPr>
              <a:t>which required specialist input. </a:t>
            </a:r>
          </a:p>
          <a:p>
            <a:pPr lvl="0">
              <a:lnSpc>
                <a:spcPct val="107000"/>
              </a:lnSpc>
              <a:spcAft>
                <a:spcPts val="800"/>
              </a:spcAft>
              <a:tabLst>
                <a:tab pos="457200" algn="l"/>
              </a:tabLst>
            </a:pPr>
            <a:r>
              <a:rPr lang="en-GB" sz="1000" kern="100" dirty="0">
                <a:effectLst/>
                <a:latin typeface="Arial" panose="020B0604020202020204" pitchFamily="34" charset="0"/>
                <a:ea typeface="Aptos" panose="020B0004020202020204" pitchFamily="34" charset="0"/>
                <a:cs typeface="Arial" panose="020B0604020202020204" pitchFamily="34" charset="0"/>
              </a:rPr>
              <a:t>The CRG also created the Lincolnshire 4-Step Approach guidelines, to support healthcare professionals in reviewing patients who are already taking long-term, regular opioids. An accompanying teaching session was offered to all GP practices and included in the Medicines Optimisation Incentive Scheme.  The changes were presented at the Lincolnshire Prescribing and Clinical Effectiveness Forum (PACEF) which is the area prescribing committee for Lincolnshire ICB. PACEF has the responsibility to ensure the cost-effective use of medicines and other healthcare interventions, and their functional integration into healthcare delivery across Lincolnshire.</a:t>
            </a:r>
          </a:p>
        </p:txBody>
      </p:sp>
      <p:sp>
        <p:nvSpPr>
          <p:cNvPr id="13" name="object 13"/>
          <p:cNvSpPr/>
          <p:nvPr/>
        </p:nvSpPr>
        <p:spPr>
          <a:xfrm>
            <a:off x="7573671" y="6939481"/>
            <a:ext cx="4059528" cy="2139185"/>
          </a:xfrm>
          <a:custGeom>
            <a:avLst/>
            <a:gdLst/>
            <a:ahLst/>
            <a:cxnLst/>
            <a:rect l="l" t="t" r="r" b="b"/>
            <a:pathLst>
              <a:path w="3429000" h="3705225">
                <a:moveTo>
                  <a:pt x="3429000" y="0"/>
                </a:moveTo>
                <a:lnTo>
                  <a:pt x="0" y="0"/>
                </a:lnTo>
                <a:lnTo>
                  <a:pt x="0" y="3704704"/>
                </a:lnTo>
                <a:lnTo>
                  <a:pt x="3429000" y="3704704"/>
                </a:lnTo>
                <a:lnTo>
                  <a:pt x="3429000" y="0"/>
                </a:lnTo>
                <a:close/>
              </a:path>
            </a:pathLst>
          </a:custGeom>
          <a:solidFill>
            <a:srgbClr val="FFFFFF"/>
          </a:solidFill>
        </p:spPr>
        <p:txBody>
          <a:bodyPr wrap="square" lIns="0" tIns="0" rIns="0" bIns="0" rtlCol="0"/>
          <a:lstStyle/>
          <a:p>
            <a:endParaRPr/>
          </a:p>
        </p:txBody>
      </p:sp>
      <p:grpSp>
        <p:nvGrpSpPr>
          <p:cNvPr id="19" name="object 19"/>
          <p:cNvGrpSpPr/>
          <p:nvPr/>
        </p:nvGrpSpPr>
        <p:grpSpPr>
          <a:xfrm>
            <a:off x="11858573" y="6699293"/>
            <a:ext cx="4385945" cy="5142230"/>
            <a:chOff x="11870232" y="4064000"/>
            <a:chExt cx="4385945" cy="5142230"/>
          </a:xfrm>
        </p:grpSpPr>
        <p:sp>
          <p:nvSpPr>
            <p:cNvPr id="20" name="object 20"/>
            <p:cNvSpPr/>
            <p:nvPr/>
          </p:nvSpPr>
          <p:spPr>
            <a:xfrm>
              <a:off x="15098233" y="9001376"/>
              <a:ext cx="281940" cy="204470"/>
            </a:xfrm>
            <a:custGeom>
              <a:avLst/>
              <a:gdLst/>
              <a:ahLst/>
              <a:cxnLst/>
              <a:rect l="l" t="t" r="r" b="b"/>
              <a:pathLst>
                <a:path w="281940" h="204470">
                  <a:moveTo>
                    <a:pt x="136436" y="0"/>
                  </a:moveTo>
                  <a:lnTo>
                    <a:pt x="37325" y="0"/>
                  </a:lnTo>
                  <a:lnTo>
                    <a:pt x="18973" y="87490"/>
                  </a:lnTo>
                  <a:lnTo>
                    <a:pt x="61798" y="87490"/>
                  </a:lnTo>
                  <a:lnTo>
                    <a:pt x="58127" y="102781"/>
                  </a:lnTo>
                  <a:lnTo>
                    <a:pt x="50336" y="121969"/>
                  </a:lnTo>
                  <a:lnTo>
                    <a:pt x="37555" y="138803"/>
                  </a:lnTo>
                  <a:lnTo>
                    <a:pt x="20528" y="152767"/>
                  </a:lnTo>
                  <a:lnTo>
                    <a:pt x="0" y="163347"/>
                  </a:lnTo>
                  <a:lnTo>
                    <a:pt x="19583" y="204342"/>
                  </a:lnTo>
                  <a:lnTo>
                    <a:pt x="58729" y="181915"/>
                  </a:lnTo>
                  <a:lnTo>
                    <a:pt x="87264" y="155244"/>
                  </a:lnTo>
                  <a:lnTo>
                    <a:pt x="106737" y="123297"/>
                  </a:lnTo>
                  <a:lnTo>
                    <a:pt x="118694" y="85039"/>
                  </a:lnTo>
                  <a:lnTo>
                    <a:pt x="136436" y="0"/>
                  </a:lnTo>
                  <a:close/>
                </a:path>
                <a:path w="281940" h="204470">
                  <a:moveTo>
                    <a:pt x="281431" y="0"/>
                  </a:moveTo>
                  <a:lnTo>
                    <a:pt x="182930" y="0"/>
                  </a:lnTo>
                  <a:lnTo>
                    <a:pt x="163969" y="87490"/>
                  </a:lnTo>
                  <a:lnTo>
                    <a:pt x="207403" y="87490"/>
                  </a:lnTo>
                  <a:lnTo>
                    <a:pt x="203733" y="102781"/>
                  </a:lnTo>
                  <a:lnTo>
                    <a:pt x="195932" y="121969"/>
                  </a:lnTo>
                  <a:lnTo>
                    <a:pt x="183084" y="138803"/>
                  </a:lnTo>
                  <a:lnTo>
                    <a:pt x="165876" y="152767"/>
                  </a:lnTo>
                  <a:lnTo>
                    <a:pt x="144995" y="163347"/>
                  </a:lnTo>
                  <a:lnTo>
                    <a:pt x="164579" y="204342"/>
                  </a:lnTo>
                  <a:lnTo>
                    <a:pt x="203725" y="181915"/>
                  </a:lnTo>
                  <a:lnTo>
                    <a:pt x="232260" y="155244"/>
                  </a:lnTo>
                  <a:lnTo>
                    <a:pt x="251733" y="123297"/>
                  </a:lnTo>
                  <a:lnTo>
                    <a:pt x="263690" y="85039"/>
                  </a:lnTo>
                  <a:lnTo>
                    <a:pt x="281431" y="0"/>
                  </a:lnTo>
                  <a:close/>
                </a:path>
              </a:pathLst>
            </a:custGeom>
            <a:solidFill>
              <a:srgbClr val="36977C"/>
            </a:solidFill>
          </p:spPr>
          <p:txBody>
            <a:bodyPr wrap="square" lIns="0" tIns="0" rIns="0" bIns="0" rtlCol="0"/>
            <a:lstStyle/>
            <a:p>
              <a:endParaRPr/>
            </a:p>
          </p:txBody>
        </p:sp>
        <p:pic>
          <p:nvPicPr>
            <p:cNvPr id="21" name="object 21"/>
            <p:cNvPicPr/>
            <p:nvPr/>
          </p:nvPicPr>
          <p:blipFill>
            <a:blip r:embed="rId4" cstate="print"/>
            <a:stretch>
              <a:fillRect/>
            </a:stretch>
          </p:blipFill>
          <p:spPr>
            <a:xfrm>
              <a:off x="13414916" y="4064000"/>
              <a:ext cx="2841083" cy="3429000"/>
            </a:xfrm>
            <a:prstGeom prst="rect">
              <a:avLst/>
            </a:prstGeom>
          </p:spPr>
        </p:pic>
        <p:sp>
          <p:nvSpPr>
            <p:cNvPr id="22" name="object 22"/>
            <p:cNvSpPr/>
            <p:nvPr/>
          </p:nvSpPr>
          <p:spPr>
            <a:xfrm>
              <a:off x="11870232" y="4576907"/>
              <a:ext cx="2072005" cy="2064385"/>
            </a:xfrm>
            <a:custGeom>
              <a:avLst/>
              <a:gdLst/>
              <a:ahLst/>
              <a:cxnLst/>
              <a:rect l="l" t="t" r="r" b="b"/>
              <a:pathLst>
                <a:path w="2072005" h="2064384">
                  <a:moveTo>
                    <a:pt x="1036002" y="0"/>
                  </a:moveTo>
                  <a:lnTo>
                    <a:pt x="987233" y="1123"/>
                  </a:lnTo>
                  <a:lnTo>
                    <a:pt x="939045" y="4460"/>
                  </a:lnTo>
                  <a:lnTo>
                    <a:pt x="891486" y="9961"/>
                  </a:lnTo>
                  <a:lnTo>
                    <a:pt x="844608" y="17577"/>
                  </a:lnTo>
                  <a:lnTo>
                    <a:pt x="798459" y="27258"/>
                  </a:lnTo>
                  <a:lnTo>
                    <a:pt x="753089" y="38955"/>
                  </a:lnTo>
                  <a:lnTo>
                    <a:pt x="708548" y="52617"/>
                  </a:lnTo>
                  <a:lnTo>
                    <a:pt x="664886" y="68195"/>
                  </a:lnTo>
                  <a:lnTo>
                    <a:pt x="622153" y="85641"/>
                  </a:lnTo>
                  <a:lnTo>
                    <a:pt x="580398" y="104904"/>
                  </a:lnTo>
                  <a:lnTo>
                    <a:pt x="539671" y="125934"/>
                  </a:lnTo>
                  <a:lnTo>
                    <a:pt x="500022" y="148682"/>
                  </a:lnTo>
                  <a:lnTo>
                    <a:pt x="461500" y="173099"/>
                  </a:lnTo>
                  <a:lnTo>
                    <a:pt x="424156" y="199135"/>
                  </a:lnTo>
                  <a:lnTo>
                    <a:pt x="388039" y="226740"/>
                  </a:lnTo>
                  <a:lnTo>
                    <a:pt x="353198" y="255865"/>
                  </a:lnTo>
                  <a:lnTo>
                    <a:pt x="319684" y="286461"/>
                  </a:lnTo>
                  <a:lnTo>
                    <a:pt x="287547" y="318477"/>
                  </a:lnTo>
                  <a:lnTo>
                    <a:pt x="256836" y="351864"/>
                  </a:lnTo>
                  <a:lnTo>
                    <a:pt x="227600" y="386573"/>
                  </a:lnTo>
                  <a:lnTo>
                    <a:pt x="199890" y="422554"/>
                  </a:lnTo>
                  <a:lnTo>
                    <a:pt x="173756" y="459757"/>
                  </a:lnTo>
                  <a:lnTo>
                    <a:pt x="149246" y="498133"/>
                  </a:lnTo>
                  <a:lnTo>
                    <a:pt x="126411" y="537633"/>
                  </a:lnTo>
                  <a:lnTo>
                    <a:pt x="105301" y="578206"/>
                  </a:lnTo>
                  <a:lnTo>
                    <a:pt x="85966" y="619803"/>
                  </a:lnTo>
                  <a:lnTo>
                    <a:pt x="68454" y="662375"/>
                  </a:lnTo>
                  <a:lnTo>
                    <a:pt x="52816" y="705872"/>
                  </a:lnTo>
                  <a:lnTo>
                    <a:pt x="39102" y="750245"/>
                  </a:lnTo>
                  <a:lnTo>
                    <a:pt x="27361" y="795444"/>
                  </a:lnTo>
                  <a:lnTo>
                    <a:pt x="17644" y="841418"/>
                  </a:lnTo>
                  <a:lnTo>
                    <a:pt x="9999" y="888120"/>
                  </a:lnTo>
                  <a:lnTo>
                    <a:pt x="4477" y="935499"/>
                  </a:lnTo>
                  <a:lnTo>
                    <a:pt x="1127" y="983506"/>
                  </a:lnTo>
                  <a:lnTo>
                    <a:pt x="0" y="1032090"/>
                  </a:lnTo>
                  <a:lnTo>
                    <a:pt x="1127" y="1080676"/>
                  </a:lnTo>
                  <a:lnTo>
                    <a:pt x="4477" y="1128684"/>
                  </a:lnTo>
                  <a:lnTo>
                    <a:pt x="9999" y="1176063"/>
                  </a:lnTo>
                  <a:lnTo>
                    <a:pt x="17644" y="1222766"/>
                  </a:lnTo>
                  <a:lnTo>
                    <a:pt x="27361" y="1268741"/>
                  </a:lnTo>
                  <a:lnTo>
                    <a:pt x="39102" y="1313940"/>
                  </a:lnTo>
                  <a:lnTo>
                    <a:pt x="52816" y="1358313"/>
                  </a:lnTo>
                  <a:lnTo>
                    <a:pt x="68454" y="1401811"/>
                  </a:lnTo>
                  <a:lnTo>
                    <a:pt x="85966" y="1444383"/>
                  </a:lnTo>
                  <a:lnTo>
                    <a:pt x="105301" y="1485980"/>
                  </a:lnTo>
                  <a:lnTo>
                    <a:pt x="126411" y="1526554"/>
                  </a:lnTo>
                  <a:lnTo>
                    <a:pt x="149246" y="1566053"/>
                  </a:lnTo>
                  <a:lnTo>
                    <a:pt x="173756" y="1604429"/>
                  </a:lnTo>
                  <a:lnTo>
                    <a:pt x="199890" y="1641632"/>
                  </a:lnTo>
                  <a:lnTo>
                    <a:pt x="227600" y="1677613"/>
                  </a:lnTo>
                  <a:lnTo>
                    <a:pt x="256836" y="1712322"/>
                  </a:lnTo>
                  <a:lnTo>
                    <a:pt x="287547" y="1745709"/>
                  </a:lnTo>
                  <a:lnTo>
                    <a:pt x="319684" y="1777725"/>
                  </a:lnTo>
                  <a:lnTo>
                    <a:pt x="353198" y="1808320"/>
                  </a:lnTo>
                  <a:lnTo>
                    <a:pt x="388039" y="1837444"/>
                  </a:lnTo>
                  <a:lnTo>
                    <a:pt x="424156" y="1865049"/>
                  </a:lnTo>
                  <a:lnTo>
                    <a:pt x="461500" y="1891085"/>
                  </a:lnTo>
                  <a:lnTo>
                    <a:pt x="500022" y="1915501"/>
                  </a:lnTo>
                  <a:lnTo>
                    <a:pt x="539671" y="1938249"/>
                  </a:lnTo>
                  <a:lnTo>
                    <a:pt x="580398" y="1959279"/>
                  </a:lnTo>
                  <a:lnTo>
                    <a:pt x="622153" y="1978542"/>
                  </a:lnTo>
                  <a:lnTo>
                    <a:pt x="664886" y="1995987"/>
                  </a:lnTo>
                  <a:lnTo>
                    <a:pt x="708548" y="2011565"/>
                  </a:lnTo>
                  <a:lnTo>
                    <a:pt x="753089" y="2025227"/>
                  </a:lnTo>
                  <a:lnTo>
                    <a:pt x="798459" y="2036923"/>
                  </a:lnTo>
                  <a:lnTo>
                    <a:pt x="844608" y="2046604"/>
                  </a:lnTo>
                  <a:lnTo>
                    <a:pt x="891486" y="2054220"/>
                  </a:lnTo>
                  <a:lnTo>
                    <a:pt x="939045" y="2059721"/>
                  </a:lnTo>
                  <a:lnTo>
                    <a:pt x="987233" y="2063058"/>
                  </a:lnTo>
                  <a:lnTo>
                    <a:pt x="1036002" y="2064181"/>
                  </a:lnTo>
                  <a:lnTo>
                    <a:pt x="1084771" y="2063058"/>
                  </a:lnTo>
                  <a:lnTo>
                    <a:pt x="1132959" y="2059721"/>
                  </a:lnTo>
                  <a:lnTo>
                    <a:pt x="1180518" y="2054220"/>
                  </a:lnTo>
                  <a:lnTo>
                    <a:pt x="1227396" y="2046604"/>
                  </a:lnTo>
                  <a:lnTo>
                    <a:pt x="1273545" y="2036923"/>
                  </a:lnTo>
                  <a:lnTo>
                    <a:pt x="1318915" y="2025227"/>
                  </a:lnTo>
                  <a:lnTo>
                    <a:pt x="1363456" y="2011565"/>
                  </a:lnTo>
                  <a:lnTo>
                    <a:pt x="1407118" y="1995987"/>
                  </a:lnTo>
                  <a:lnTo>
                    <a:pt x="1449851" y="1978542"/>
                  </a:lnTo>
                  <a:lnTo>
                    <a:pt x="1491606" y="1959279"/>
                  </a:lnTo>
                  <a:lnTo>
                    <a:pt x="1532333" y="1938249"/>
                  </a:lnTo>
                  <a:lnTo>
                    <a:pt x="1571982" y="1915501"/>
                  </a:lnTo>
                  <a:lnTo>
                    <a:pt x="1610504" y="1891085"/>
                  </a:lnTo>
                  <a:lnTo>
                    <a:pt x="1647848" y="1865049"/>
                  </a:lnTo>
                  <a:lnTo>
                    <a:pt x="1683965" y="1837444"/>
                  </a:lnTo>
                  <a:lnTo>
                    <a:pt x="1718806" y="1808320"/>
                  </a:lnTo>
                  <a:lnTo>
                    <a:pt x="1752320" y="1777725"/>
                  </a:lnTo>
                  <a:lnTo>
                    <a:pt x="1784457" y="1745709"/>
                  </a:lnTo>
                  <a:lnTo>
                    <a:pt x="1815168" y="1712322"/>
                  </a:lnTo>
                  <a:lnTo>
                    <a:pt x="1844404" y="1677613"/>
                  </a:lnTo>
                  <a:lnTo>
                    <a:pt x="1872114" y="1641632"/>
                  </a:lnTo>
                  <a:lnTo>
                    <a:pt x="1898248" y="1604429"/>
                  </a:lnTo>
                  <a:lnTo>
                    <a:pt x="1922758" y="1566053"/>
                  </a:lnTo>
                  <a:lnTo>
                    <a:pt x="1945593" y="1526554"/>
                  </a:lnTo>
                  <a:lnTo>
                    <a:pt x="1966703" y="1485980"/>
                  </a:lnTo>
                  <a:lnTo>
                    <a:pt x="1986038" y="1444383"/>
                  </a:lnTo>
                  <a:lnTo>
                    <a:pt x="2003550" y="1401811"/>
                  </a:lnTo>
                  <a:lnTo>
                    <a:pt x="2019188" y="1358313"/>
                  </a:lnTo>
                  <a:lnTo>
                    <a:pt x="2032902" y="1313940"/>
                  </a:lnTo>
                  <a:lnTo>
                    <a:pt x="2044643" y="1268741"/>
                  </a:lnTo>
                  <a:lnTo>
                    <a:pt x="2054360" y="1222766"/>
                  </a:lnTo>
                  <a:lnTo>
                    <a:pt x="2062005" y="1176063"/>
                  </a:lnTo>
                  <a:lnTo>
                    <a:pt x="2067527" y="1128684"/>
                  </a:lnTo>
                  <a:lnTo>
                    <a:pt x="2070877" y="1080676"/>
                  </a:lnTo>
                  <a:lnTo>
                    <a:pt x="2072005" y="1032090"/>
                  </a:lnTo>
                  <a:lnTo>
                    <a:pt x="2070877" y="983506"/>
                  </a:lnTo>
                  <a:lnTo>
                    <a:pt x="2067527" y="935499"/>
                  </a:lnTo>
                  <a:lnTo>
                    <a:pt x="2062005" y="888120"/>
                  </a:lnTo>
                  <a:lnTo>
                    <a:pt x="2054360" y="841418"/>
                  </a:lnTo>
                  <a:lnTo>
                    <a:pt x="2044643" y="795444"/>
                  </a:lnTo>
                  <a:lnTo>
                    <a:pt x="2032902" y="750245"/>
                  </a:lnTo>
                  <a:lnTo>
                    <a:pt x="2019188" y="705872"/>
                  </a:lnTo>
                  <a:lnTo>
                    <a:pt x="2003550" y="662375"/>
                  </a:lnTo>
                  <a:lnTo>
                    <a:pt x="1986038" y="619803"/>
                  </a:lnTo>
                  <a:lnTo>
                    <a:pt x="1966703" y="578206"/>
                  </a:lnTo>
                  <a:lnTo>
                    <a:pt x="1945593" y="537633"/>
                  </a:lnTo>
                  <a:lnTo>
                    <a:pt x="1922758" y="498133"/>
                  </a:lnTo>
                  <a:lnTo>
                    <a:pt x="1898248" y="459757"/>
                  </a:lnTo>
                  <a:lnTo>
                    <a:pt x="1872114" y="422554"/>
                  </a:lnTo>
                  <a:lnTo>
                    <a:pt x="1844404" y="386573"/>
                  </a:lnTo>
                  <a:lnTo>
                    <a:pt x="1815168" y="351864"/>
                  </a:lnTo>
                  <a:lnTo>
                    <a:pt x="1784457" y="318477"/>
                  </a:lnTo>
                  <a:lnTo>
                    <a:pt x="1752320" y="286461"/>
                  </a:lnTo>
                  <a:lnTo>
                    <a:pt x="1718806" y="255865"/>
                  </a:lnTo>
                  <a:lnTo>
                    <a:pt x="1683965" y="226740"/>
                  </a:lnTo>
                  <a:lnTo>
                    <a:pt x="1647848" y="199135"/>
                  </a:lnTo>
                  <a:lnTo>
                    <a:pt x="1610504" y="173099"/>
                  </a:lnTo>
                  <a:lnTo>
                    <a:pt x="1571982" y="148682"/>
                  </a:lnTo>
                  <a:lnTo>
                    <a:pt x="1532333" y="125934"/>
                  </a:lnTo>
                  <a:lnTo>
                    <a:pt x="1491606" y="104904"/>
                  </a:lnTo>
                  <a:lnTo>
                    <a:pt x="1449851" y="85641"/>
                  </a:lnTo>
                  <a:lnTo>
                    <a:pt x="1407118" y="68195"/>
                  </a:lnTo>
                  <a:lnTo>
                    <a:pt x="1363456" y="52617"/>
                  </a:lnTo>
                  <a:lnTo>
                    <a:pt x="1318915" y="38955"/>
                  </a:lnTo>
                  <a:lnTo>
                    <a:pt x="1273545" y="27258"/>
                  </a:lnTo>
                  <a:lnTo>
                    <a:pt x="1227396" y="17577"/>
                  </a:lnTo>
                  <a:lnTo>
                    <a:pt x="1180518" y="9961"/>
                  </a:lnTo>
                  <a:lnTo>
                    <a:pt x="1132959" y="4460"/>
                  </a:lnTo>
                  <a:lnTo>
                    <a:pt x="1084771" y="1123"/>
                  </a:lnTo>
                  <a:lnTo>
                    <a:pt x="1036002" y="0"/>
                  </a:lnTo>
                  <a:close/>
                </a:path>
              </a:pathLst>
            </a:custGeom>
            <a:solidFill>
              <a:srgbClr val="0079C2"/>
            </a:solidFill>
          </p:spPr>
          <p:txBody>
            <a:bodyPr wrap="square" lIns="0" tIns="0" rIns="0" bIns="0" rtlCol="0"/>
            <a:lstStyle/>
            <a:p>
              <a:endParaRPr/>
            </a:p>
          </p:txBody>
        </p:sp>
      </p:grpSp>
      <p:sp>
        <p:nvSpPr>
          <p:cNvPr id="25" name="object 25"/>
          <p:cNvSpPr txBox="1"/>
          <p:nvPr/>
        </p:nvSpPr>
        <p:spPr>
          <a:xfrm>
            <a:off x="12255568" y="7517432"/>
            <a:ext cx="1360170" cy="1520929"/>
          </a:xfrm>
          <a:prstGeom prst="rect">
            <a:avLst/>
          </a:prstGeom>
        </p:spPr>
        <p:txBody>
          <a:bodyPr vert="horz" wrap="square" lIns="0" tIns="12700" rIns="0" bIns="0" rtlCol="0" anchor="t">
            <a:spAutoFit/>
          </a:bodyPr>
          <a:lstStyle/>
          <a:p>
            <a:pPr algn="ctr"/>
            <a:r>
              <a:rPr lang="en-GB" sz="1400" b="1" spc="-10" dirty="0">
                <a:solidFill>
                  <a:srgbClr val="FFFFFF"/>
                </a:solidFill>
                <a:latin typeface="Arial" panose="020B0604020202020204" pitchFamily="34" charset="0"/>
                <a:cs typeface="Arial" panose="020B0604020202020204" pitchFamily="34" charset="0"/>
              </a:rPr>
              <a:t>A lower maximum dose of 60mg daily oral morphine was recommended for CNCP</a:t>
            </a:r>
            <a:endParaRPr sz="1400" dirty="0">
              <a:latin typeface="Arial" panose="020B0604020202020204" pitchFamily="34" charset="0"/>
              <a:cs typeface="Arial" panose="020B0604020202020204" pitchFamily="34" charset="0"/>
            </a:endParaRPr>
          </a:p>
        </p:txBody>
      </p:sp>
      <p:sp>
        <p:nvSpPr>
          <p:cNvPr id="34" name="object 34"/>
          <p:cNvSpPr/>
          <p:nvPr/>
        </p:nvSpPr>
        <p:spPr>
          <a:xfrm>
            <a:off x="260297" y="5685472"/>
            <a:ext cx="3429000" cy="3663919"/>
          </a:xfrm>
          <a:custGeom>
            <a:avLst/>
            <a:gdLst/>
            <a:ahLst/>
            <a:cxnLst/>
            <a:rect l="l" t="t" r="r" b="b"/>
            <a:pathLst>
              <a:path w="3429000" h="3695700">
                <a:moveTo>
                  <a:pt x="3429000" y="0"/>
                </a:moveTo>
                <a:lnTo>
                  <a:pt x="0" y="0"/>
                </a:lnTo>
                <a:lnTo>
                  <a:pt x="0" y="3695700"/>
                </a:lnTo>
                <a:lnTo>
                  <a:pt x="3429000" y="3695700"/>
                </a:lnTo>
                <a:lnTo>
                  <a:pt x="3429000" y="0"/>
                </a:lnTo>
                <a:close/>
              </a:path>
            </a:pathLst>
          </a:custGeom>
          <a:solidFill>
            <a:srgbClr val="D4E5E2"/>
          </a:solidFill>
        </p:spPr>
        <p:txBody>
          <a:bodyPr wrap="square" lIns="72000" tIns="144000" rIns="72000" bIns="72000" rtlCol="0"/>
          <a:lstStyle/>
          <a:p>
            <a:pPr marL="12700">
              <a:spcBef>
                <a:spcPts val="300"/>
              </a:spcBef>
            </a:pPr>
            <a:r>
              <a:rPr lang="en-GB" sz="1400" b="1" spc="-10" dirty="0">
                <a:solidFill>
                  <a:srgbClr val="005EB8"/>
                </a:solidFill>
                <a:latin typeface="Arial" panose="020B0604020202020204" pitchFamily="34" charset="0"/>
                <a:cs typeface="Arial" panose="020B0604020202020204" pitchFamily="34" charset="0"/>
              </a:rPr>
              <a:t>How will the changes be embedded into practice?</a:t>
            </a:r>
          </a:p>
          <a:p>
            <a:pPr>
              <a:lnSpc>
                <a:spcPct val="107000"/>
              </a:lnSpc>
              <a:spcAft>
                <a:spcPts val="800"/>
              </a:spcAft>
            </a:pPr>
            <a:r>
              <a:rPr lang="en-GB" sz="1000" kern="100" dirty="0">
                <a:effectLst/>
                <a:latin typeface="Arial" panose="020B0604020202020204" pitchFamily="34" charset="0"/>
                <a:ea typeface="Aptos" panose="020B0004020202020204" pitchFamily="34" charset="0"/>
                <a:cs typeface="Arial" panose="020B0604020202020204" pitchFamily="34" charset="0"/>
              </a:rPr>
              <a:t>The CRG recognised that the formulary change alone is unlikely to create a significant shift in prescribing and the following steps are planned to support embedded and sustainable change in prescribing:</a:t>
            </a:r>
          </a:p>
          <a:p>
            <a:pPr lvl="0">
              <a:lnSpc>
                <a:spcPct val="107000"/>
              </a:lnSpc>
              <a:spcAft>
                <a:spcPts val="800"/>
              </a:spcAft>
              <a:tabLst>
                <a:tab pos="457200" algn="l"/>
              </a:tabLst>
            </a:pPr>
            <a:r>
              <a:rPr lang="en-GB" sz="1000" kern="100" dirty="0">
                <a:effectLst/>
                <a:latin typeface="Arial" panose="020B0604020202020204" pitchFamily="34" charset="0"/>
                <a:ea typeface="Aptos" panose="020B0004020202020204" pitchFamily="34" charset="0"/>
                <a:cs typeface="Arial" panose="020B0604020202020204" pitchFamily="34" charset="0"/>
              </a:rPr>
              <a:t>A presentation on both the Lincolnshire 4-Step Approach guidelines and the formulary changes, is included in a practice-based teaching session which has been offered to all GP practices. </a:t>
            </a:r>
          </a:p>
          <a:p>
            <a:pPr lvl="0">
              <a:lnSpc>
                <a:spcPct val="107000"/>
              </a:lnSpc>
              <a:spcAft>
                <a:spcPts val="800"/>
              </a:spcAft>
              <a:tabLst>
                <a:tab pos="457200" algn="l"/>
              </a:tabLst>
            </a:pPr>
            <a:r>
              <a:rPr lang="en-GB" sz="1000" kern="100" dirty="0">
                <a:effectLst/>
                <a:latin typeface="Arial" panose="020B0604020202020204" pitchFamily="34" charset="0"/>
                <a:ea typeface="Aptos" panose="020B0004020202020204" pitchFamily="34" charset="0"/>
                <a:cs typeface="Arial" panose="020B0604020202020204" pitchFamily="34" charset="0"/>
              </a:rPr>
              <a:t>Including the formulary status in the six-monthly prescribing data  for general practices and highlighting any trends or ‘hotspots’.</a:t>
            </a:r>
          </a:p>
          <a:p>
            <a:pPr lvl="0">
              <a:lnSpc>
                <a:spcPct val="107000"/>
              </a:lnSpc>
              <a:spcAft>
                <a:spcPts val="800"/>
              </a:spcAft>
              <a:tabLst>
                <a:tab pos="457200" algn="l"/>
              </a:tabLst>
            </a:pPr>
            <a:r>
              <a:rPr lang="en-GB" sz="1000" kern="100" dirty="0">
                <a:effectLst/>
                <a:latin typeface="Arial" panose="020B0604020202020204" pitchFamily="34" charset="0"/>
                <a:ea typeface="Aptos" panose="020B0004020202020204" pitchFamily="34" charset="0"/>
                <a:cs typeface="Arial" panose="020B0604020202020204" pitchFamily="34" charset="0"/>
              </a:rPr>
              <a:t>Including the change to formulary status in all other educational sessions related to pain, provided to prescribers as part of the wider programme. </a:t>
            </a:r>
          </a:p>
          <a:p>
            <a:pPr lvl="0">
              <a:lnSpc>
                <a:spcPct val="107000"/>
              </a:lnSpc>
              <a:spcAft>
                <a:spcPts val="800"/>
              </a:spcAft>
              <a:tabLst>
                <a:tab pos="457200" algn="l"/>
              </a:tabLst>
            </a:pPr>
            <a:r>
              <a:rPr lang="en-GB" sz="1000" kern="100" dirty="0">
                <a:effectLst/>
                <a:latin typeface="Arial" panose="020B0604020202020204" pitchFamily="34" charset="0"/>
                <a:ea typeface="Aptos" panose="020B0004020202020204" pitchFamily="34" charset="0"/>
                <a:cs typeface="Arial" panose="020B0604020202020204" pitchFamily="34" charset="0"/>
              </a:rPr>
              <a:t>Consider including related improvement work into the Medicines Optimisation Incentive Scheme for 25/26. </a:t>
            </a:r>
          </a:p>
        </p:txBody>
      </p:sp>
      <p:pic>
        <p:nvPicPr>
          <p:cNvPr id="51" name="Picture 50">
            <a:extLst>
              <a:ext uri="{FF2B5EF4-FFF2-40B4-BE49-F238E27FC236}">
                <a16:creationId xmlns:a16="http://schemas.microsoft.com/office/drawing/2014/main" id="{4A2B5A29-669C-A44F-2473-C6B40B52657C}"/>
              </a:ext>
            </a:extLst>
          </p:cNvPr>
          <p:cNvPicPr>
            <a:picLocks noChangeAspect="1"/>
          </p:cNvPicPr>
          <p:nvPr/>
        </p:nvPicPr>
        <p:blipFill rotWithShape="1">
          <a:blip r:embed="rId5">
            <a:extLst>
              <a:ext uri="{28A0092B-C50C-407E-A947-70E740481C1C}">
                <a14:useLocalDpi xmlns:a14="http://schemas.microsoft.com/office/drawing/2010/main" val="0"/>
              </a:ext>
            </a:extLst>
          </a:blip>
          <a:srcRect l="4591" t="12184"/>
          <a:stretch/>
        </p:blipFill>
        <p:spPr bwMode="auto">
          <a:xfrm>
            <a:off x="125963" y="660400"/>
            <a:ext cx="3429000" cy="2233484"/>
          </a:xfrm>
          <a:prstGeom prst="rect">
            <a:avLst/>
          </a:prstGeom>
          <a:noFill/>
          <a:ln>
            <a:noFill/>
          </a:ln>
          <a:extLst>
            <a:ext uri="{53640926-AAD7-44D8-BBD7-CCE9431645EC}">
              <a14:shadowObscured xmlns:a14="http://schemas.microsoft.com/office/drawing/2010/main"/>
            </a:ext>
          </a:extLst>
        </p:spPr>
      </p:pic>
      <p:sp>
        <p:nvSpPr>
          <p:cNvPr id="86" name="Rectangle 5">
            <a:extLst>
              <a:ext uri="{FF2B5EF4-FFF2-40B4-BE49-F238E27FC236}">
                <a16:creationId xmlns:a16="http://schemas.microsoft.com/office/drawing/2014/main" id="{6AA11236-DE38-52F9-D3A1-A01EC6166366}"/>
              </a:ext>
            </a:extLst>
          </p:cNvPr>
          <p:cNvSpPr>
            <a:spLocks noChangeArrowheads="1"/>
          </p:cNvSpPr>
          <p:nvPr/>
        </p:nvSpPr>
        <p:spPr bwMode="auto">
          <a:xfrm>
            <a:off x="127000" y="9619160"/>
            <a:ext cx="16256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algn="l" rtl="0"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1pPr>
            <a:lvl2pPr marL="457200" algn="l" rtl="0"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2pPr>
            <a:lvl3pPr marL="914400" algn="l" rtl="0"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3pPr>
            <a:lvl4pPr marL="1371600" algn="l" rtl="0"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4pPr>
            <a:lvl5pPr marL="1828800" algn="l" rtl="0"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5pPr>
            <a:lvl6pPr marL="2286000" algn="l" rtl="0"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6pPr>
            <a:lvl7pPr marL="2743200" algn="l" rtl="0"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7pPr>
            <a:lvl8pPr marL="3200400" algn="l" rtl="0"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8pPr>
            <a:lvl9pPr marL="3657600" algn="l" rtl="0" eaLnBrk="0" fontAlgn="base" hangingPunct="0">
              <a:spcBef>
                <a:spcPct val="0"/>
              </a:spcBef>
              <a:spcAft>
                <a:spcPct val="0"/>
              </a:spcAft>
              <a:tabLst>
                <a:tab pos="2865438" algn="ctr"/>
                <a:tab pos="5730875" algn="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2865438" algn="ctr"/>
                <a:tab pos="5730875" algn="r"/>
              </a:tabLst>
            </a:pPr>
            <a:r>
              <a:rPr kumimoji="0" lang="en-GB" altLang="en-US" sz="1000" b="0" i="0" u="none" strike="noStrike" cap="none" normalizeH="0" baseline="0" dirty="0">
                <a:ln>
                  <a:noFill/>
                </a:ln>
                <a:solidFill>
                  <a:srgbClr val="231F20"/>
                </a:solidFill>
                <a:effectLst/>
                <a:latin typeface="Arial" panose="020B0604020202020204" pitchFamily="34" charset="0"/>
                <a:ea typeface="Calibri" panose="020F0502020204030204" pitchFamily="34" charset="0"/>
                <a:cs typeface="Arial" panose="020B0604020202020204" pitchFamily="34" charset="0"/>
              </a:rPr>
              <a:t>Delivered by:		Led by:</a:t>
            </a:r>
            <a:endParaRPr kumimoji="0" lang="en-GB" altLang="en-US"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2865438" algn="ctr"/>
                <a:tab pos="5730875" algn="r"/>
              </a:tabLst>
            </a:pPr>
            <a:r>
              <a:rPr kumimoji="0" lang="en-GB" altLang="en-US" sz="1200" b="0" i="0" u="none" strike="noStrike" cap="none" normalizeH="0" baseline="0" dirty="0">
                <a:ln>
                  <a:noFill/>
                </a:ln>
                <a:solidFill>
                  <a:srgbClr val="231F20"/>
                </a:solidFill>
                <a:effectLst/>
                <a:latin typeface="Arial" panose="020B0604020202020204" pitchFamily="34" charset="0"/>
                <a:ea typeface="Calibri" panose="020F0502020204030204" pitchFamily="34" charset="0"/>
                <a:cs typeface="Arial" panose="020B0604020202020204" pitchFamily="34" charset="0"/>
              </a:rPr>
              <a:t>East Midlands		</a:t>
            </a:r>
            <a:r>
              <a:rPr kumimoji="0" lang="en-GB" altLang="en-US" sz="1200" b="1" i="0" u="none" strike="noStrike" cap="none" normalizeH="0" baseline="0" dirty="0">
                <a:ln>
                  <a:noFill/>
                </a:ln>
                <a:solidFill>
                  <a:srgbClr val="231F20"/>
                </a:solidFill>
                <a:effectLst/>
                <a:latin typeface="Arial" panose="020B0604020202020204" pitchFamily="34" charset="0"/>
                <a:ea typeface="Calibri" panose="020F0502020204030204" pitchFamily="34" charset="0"/>
                <a:cs typeface="Arial" panose="020B0604020202020204" pitchFamily="34" charset="0"/>
              </a:rPr>
              <a:t>NHS England</a:t>
            </a:r>
            <a:br>
              <a:rPr kumimoji="0" lang="en-GB" altLang="en-US" sz="1200" b="0" i="0" u="none" strike="noStrike" cap="none" normalizeH="0" baseline="0" dirty="0">
                <a:ln>
                  <a:noFill/>
                </a:ln>
                <a:solidFill>
                  <a:srgbClr val="231F20"/>
                </a:solidFill>
                <a:effectLst/>
                <a:latin typeface="Arial" panose="020B0604020202020204" pitchFamily="34" charset="0"/>
                <a:ea typeface="Calibri" panose="020F0502020204030204" pitchFamily="34" charset="0"/>
                <a:cs typeface="Arial" panose="020B0604020202020204" pitchFamily="34" charset="0"/>
              </a:rPr>
            </a:br>
            <a:r>
              <a:rPr kumimoji="0" lang="en-GB" altLang="en-US" sz="1200" b="1" i="0" u="none" strike="noStrike" cap="none" normalizeH="0" baseline="0" dirty="0">
                <a:ln>
                  <a:noFill/>
                </a:ln>
                <a:solidFill>
                  <a:srgbClr val="005EB8"/>
                </a:solidFill>
                <a:effectLst/>
                <a:latin typeface="Arial" panose="020B0604020202020204" pitchFamily="34" charset="0"/>
                <a:ea typeface="Calibri" panose="020F0502020204030204" pitchFamily="34" charset="0"/>
                <a:cs typeface="Arial" panose="020B0604020202020204" pitchFamily="34" charset="0"/>
              </a:rPr>
              <a:t>Patient Safety Collaborative</a:t>
            </a:r>
            <a:r>
              <a:rPr kumimoji="0" lang="en-GB" altLang="en-US" sz="1200" b="1" i="0" u="none" strike="noStrike" cap="none" normalizeH="0" baseline="0" dirty="0">
                <a:ln>
                  <a:noFill/>
                </a:ln>
                <a:solidFill>
                  <a:srgbClr val="231F20"/>
                </a:solidFill>
                <a:effectLst/>
                <a:latin typeface="Arial" panose="020B0604020202020204" pitchFamily="34" charset="0"/>
                <a:ea typeface="Calibri" panose="020F0502020204030204" pitchFamily="34" charset="0"/>
                <a:cs typeface="Arial" panose="020B0604020202020204" pitchFamily="34" charset="0"/>
              </a:rPr>
              <a:t>		</a:t>
            </a:r>
            <a:endParaRPr kumimoji="0" lang="en-GB" altLang="en-US"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tab pos="2865438" algn="ctr"/>
                <a:tab pos="5730875" algn="r"/>
              </a:tabLst>
            </a:pP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sp>
        <p:nvSpPr>
          <p:cNvPr id="87" name="Rectangle 6">
            <a:extLst>
              <a:ext uri="{FF2B5EF4-FFF2-40B4-BE49-F238E27FC236}">
                <a16:creationId xmlns:a16="http://schemas.microsoft.com/office/drawing/2014/main" id="{6F7F8F23-0129-25B9-6120-C4B17261FABC}"/>
              </a:ext>
            </a:extLst>
          </p:cNvPr>
          <p:cNvSpPr>
            <a:spLocks noChangeArrowheads="1"/>
          </p:cNvSpPr>
          <p:nvPr/>
        </p:nvSpPr>
        <p:spPr bwMode="auto">
          <a:xfrm>
            <a:off x="127000" y="10152560"/>
            <a:ext cx="1625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88" name="Rectangle 87">
            <a:extLst>
              <a:ext uri="{FF2B5EF4-FFF2-40B4-BE49-F238E27FC236}">
                <a16:creationId xmlns:a16="http://schemas.microsoft.com/office/drawing/2014/main" id="{37A6D042-C7F4-E9F3-3B31-F3DFA690B33C}"/>
              </a:ext>
            </a:extLst>
          </p:cNvPr>
          <p:cNvSpPr/>
          <p:nvPr/>
        </p:nvSpPr>
        <p:spPr>
          <a:xfrm>
            <a:off x="11325557" y="9800590"/>
            <a:ext cx="4921901" cy="359410"/>
          </a:xfrm>
          <a:prstGeom prst="rect">
            <a:avLst/>
          </a:prstGeom>
          <a:solidFill>
            <a:srgbClr val="78BE2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224000" tIns="0" rIns="914400" bIns="0" numCol="1" spcCol="0" rtlCol="0" fromWordArt="0" anchor="ctr" anchorCtr="0" forceAA="0" compatLnSpc="1">
            <a:prstTxWarp prst="textNoShape">
              <a:avLst/>
            </a:prstTxWarp>
            <a:noAutofit/>
          </a:bodyPr>
          <a:lstStyle/>
          <a:p>
            <a:pPr algn="ctr">
              <a:lnSpc>
                <a:spcPct val="125000"/>
              </a:lnSpc>
              <a:tabLst>
                <a:tab pos="5671185" algn="r"/>
              </a:tabLst>
            </a:pPr>
            <a:r>
              <a:rPr lang="nl-NL" sz="1200" b="1">
                <a:effectLst/>
                <a:latin typeface="Arial" panose="020B0604020202020204" pitchFamily="34" charset="0"/>
                <a:ea typeface="Calibri" panose="020F0502020204030204" pitchFamily="34" charset="0"/>
                <a:cs typeface="Times New Roman" panose="02020603050405020304" pitchFamily="18" charset="0"/>
              </a:rPr>
              <a:t>www.healthinnovation-em.org.uk</a:t>
            </a:r>
            <a:endParaRPr lang="en-GB" sz="110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91" name="object 8">
            <a:extLst>
              <a:ext uri="{FF2B5EF4-FFF2-40B4-BE49-F238E27FC236}">
                <a16:creationId xmlns:a16="http://schemas.microsoft.com/office/drawing/2014/main" id="{809F8D77-9CD7-2530-B8CC-C9850C0E13EB}"/>
              </a:ext>
            </a:extLst>
          </p:cNvPr>
          <p:cNvSpPr txBox="1">
            <a:spLocks/>
          </p:cNvSpPr>
          <p:nvPr/>
        </p:nvSpPr>
        <p:spPr>
          <a:xfrm>
            <a:off x="3861314" y="1368380"/>
            <a:ext cx="9715993" cy="1120820"/>
          </a:xfrm>
          <a:prstGeom prst="rect">
            <a:avLst/>
          </a:prstGeom>
        </p:spPr>
        <p:txBody>
          <a:bodyPr vert="horz" wrap="square" lIns="0" tIns="12700" rIns="0" bIns="0" rtlCol="0">
            <a:spAutoFit/>
          </a:bodyPr>
          <a:lstStyle>
            <a:lvl1pPr>
              <a:defRPr sz="4500" b="1" i="0">
                <a:solidFill>
                  <a:schemeClr val="bg1"/>
                </a:solidFill>
                <a:latin typeface="ARS Maquette Pro"/>
                <a:ea typeface="+mj-ea"/>
                <a:cs typeface="ARS Maquette Pro"/>
              </a:defRPr>
            </a:lvl1pPr>
          </a:lstStyle>
          <a:p>
            <a:pPr marL="12700">
              <a:spcBef>
                <a:spcPts val="100"/>
              </a:spcBef>
            </a:pPr>
            <a:r>
              <a:rPr lang="en-GB" sz="3600" spc="-130" dirty="0">
                <a:latin typeface="Arial" panose="020B0604020202020204" pitchFamily="34" charset="0"/>
                <a:cs typeface="Arial" panose="020B0604020202020204" pitchFamily="34" charset="0"/>
              </a:rPr>
              <a:t>Lincolnshire ICB Prescribing formulary change: Opioids for Chronic Non-Cancer Pain </a:t>
            </a:r>
            <a:endParaRPr lang="en-GB" sz="3600" spc="-120" dirty="0">
              <a:latin typeface="Arial" panose="020B0604020202020204" pitchFamily="34" charset="0"/>
              <a:cs typeface="Arial" panose="020B0604020202020204" pitchFamily="34" charset="0"/>
            </a:endParaRPr>
          </a:p>
        </p:txBody>
      </p:sp>
      <p:sp>
        <p:nvSpPr>
          <p:cNvPr id="92" name="object 23">
            <a:extLst>
              <a:ext uri="{FF2B5EF4-FFF2-40B4-BE49-F238E27FC236}">
                <a16:creationId xmlns:a16="http://schemas.microsoft.com/office/drawing/2014/main" id="{011B87A0-8457-84A1-4A95-41FE5AEBC5D3}"/>
              </a:ext>
            </a:extLst>
          </p:cNvPr>
          <p:cNvSpPr txBox="1"/>
          <p:nvPr/>
        </p:nvSpPr>
        <p:spPr>
          <a:xfrm>
            <a:off x="361509" y="2588863"/>
            <a:ext cx="6928291" cy="3295774"/>
          </a:xfrm>
          <a:prstGeom prst="rect">
            <a:avLst/>
          </a:prstGeom>
        </p:spPr>
        <p:txBody>
          <a:bodyPr vert="horz" wrap="square" lIns="0" tIns="93980" rIns="0" bIns="0" rtlCol="0" anchor="t">
            <a:spAutoFit/>
          </a:bodyPr>
          <a:lstStyle/>
          <a:p>
            <a:pPr marL="12700">
              <a:spcBef>
                <a:spcPts val="300"/>
              </a:spcBef>
            </a:pPr>
            <a:r>
              <a:rPr lang="en-GB" sz="1400" b="1" dirty="0">
                <a:solidFill>
                  <a:srgbClr val="005EB8"/>
                </a:solidFill>
                <a:latin typeface="Arial"/>
                <a:cs typeface="Arial"/>
              </a:rPr>
              <a:t>Improvement summary</a:t>
            </a:r>
            <a:endParaRPr lang="en-GB" sz="1400" b="1" spc="-10" dirty="0">
              <a:solidFill>
                <a:srgbClr val="005EB8"/>
              </a:solidFill>
              <a:latin typeface="Arial" panose="020B0604020202020204" pitchFamily="34" charset="0"/>
              <a:cs typeface="Arial" panose="020B0604020202020204" pitchFamily="34" charset="0"/>
            </a:endParaRPr>
          </a:p>
          <a:p>
            <a:pPr>
              <a:lnSpc>
                <a:spcPct val="107000"/>
              </a:lnSpc>
              <a:spcAft>
                <a:spcPts val="800"/>
              </a:spcAft>
            </a:pPr>
            <a:r>
              <a:rPr lang="en-GB" sz="1000" kern="100" dirty="0">
                <a:effectLst/>
                <a:latin typeface="Arial" panose="020B0604020202020204" pitchFamily="34" charset="0"/>
                <a:ea typeface="Aptos" panose="020B0004020202020204" pitchFamily="34" charset="0"/>
                <a:cs typeface="Arial" panose="020B0604020202020204" pitchFamily="34" charset="0"/>
              </a:rPr>
              <a:t>Lincolnshire Integrated Care System (ICS) has been supported by the East Midlands Patient Safety Collaborative (EMPSC) to be part of the National Medicines Safety Improvement Programme (</a:t>
            </a:r>
            <a:r>
              <a:rPr lang="en-GB" sz="1000" kern="100" dirty="0" err="1">
                <a:effectLst/>
                <a:latin typeface="Arial" panose="020B0604020202020204" pitchFamily="34" charset="0"/>
                <a:ea typeface="Aptos" panose="020B0004020202020204" pitchFamily="34" charset="0"/>
                <a:cs typeface="Arial" panose="020B0604020202020204" pitchFamily="34" charset="0"/>
              </a:rPr>
              <a:t>MedSIP</a:t>
            </a:r>
            <a:r>
              <a:rPr lang="en-GB" sz="1000" kern="100" dirty="0">
                <a:effectLst/>
                <a:latin typeface="Arial" panose="020B0604020202020204" pitchFamily="34" charset="0"/>
                <a:ea typeface="Aptos" panose="020B0004020202020204" pitchFamily="34" charset="0"/>
                <a:cs typeface="Arial" panose="020B0604020202020204" pitchFamily="34" charset="0"/>
              </a:rPr>
              <a:t>). This programme aims to improve the management of chronic non-cancer pain (CNCP) and reduce the harm from opioids by taking a systems approach to change. </a:t>
            </a:r>
          </a:p>
          <a:p>
            <a:pPr>
              <a:lnSpc>
                <a:spcPct val="107000"/>
              </a:lnSpc>
              <a:spcAft>
                <a:spcPts val="800"/>
              </a:spcAft>
            </a:pPr>
            <a:r>
              <a:rPr lang="en-GB" sz="1000" kern="100" dirty="0">
                <a:effectLst/>
                <a:latin typeface="Arial" panose="020B0604020202020204" pitchFamily="34" charset="0"/>
                <a:ea typeface="Aptos" panose="020B0004020202020204" pitchFamily="34" charset="0"/>
                <a:cs typeface="Arial" panose="020B0604020202020204" pitchFamily="34" charset="0"/>
              </a:rPr>
              <a:t>In 2022, Lincolnshire was identified as an outlier in terms of opioid prescribing by NHS England. Data showed that Lincolnshire was issuing approximately twice as many high-dose opioid items on prescription than the national average. High-dose opioids are strongly linked to higher rates of mortality. Whilst opioids can be effective pain medications for acute pain, and pain at the end of life, there is much less evidence to support their long-term regular use in CNCP.</a:t>
            </a:r>
          </a:p>
          <a:p>
            <a:pPr>
              <a:lnSpc>
                <a:spcPct val="107000"/>
              </a:lnSpc>
              <a:spcAft>
                <a:spcPts val="800"/>
              </a:spcAft>
            </a:pPr>
            <a:r>
              <a:rPr lang="en-GB" sz="1000" kern="100" dirty="0">
                <a:effectLst/>
                <a:latin typeface="Arial" panose="020B0604020202020204" pitchFamily="34" charset="0"/>
                <a:ea typeface="Aptos" panose="020B0004020202020204" pitchFamily="34" charset="0"/>
                <a:cs typeface="Arial" panose="020B0604020202020204" pitchFamily="34" charset="0"/>
              </a:rPr>
              <a:t>The Opioids for Non-Cancer Pain Clinical Reference Group (CRG) was created and has undertaken a raft of work to transform the support available for CNCP across the county, including supporting education of clinicians and creating guidelines.  This work has been led and co-ordinated by Emily Topham and then Rebecca Gemmell in Emily’s absence, Project </a:t>
            </a:r>
            <a:r>
              <a:rPr lang="en-GB" sz="1000" kern="100" dirty="0">
                <a:latin typeface="Arial" panose="020B0604020202020204" pitchFamily="34" charset="0"/>
                <a:ea typeface="Aptos" panose="020B0004020202020204" pitchFamily="34" charset="0"/>
                <a:cs typeface="Arial" panose="020B0604020202020204" pitchFamily="34" charset="0"/>
              </a:rPr>
              <a:t>M</a:t>
            </a:r>
            <a:r>
              <a:rPr lang="en-GB" sz="1000" kern="100" dirty="0">
                <a:effectLst/>
                <a:latin typeface="Arial" panose="020B0604020202020204" pitchFamily="34" charset="0"/>
                <a:ea typeface="Aptos" panose="020B0004020202020204" pitchFamily="34" charset="0"/>
                <a:cs typeface="Arial" panose="020B0604020202020204" pitchFamily="34" charset="0"/>
              </a:rPr>
              <a:t>anagers for the ICB Medicines </a:t>
            </a:r>
            <a:r>
              <a:rPr lang="en-GB" sz="1000" kern="100" dirty="0">
                <a:latin typeface="Arial" panose="020B0604020202020204" pitchFamily="34" charset="0"/>
                <a:ea typeface="Aptos" panose="020B0004020202020204" pitchFamily="34" charset="0"/>
                <a:cs typeface="Arial" panose="020B0604020202020204" pitchFamily="34" charset="0"/>
              </a:rPr>
              <a:t>M</a:t>
            </a:r>
            <a:r>
              <a:rPr lang="en-GB" sz="1000" kern="100" dirty="0">
                <a:effectLst/>
                <a:latin typeface="Arial" panose="020B0604020202020204" pitchFamily="34" charset="0"/>
                <a:ea typeface="Aptos" panose="020B0004020202020204" pitchFamily="34" charset="0"/>
                <a:cs typeface="Arial" panose="020B0604020202020204" pitchFamily="34" charset="0"/>
              </a:rPr>
              <a:t>anagement </a:t>
            </a:r>
            <a:r>
              <a:rPr lang="en-GB" sz="1000" kern="100" dirty="0">
                <a:latin typeface="Arial" panose="020B0604020202020204" pitchFamily="34" charset="0"/>
                <a:ea typeface="Aptos" panose="020B0004020202020204" pitchFamily="34" charset="0"/>
                <a:cs typeface="Arial" panose="020B0604020202020204" pitchFamily="34" charset="0"/>
              </a:rPr>
              <a:t>T</a:t>
            </a:r>
            <a:r>
              <a:rPr lang="en-GB" sz="1000" kern="100" dirty="0">
                <a:effectLst/>
                <a:latin typeface="Arial" panose="020B0604020202020204" pitchFamily="34" charset="0"/>
                <a:ea typeface="Aptos" panose="020B0004020202020204" pitchFamily="34" charset="0"/>
                <a:cs typeface="Arial" panose="020B0604020202020204" pitchFamily="34" charset="0"/>
              </a:rPr>
              <a:t>eam, Josh </a:t>
            </a:r>
            <a:r>
              <a:rPr lang="en-GB" sz="1000" kern="100" dirty="0" err="1">
                <a:effectLst/>
                <a:latin typeface="Arial" panose="020B0604020202020204" pitchFamily="34" charset="0"/>
                <a:ea typeface="Aptos" panose="020B0004020202020204" pitchFamily="34" charset="0"/>
                <a:cs typeface="Arial" panose="020B0604020202020204" pitchFamily="34" charset="0"/>
              </a:rPr>
              <a:t>Calland</a:t>
            </a:r>
            <a:r>
              <a:rPr lang="en-GB" sz="1000" kern="100" dirty="0">
                <a:effectLst/>
                <a:latin typeface="Arial" panose="020B0604020202020204" pitchFamily="34" charset="0"/>
                <a:ea typeface="Aptos" panose="020B0004020202020204" pitchFamily="34" charset="0"/>
                <a:cs typeface="Arial" panose="020B0604020202020204" pitchFamily="34" charset="0"/>
              </a:rPr>
              <a:t>, Project Support Officer </a:t>
            </a:r>
            <a:r>
              <a:rPr lang="en-GB" sz="1000" kern="100" dirty="0">
                <a:latin typeface="Arial" panose="020B0604020202020204" pitchFamily="34" charset="0"/>
                <a:ea typeface="Aptos" panose="020B0004020202020204" pitchFamily="34" charset="0"/>
                <a:cs typeface="Arial" panose="020B0604020202020204" pitchFamily="34" charset="0"/>
              </a:rPr>
              <a:t>and </a:t>
            </a:r>
            <a:r>
              <a:rPr lang="en-GB" sz="1000" kern="100" dirty="0">
                <a:effectLst/>
                <a:latin typeface="Arial" panose="020B0604020202020204" pitchFamily="34" charset="0"/>
                <a:ea typeface="Aptos" panose="020B0004020202020204" pitchFamily="34" charset="0"/>
                <a:cs typeface="Arial" panose="020B0604020202020204" pitchFamily="34" charset="0"/>
              </a:rPr>
              <a:t>Dr Graham Dunthorne, a GP with Extended Role (</a:t>
            </a:r>
            <a:r>
              <a:rPr lang="en-GB" sz="1000" kern="100" dirty="0" err="1">
                <a:effectLst/>
                <a:latin typeface="Arial" panose="020B0604020202020204" pitchFamily="34" charset="0"/>
                <a:ea typeface="Aptos" panose="020B0004020202020204" pitchFamily="34" charset="0"/>
                <a:cs typeface="Arial" panose="020B0604020202020204" pitchFamily="34" charset="0"/>
              </a:rPr>
              <a:t>GPwER</a:t>
            </a:r>
            <a:r>
              <a:rPr lang="en-GB" sz="1000" kern="100" dirty="0">
                <a:effectLst/>
                <a:latin typeface="Arial" panose="020B0604020202020204" pitchFamily="34" charset="0"/>
                <a:ea typeface="Aptos" panose="020B0004020202020204" pitchFamily="34" charset="0"/>
                <a:cs typeface="Arial" panose="020B0604020202020204" pitchFamily="34" charset="0"/>
              </a:rPr>
              <a:t>) in Pain Management. This is a systems project, which has been supported by a wide range of other professionals and collaborators, including the Health Innovation Network (HIN) East Midlands, Connect Health, Live Well with Pain and Empowered Relief.       </a:t>
            </a:r>
          </a:p>
          <a:p>
            <a:pPr marL="12700">
              <a:spcBef>
                <a:spcPts val="300"/>
              </a:spcBef>
            </a:pPr>
            <a:endParaRPr sz="1100" dirty="0">
              <a:latin typeface="Arial" panose="020B0604020202020204" pitchFamily="34" charset="0"/>
              <a:cs typeface="Arial" panose="020B0604020202020204" pitchFamily="34" charset="0"/>
            </a:endParaRPr>
          </a:p>
        </p:txBody>
      </p:sp>
      <p:sp>
        <p:nvSpPr>
          <p:cNvPr id="94" name="object 10">
            <a:extLst>
              <a:ext uri="{FF2B5EF4-FFF2-40B4-BE49-F238E27FC236}">
                <a16:creationId xmlns:a16="http://schemas.microsoft.com/office/drawing/2014/main" id="{0442245D-3D41-1ED4-ABF2-F216AD0A08DB}"/>
              </a:ext>
            </a:extLst>
          </p:cNvPr>
          <p:cNvSpPr/>
          <p:nvPr/>
        </p:nvSpPr>
        <p:spPr>
          <a:xfrm>
            <a:off x="7597464" y="6939480"/>
            <a:ext cx="3593567" cy="2139185"/>
          </a:xfrm>
          <a:custGeom>
            <a:avLst/>
            <a:gdLst/>
            <a:ahLst/>
            <a:cxnLst/>
            <a:rect l="l" t="t" r="r" b="b"/>
            <a:pathLst>
              <a:path w="3429000" h="2971800">
                <a:moveTo>
                  <a:pt x="3429000" y="0"/>
                </a:moveTo>
                <a:lnTo>
                  <a:pt x="0" y="0"/>
                </a:lnTo>
                <a:lnTo>
                  <a:pt x="0" y="2971800"/>
                </a:lnTo>
                <a:lnTo>
                  <a:pt x="3429000" y="2971800"/>
                </a:lnTo>
                <a:lnTo>
                  <a:pt x="3429000" y="0"/>
                </a:lnTo>
                <a:close/>
              </a:path>
            </a:pathLst>
          </a:custGeom>
          <a:noFill/>
        </p:spPr>
        <p:txBody>
          <a:bodyPr wrap="square" lIns="72000" tIns="144000" rIns="72000" bIns="72000" rtlCol="0"/>
          <a:lstStyle/>
          <a:p>
            <a:pPr>
              <a:lnSpc>
                <a:spcPct val="125000"/>
              </a:lnSpc>
            </a:pPr>
            <a:r>
              <a:rPr lang="en-GB" sz="1400" b="1" dirty="0">
                <a:solidFill>
                  <a:srgbClr val="005EB8"/>
                </a:solidFill>
                <a:latin typeface="Arial" panose="020B0604020202020204" pitchFamily="34" charset="0"/>
                <a:cs typeface="Arial" panose="020B0604020202020204" pitchFamily="34" charset="0"/>
              </a:rPr>
              <a:t>What was challenging?</a:t>
            </a:r>
          </a:p>
          <a:p>
            <a:pPr lvl="0">
              <a:lnSpc>
                <a:spcPct val="107000"/>
              </a:lnSpc>
            </a:pPr>
            <a:r>
              <a:rPr lang="en-GB" sz="1000" dirty="0">
                <a:effectLst/>
                <a:latin typeface="Arial" panose="020B0604020202020204" pitchFamily="34" charset="0"/>
                <a:ea typeface="Calibri" panose="020F0502020204030204" pitchFamily="34" charset="0"/>
                <a:cs typeface="Arial" panose="020B0604020202020204" pitchFamily="34" charset="0"/>
              </a:rPr>
              <a:t>It took several months to complete the process with the main challenge being obtaining consensus around the specific wording to use on the formulary. </a:t>
            </a:r>
          </a:p>
          <a:p>
            <a:pPr lvl="0">
              <a:lnSpc>
                <a:spcPct val="107000"/>
              </a:lnSpc>
              <a:spcAft>
                <a:spcPts val="800"/>
              </a:spcAft>
            </a:pPr>
            <a:endParaRPr lang="en-GB" sz="1000" dirty="0">
              <a:effectLst/>
              <a:latin typeface="Arial" panose="020B0604020202020204" pitchFamily="34" charset="0"/>
              <a:ea typeface="Calibri" panose="020F0502020204030204" pitchFamily="34" charset="0"/>
              <a:cs typeface="Arial" panose="020B0604020202020204" pitchFamily="34" charset="0"/>
            </a:endParaRPr>
          </a:p>
          <a:p>
            <a:pPr lvl="0">
              <a:lnSpc>
                <a:spcPct val="107000"/>
              </a:lnSpc>
              <a:spcAft>
                <a:spcPts val="800"/>
              </a:spcAft>
            </a:pPr>
            <a:r>
              <a:rPr lang="en-GB" sz="1000" dirty="0">
                <a:effectLst/>
                <a:latin typeface="Arial" panose="020B0604020202020204" pitchFamily="34" charset="0"/>
                <a:ea typeface="Calibri" panose="020F0502020204030204" pitchFamily="34" charset="0"/>
                <a:cs typeface="Arial" panose="020B0604020202020204" pitchFamily="34" charset="0"/>
              </a:rPr>
              <a:t>Currently the prescribing data is pulled </a:t>
            </a:r>
            <a:r>
              <a:rPr lang="en-GB" sz="1000" dirty="0">
                <a:latin typeface="Arial" panose="020B0604020202020204" pitchFamily="34" charset="0"/>
                <a:ea typeface="Calibri" panose="020F0502020204030204" pitchFamily="34" charset="0"/>
                <a:cs typeface="Arial" panose="020B0604020202020204" pitchFamily="34" charset="0"/>
              </a:rPr>
              <a:t>for</a:t>
            </a:r>
            <a:r>
              <a:rPr lang="en-GB" sz="1000" dirty="0">
                <a:effectLst/>
                <a:latin typeface="Arial" panose="020B0604020202020204" pitchFamily="34" charset="0"/>
                <a:ea typeface="Calibri" panose="020F0502020204030204" pitchFamily="34" charset="0"/>
                <a:cs typeface="Arial" panose="020B0604020202020204" pitchFamily="34" charset="0"/>
              </a:rPr>
              <a:t> all opioids rather than by drug presentation so </a:t>
            </a:r>
            <a:r>
              <a:rPr lang="en-GB" sz="1000" i="1" dirty="0">
                <a:effectLst/>
                <a:latin typeface="Arial" panose="020B0604020202020204" pitchFamily="34" charset="0"/>
                <a:ea typeface="Calibri" panose="020F0502020204030204" pitchFamily="34" charset="0"/>
                <a:cs typeface="Arial" panose="020B0604020202020204" pitchFamily="34" charset="0"/>
              </a:rPr>
              <a:t>‘data is letting them down’</a:t>
            </a:r>
            <a:r>
              <a:rPr lang="en-GB" sz="1000" dirty="0">
                <a:effectLst/>
                <a:latin typeface="Arial" panose="020B0604020202020204" pitchFamily="34" charset="0"/>
                <a:ea typeface="Calibri" panose="020F0502020204030204" pitchFamily="34" charset="0"/>
                <a:cs typeface="Arial" panose="020B0604020202020204" pitchFamily="34" charset="0"/>
              </a:rPr>
              <a:t>. It was acknowledged that further breakdown in the data would be needed to monitor for any resultant prescribing changes. </a:t>
            </a:r>
            <a:endParaRPr sz="1000" dirty="0">
              <a:latin typeface="Arial" panose="020B0604020202020204" pitchFamily="34" charset="0"/>
              <a:cs typeface="Arial" panose="020B0604020202020204" pitchFamily="34" charset="0"/>
            </a:endParaRPr>
          </a:p>
        </p:txBody>
      </p:sp>
      <p:sp>
        <p:nvSpPr>
          <p:cNvPr id="95" name="object 7">
            <a:extLst>
              <a:ext uri="{FF2B5EF4-FFF2-40B4-BE49-F238E27FC236}">
                <a16:creationId xmlns:a16="http://schemas.microsoft.com/office/drawing/2014/main" id="{E083613D-51A9-E54B-E627-64795A0B99EC}"/>
              </a:ext>
            </a:extLst>
          </p:cNvPr>
          <p:cNvSpPr txBox="1"/>
          <p:nvPr/>
        </p:nvSpPr>
        <p:spPr>
          <a:xfrm>
            <a:off x="3861314" y="6779661"/>
            <a:ext cx="3481516" cy="2316266"/>
          </a:xfrm>
          <a:prstGeom prst="rect">
            <a:avLst/>
          </a:prstGeom>
          <a:solidFill>
            <a:srgbClr val="FFFFFF"/>
          </a:solidFill>
        </p:spPr>
        <p:txBody>
          <a:bodyPr vert="horz" wrap="square" lIns="72000" tIns="151765" rIns="72000" bIns="72000" rtlCol="0" anchor="t">
            <a:spAutoFit/>
          </a:bodyPr>
          <a:lstStyle/>
          <a:p>
            <a:pPr>
              <a:spcBef>
                <a:spcPts val="300"/>
              </a:spcBef>
            </a:pPr>
            <a:r>
              <a:rPr lang="en-GB" sz="1400" b="1" dirty="0">
                <a:solidFill>
                  <a:srgbClr val="005EB8"/>
                </a:solidFill>
                <a:latin typeface="Arial" panose="020B0604020202020204" pitchFamily="34" charset="0"/>
                <a:cs typeface="Arial" panose="020B0604020202020204" pitchFamily="34" charset="0"/>
              </a:rPr>
              <a:t>What worked well?</a:t>
            </a:r>
          </a:p>
          <a:p>
            <a:pPr lvl="0">
              <a:spcBef>
                <a:spcPts val="300"/>
              </a:spcBef>
            </a:pPr>
            <a:r>
              <a:rPr lang="en-GB" sz="1000" dirty="0">
                <a:effectLst/>
                <a:latin typeface="Arial"/>
                <a:ea typeface="Calibri"/>
                <a:cs typeface="Arial"/>
              </a:rPr>
              <a:t>Despite a few initial questions and challenges the formulary changes were agreed with </a:t>
            </a:r>
            <a:r>
              <a:rPr lang="en-GB" sz="1000" kern="100" dirty="0">
                <a:effectLst/>
                <a:latin typeface="Arial" panose="020B0604020202020204" pitchFamily="34" charset="0"/>
                <a:ea typeface="Aptos" panose="020B0004020202020204" pitchFamily="34" charset="0"/>
                <a:cs typeface="Arial" panose="020B0604020202020204" pitchFamily="34" charset="0"/>
              </a:rPr>
              <a:t>Lincolnshire Prescribing and Clinical Effectiveness Forum</a:t>
            </a:r>
            <a:r>
              <a:rPr lang="en-GB" sz="1000" dirty="0">
                <a:effectLst/>
                <a:latin typeface="Arial"/>
                <a:ea typeface="Calibri"/>
                <a:cs typeface="Arial"/>
              </a:rPr>
              <a:t> (PACE</a:t>
            </a:r>
            <a:r>
              <a:rPr lang="en-GB" sz="1000" dirty="0">
                <a:latin typeface="Arial"/>
                <a:ea typeface="Calibri"/>
                <a:cs typeface="Arial"/>
              </a:rPr>
              <a:t>F)</a:t>
            </a:r>
            <a:r>
              <a:rPr lang="en-GB" sz="1000" dirty="0">
                <a:effectLst/>
                <a:latin typeface="Arial"/>
                <a:ea typeface="Calibri"/>
                <a:cs typeface="Arial"/>
              </a:rPr>
              <a:t> relatively easily as the advice aligned with current national guidance.</a:t>
            </a:r>
          </a:p>
          <a:p>
            <a:pPr>
              <a:spcBef>
                <a:spcPts val="300"/>
              </a:spcBef>
              <a:spcAft>
                <a:spcPts val="800"/>
              </a:spcAft>
            </a:pPr>
            <a:endParaRPr lang="en-GB" sz="1000" dirty="0">
              <a:effectLst/>
              <a:latin typeface="Arial"/>
              <a:ea typeface="Calibri"/>
              <a:cs typeface="Arial"/>
            </a:endParaRPr>
          </a:p>
          <a:p>
            <a:pPr>
              <a:spcBef>
                <a:spcPts val="300"/>
              </a:spcBef>
              <a:spcAft>
                <a:spcPts val="800"/>
              </a:spcAft>
            </a:pPr>
            <a:r>
              <a:rPr lang="en-GB" sz="1000" dirty="0">
                <a:effectLst/>
                <a:latin typeface="Arial"/>
                <a:ea typeface="Calibri"/>
                <a:cs typeface="Arial"/>
              </a:rPr>
              <a:t>The Integrated Care Board Medicines Optimisation Team</a:t>
            </a:r>
            <a:r>
              <a:rPr lang="en-GB" sz="1000" dirty="0">
                <a:latin typeface="Arial"/>
                <a:ea typeface="Calibri"/>
                <a:cs typeface="Arial"/>
              </a:rPr>
              <a:t> </a:t>
            </a:r>
            <a:r>
              <a:rPr lang="en-GB" sz="1000" dirty="0">
                <a:effectLst/>
                <a:latin typeface="Arial"/>
                <a:ea typeface="Calibri"/>
                <a:cs typeface="Arial"/>
              </a:rPr>
              <a:t>worked in collaboration with the opioid CRG and PACEF to agree the final formulary wording changes.</a:t>
            </a:r>
          </a:p>
          <a:p>
            <a:pPr marL="194310">
              <a:lnSpc>
                <a:spcPct val="100000"/>
              </a:lnSpc>
              <a:spcBef>
                <a:spcPts val="1195"/>
              </a:spcBef>
            </a:pPr>
            <a:endParaRPr sz="1100" dirty="0">
              <a:latin typeface="Arial" panose="020B0604020202020204" pitchFamily="34" charset="0"/>
              <a:cs typeface="Arial" panose="020B0604020202020204" pitchFamily="34" charset="0"/>
            </a:endParaRPr>
          </a:p>
        </p:txBody>
      </p:sp>
      <p:pic>
        <p:nvPicPr>
          <p:cNvPr id="4" name="Picture 3" descr="A logo for a health innovation&#10;&#10;Description automatically generated">
            <a:extLst>
              <a:ext uri="{FF2B5EF4-FFF2-40B4-BE49-F238E27FC236}">
                <a16:creationId xmlns:a16="http://schemas.microsoft.com/office/drawing/2014/main" id="{F92ABEB9-858C-9B01-151B-7D0E30F7C47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73270" y="9406191"/>
            <a:ext cx="926797" cy="753809"/>
          </a:xfrm>
          <a:prstGeom prst="rect">
            <a:avLst/>
          </a:prstGeom>
        </p:spPr>
      </p:pic>
      <p:sp>
        <p:nvSpPr>
          <p:cNvPr id="2" name="TextBox 1">
            <a:extLst>
              <a:ext uri="{FF2B5EF4-FFF2-40B4-BE49-F238E27FC236}">
                <a16:creationId xmlns:a16="http://schemas.microsoft.com/office/drawing/2014/main" id="{08DE9DDB-9925-2621-047C-38A17A47DE15}"/>
              </a:ext>
            </a:extLst>
          </p:cNvPr>
          <p:cNvSpPr txBox="1"/>
          <p:nvPr/>
        </p:nvSpPr>
        <p:spPr>
          <a:xfrm>
            <a:off x="3850054" y="5674901"/>
            <a:ext cx="3481517" cy="923330"/>
          </a:xfrm>
          <a:prstGeom prst="rect">
            <a:avLst/>
          </a:prstGeom>
          <a:solidFill>
            <a:schemeClr val="bg1"/>
          </a:solidFill>
        </p:spPr>
        <p:txBody>
          <a:bodyPr wrap="square" rtlCol="0">
            <a:spAutoFit/>
          </a:bodyPr>
          <a:lstStyle/>
          <a:p>
            <a:r>
              <a:rPr lang="en-US" sz="1400" b="1" dirty="0">
                <a:solidFill>
                  <a:srgbClr val="005EB8"/>
                </a:solidFill>
                <a:effectLst/>
                <a:latin typeface="Arial" panose="020B0604020202020204" pitchFamily="34" charset="0"/>
                <a:cs typeface="Arial" panose="020B0604020202020204" pitchFamily="34" charset="0"/>
              </a:rPr>
              <a:t>Mission</a:t>
            </a:r>
          </a:p>
          <a:p>
            <a:r>
              <a:rPr lang="en-US" sz="1000" dirty="0">
                <a:solidFill>
                  <a:srgbClr val="231F20"/>
                </a:solidFill>
                <a:effectLst/>
                <a:latin typeface="Arial" panose="020B0604020202020204" pitchFamily="34" charset="0"/>
                <a:cs typeface="Arial" panose="020B0604020202020204" pitchFamily="34" charset="0"/>
              </a:rPr>
              <a:t>The CRG’s mission is to provide education and support for all those living with persistent pain in Lincolnshire, whilst promoting safe and rational prescribing and deprescribing of opioid medication where appropriate.</a:t>
            </a:r>
            <a:endParaRPr lang="en-GB" sz="1000" dirty="0">
              <a:latin typeface="Arial" panose="020B0604020202020204" pitchFamily="34" charset="0"/>
              <a:cs typeface="Arial" panose="020B0604020202020204" pitchFamily="34" charset="0"/>
            </a:endParaRPr>
          </a:p>
        </p:txBody>
      </p:sp>
      <p:pic>
        <p:nvPicPr>
          <p:cNvPr id="1026" name="Picture 3">
            <a:extLst>
              <a:ext uri="{FF2B5EF4-FFF2-40B4-BE49-F238E27FC236}">
                <a16:creationId xmlns:a16="http://schemas.microsoft.com/office/drawing/2014/main" id="{AB2F1958-318F-3753-4E2F-0AE8C1E95B0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360769" y="133209"/>
            <a:ext cx="1733550"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F38757-667C-7B11-D265-017D24A8936C}"/>
            </a:ext>
          </a:extLst>
        </p:cNvPr>
        <p:cNvGrpSpPr/>
        <p:nvPr/>
      </p:nvGrpSpPr>
      <p:grpSpPr>
        <a:xfrm>
          <a:off x="0" y="0"/>
          <a:ext cx="0" cy="0"/>
          <a:chOff x="0" y="0"/>
          <a:chExt cx="0" cy="0"/>
        </a:xfrm>
      </p:grpSpPr>
      <p:sp>
        <p:nvSpPr>
          <p:cNvPr id="83" name="Rectangle 82">
            <a:extLst>
              <a:ext uri="{FF2B5EF4-FFF2-40B4-BE49-F238E27FC236}">
                <a16:creationId xmlns:a16="http://schemas.microsoft.com/office/drawing/2014/main" id="{7F19C74B-0470-9F09-959F-B0A75C06A477}"/>
              </a:ext>
            </a:extLst>
          </p:cNvPr>
          <p:cNvSpPr/>
          <p:nvPr/>
        </p:nvSpPr>
        <p:spPr>
          <a:xfrm>
            <a:off x="0" y="1300022"/>
            <a:ext cx="16256001" cy="8091530"/>
          </a:xfrm>
          <a:prstGeom prst="rect">
            <a:avLst/>
          </a:prstGeom>
          <a:solidFill>
            <a:srgbClr val="005E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3" name="object 3">
            <a:extLst>
              <a:ext uri="{FF2B5EF4-FFF2-40B4-BE49-F238E27FC236}">
                <a16:creationId xmlns:a16="http://schemas.microsoft.com/office/drawing/2014/main" id="{9D2E9EF4-A765-DA23-9DCA-854C2697F61F}"/>
              </a:ext>
            </a:extLst>
          </p:cNvPr>
          <p:cNvSpPr/>
          <p:nvPr/>
        </p:nvSpPr>
        <p:spPr>
          <a:xfrm>
            <a:off x="883477" y="2754262"/>
            <a:ext cx="14744615" cy="2859138"/>
          </a:xfrm>
          <a:custGeom>
            <a:avLst/>
            <a:gdLst/>
            <a:ahLst/>
            <a:cxnLst/>
            <a:rect l="l" t="t" r="r" b="b"/>
            <a:pathLst>
              <a:path w="7112000" h="2986404">
                <a:moveTo>
                  <a:pt x="7112000" y="0"/>
                </a:moveTo>
                <a:lnTo>
                  <a:pt x="0" y="0"/>
                </a:lnTo>
                <a:lnTo>
                  <a:pt x="0" y="2985998"/>
                </a:lnTo>
                <a:lnTo>
                  <a:pt x="7112000" y="2985998"/>
                </a:lnTo>
                <a:lnTo>
                  <a:pt x="7112000" y="0"/>
                </a:lnTo>
                <a:close/>
              </a:path>
            </a:pathLst>
          </a:custGeom>
          <a:solidFill>
            <a:srgbClr val="FFFFFF"/>
          </a:solidFill>
        </p:spPr>
        <p:txBody>
          <a:bodyPr wrap="square" lIns="72000" tIns="144000" rIns="72000" bIns="72000" numCol="2" spcCol="360000" rtlCol="0" anchor="t"/>
          <a:lstStyle/>
          <a:p>
            <a:pPr>
              <a:spcBef>
                <a:spcPts val="300"/>
              </a:spcBef>
            </a:pPr>
            <a:r>
              <a:rPr lang="en-GB" sz="1400" b="1" spc="-10" dirty="0">
                <a:solidFill>
                  <a:srgbClr val="005EB8"/>
                </a:solidFill>
                <a:latin typeface="Arial" panose="020B0604020202020204" pitchFamily="34" charset="0"/>
                <a:cs typeface="Arial" panose="020B0604020202020204" pitchFamily="34" charset="0"/>
              </a:rPr>
              <a:t>What was the process?</a:t>
            </a:r>
            <a:r>
              <a:rPr lang="en-GB" sz="1100" dirty="0">
                <a:solidFill>
                  <a:srgbClr val="005EB8"/>
                </a:solidFill>
                <a:latin typeface="Arial" panose="020B0604020202020204" pitchFamily="34" charset="0"/>
                <a:cs typeface="Arial" panose="020B0604020202020204" pitchFamily="34" charset="0"/>
              </a:rPr>
              <a:t> </a:t>
            </a:r>
          </a:p>
          <a:p>
            <a:pPr>
              <a:spcBef>
                <a:spcPts val="300"/>
              </a:spcBef>
            </a:pPr>
            <a:r>
              <a:rPr lang="en-GB" sz="1000" dirty="0">
                <a:latin typeface="Arial" panose="020B0604020202020204" pitchFamily="34" charset="0"/>
                <a:cs typeface="Arial" panose="020B0604020202020204" pitchFamily="34" charset="0"/>
              </a:rPr>
              <a:t>The Clinical Lead of the CRG, presented the suggested changes to the Lincolnshire PACEF. </a:t>
            </a:r>
          </a:p>
          <a:p>
            <a:pPr>
              <a:spcBef>
                <a:spcPts val="300"/>
              </a:spcBef>
            </a:pPr>
            <a:r>
              <a:rPr lang="en-GB" sz="1000" dirty="0">
                <a:latin typeface="Arial" panose="020B0604020202020204" pitchFamily="34" charset="0"/>
                <a:cs typeface="Arial" panose="020B0604020202020204" pitchFamily="34" charset="0"/>
              </a:rPr>
              <a:t>The audience raised two key concerns:</a:t>
            </a:r>
          </a:p>
          <a:p>
            <a:pPr marL="171450" indent="-171450">
              <a:spcBef>
                <a:spcPts val="300"/>
              </a:spcBef>
              <a:buFont typeface="Arial" panose="020B0604020202020204" pitchFamily="34" charset="0"/>
              <a:buChar char="•"/>
            </a:pPr>
            <a:r>
              <a:rPr lang="en-GB" sz="1000" dirty="0">
                <a:latin typeface="Arial" panose="020B0604020202020204" pitchFamily="34" charset="0"/>
                <a:cs typeface="Arial" panose="020B0604020202020204" pitchFamily="34" charset="0"/>
              </a:rPr>
              <a:t>If clinicians can’t ‘prescribe’ what are their other options?</a:t>
            </a:r>
          </a:p>
          <a:p>
            <a:pPr marL="171450" indent="-171450">
              <a:spcBef>
                <a:spcPts val="300"/>
              </a:spcBef>
              <a:buFont typeface="Arial" panose="020B0604020202020204" pitchFamily="34" charset="0"/>
              <a:buChar char="•"/>
            </a:pPr>
            <a:r>
              <a:rPr lang="en-GB" sz="1000" dirty="0">
                <a:latin typeface="Arial" panose="020B0604020202020204" pitchFamily="34" charset="0"/>
                <a:cs typeface="Arial" panose="020B0604020202020204" pitchFamily="34" charset="0"/>
              </a:rPr>
              <a:t>What about historical prescribing for patients that are already on opioids?</a:t>
            </a:r>
          </a:p>
          <a:p>
            <a:pPr>
              <a:spcBef>
                <a:spcPts val="300"/>
              </a:spcBef>
            </a:pPr>
            <a:endParaRPr lang="en-GB" sz="1000" dirty="0">
              <a:latin typeface="Arial" panose="020B0604020202020204" pitchFamily="34" charset="0"/>
              <a:cs typeface="Arial" panose="020B0604020202020204" pitchFamily="34" charset="0"/>
            </a:endParaRPr>
          </a:p>
          <a:p>
            <a:pPr>
              <a:spcBef>
                <a:spcPts val="300"/>
              </a:spcBef>
            </a:pPr>
            <a:r>
              <a:rPr lang="en-GB" sz="1000" dirty="0">
                <a:latin typeface="Arial" panose="020B0604020202020204" pitchFamily="34" charset="0"/>
                <a:cs typeface="Arial" panose="020B0604020202020204" pitchFamily="34" charset="0"/>
              </a:rPr>
              <a:t>The CRG had already created a foundation for these changes and thus were able to address these concerns. T</a:t>
            </a:r>
            <a:r>
              <a:rPr lang="en-GB" sz="1000" dirty="0">
                <a:effectLst/>
                <a:latin typeface="Arial" panose="020B0604020202020204" pitchFamily="34" charset="0"/>
                <a:ea typeface="Aptos" panose="020B0004020202020204" pitchFamily="34" charset="0"/>
                <a:cs typeface="Arial" panose="020B0604020202020204" pitchFamily="34" charset="0"/>
              </a:rPr>
              <a:t>he Lincolnshire 4-Step Approach guidelines had already been created</a:t>
            </a:r>
            <a:r>
              <a:rPr lang="en-GB" sz="1000" dirty="0">
                <a:latin typeface="Arial" panose="020B0604020202020204" pitchFamily="34" charset="0"/>
                <a:ea typeface="Aptos" panose="020B0004020202020204" pitchFamily="34" charset="0"/>
                <a:cs typeface="Arial" panose="020B0604020202020204" pitchFamily="34" charset="0"/>
              </a:rPr>
              <a:t> </a:t>
            </a:r>
            <a:r>
              <a:rPr lang="en-GB" sz="1000" dirty="0">
                <a:effectLst/>
                <a:latin typeface="Arial" panose="020B0604020202020204" pitchFamily="34" charset="0"/>
                <a:ea typeface="Aptos" panose="020B0004020202020204" pitchFamily="34" charset="0"/>
                <a:cs typeface="Arial" panose="020B0604020202020204" pitchFamily="34" charset="0"/>
              </a:rPr>
              <a:t>to support healthcare professionals in reviewing patients who are already taking long-term, regular opioids. In addition, the CRG had developed a number of non-pharmacological community resources to support those living with pain. These include: </a:t>
            </a:r>
            <a:endParaRPr lang="en-GB" sz="1000" dirty="0">
              <a:latin typeface="Arial" panose="020B0604020202020204" pitchFamily="34" charset="0"/>
              <a:cs typeface="Arial" panose="020B0604020202020204" pitchFamily="34" charset="0"/>
            </a:endParaRPr>
          </a:p>
          <a:p>
            <a:pPr marL="171450" lvl="4" indent="-171450">
              <a:spcBef>
                <a:spcPts val="300"/>
              </a:spcBef>
              <a:buFont typeface="Courier New" panose="02070309020205020404" pitchFamily="49" charset="0"/>
              <a:buChar char="o"/>
            </a:pPr>
            <a:r>
              <a:rPr lang="en-GB" sz="1000" dirty="0">
                <a:latin typeface="Arial" panose="020B0604020202020204" pitchFamily="34" charset="0"/>
                <a:cs typeface="Arial" panose="020B0604020202020204" pitchFamily="34" charset="0"/>
              </a:rPr>
              <a:t>Lincolnshire Empowered Relief. A two-hour online pain class, based on Empowered Relief (developed at Stanford University).  </a:t>
            </a:r>
          </a:p>
          <a:p>
            <a:pPr marL="171450" lvl="4" indent="-171450">
              <a:spcBef>
                <a:spcPts val="300"/>
              </a:spcBef>
              <a:buFont typeface="Courier New" panose="02070309020205020404" pitchFamily="49" charset="0"/>
              <a:buChar char="o"/>
            </a:pPr>
            <a:r>
              <a:rPr lang="en-GB" sz="1000" dirty="0">
                <a:latin typeface="Arial" panose="020B0604020202020204" pitchFamily="34" charset="0"/>
                <a:cs typeface="Arial" panose="020B0604020202020204" pitchFamily="34" charset="0"/>
              </a:rPr>
              <a:t>Lincolnshire Pain Cafe: Developed from the Cornwall model, virtual and face to face pain cafes combine peer to peer support with bitesize education, based on the 10-Footsteps programme from Live Well with Pain. </a:t>
            </a:r>
          </a:p>
          <a:p>
            <a:pPr marL="171450" lvl="4" indent="-171450">
              <a:spcBef>
                <a:spcPts val="300"/>
              </a:spcBef>
              <a:buFont typeface="Courier New" panose="02070309020205020404" pitchFamily="49" charset="0"/>
              <a:buChar char="o"/>
            </a:pPr>
            <a:r>
              <a:rPr lang="en-GB" sz="1000" dirty="0">
                <a:latin typeface="Arial" panose="020B0604020202020204" pitchFamily="34" charset="0"/>
                <a:cs typeface="Arial" panose="020B0604020202020204" pitchFamily="34" charset="0"/>
              </a:rPr>
              <a:t>Lincolnshire Sleep School. Based on the principles of </a:t>
            </a:r>
            <a:r>
              <a:rPr lang="en-GB" sz="1000" dirty="0" err="1">
                <a:latin typeface="Arial" panose="020B0604020202020204" pitchFamily="34" charset="0"/>
                <a:cs typeface="Arial" panose="020B0604020202020204" pitchFamily="34" charset="0"/>
              </a:rPr>
              <a:t>CBTi</a:t>
            </a:r>
            <a:r>
              <a:rPr lang="en-GB" sz="1000" dirty="0">
                <a:latin typeface="Arial" panose="020B0604020202020204" pitchFamily="34" charset="0"/>
                <a:cs typeface="Arial" panose="020B0604020202020204" pitchFamily="34" charset="0"/>
              </a:rPr>
              <a:t>, a 3-session deeper dive into pain and sleep.</a:t>
            </a:r>
          </a:p>
          <a:p>
            <a:pPr marL="171450" lvl="4" indent="-171450">
              <a:spcBef>
                <a:spcPts val="300"/>
              </a:spcBef>
              <a:buFont typeface="Courier New" panose="02070309020205020404" pitchFamily="49" charset="0"/>
              <a:buChar char="o"/>
            </a:pPr>
            <a:r>
              <a:rPr lang="en-GB" sz="1000" dirty="0">
                <a:latin typeface="Arial" panose="020B0604020202020204" pitchFamily="34" charset="0"/>
                <a:cs typeface="Arial" panose="020B0604020202020204" pitchFamily="34" charset="0"/>
              </a:rPr>
              <a:t>Lincolnshire Eating for Pain. A one session deeper dive into pain and nutrition. </a:t>
            </a:r>
          </a:p>
          <a:p>
            <a:pPr marL="171450" lvl="4" indent="-171450">
              <a:spcBef>
                <a:spcPts val="300"/>
              </a:spcBef>
              <a:buFont typeface="Courier New" panose="02070309020205020404" pitchFamily="49" charset="0"/>
              <a:buChar char="o"/>
            </a:pPr>
            <a:r>
              <a:rPr lang="en-GB" sz="1000" dirty="0">
                <a:latin typeface="Arial" panose="020B0604020202020204" pitchFamily="34" charset="0"/>
                <a:cs typeface="Arial" panose="020B0604020202020204" pitchFamily="34" charset="0"/>
              </a:rPr>
              <a:t>Lincolnshire Pain Star. A website bringing all resources and booking into one place. </a:t>
            </a:r>
          </a:p>
          <a:p>
            <a:pPr marL="171450" lvl="4" indent="-171450">
              <a:spcBef>
                <a:spcPts val="300"/>
              </a:spcBef>
              <a:buFont typeface="Courier New" panose="02070309020205020404" pitchFamily="49" charset="0"/>
              <a:buChar char="o"/>
            </a:pPr>
            <a:endParaRPr lang="en-GB" sz="1000" dirty="0">
              <a:latin typeface="Arial" panose="020B0604020202020204" pitchFamily="34" charset="0"/>
              <a:cs typeface="Arial" panose="020B0604020202020204" pitchFamily="34" charset="0"/>
            </a:endParaRPr>
          </a:p>
          <a:p>
            <a:pPr>
              <a:spcBef>
                <a:spcPts val="300"/>
              </a:spcBef>
            </a:pPr>
            <a:r>
              <a:rPr lang="en-GB" sz="1000" dirty="0">
                <a:latin typeface="Arial" panose="020B0604020202020204" pitchFamily="34" charset="0"/>
                <a:cs typeface="Arial" panose="020B0604020202020204" pitchFamily="34" charset="0"/>
              </a:rPr>
              <a:t>To support healthcare professionals, the CRG:</a:t>
            </a:r>
          </a:p>
          <a:p>
            <a:pPr marL="171450" indent="-171450">
              <a:spcBef>
                <a:spcPts val="300"/>
              </a:spcBef>
              <a:buFont typeface="Courier New" panose="02070309020205020404" pitchFamily="49" charset="0"/>
              <a:buChar char="o"/>
            </a:pPr>
            <a:r>
              <a:rPr lang="en-GB" sz="1000" dirty="0">
                <a:latin typeface="Arial" panose="020B0604020202020204" pitchFamily="34" charset="0"/>
                <a:cs typeface="Arial" panose="020B0604020202020204" pitchFamily="34" charset="0"/>
              </a:rPr>
              <a:t>Have developed chronic pain, opioid and </a:t>
            </a:r>
            <a:r>
              <a:rPr lang="en-GB" sz="1000" dirty="0" err="1">
                <a:latin typeface="Arial" panose="020B0604020202020204" pitchFamily="34" charset="0"/>
                <a:cs typeface="Arial" panose="020B0604020202020204" pitchFamily="34" charset="0"/>
              </a:rPr>
              <a:t>gabapentinoid</a:t>
            </a:r>
            <a:r>
              <a:rPr lang="en-GB" sz="1000" dirty="0">
                <a:latin typeface="Arial" panose="020B0604020202020204" pitchFamily="34" charset="0"/>
                <a:cs typeface="Arial" panose="020B0604020202020204" pitchFamily="34" charset="0"/>
              </a:rPr>
              <a:t> tapering guidelines</a:t>
            </a:r>
          </a:p>
          <a:p>
            <a:pPr marL="171450" indent="-171450">
              <a:spcBef>
                <a:spcPts val="300"/>
              </a:spcBef>
              <a:buFont typeface="Courier New" panose="02070309020205020404" pitchFamily="49" charset="0"/>
              <a:buChar char="o"/>
            </a:pPr>
            <a:r>
              <a:rPr lang="en-GB" sz="1000" dirty="0">
                <a:latin typeface="Arial" panose="020B0604020202020204" pitchFamily="34" charset="0"/>
                <a:cs typeface="Arial" panose="020B0604020202020204" pitchFamily="34" charset="0"/>
              </a:rPr>
              <a:t>Are working with Live Well with Pain, to bring 10-Footsteps training to Lincolnshire professionals</a:t>
            </a:r>
          </a:p>
          <a:p>
            <a:pPr marL="171450" indent="-171450">
              <a:spcBef>
                <a:spcPts val="300"/>
              </a:spcBef>
              <a:buFont typeface="Courier New" panose="02070309020205020404" pitchFamily="49" charset="0"/>
              <a:buChar char="o"/>
            </a:pPr>
            <a:r>
              <a:rPr lang="en-GB" sz="1000" dirty="0">
                <a:latin typeface="Arial" panose="020B0604020202020204" pitchFamily="34" charset="0"/>
                <a:cs typeface="Arial" panose="020B0604020202020204" pitchFamily="34" charset="0"/>
              </a:rPr>
              <a:t>Provide highly detailed opioid prescribing data packs for every GP practice </a:t>
            </a:r>
          </a:p>
          <a:p>
            <a:pPr marL="171450" indent="-171450">
              <a:spcBef>
                <a:spcPts val="300"/>
              </a:spcBef>
              <a:buFont typeface="Courier New" panose="02070309020205020404" pitchFamily="49" charset="0"/>
              <a:buChar char="o"/>
            </a:pPr>
            <a:r>
              <a:rPr lang="en-GB" sz="1000" dirty="0">
                <a:latin typeface="Arial" panose="020B0604020202020204" pitchFamily="34" charset="0"/>
                <a:cs typeface="Arial" panose="020B0604020202020204" pitchFamily="34" charset="0"/>
              </a:rPr>
              <a:t>Provide educational sessions for foundation level doctors and GP specialist trainees</a:t>
            </a:r>
          </a:p>
          <a:p>
            <a:pPr marL="171450" indent="-171450">
              <a:spcBef>
                <a:spcPts val="300"/>
              </a:spcBef>
              <a:buFont typeface="Courier New" panose="02070309020205020404" pitchFamily="49" charset="0"/>
              <a:buChar char="o"/>
            </a:pPr>
            <a:r>
              <a:rPr lang="en-GB" sz="1000" dirty="0">
                <a:latin typeface="Arial" panose="020B0604020202020204" pitchFamily="34" charset="0"/>
                <a:cs typeface="Arial" panose="020B0604020202020204" pitchFamily="34" charset="0"/>
              </a:rPr>
              <a:t>Supported the introduction of chronic pain ambassadors into GP practices</a:t>
            </a:r>
          </a:p>
          <a:p>
            <a:pPr marL="171450" indent="-171450">
              <a:spcBef>
                <a:spcPts val="300"/>
              </a:spcBef>
              <a:buFont typeface="Courier New" panose="02070309020205020404" pitchFamily="49" charset="0"/>
              <a:buChar char="o"/>
            </a:pPr>
            <a:endParaRPr lang="en-GB" sz="1000" dirty="0">
              <a:latin typeface="Arial" panose="020B0604020202020204" pitchFamily="34" charset="0"/>
              <a:cs typeface="Arial" panose="020B0604020202020204" pitchFamily="34" charset="0"/>
            </a:endParaRPr>
          </a:p>
          <a:p>
            <a:pPr algn="l">
              <a:spcBef>
                <a:spcPts val="300"/>
              </a:spcBef>
            </a:pPr>
            <a:r>
              <a:rPr lang="en-GB" sz="1000" dirty="0">
                <a:latin typeface="Arial" panose="020B0604020202020204" pitchFamily="34" charset="0"/>
                <a:cs typeface="Arial" panose="020B0604020202020204" pitchFamily="34" charset="0"/>
              </a:rPr>
              <a:t>Following agreement for the changes at PACEF, two </a:t>
            </a:r>
            <a:r>
              <a:rPr lang="en-GB" sz="1000">
                <a:latin typeface="Arial" panose="020B0604020202020204" pitchFamily="34" charset="0"/>
                <a:cs typeface="Arial" panose="020B0604020202020204" pitchFamily="34" charset="0"/>
              </a:rPr>
              <a:t>project managers (one at a time) from </a:t>
            </a:r>
            <a:r>
              <a:rPr lang="en-GB" sz="1000" dirty="0">
                <a:latin typeface="Arial" panose="020B0604020202020204" pitchFamily="34" charset="0"/>
                <a:cs typeface="Arial" panose="020B0604020202020204" pitchFamily="34" charset="0"/>
              </a:rPr>
              <a:t>the ICB Medicines Optimisation Team worked with the CRG and PACEF, to agree the formulary wording and implement the changes. </a:t>
            </a:r>
          </a:p>
        </p:txBody>
      </p:sp>
      <p:sp>
        <p:nvSpPr>
          <p:cNvPr id="13" name="object 13">
            <a:extLst>
              <a:ext uri="{FF2B5EF4-FFF2-40B4-BE49-F238E27FC236}">
                <a16:creationId xmlns:a16="http://schemas.microsoft.com/office/drawing/2014/main" id="{4F7212EB-33CF-2CDA-ABA2-9C6009205257}"/>
              </a:ext>
            </a:extLst>
          </p:cNvPr>
          <p:cNvSpPr/>
          <p:nvPr/>
        </p:nvSpPr>
        <p:spPr>
          <a:xfrm>
            <a:off x="8205229" y="6009424"/>
            <a:ext cx="3429000" cy="3045905"/>
          </a:xfrm>
          <a:custGeom>
            <a:avLst/>
            <a:gdLst/>
            <a:ahLst/>
            <a:cxnLst/>
            <a:rect l="l" t="t" r="r" b="b"/>
            <a:pathLst>
              <a:path w="3429000" h="3705225">
                <a:moveTo>
                  <a:pt x="3429000" y="0"/>
                </a:moveTo>
                <a:lnTo>
                  <a:pt x="0" y="0"/>
                </a:lnTo>
                <a:lnTo>
                  <a:pt x="0" y="3704704"/>
                </a:lnTo>
                <a:lnTo>
                  <a:pt x="3429000" y="3704704"/>
                </a:lnTo>
                <a:lnTo>
                  <a:pt x="3429000" y="0"/>
                </a:lnTo>
                <a:close/>
              </a:path>
            </a:pathLst>
          </a:custGeom>
          <a:solidFill>
            <a:srgbClr val="FFFFFF"/>
          </a:solidFill>
        </p:spPr>
        <p:txBody>
          <a:bodyPr wrap="square" lIns="0" tIns="0" rIns="0" bIns="0" rtlCol="0"/>
          <a:lstStyle/>
          <a:p>
            <a:endParaRPr/>
          </a:p>
        </p:txBody>
      </p:sp>
      <p:sp>
        <p:nvSpPr>
          <p:cNvPr id="14" name="object 14">
            <a:extLst>
              <a:ext uri="{FF2B5EF4-FFF2-40B4-BE49-F238E27FC236}">
                <a16:creationId xmlns:a16="http://schemas.microsoft.com/office/drawing/2014/main" id="{90C397A2-D772-CF1E-CE90-6BCE025DE4FF}"/>
              </a:ext>
            </a:extLst>
          </p:cNvPr>
          <p:cNvSpPr txBox="1"/>
          <p:nvPr/>
        </p:nvSpPr>
        <p:spPr>
          <a:xfrm>
            <a:off x="8432482" y="6077011"/>
            <a:ext cx="3074035" cy="310341"/>
          </a:xfrm>
          <a:prstGeom prst="rect">
            <a:avLst/>
          </a:prstGeom>
        </p:spPr>
        <p:txBody>
          <a:bodyPr vert="horz" wrap="square" lIns="0" tIns="93980" rIns="0" bIns="0" rtlCol="0" anchor="t">
            <a:spAutoFit/>
          </a:bodyPr>
          <a:lstStyle/>
          <a:p>
            <a:pPr marL="12700">
              <a:lnSpc>
                <a:spcPct val="100000"/>
              </a:lnSpc>
              <a:spcBef>
                <a:spcPts val="740"/>
              </a:spcBef>
            </a:pPr>
            <a:r>
              <a:rPr lang="en-GB" sz="1400" b="1" dirty="0">
                <a:solidFill>
                  <a:srgbClr val="005EB8"/>
                </a:solidFill>
                <a:latin typeface="Arial"/>
                <a:cs typeface="ARS Maquette Pro"/>
              </a:rPr>
              <a:t>Find out more</a:t>
            </a:r>
            <a:endParaRPr lang="en-GB" sz="1400" dirty="0">
              <a:solidFill>
                <a:srgbClr val="005EB8"/>
              </a:solidFill>
              <a:latin typeface="Arial"/>
              <a:cs typeface="ARS Maquette Pro"/>
            </a:endParaRPr>
          </a:p>
        </p:txBody>
      </p:sp>
      <p:grpSp>
        <p:nvGrpSpPr>
          <p:cNvPr id="15" name="object 15">
            <a:extLst>
              <a:ext uri="{FF2B5EF4-FFF2-40B4-BE49-F238E27FC236}">
                <a16:creationId xmlns:a16="http://schemas.microsoft.com/office/drawing/2014/main" id="{F70426BB-C76E-C8EF-55D0-B1CF7E483AB9}"/>
              </a:ext>
            </a:extLst>
          </p:cNvPr>
          <p:cNvGrpSpPr/>
          <p:nvPr/>
        </p:nvGrpSpPr>
        <p:grpSpPr>
          <a:xfrm>
            <a:off x="10997084" y="5762645"/>
            <a:ext cx="5253355" cy="3972560"/>
            <a:chOff x="11003158" y="6187900"/>
            <a:chExt cx="5253355" cy="3972560"/>
          </a:xfrm>
        </p:grpSpPr>
        <p:sp>
          <p:nvSpPr>
            <p:cNvPr id="16" name="object 16">
              <a:extLst>
                <a:ext uri="{FF2B5EF4-FFF2-40B4-BE49-F238E27FC236}">
                  <a16:creationId xmlns:a16="http://schemas.microsoft.com/office/drawing/2014/main" id="{23FF34D4-680A-FE65-3F77-06C40DA32708}"/>
                </a:ext>
              </a:extLst>
            </p:cNvPr>
            <p:cNvSpPr/>
            <p:nvPr/>
          </p:nvSpPr>
          <p:spPr>
            <a:xfrm>
              <a:off x="11003158" y="6187900"/>
              <a:ext cx="5253355" cy="3972560"/>
            </a:xfrm>
            <a:custGeom>
              <a:avLst/>
              <a:gdLst/>
              <a:ahLst/>
              <a:cxnLst/>
              <a:rect l="l" t="t" r="r" b="b"/>
              <a:pathLst>
                <a:path w="5253355" h="3972559">
                  <a:moveTo>
                    <a:pt x="2799664" y="0"/>
                  </a:moveTo>
                  <a:lnTo>
                    <a:pt x="2750934" y="405"/>
                  </a:lnTo>
                  <a:lnTo>
                    <a:pt x="2702406" y="1618"/>
                  </a:lnTo>
                  <a:lnTo>
                    <a:pt x="2654087" y="3630"/>
                  </a:lnTo>
                  <a:lnTo>
                    <a:pt x="2605981" y="6437"/>
                  </a:lnTo>
                  <a:lnTo>
                    <a:pt x="2558098" y="10031"/>
                  </a:lnTo>
                  <a:lnTo>
                    <a:pt x="2510443" y="14405"/>
                  </a:lnTo>
                  <a:lnTo>
                    <a:pt x="2463022" y="19554"/>
                  </a:lnTo>
                  <a:lnTo>
                    <a:pt x="2415844" y="25470"/>
                  </a:lnTo>
                  <a:lnTo>
                    <a:pt x="2368913" y="32147"/>
                  </a:lnTo>
                  <a:lnTo>
                    <a:pt x="2322238" y="39578"/>
                  </a:lnTo>
                  <a:lnTo>
                    <a:pt x="2275825" y="47757"/>
                  </a:lnTo>
                  <a:lnTo>
                    <a:pt x="2229680" y="56677"/>
                  </a:lnTo>
                  <a:lnTo>
                    <a:pt x="2183811" y="66333"/>
                  </a:lnTo>
                  <a:lnTo>
                    <a:pt x="2138224" y="76716"/>
                  </a:lnTo>
                  <a:lnTo>
                    <a:pt x="2092925" y="87821"/>
                  </a:lnTo>
                  <a:lnTo>
                    <a:pt x="2047922" y="99640"/>
                  </a:lnTo>
                  <a:lnTo>
                    <a:pt x="2003221" y="112169"/>
                  </a:lnTo>
                  <a:lnTo>
                    <a:pt x="1958829" y="125399"/>
                  </a:lnTo>
                  <a:lnTo>
                    <a:pt x="1914753" y="139324"/>
                  </a:lnTo>
                  <a:lnTo>
                    <a:pt x="1870999" y="153938"/>
                  </a:lnTo>
                  <a:lnTo>
                    <a:pt x="1827574" y="169235"/>
                  </a:lnTo>
                  <a:lnTo>
                    <a:pt x="1784485" y="185207"/>
                  </a:lnTo>
                  <a:lnTo>
                    <a:pt x="1741739" y="201848"/>
                  </a:lnTo>
                  <a:lnTo>
                    <a:pt x="1699342" y="219151"/>
                  </a:lnTo>
                  <a:lnTo>
                    <a:pt x="1657300" y="237111"/>
                  </a:lnTo>
                  <a:lnTo>
                    <a:pt x="1615622" y="255720"/>
                  </a:lnTo>
                  <a:lnTo>
                    <a:pt x="1574313" y="274971"/>
                  </a:lnTo>
                  <a:lnTo>
                    <a:pt x="1533380" y="294859"/>
                  </a:lnTo>
                  <a:lnTo>
                    <a:pt x="1492830" y="315377"/>
                  </a:lnTo>
                  <a:lnTo>
                    <a:pt x="1452669" y="336518"/>
                  </a:lnTo>
                  <a:lnTo>
                    <a:pt x="1412905" y="358275"/>
                  </a:lnTo>
                  <a:lnTo>
                    <a:pt x="1373544" y="380643"/>
                  </a:lnTo>
                  <a:lnTo>
                    <a:pt x="1334593" y="403613"/>
                  </a:lnTo>
                  <a:lnTo>
                    <a:pt x="1296058" y="427181"/>
                  </a:lnTo>
                  <a:lnTo>
                    <a:pt x="1257946" y="451339"/>
                  </a:lnTo>
                  <a:lnTo>
                    <a:pt x="1220265" y="476081"/>
                  </a:lnTo>
                  <a:lnTo>
                    <a:pt x="1183020" y="501400"/>
                  </a:lnTo>
                  <a:lnTo>
                    <a:pt x="1146218" y="527289"/>
                  </a:lnTo>
                  <a:lnTo>
                    <a:pt x="1109867" y="553743"/>
                  </a:lnTo>
                  <a:lnTo>
                    <a:pt x="1073972" y="580754"/>
                  </a:lnTo>
                  <a:lnTo>
                    <a:pt x="1038541" y="608316"/>
                  </a:lnTo>
                  <a:lnTo>
                    <a:pt x="1003580" y="636423"/>
                  </a:lnTo>
                  <a:lnTo>
                    <a:pt x="969096" y="665067"/>
                  </a:lnTo>
                  <a:lnTo>
                    <a:pt x="935096" y="694242"/>
                  </a:lnTo>
                  <a:lnTo>
                    <a:pt x="901586" y="723943"/>
                  </a:lnTo>
                  <a:lnTo>
                    <a:pt x="868574" y="754161"/>
                  </a:lnTo>
                  <a:lnTo>
                    <a:pt x="836065" y="784891"/>
                  </a:lnTo>
                  <a:lnTo>
                    <a:pt x="804067" y="816126"/>
                  </a:lnTo>
                  <a:lnTo>
                    <a:pt x="772587" y="847859"/>
                  </a:lnTo>
                  <a:lnTo>
                    <a:pt x="741630" y="880084"/>
                  </a:lnTo>
                  <a:lnTo>
                    <a:pt x="711204" y="912795"/>
                  </a:lnTo>
                  <a:lnTo>
                    <a:pt x="681316" y="945984"/>
                  </a:lnTo>
                  <a:lnTo>
                    <a:pt x="651972" y="979646"/>
                  </a:lnTo>
                  <a:lnTo>
                    <a:pt x="623179" y="1013773"/>
                  </a:lnTo>
                  <a:lnTo>
                    <a:pt x="594943" y="1048359"/>
                  </a:lnTo>
                  <a:lnTo>
                    <a:pt x="567272" y="1083398"/>
                  </a:lnTo>
                  <a:lnTo>
                    <a:pt x="540172" y="1118882"/>
                  </a:lnTo>
                  <a:lnTo>
                    <a:pt x="513650" y="1154806"/>
                  </a:lnTo>
                  <a:lnTo>
                    <a:pt x="487713" y="1191163"/>
                  </a:lnTo>
                  <a:lnTo>
                    <a:pt x="462366" y="1227946"/>
                  </a:lnTo>
                  <a:lnTo>
                    <a:pt x="437618" y="1265149"/>
                  </a:lnTo>
                  <a:lnTo>
                    <a:pt x="413475" y="1302765"/>
                  </a:lnTo>
                  <a:lnTo>
                    <a:pt x="389943" y="1340787"/>
                  </a:lnTo>
                  <a:lnTo>
                    <a:pt x="367029" y="1379210"/>
                  </a:lnTo>
                  <a:lnTo>
                    <a:pt x="344740" y="1418025"/>
                  </a:lnTo>
                  <a:lnTo>
                    <a:pt x="323083" y="1457228"/>
                  </a:lnTo>
                  <a:lnTo>
                    <a:pt x="302064" y="1496811"/>
                  </a:lnTo>
                  <a:lnTo>
                    <a:pt x="281690" y="1536768"/>
                  </a:lnTo>
                  <a:lnTo>
                    <a:pt x="261968" y="1577092"/>
                  </a:lnTo>
                  <a:lnTo>
                    <a:pt x="242904" y="1617777"/>
                  </a:lnTo>
                  <a:lnTo>
                    <a:pt x="224506" y="1658815"/>
                  </a:lnTo>
                  <a:lnTo>
                    <a:pt x="206779" y="1700202"/>
                  </a:lnTo>
                  <a:lnTo>
                    <a:pt x="189732" y="1741929"/>
                  </a:lnTo>
                  <a:lnTo>
                    <a:pt x="173370" y="1783990"/>
                  </a:lnTo>
                  <a:lnTo>
                    <a:pt x="157699" y="1826379"/>
                  </a:lnTo>
                  <a:lnTo>
                    <a:pt x="142728" y="1869090"/>
                  </a:lnTo>
                  <a:lnTo>
                    <a:pt x="128463" y="1912115"/>
                  </a:lnTo>
                  <a:lnTo>
                    <a:pt x="114909" y="1955449"/>
                  </a:lnTo>
                  <a:lnTo>
                    <a:pt x="102075" y="1999084"/>
                  </a:lnTo>
                  <a:lnTo>
                    <a:pt x="89966" y="2043013"/>
                  </a:lnTo>
                  <a:lnTo>
                    <a:pt x="78590" y="2087232"/>
                  </a:lnTo>
                  <a:lnTo>
                    <a:pt x="67953" y="2131732"/>
                  </a:lnTo>
                  <a:lnTo>
                    <a:pt x="58062" y="2176508"/>
                  </a:lnTo>
                  <a:lnTo>
                    <a:pt x="48924" y="2221552"/>
                  </a:lnTo>
                  <a:lnTo>
                    <a:pt x="40545" y="2266858"/>
                  </a:lnTo>
                  <a:lnTo>
                    <a:pt x="32932" y="2312421"/>
                  </a:lnTo>
                  <a:lnTo>
                    <a:pt x="26092" y="2358232"/>
                  </a:lnTo>
                  <a:lnTo>
                    <a:pt x="20032" y="2404285"/>
                  </a:lnTo>
                  <a:lnTo>
                    <a:pt x="14757" y="2450575"/>
                  </a:lnTo>
                  <a:lnTo>
                    <a:pt x="10276" y="2497094"/>
                  </a:lnTo>
                  <a:lnTo>
                    <a:pt x="6594" y="2543836"/>
                  </a:lnTo>
                  <a:lnTo>
                    <a:pt x="3719" y="2590794"/>
                  </a:lnTo>
                  <a:lnTo>
                    <a:pt x="1657" y="2637962"/>
                  </a:lnTo>
                  <a:lnTo>
                    <a:pt x="415" y="2685332"/>
                  </a:lnTo>
                  <a:lnTo>
                    <a:pt x="0" y="2732900"/>
                  </a:lnTo>
                  <a:lnTo>
                    <a:pt x="415" y="2780467"/>
                  </a:lnTo>
                  <a:lnTo>
                    <a:pt x="1657" y="2827837"/>
                  </a:lnTo>
                  <a:lnTo>
                    <a:pt x="3719" y="2875005"/>
                  </a:lnTo>
                  <a:lnTo>
                    <a:pt x="6594" y="2921962"/>
                  </a:lnTo>
                  <a:lnTo>
                    <a:pt x="10276" y="2968704"/>
                  </a:lnTo>
                  <a:lnTo>
                    <a:pt x="14757" y="3015222"/>
                  </a:lnTo>
                  <a:lnTo>
                    <a:pt x="20032" y="3061512"/>
                  </a:lnTo>
                  <a:lnTo>
                    <a:pt x="26092" y="3107565"/>
                  </a:lnTo>
                  <a:lnTo>
                    <a:pt x="32932" y="3153376"/>
                  </a:lnTo>
                  <a:lnTo>
                    <a:pt x="40545" y="3198938"/>
                  </a:lnTo>
                  <a:lnTo>
                    <a:pt x="48924" y="3244244"/>
                  </a:lnTo>
                  <a:lnTo>
                    <a:pt x="58062" y="3289288"/>
                  </a:lnTo>
                  <a:lnTo>
                    <a:pt x="67953" y="3334063"/>
                  </a:lnTo>
                  <a:lnTo>
                    <a:pt x="78590" y="3378563"/>
                  </a:lnTo>
                  <a:lnTo>
                    <a:pt x="89966" y="3422781"/>
                  </a:lnTo>
                  <a:lnTo>
                    <a:pt x="102075" y="3466711"/>
                  </a:lnTo>
                  <a:lnTo>
                    <a:pt x="114909" y="3510345"/>
                  </a:lnTo>
                  <a:lnTo>
                    <a:pt x="128463" y="3553678"/>
                  </a:lnTo>
                  <a:lnTo>
                    <a:pt x="142728" y="3596703"/>
                  </a:lnTo>
                  <a:lnTo>
                    <a:pt x="157699" y="3639414"/>
                  </a:lnTo>
                  <a:lnTo>
                    <a:pt x="173370" y="3681803"/>
                  </a:lnTo>
                  <a:lnTo>
                    <a:pt x="189732" y="3723864"/>
                  </a:lnTo>
                  <a:lnTo>
                    <a:pt x="206779" y="3765591"/>
                  </a:lnTo>
                  <a:lnTo>
                    <a:pt x="224506" y="3806977"/>
                  </a:lnTo>
                  <a:lnTo>
                    <a:pt x="242904" y="3848015"/>
                  </a:lnTo>
                  <a:lnTo>
                    <a:pt x="261968" y="3888700"/>
                  </a:lnTo>
                  <a:lnTo>
                    <a:pt x="281690" y="3929024"/>
                  </a:lnTo>
                  <a:lnTo>
                    <a:pt x="302064" y="3968980"/>
                  </a:lnTo>
                  <a:lnTo>
                    <a:pt x="303719" y="3972098"/>
                  </a:lnTo>
                  <a:lnTo>
                    <a:pt x="5252840" y="3972098"/>
                  </a:lnTo>
                  <a:lnTo>
                    <a:pt x="5252840" y="1414982"/>
                  </a:lnTo>
                  <a:lnTo>
                    <a:pt x="5232299" y="1379210"/>
                  </a:lnTo>
                  <a:lnTo>
                    <a:pt x="5209385" y="1340787"/>
                  </a:lnTo>
                  <a:lnTo>
                    <a:pt x="5185853" y="1302765"/>
                  </a:lnTo>
                  <a:lnTo>
                    <a:pt x="5161709" y="1265149"/>
                  </a:lnTo>
                  <a:lnTo>
                    <a:pt x="5136961" y="1227946"/>
                  </a:lnTo>
                  <a:lnTo>
                    <a:pt x="5111615" y="1191163"/>
                  </a:lnTo>
                  <a:lnTo>
                    <a:pt x="5085677" y="1154806"/>
                  </a:lnTo>
                  <a:lnTo>
                    <a:pt x="5059155" y="1118882"/>
                  </a:lnTo>
                  <a:lnTo>
                    <a:pt x="5032055" y="1083398"/>
                  </a:lnTo>
                  <a:lnTo>
                    <a:pt x="5004384" y="1048359"/>
                  </a:lnTo>
                  <a:lnTo>
                    <a:pt x="4976149" y="1013773"/>
                  </a:lnTo>
                  <a:lnTo>
                    <a:pt x="4947356" y="979646"/>
                  </a:lnTo>
                  <a:lnTo>
                    <a:pt x="4918012" y="945984"/>
                  </a:lnTo>
                  <a:lnTo>
                    <a:pt x="4888123" y="912795"/>
                  </a:lnTo>
                  <a:lnTo>
                    <a:pt x="4857697" y="880084"/>
                  </a:lnTo>
                  <a:lnTo>
                    <a:pt x="4826741" y="847859"/>
                  </a:lnTo>
                  <a:lnTo>
                    <a:pt x="4795260" y="816126"/>
                  </a:lnTo>
                  <a:lnTo>
                    <a:pt x="4763262" y="784891"/>
                  </a:lnTo>
                  <a:lnTo>
                    <a:pt x="4730754" y="754161"/>
                  </a:lnTo>
                  <a:lnTo>
                    <a:pt x="4697741" y="723943"/>
                  </a:lnTo>
                  <a:lnTo>
                    <a:pt x="4664231" y="694242"/>
                  </a:lnTo>
                  <a:lnTo>
                    <a:pt x="4630231" y="665067"/>
                  </a:lnTo>
                  <a:lnTo>
                    <a:pt x="4595747" y="636423"/>
                  </a:lnTo>
                  <a:lnTo>
                    <a:pt x="4560787" y="608316"/>
                  </a:lnTo>
                  <a:lnTo>
                    <a:pt x="4525355" y="580754"/>
                  </a:lnTo>
                  <a:lnTo>
                    <a:pt x="4489461" y="553743"/>
                  </a:lnTo>
                  <a:lnTo>
                    <a:pt x="4453109" y="527289"/>
                  </a:lnTo>
                  <a:lnTo>
                    <a:pt x="4416308" y="501400"/>
                  </a:lnTo>
                  <a:lnTo>
                    <a:pt x="4379063" y="476081"/>
                  </a:lnTo>
                  <a:lnTo>
                    <a:pt x="4341381" y="451339"/>
                  </a:lnTo>
                  <a:lnTo>
                    <a:pt x="4303269" y="427181"/>
                  </a:lnTo>
                  <a:lnTo>
                    <a:pt x="4264735" y="403613"/>
                  </a:lnTo>
                  <a:lnTo>
                    <a:pt x="4225783" y="380643"/>
                  </a:lnTo>
                  <a:lnTo>
                    <a:pt x="4186422" y="358275"/>
                  </a:lnTo>
                  <a:lnTo>
                    <a:pt x="4146658" y="336518"/>
                  </a:lnTo>
                  <a:lnTo>
                    <a:pt x="4106498" y="315377"/>
                  </a:lnTo>
                  <a:lnTo>
                    <a:pt x="4065947" y="294859"/>
                  </a:lnTo>
                  <a:lnTo>
                    <a:pt x="4025015" y="274971"/>
                  </a:lnTo>
                  <a:lnTo>
                    <a:pt x="3983705" y="255720"/>
                  </a:lnTo>
                  <a:lnTo>
                    <a:pt x="3942027" y="237111"/>
                  </a:lnTo>
                  <a:lnTo>
                    <a:pt x="3899986" y="219151"/>
                  </a:lnTo>
                  <a:lnTo>
                    <a:pt x="3857589" y="201848"/>
                  </a:lnTo>
                  <a:lnTo>
                    <a:pt x="3814842" y="185207"/>
                  </a:lnTo>
                  <a:lnTo>
                    <a:pt x="3771753" y="169235"/>
                  </a:lnTo>
                  <a:lnTo>
                    <a:pt x="3728328" y="153938"/>
                  </a:lnTo>
                  <a:lnTo>
                    <a:pt x="3684574" y="139324"/>
                  </a:lnTo>
                  <a:lnTo>
                    <a:pt x="3640498" y="125399"/>
                  </a:lnTo>
                  <a:lnTo>
                    <a:pt x="3596106" y="112169"/>
                  </a:lnTo>
                  <a:lnTo>
                    <a:pt x="3551405" y="99640"/>
                  </a:lnTo>
                  <a:lnTo>
                    <a:pt x="3506402" y="87821"/>
                  </a:lnTo>
                  <a:lnTo>
                    <a:pt x="3461104" y="76716"/>
                  </a:lnTo>
                  <a:lnTo>
                    <a:pt x="3415516" y="66333"/>
                  </a:lnTo>
                  <a:lnTo>
                    <a:pt x="3369647" y="56677"/>
                  </a:lnTo>
                  <a:lnTo>
                    <a:pt x="3323502" y="47757"/>
                  </a:lnTo>
                  <a:lnTo>
                    <a:pt x="3277089" y="39578"/>
                  </a:lnTo>
                  <a:lnTo>
                    <a:pt x="3230414" y="32147"/>
                  </a:lnTo>
                  <a:lnTo>
                    <a:pt x="3183484" y="25470"/>
                  </a:lnTo>
                  <a:lnTo>
                    <a:pt x="3136305" y="19554"/>
                  </a:lnTo>
                  <a:lnTo>
                    <a:pt x="3088885" y="14405"/>
                  </a:lnTo>
                  <a:lnTo>
                    <a:pt x="3041230" y="10031"/>
                  </a:lnTo>
                  <a:lnTo>
                    <a:pt x="2993346" y="6437"/>
                  </a:lnTo>
                  <a:lnTo>
                    <a:pt x="2945241" y="3630"/>
                  </a:lnTo>
                  <a:lnTo>
                    <a:pt x="2896921" y="1618"/>
                  </a:lnTo>
                  <a:lnTo>
                    <a:pt x="2848393" y="405"/>
                  </a:lnTo>
                  <a:lnTo>
                    <a:pt x="2799664" y="0"/>
                  </a:lnTo>
                  <a:close/>
                </a:path>
              </a:pathLst>
            </a:custGeom>
            <a:solidFill>
              <a:srgbClr val="EAF2F0"/>
            </a:solidFill>
          </p:spPr>
          <p:txBody>
            <a:bodyPr wrap="square" lIns="0" tIns="0" rIns="0" bIns="0" rtlCol="0"/>
            <a:lstStyle/>
            <a:p>
              <a:endParaRPr/>
            </a:p>
          </p:txBody>
        </p:sp>
        <p:sp>
          <p:nvSpPr>
            <p:cNvPr id="17" name="object 17">
              <a:extLst>
                <a:ext uri="{FF2B5EF4-FFF2-40B4-BE49-F238E27FC236}">
                  <a16:creationId xmlns:a16="http://schemas.microsoft.com/office/drawing/2014/main" id="{687D54B8-E99D-C579-1141-3BD1332C12E4}"/>
                </a:ext>
              </a:extLst>
            </p:cNvPr>
            <p:cNvSpPr/>
            <p:nvPr/>
          </p:nvSpPr>
          <p:spPr>
            <a:xfrm>
              <a:off x="12017089" y="7126344"/>
              <a:ext cx="281940" cy="204470"/>
            </a:xfrm>
            <a:custGeom>
              <a:avLst/>
              <a:gdLst/>
              <a:ahLst/>
              <a:cxnLst/>
              <a:rect l="l" t="t" r="r" b="b"/>
              <a:pathLst>
                <a:path w="281940" h="204470">
                  <a:moveTo>
                    <a:pt x="261848" y="0"/>
                  </a:moveTo>
                  <a:lnTo>
                    <a:pt x="222702" y="22427"/>
                  </a:lnTo>
                  <a:lnTo>
                    <a:pt x="194167" y="49098"/>
                  </a:lnTo>
                  <a:lnTo>
                    <a:pt x="162737" y="119303"/>
                  </a:lnTo>
                  <a:lnTo>
                    <a:pt x="144995" y="204343"/>
                  </a:lnTo>
                  <a:lnTo>
                    <a:pt x="244106" y="204343"/>
                  </a:lnTo>
                  <a:lnTo>
                    <a:pt x="262458" y="116852"/>
                  </a:lnTo>
                  <a:lnTo>
                    <a:pt x="219633" y="116852"/>
                  </a:lnTo>
                  <a:lnTo>
                    <a:pt x="223304" y="101561"/>
                  </a:lnTo>
                  <a:lnTo>
                    <a:pt x="231095" y="82373"/>
                  </a:lnTo>
                  <a:lnTo>
                    <a:pt x="243876" y="65539"/>
                  </a:lnTo>
                  <a:lnTo>
                    <a:pt x="260903" y="51575"/>
                  </a:lnTo>
                  <a:lnTo>
                    <a:pt x="281432" y="40995"/>
                  </a:lnTo>
                  <a:lnTo>
                    <a:pt x="261848" y="0"/>
                  </a:lnTo>
                  <a:close/>
                </a:path>
                <a:path w="281940" h="204470">
                  <a:moveTo>
                    <a:pt x="116852" y="0"/>
                  </a:moveTo>
                  <a:lnTo>
                    <a:pt x="77706" y="22427"/>
                  </a:lnTo>
                  <a:lnTo>
                    <a:pt x="49171" y="49098"/>
                  </a:lnTo>
                  <a:lnTo>
                    <a:pt x="17741" y="119303"/>
                  </a:lnTo>
                  <a:lnTo>
                    <a:pt x="0" y="204343"/>
                  </a:lnTo>
                  <a:lnTo>
                    <a:pt x="98501" y="204343"/>
                  </a:lnTo>
                  <a:lnTo>
                    <a:pt x="117462" y="116852"/>
                  </a:lnTo>
                  <a:lnTo>
                    <a:pt x="74028" y="116852"/>
                  </a:lnTo>
                  <a:lnTo>
                    <a:pt x="77698" y="101561"/>
                  </a:lnTo>
                  <a:lnTo>
                    <a:pt x="85499" y="82373"/>
                  </a:lnTo>
                  <a:lnTo>
                    <a:pt x="98347" y="65539"/>
                  </a:lnTo>
                  <a:lnTo>
                    <a:pt x="115555" y="51575"/>
                  </a:lnTo>
                  <a:lnTo>
                    <a:pt x="136436" y="40995"/>
                  </a:lnTo>
                  <a:lnTo>
                    <a:pt x="116852" y="0"/>
                  </a:lnTo>
                  <a:close/>
                </a:path>
              </a:pathLst>
            </a:custGeom>
            <a:solidFill>
              <a:srgbClr val="36977C"/>
            </a:solidFill>
          </p:spPr>
          <p:txBody>
            <a:bodyPr wrap="square" lIns="0" tIns="0" rIns="0" bIns="0" rtlCol="0"/>
            <a:lstStyle/>
            <a:p>
              <a:endParaRPr/>
            </a:p>
          </p:txBody>
        </p:sp>
      </p:grpSp>
      <p:sp>
        <p:nvSpPr>
          <p:cNvPr id="18" name="object 18">
            <a:extLst>
              <a:ext uri="{FF2B5EF4-FFF2-40B4-BE49-F238E27FC236}">
                <a16:creationId xmlns:a16="http://schemas.microsoft.com/office/drawing/2014/main" id="{86538B82-4F9C-85B6-4CC3-8FAE44D0699C}"/>
              </a:ext>
            </a:extLst>
          </p:cNvPr>
          <p:cNvSpPr txBox="1"/>
          <p:nvPr/>
        </p:nvSpPr>
        <p:spPr>
          <a:xfrm>
            <a:off x="11766901" y="7001936"/>
            <a:ext cx="3913504" cy="1005468"/>
          </a:xfrm>
          <a:prstGeom prst="rect">
            <a:avLst/>
          </a:prstGeom>
        </p:spPr>
        <p:txBody>
          <a:bodyPr vert="horz" wrap="square" lIns="0" tIns="15875" rIns="0" bIns="0" rtlCol="0">
            <a:spAutoFit/>
          </a:bodyPr>
          <a:lstStyle/>
          <a:p>
            <a:pPr marL="340360" algn="ctr">
              <a:lnSpc>
                <a:spcPct val="110000"/>
              </a:lnSpc>
              <a:spcBef>
                <a:spcPts val="125"/>
              </a:spcBef>
            </a:pPr>
            <a:r>
              <a:rPr lang="en-GB" sz="2000" b="1" i="1" dirty="0">
                <a:solidFill>
                  <a:srgbClr val="23516F"/>
                </a:solidFill>
                <a:latin typeface="Arial" panose="020B0604020202020204" pitchFamily="34" charset="0"/>
                <a:cs typeface="Arial" panose="020B0604020202020204" pitchFamily="34" charset="0"/>
              </a:rPr>
              <a:t>Why wait until a patient is at high-risk, before we offer alternative approach</a:t>
            </a:r>
            <a:r>
              <a:rPr lang="en-GB" sz="2000" b="1" i="1" spc="-10" dirty="0">
                <a:solidFill>
                  <a:srgbClr val="23516F"/>
                </a:solidFill>
                <a:latin typeface="Arial" panose="020B0604020202020204" pitchFamily="34" charset="0"/>
                <a:cs typeface="Arial" panose="020B0604020202020204" pitchFamily="34" charset="0"/>
              </a:rPr>
              <a:t>.</a:t>
            </a:r>
            <a:endParaRPr lang="en-GB" sz="2000" dirty="0">
              <a:latin typeface="Arial" panose="020B0604020202020204" pitchFamily="34" charset="0"/>
              <a:cs typeface="Arial" panose="020B0604020202020204" pitchFamily="34" charset="0"/>
            </a:endParaRPr>
          </a:p>
        </p:txBody>
      </p:sp>
      <p:sp>
        <p:nvSpPr>
          <p:cNvPr id="34" name="object 34">
            <a:extLst>
              <a:ext uri="{FF2B5EF4-FFF2-40B4-BE49-F238E27FC236}">
                <a16:creationId xmlns:a16="http://schemas.microsoft.com/office/drawing/2014/main" id="{15B13A15-8323-A7C6-3AB6-8052DC6CC25D}"/>
              </a:ext>
            </a:extLst>
          </p:cNvPr>
          <p:cNvSpPr/>
          <p:nvPr/>
        </p:nvSpPr>
        <p:spPr>
          <a:xfrm>
            <a:off x="889000" y="6003404"/>
            <a:ext cx="3429000" cy="3036901"/>
          </a:xfrm>
          <a:custGeom>
            <a:avLst/>
            <a:gdLst/>
            <a:ahLst/>
            <a:cxnLst/>
            <a:rect l="l" t="t" r="r" b="b"/>
            <a:pathLst>
              <a:path w="3429000" h="3695700">
                <a:moveTo>
                  <a:pt x="3429000" y="0"/>
                </a:moveTo>
                <a:lnTo>
                  <a:pt x="0" y="0"/>
                </a:lnTo>
                <a:lnTo>
                  <a:pt x="0" y="3695700"/>
                </a:lnTo>
                <a:lnTo>
                  <a:pt x="3429000" y="3695700"/>
                </a:lnTo>
                <a:lnTo>
                  <a:pt x="3429000" y="0"/>
                </a:lnTo>
                <a:close/>
              </a:path>
            </a:pathLst>
          </a:custGeom>
          <a:solidFill>
            <a:srgbClr val="D4E5E2"/>
          </a:solidFill>
        </p:spPr>
        <p:txBody>
          <a:bodyPr wrap="square" lIns="0" tIns="0" rIns="0" bIns="0" rtlCol="0"/>
          <a:lstStyle/>
          <a:p>
            <a:endParaRPr/>
          </a:p>
        </p:txBody>
      </p:sp>
      <p:sp>
        <p:nvSpPr>
          <p:cNvPr id="35" name="object 35">
            <a:extLst>
              <a:ext uri="{FF2B5EF4-FFF2-40B4-BE49-F238E27FC236}">
                <a16:creationId xmlns:a16="http://schemas.microsoft.com/office/drawing/2014/main" id="{33FDA419-1EFC-37B7-7B0E-1BA313B418A7}"/>
              </a:ext>
            </a:extLst>
          </p:cNvPr>
          <p:cNvSpPr txBox="1"/>
          <p:nvPr/>
        </p:nvSpPr>
        <p:spPr>
          <a:xfrm>
            <a:off x="1044477" y="6101015"/>
            <a:ext cx="2887345" cy="2872581"/>
          </a:xfrm>
          <a:prstGeom prst="rect">
            <a:avLst/>
          </a:prstGeom>
        </p:spPr>
        <p:txBody>
          <a:bodyPr vert="horz" wrap="square" lIns="0" tIns="93980" rIns="0" bIns="0" rtlCol="0" anchor="t">
            <a:spAutoFit/>
          </a:bodyPr>
          <a:lstStyle/>
          <a:p>
            <a:pPr>
              <a:spcBef>
                <a:spcPts val="300"/>
              </a:spcBef>
            </a:pPr>
            <a:r>
              <a:rPr lang="en-GB" sz="1400" b="1" spc="-10" dirty="0">
                <a:solidFill>
                  <a:srgbClr val="005EB8"/>
                </a:solidFill>
                <a:latin typeface="Arial" panose="020B0604020202020204" pitchFamily="34" charset="0"/>
                <a:cs typeface="Arial" panose="020B0604020202020204" pitchFamily="34" charset="0"/>
              </a:rPr>
              <a:t>What outcome changes are anticipated?</a:t>
            </a:r>
          </a:p>
          <a:p>
            <a:pPr>
              <a:spcBef>
                <a:spcPts val="300"/>
              </a:spcBef>
            </a:pPr>
            <a:r>
              <a:rPr lang="en-GB" sz="1000" dirty="0">
                <a:effectLst/>
                <a:latin typeface="Arial"/>
                <a:ea typeface="Calibri"/>
                <a:cs typeface="Arial"/>
              </a:rPr>
              <a:t>The CRG hope their work will provide support and resources, to as many people living with chronic (persistent) pain as possible.  </a:t>
            </a:r>
          </a:p>
          <a:p>
            <a:pPr>
              <a:spcBef>
                <a:spcPts val="300"/>
              </a:spcBef>
            </a:pPr>
            <a:endParaRPr lang="en-GB" sz="1000" dirty="0">
              <a:effectLst/>
              <a:latin typeface="Arial"/>
              <a:ea typeface="Calibri"/>
              <a:cs typeface="Arial"/>
            </a:endParaRPr>
          </a:p>
          <a:p>
            <a:pPr>
              <a:spcBef>
                <a:spcPts val="300"/>
              </a:spcBef>
            </a:pPr>
            <a:r>
              <a:rPr lang="en-GB" sz="1000" dirty="0">
                <a:effectLst/>
                <a:latin typeface="Arial"/>
                <a:ea typeface="Calibri"/>
                <a:cs typeface="Arial"/>
              </a:rPr>
              <a:t>Lincolnshire </a:t>
            </a:r>
            <a:r>
              <a:rPr lang="en-GB" sz="1000" dirty="0">
                <a:latin typeface="Arial"/>
                <a:ea typeface="Calibri"/>
                <a:cs typeface="Arial"/>
              </a:rPr>
              <a:t>ICS </a:t>
            </a:r>
            <a:r>
              <a:rPr lang="en-GB" sz="1000" dirty="0">
                <a:effectLst/>
                <a:latin typeface="Arial"/>
                <a:ea typeface="Calibri"/>
                <a:cs typeface="Arial"/>
              </a:rPr>
              <a:t>are </a:t>
            </a:r>
            <a:r>
              <a:rPr lang="en-GB" sz="1000" dirty="0">
                <a:latin typeface="Arial"/>
                <a:ea typeface="Calibri"/>
                <a:cs typeface="Arial"/>
              </a:rPr>
              <a:t>hopeful that this work will support the reduction in routine prescribing of opioids in CNCP, for which the evidence of effectiveness is minimal, but the risk of patient harm is high. </a:t>
            </a:r>
            <a:r>
              <a:rPr lang="en-GB" sz="1000" dirty="0">
                <a:effectLst/>
                <a:latin typeface="Arial" panose="020B0604020202020204" pitchFamily="34" charset="0"/>
                <a:ea typeface="Calibri" panose="020F0502020204030204" pitchFamily="34" charset="0"/>
                <a:cs typeface="Arial" panose="020B0604020202020204" pitchFamily="34" charset="0"/>
              </a:rPr>
              <a:t>Prescribing data at drug presentation level will be used to measure for this improvement.</a:t>
            </a:r>
          </a:p>
          <a:p>
            <a:pPr>
              <a:spcBef>
                <a:spcPts val="300"/>
              </a:spcBef>
            </a:pPr>
            <a:r>
              <a:rPr lang="en-GB" sz="1000" dirty="0">
                <a:effectLst/>
                <a:latin typeface="Arial" panose="020B0604020202020204" pitchFamily="34" charset="0"/>
                <a:ea typeface="Calibri" panose="020F0502020204030204" pitchFamily="34" charset="0"/>
                <a:cs typeface="Arial" panose="020B0604020202020204" pitchFamily="34" charset="0"/>
              </a:rPr>
              <a:t>  </a:t>
            </a:r>
            <a:endParaRPr lang="en-GB" sz="1000" dirty="0">
              <a:latin typeface="Arial" panose="020B0604020202020204" pitchFamily="34" charset="0"/>
              <a:ea typeface="Calibri" panose="020F0502020204030204" pitchFamily="34" charset="0"/>
              <a:cs typeface="Arial" panose="020B0604020202020204" pitchFamily="34" charset="0"/>
            </a:endParaRPr>
          </a:p>
          <a:p>
            <a:pPr>
              <a:spcBef>
                <a:spcPts val="300"/>
              </a:spcBef>
            </a:pPr>
            <a:r>
              <a:rPr lang="en-GB" sz="1000" dirty="0">
                <a:latin typeface="Arial" panose="020B0604020202020204" pitchFamily="34" charset="0"/>
                <a:ea typeface="Calibri" panose="020F0502020204030204" pitchFamily="34" charset="0"/>
                <a:cs typeface="Arial" panose="020B0604020202020204" pitchFamily="34" charset="0"/>
              </a:rPr>
              <a:t>R</a:t>
            </a:r>
            <a:r>
              <a:rPr lang="en-GB" sz="1000" dirty="0">
                <a:effectLst/>
                <a:latin typeface="Arial" panose="020B0604020202020204" pitchFamily="34" charset="0"/>
                <a:ea typeface="Calibri" panose="020F0502020204030204" pitchFamily="34" charset="0"/>
                <a:cs typeface="Arial" panose="020B0604020202020204" pitchFamily="34" charset="0"/>
              </a:rPr>
              <a:t>educing long-term regular opioid prescribing, especially at high-doses, will reduce the risk of avoidable harm including mortality.</a:t>
            </a:r>
          </a:p>
        </p:txBody>
      </p:sp>
      <p:sp>
        <p:nvSpPr>
          <p:cNvPr id="36" name="object 36">
            <a:extLst>
              <a:ext uri="{FF2B5EF4-FFF2-40B4-BE49-F238E27FC236}">
                <a16:creationId xmlns:a16="http://schemas.microsoft.com/office/drawing/2014/main" id="{EF71790D-B7AE-7DE4-2942-F0CE8682DD8D}"/>
              </a:ext>
            </a:extLst>
          </p:cNvPr>
          <p:cNvSpPr/>
          <p:nvPr/>
        </p:nvSpPr>
        <p:spPr>
          <a:xfrm>
            <a:off x="4561471" y="5994400"/>
            <a:ext cx="3429000" cy="3045905"/>
          </a:xfrm>
          <a:custGeom>
            <a:avLst/>
            <a:gdLst/>
            <a:ahLst/>
            <a:cxnLst/>
            <a:rect l="l" t="t" r="r" b="b"/>
            <a:pathLst>
              <a:path w="3429000" h="3705225">
                <a:moveTo>
                  <a:pt x="3429000" y="0"/>
                </a:moveTo>
                <a:lnTo>
                  <a:pt x="0" y="0"/>
                </a:lnTo>
                <a:lnTo>
                  <a:pt x="0" y="3704704"/>
                </a:lnTo>
                <a:lnTo>
                  <a:pt x="3429000" y="3704704"/>
                </a:lnTo>
                <a:lnTo>
                  <a:pt x="3429000" y="0"/>
                </a:lnTo>
                <a:close/>
              </a:path>
            </a:pathLst>
          </a:custGeom>
          <a:solidFill>
            <a:srgbClr val="F9EFD2"/>
          </a:solidFill>
        </p:spPr>
        <p:txBody>
          <a:bodyPr wrap="square" lIns="0" tIns="0" rIns="0" bIns="0" rtlCol="0"/>
          <a:lstStyle/>
          <a:p>
            <a:endParaRPr/>
          </a:p>
        </p:txBody>
      </p:sp>
      <p:sp>
        <p:nvSpPr>
          <p:cNvPr id="43" name="object 43">
            <a:extLst>
              <a:ext uri="{FF2B5EF4-FFF2-40B4-BE49-F238E27FC236}">
                <a16:creationId xmlns:a16="http://schemas.microsoft.com/office/drawing/2014/main" id="{8E4B178C-4804-38D1-51F4-05F59E69D0C7}"/>
              </a:ext>
            </a:extLst>
          </p:cNvPr>
          <p:cNvSpPr txBox="1"/>
          <p:nvPr/>
        </p:nvSpPr>
        <p:spPr>
          <a:xfrm>
            <a:off x="4503653" y="5994400"/>
            <a:ext cx="3429000" cy="3046347"/>
          </a:xfrm>
          <a:prstGeom prst="rect">
            <a:avLst/>
          </a:prstGeom>
        </p:spPr>
        <p:txBody>
          <a:bodyPr vert="horz" wrap="square" lIns="0" tIns="172085" rIns="0" bIns="0" rtlCol="0" anchor="t">
            <a:spAutoFit/>
          </a:bodyPr>
          <a:lstStyle/>
          <a:p>
            <a:pPr marL="194310" marR="827405">
              <a:lnSpc>
                <a:spcPts val="1800"/>
              </a:lnSpc>
              <a:spcBef>
                <a:spcPts val="1355"/>
              </a:spcBef>
            </a:pPr>
            <a:r>
              <a:rPr lang="en-GB" sz="1400" b="1" dirty="0">
                <a:solidFill>
                  <a:srgbClr val="005EB8"/>
                </a:solidFill>
                <a:latin typeface="Arial"/>
                <a:cs typeface="ARS Maquette Pro"/>
              </a:rPr>
              <a:t>Health</a:t>
            </a:r>
            <a:r>
              <a:rPr lang="en-GB" sz="1400" b="1" spc="-25" dirty="0">
                <a:solidFill>
                  <a:srgbClr val="005EB8"/>
                </a:solidFill>
                <a:latin typeface="Arial"/>
                <a:cs typeface="ARS Maquette Pro"/>
              </a:rPr>
              <a:t> </a:t>
            </a:r>
            <a:r>
              <a:rPr lang="en-GB" sz="1400" b="1" dirty="0">
                <a:solidFill>
                  <a:srgbClr val="005EB8"/>
                </a:solidFill>
                <a:latin typeface="Arial"/>
                <a:cs typeface="ARS Maquette Pro"/>
              </a:rPr>
              <a:t>and</a:t>
            </a:r>
            <a:r>
              <a:rPr lang="en-GB" sz="1400" b="1" spc="-25" dirty="0">
                <a:solidFill>
                  <a:srgbClr val="005EB8"/>
                </a:solidFill>
                <a:latin typeface="Arial"/>
                <a:cs typeface="ARS Maquette Pro"/>
              </a:rPr>
              <a:t> </a:t>
            </a:r>
            <a:r>
              <a:rPr lang="en-GB" sz="1400" b="1" dirty="0">
                <a:solidFill>
                  <a:srgbClr val="005EB8"/>
                </a:solidFill>
                <a:latin typeface="Arial"/>
                <a:cs typeface="ARS Maquette Pro"/>
              </a:rPr>
              <a:t>care</a:t>
            </a:r>
            <a:r>
              <a:rPr lang="en-GB" sz="1400" b="1" spc="-20" dirty="0">
                <a:solidFill>
                  <a:srgbClr val="005EB8"/>
                </a:solidFill>
                <a:latin typeface="Arial"/>
                <a:cs typeface="ARS Maquette Pro"/>
              </a:rPr>
              <a:t> </a:t>
            </a:r>
            <a:r>
              <a:rPr lang="en-GB" sz="1400" b="1" spc="-10" dirty="0">
                <a:solidFill>
                  <a:srgbClr val="005EB8"/>
                </a:solidFill>
                <a:latin typeface="Arial"/>
                <a:cs typeface="ARS Maquette Pro"/>
              </a:rPr>
              <a:t>system success</a:t>
            </a:r>
            <a:endParaRPr lang="en-GB" sz="1400" dirty="0">
              <a:solidFill>
                <a:srgbClr val="005EB8"/>
              </a:solidFill>
              <a:latin typeface="Arial"/>
              <a:cs typeface="ARS Maquette Pro"/>
            </a:endParaRPr>
          </a:p>
          <a:p>
            <a:pPr marL="194310" marR="300990">
              <a:spcBef>
                <a:spcPts val="520"/>
              </a:spcBef>
            </a:pPr>
            <a:r>
              <a:rPr lang="en-GB" sz="1000" dirty="0">
                <a:solidFill>
                  <a:schemeClr val="tx1"/>
                </a:solidFill>
                <a:latin typeface="Arial"/>
                <a:cs typeface="ARS Maquette Pro"/>
              </a:rPr>
              <a:t>This work supports the ICS system wide approach to reducing harm from opioid medication. It is hoped that this case study will share that work with other areas, who may want to learn from this approach.</a:t>
            </a:r>
          </a:p>
          <a:p>
            <a:pPr marL="194310" marR="300990">
              <a:lnSpc>
                <a:spcPts val="1400"/>
              </a:lnSpc>
              <a:spcBef>
                <a:spcPts val="520"/>
              </a:spcBef>
            </a:pPr>
            <a:endParaRPr lang="en-GB" sz="1100" b="1" spc="-30" dirty="0">
              <a:solidFill>
                <a:schemeClr val="tx1"/>
              </a:solidFill>
              <a:latin typeface="Arial"/>
              <a:cs typeface="ARS Maquette Pro"/>
            </a:endParaRPr>
          </a:p>
          <a:p>
            <a:pPr marL="194310" marR="300990">
              <a:lnSpc>
                <a:spcPts val="1400"/>
              </a:lnSpc>
              <a:spcBef>
                <a:spcPts val="520"/>
              </a:spcBef>
            </a:pPr>
            <a:r>
              <a:rPr lang="en-GB" sz="1100" b="1" i="0" dirty="0">
                <a:solidFill>
                  <a:srgbClr val="202A30"/>
                </a:solidFill>
                <a:effectLst/>
              </a:rPr>
              <a:t>For every 62 people with chronic pain prescribed opioids for longer than 90 days, one will die who would not have if the chronic pain had been managed with biopsychosocial interventions alone</a:t>
            </a:r>
            <a:r>
              <a:rPr lang="en-GB" sz="1100" b="1" i="0" spc="-30" dirty="0">
                <a:solidFill>
                  <a:schemeClr val="tx1"/>
                </a:solidFill>
                <a:effectLst/>
                <a:latin typeface="Arial"/>
              </a:rPr>
              <a:t> </a:t>
            </a:r>
            <a:r>
              <a:rPr lang="en-GB" sz="1100" b="1" i="1" spc="-30" dirty="0">
                <a:solidFill>
                  <a:schemeClr val="tx1"/>
                </a:solidFill>
                <a:effectLst/>
                <a:latin typeface="Arial"/>
              </a:rPr>
              <a:t>– NHS England</a:t>
            </a:r>
            <a:endParaRPr lang="en-GB" sz="1100" b="1" i="1" spc="-30" dirty="0">
              <a:solidFill>
                <a:schemeClr val="tx1"/>
              </a:solidFill>
              <a:latin typeface="Arial"/>
              <a:cs typeface="ARS Maquette Pro"/>
            </a:endParaRPr>
          </a:p>
          <a:p>
            <a:pPr marL="194310" marR="300990">
              <a:lnSpc>
                <a:spcPts val="1400"/>
              </a:lnSpc>
              <a:spcBef>
                <a:spcPts val="520"/>
              </a:spcBef>
            </a:pPr>
            <a:endParaRPr sz="1200" dirty="0">
              <a:latin typeface="ARS Maquette Pro"/>
              <a:cs typeface="ARS Maquette Pro"/>
            </a:endParaRPr>
          </a:p>
        </p:txBody>
      </p:sp>
      <p:sp>
        <p:nvSpPr>
          <p:cNvPr id="54" name="object 54">
            <a:extLst>
              <a:ext uri="{FF2B5EF4-FFF2-40B4-BE49-F238E27FC236}">
                <a16:creationId xmlns:a16="http://schemas.microsoft.com/office/drawing/2014/main" id="{3F78B00D-F07A-7124-7366-4624F1C141E5}"/>
              </a:ext>
            </a:extLst>
          </p:cNvPr>
          <p:cNvSpPr txBox="1"/>
          <p:nvPr/>
        </p:nvSpPr>
        <p:spPr>
          <a:xfrm>
            <a:off x="8436160" y="6597596"/>
            <a:ext cx="2562777" cy="2809744"/>
          </a:xfrm>
          <a:prstGeom prst="rect">
            <a:avLst/>
          </a:prstGeom>
        </p:spPr>
        <p:txBody>
          <a:bodyPr vert="horz" wrap="square" lIns="0" tIns="26670" rIns="0" bIns="0" rtlCol="0" anchor="t">
            <a:spAutoFit/>
          </a:bodyPr>
          <a:lstStyle/>
          <a:p>
            <a:pPr marL="12700" marR="5080">
              <a:lnSpc>
                <a:spcPts val="1100"/>
              </a:lnSpc>
              <a:spcBef>
                <a:spcPts val="210"/>
              </a:spcBef>
            </a:pPr>
            <a:r>
              <a:rPr lang="en-GB" sz="1100" b="0" i="0" u="sng" strike="noStrike" dirty="0">
                <a:solidFill>
                  <a:srgbClr val="005EB8"/>
                </a:solidFill>
                <a:effectLst/>
                <a:latin typeface="Arial" panose="020B0604020202020204" pitchFamily="34" charset="0"/>
                <a:cs typeface="Arial" panose="020B0604020202020204" pitchFamily="34" charset="0"/>
                <a:hlinkClick r:id="rId3"/>
              </a:rPr>
              <a:t>Lincolnshire Prescribing Formulary</a:t>
            </a:r>
            <a:endParaRPr lang="en-GB" sz="1100" b="0" i="0" u="sng" strike="noStrike" dirty="0">
              <a:solidFill>
                <a:srgbClr val="005EB8"/>
              </a:solidFill>
              <a:effectLst/>
              <a:latin typeface="Arial" panose="020B0604020202020204" pitchFamily="34" charset="0"/>
              <a:cs typeface="Arial" panose="020B0604020202020204" pitchFamily="34" charset="0"/>
            </a:endParaRPr>
          </a:p>
          <a:p>
            <a:pPr marL="12700" marR="5080">
              <a:lnSpc>
                <a:spcPts val="1100"/>
              </a:lnSpc>
              <a:spcBef>
                <a:spcPts val="210"/>
              </a:spcBef>
            </a:pPr>
            <a:r>
              <a:rPr lang="en-US" sz="1100" dirty="0">
                <a:hlinkClick r:id="rId4"/>
              </a:rPr>
              <a:t>Lincolnshire Empowered Relief</a:t>
            </a:r>
            <a:endParaRPr lang="en-GB" sz="1100" b="0" i="0" u="sng" strike="noStrike" dirty="0">
              <a:solidFill>
                <a:srgbClr val="005EB8"/>
              </a:solidFill>
              <a:effectLst/>
              <a:latin typeface="Arial" panose="020B0604020202020204" pitchFamily="34" charset="0"/>
              <a:cs typeface="Arial" panose="020B0604020202020204" pitchFamily="34" charset="0"/>
            </a:endParaRPr>
          </a:p>
          <a:p>
            <a:pPr marL="12700" marR="5080">
              <a:lnSpc>
                <a:spcPts val="1100"/>
              </a:lnSpc>
              <a:spcBef>
                <a:spcPts val="210"/>
              </a:spcBef>
            </a:pPr>
            <a:r>
              <a:rPr lang="en-GB" sz="1100" b="0" i="0" u="sng" strike="noStrike" dirty="0">
                <a:solidFill>
                  <a:srgbClr val="005EB8"/>
                </a:solidFill>
                <a:effectLst/>
                <a:latin typeface="Arial" panose="020B0604020202020204" pitchFamily="34" charset="0"/>
                <a:cs typeface="Arial" panose="020B0604020202020204" pitchFamily="34" charset="0"/>
                <a:hlinkClick r:id="rId5"/>
              </a:rPr>
              <a:t>Lincolnshire Pain Star </a:t>
            </a:r>
            <a:endParaRPr lang="en-GB" sz="1100" b="0" i="0" u="sng" strike="noStrike" dirty="0">
              <a:solidFill>
                <a:srgbClr val="005EB8"/>
              </a:solidFill>
              <a:effectLst/>
              <a:latin typeface="Arial" panose="020B0604020202020204" pitchFamily="34" charset="0"/>
              <a:cs typeface="Arial" panose="020B0604020202020204" pitchFamily="34" charset="0"/>
            </a:endParaRPr>
          </a:p>
          <a:p>
            <a:pPr marL="12700" marR="5080">
              <a:lnSpc>
                <a:spcPts val="1100"/>
              </a:lnSpc>
              <a:spcBef>
                <a:spcPts val="210"/>
              </a:spcBef>
            </a:pPr>
            <a:r>
              <a:rPr lang="en-US" sz="1100" dirty="0">
                <a:hlinkClick r:id="rId6"/>
              </a:rPr>
              <a:t>Lincs Pain Cafe </a:t>
            </a:r>
            <a:endParaRPr lang="en-US" sz="1100" dirty="0"/>
          </a:p>
          <a:p>
            <a:pPr marL="12700" marR="5080">
              <a:lnSpc>
                <a:spcPts val="1100"/>
              </a:lnSpc>
              <a:spcBef>
                <a:spcPts val="210"/>
              </a:spcBef>
            </a:pPr>
            <a:r>
              <a:rPr lang="en-US" sz="1100" dirty="0">
                <a:hlinkClick r:id="rId7"/>
              </a:rPr>
              <a:t>Lincolnshire Sleep School</a:t>
            </a:r>
            <a:endParaRPr lang="en-GB" sz="1100" u="sng" dirty="0">
              <a:solidFill>
                <a:srgbClr val="005EB8"/>
              </a:solidFill>
              <a:latin typeface="Arial" panose="020B0604020202020204" pitchFamily="34" charset="0"/>
              <a:cs typeface="Arial" panose="020B0604020202020204" pitchFamily="34" charset="0"/>
            </a:endParaRPr>
          </a:p>
          <a:p>
            <a:pPr marL="12700" marR="5080">
              <a:lnSpc>
                <a:spcPts val="1100"/>
              </a:lnSpc>
              <a:spcBef>
                <a:spcPts val="210"/>
              </a:spcBef>
            </a:pPr>
            <a:endParaRPr lang="en-GB" sz="1100" b="0" i="0" u="sng" strike="noStrike" dirty="0">
              <a:solidFill>
                <a:srgbClr val="005EB8"/>
              </a:solidFill>
              <a:effectLst/>
              <a:latin typeface="Arial" panose="020B0604020202020204" pitchFamily="34" charset="0"/>
              <a:cs typeface="Arial" panose="020B0604020202020204" pitchFamily="34" charset="0"/>
              <a:hlinkClick r:id="rId8"/>
            </a:endParaRPr>
          </a:p>
          <a:p>
            <a:pPr marL="12700" marR="5080">
              <a:lnSpc>
                <a:spcPts val="1100"/>
              </a:lnSpc>
              <a:spcBef>
                <a:spcPts val="210"/>
              </a:spcBef>
            </a:pPr>
            <a:r>
              <a:rPr lang="en-GB" sz="1100" b="0" i="0" u="sng" strike="noStrike" dirty="0">
                <a:solidFill>
                  <a:srgbClr val="005EB8"/>
                </a:solidFill>
                <a:effectLst/>
                <a:latin typeface="Arial" panose="020B0604020202020204" pitchFamily="34" charset="0"/>
                <a:cs typeface="Arial" panose="020B0604020202020204" pitchFamily="34" charset="0"/>
                <a:hlinkClick r:id="rId8"/>
              </a:rPr>
              <a:t>Empowered relief</a:t>
            </a:r>
            <a:r>
              <a:rPr lang="en-GB" sz="1100" b="0" i="0" dirty="0">
                <a:solidFill>
                  <a:srgbClr val="000000"/>
                </a:solidFill>
                <a:effectLst/>
                <a:latin typeface="Arial" panose="020B0604020202020204" pitchFamily="34" charset="0"/>
                <a:cs typeface="Arial" panose="020B0604020202020204" pitchFamily="34" charset="0"/>
              </a:rPr>
              <a:t> </a:t>
            </a:r>
            <a:endParaRPr lang="en-GB" sz="1100" b="0" i="0" u="sng" dirty="0">
              <a:solidFill>
                <a:srgbClr val="005EB8"/>
              </a:solidFill>
              <a:effectLst/>
              <a:latin typeface="Arial" panose="020B0604020202020204" pitchFamily="34" charset="0"/>
              <a:cs typeface="Arial" panose="020B0604020202020204" pitchFamily="34" charset="0"/>
            </a:endParaRPr>
          </a:p>
          <a:p>
            <a:pPr marL="12700" marR="5080">
              <a:lnSpc>
                <a:spcPts val="1100"/>
              </a:lnSpc>
              <a:spcBef>
                <a:spcPts val="210"/>
              </a:spcBef>
            </a:pPr>
            <a:r>
              <a:rPr lang="en-GB" sz="1100" u="sng" dirty="0">
                <a:solidFill>
                  <a:srgbClr val="005EB8"/>
                </a:solidFill>
                <a:latin typeface="Arial" panose="020B0604020202020204" pitchFamily="34" charset="0"/>
                <a:cs typeface="Arial" panose="020B0604020202020204" pitchFamily="34" charset="0"/>
                <a:hlinkClick r:id="rId9"/>
              </a:rPr>
              <a:t>Ten Footsteps Programme</a:t>
            </a:r>
            <a:r>
              <a:rPr lang="en-GB" sz="1100" b="0" i="0" dirty="0">
                <a:solidFill>
                  <a:srgbClr val="000000"/>
                </a:solidFill>
                <a:effectLst/>
                <a:latin typeface="Arial" panose="020B0604020202020204" pitchFamily="34" charset="0"/>
                <a:cs typeface="Arial" panose="020B0604020202020204" pitchFamily="34" charset="0"/>
              </a:rPr>
              <a:t> </a:t>
            </a:r>
          </a:p>
          <a:p>
            <a:pPr marL="12700" marR="5080">
              <a:lnSpc>
                <a:spcPts val="1100"/>
              </a:lnSpc>
              <a:spcBef>
                <a:spcPts val="210"/>
              </a:spcBef>
            </a:pPr>
            <a:endParaRPr lang="en-GB" sz="1100" strike="noStrike" dirty="0">
              <a:solidFill>
                <a:srgbClr val="000000"/>
              </a:solidFill>
              <a:latin typeface="Arial" panose="020B0604020202020204" pitchFamily="34" charset="0"/>
              <a:cs typeface="Arial" panose="020B0604020202020204" pitchFamily="34" charset="0"/>
            </a:endParaRPr>
          </a:p>
          <a:p>
            <a:pPr marL="12700" marR="5080">
              <a:lnSpc>
                <a:spcPts val="1100"/>
              </a:lnSpc>
              <a:spcBef>
                <a:spcPts val="210"/>
              </a:spcBef>
            </a:pPr>
            <a:endParaRPr lang="en-GB" sz="1100" b="0" i="0" strike="noStrike" dirty="0">
              <a:solidFill>
                <a:srgbClr val="000000"/>
              </a:solidFill>
              <a:effectLst/>
              <a:latin typeface="Arial" panose="020B0604020202020204" pitchFamily="34" charset="0"/>
              <a:cs typeface="Arial" panose="020B0604020202020204" pitchFamily="34" charset="0"/>
            </a:endParaRPr>
          </a:p>
          <a:p>
            <a:pPr marL="12700" marR="5080">
              <a:lnSpc>
                <a:spcPts val="1100"/>
              </a:lnSpc>
              <a:spcBef>
                <a:spcPts val="210"/>
              </a:spcBef>
            </a:pPr>
            <a:r>
              <a:rPr lang="en-GB" sz="1100" b="1" u="sng" dirty="0">
                <a:solidFill>
                  <a:srgbClr val="000000"/>
                </a:solidFill>
                <a:latin typeface="Arial" panose="020B0604020202020204" pitchFamily="34" charset="0"/>
                <a:cs typeface="Arial" panose="020B0604020202020204" pitchFamily="34" charset="0"/>
              </a:rPr>
              <a:t>Contact: </a:t>
            </a:r>
          </a:p>
          <a:p>
            <a:pPr marL="12700" marR="5080">
              <a:lnSpc>
                <a:spcPts val="1100"/>
              </a:lnSpc>
              <a:spcBef>
                <a:spcPts val="210"/>
              </a:spcBef>
            </a:pPr>
            <a:r>
              <a:rPr lang="en-GB" sz="1100" dirty="0">
                <a:solidFill>
                  <a:srgbClr val="000000"/>
                </a:solidFill>
                <a:latin typeface="Arial" panose="020B0604020202020204" pitchFamily="34" charset="0"/>
                <a:cs typeface="Arial" panose="020B0604020202020204" pitchFamily="34" charset="0"/>
              </a:rPr>
              <a:t>Lincolnshire Medicines Optimisation Team</a:t>
            </a:r>
          </a:p>
          <a:p>
            <a:pPr marL="12700" marR="5080">
              <a:lnSpc>
                <a:spcPts val="1100"/>
              </a:lnSpc>
              <a:spcBef>
                <a:spcPts val="210"/>
              </a:spcBef>
            </a:pPr>
            <a:r>
              <a:rPr lang="en-GB" sz="1100" dirty="0">
                <a:solidFill>
                  <a:srgbClr val="000000"/>
                </a:solidFill>
                <a:latin typeface="Arial" panose="020B0604020202020204" pitchFamily="34" charset="0"/>
                <a:ea typeface="Calibri"/>
                <a:cs typeface="Arial" panose="020B0604020202020204" pitchFamily="34" charset="0"/>
                <a:hlinkClick r:id="rId10"/>
              </a:rPr>
              <a:t>licb.mo@nhs.net</a:t>
            </a:r>
            <a:r>
              <a:rPr lang="en-GB" sz="1100" dirty="0">
                <a:solidFill>
                  <a:srgbClr val="000000"/>
                </a:solidFill>
                <a:latin typeface="Arial" panose="020B0604020202020204" pitchFamily="34" charset="0"/>
                <a:ea typeface="Calibri"/>
                <a:cs typeface="Arial" panose="020B0604020202020204" pitchFamily="34" charset="0"/>
              </a:rPr>
              <a:t> </a:t>
            </a:r>
            <a:endParaRPr lang="en-GB" sz="1100" dirty="0">
              <a:latin typeface="Arial" panose="020B0604020202020204" pitchFamily="34" charset="0"/>
              <a:cs typeface="Arial" panose="020B0604020202020204" pitchFamily="34" charset="0"/>
            </a:endParaRPr>
          </a:p>
          <a:p>
            <a:pPr marL="12700" marR="5080">
              <a:lnSpc>
                <a:spcPts val="1100"/>
              </a:lnSpc>
              <a:spcBef>
                <a:spcPts val="210"/>
              </a:spcBef>
            </a:pPr>
            <a:endParaRPr lang="en-GB" sz="1000" u="sng" dirty="0">
              <a:solidFill>
                <a:srgbClr val="000000"/>
              </a:solidFill>
              <a:latin typeface="Arial" panose="020B0604020202020204" pitchFamily="34" charset="0"/>
              <a:cs typeface="Arial" panose="020B0604020202020204" pitchFamily="34" charset="0"/>
            </a:endParaRPr>
          </a:p>
          <a:p>
            <a:pPr marL="12700" marR="5080">
              <a:lnSpc>
                <a:spcPts val="1100"/>
              </a:lnSpc>
              <a:spcBef>
                <a:spcPts val="210"/>
              </a:spcBef>
            </a:pPr>
            <a:endParaRPr lang="en-GB" sz="1000" u="sng" dirty="0">
              <a:solidFill>
                <a:srgbClr val="005EB8"/>
              </a:solidFill>
              <a:latin typeface="Arial" panose="020B0604020202020204" pitchFamily="34" charset="0"/>
            </a:endParaRPr>
          </a:p>
          <a:p>
            <a:pPr marL="12700" marR="5080">
              <a:lnSpc>
                <a:spcPts val="1100"/>
              </a:lnSpc>
              <a:spcBef>
                <a:spcPts val="210"/>
              </a:spcBef>
            </a:pPr>
            <a:r>
              <a:rPr lang="en-GB" sz="1000" b="0" i="0" dirty="0">
                <a:solidFill>
                  <a:srgbClr val="000000"/>
                </a:solidFill>
                <a:effectLst/>
                <a:latin typeface="Arial" panose="020B0604020202020204" pitchFamily="34" charset="0"/>
              </a:rPr>
              <a:t> </a:t>
            </a:r>
            <a:r>
              <a:rPr sz="1000" spc="-10" dirty="0">
                <a:solidFill>
                  <a:srgbClr val="23516F"/>
                </a:solidFill>
                <a:latin typeface="ARS Maquette Pro"/>
                <a:cs typeface="ARS Maquette Pro"/>
              </a:rPr>
              <a:t>.</a:t>
            </a:r>
            <a:endParaRPr sz="1000" dirty="0">
              <a:latin typeface="ARS Maquette Pro"/>
              <a:cs typeface="ARS Maquette Pro"/>
            </a:endParaRPr>
          </a:p>
        </p:txBody>
      </p:sp>
      <p:sp>
        <p:nvSpPr>
          <p:cNvPr id="55" name="object 55">
            <a:extLst>
              <a:ext uri="{FF2B5EF4-FFF2-40B4-BE49-F238E27FC236}">
                <a16:creationId xmlns:a16="http://schemas.microsoft.com/office/drawing/2014/main" id="{BCDBEE52-DDAB-5D8B-F977-26193D0E2C01}"/>
              </a:ext>
            </a:extLst>
          </p:cNvPr>
          <p:cNvSpPr txBox="1">
            <a:spLocks noGrp="1"/>
          </p:cNvSpPr>
          <p:nvPr>
            <p:ph type="dt" sz="half" idx="6"/>
          </p:nvPr>
        </p:nvSpPr>
        <p:spPr>
          <a:xfrm>
            <a:off x="12292955" y="9196041"/>
            <a:ext cx="3469536" cy="184922"/>
          </a:xfrm>
          <a:prstGeom prst="rect">
            <a:avLst/>
          </a:prstGeom>
        </p:spPr>
        <p:txBody>
          <a:bodyPr vert="horz" wrap="square" lIns="0" tIns="15875" rIns="0" bIns="0" rtlCol="0">
            <a:spAutoFit/>
          </a:bodyPr>
          <a:lstStyle/>
          <a:p>
            <a:pPr marL="1449705" marR="932815" indent="-163195" algn="l">
              <a:lnSpc>
                <a:spcPct val="116700"/>
              </a:lnSpc>
              <a:spcBef>
                <a:spcPts val="1115"/>
              </a:spcBef>
            </a:pPr>
            <a:r>
              <a:rPr lang="en-GB" sz="1000" dirty="0"/>
              <a:t>Graham Dunthorne </a:t>
            </a:r>
          </a:p>
        </p:txBody>
      </p:sp>
      <p:sp>
        <p:nvSpPr>
          <p:cNvPr id="87" name="Rectangle 6">
            <a:extLst>
              <a:ext uri="{FF2B5EF4-FFF2-40B4-BE49-F238E27FC236}">
                <a16:creationId xmlns:a16="http://schemas.microsoft.com/office/drawing/2014/main" id="{C8CE6970-1BB2-5C12-06F1-3EDFC3320E24}"/>
              </a:ext>
            </a:extLst>
          </p:cNvPr>
          <p:cNvSpPr>
            <a:spLocks noChangeArrowheads="1"/>
          </p:cNvSpPr>
          <p:nvPr/>
        </p:nvSpPr>
        <p:spPr bwMode="auto">
          <a:xfrm>
            <a:off x="127000" y="10152560"/>
            <a:ext cx="1625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88" name="Rectangle 87">
            <a:extLst>
              <a:ext uri="{FF2B5EF4-FFF2-40B4-BE49-F238E27FC236}">
                <a16:creationId xmlns:a16="http://schemas.microsoft.com/office/drawing/2014/main" id="{D7321B1D-6819-943B-0C2C-01F066C1EAEC}"/>
              </a:ext>
            </a:extLst>
          </p:cNvPr>
          <p:cNvSpPr/>
          <p:nvPr/>
        </p:nvSpPr>
        <p:spPr>
          <a:xfrm>
            <a:off x="11325557" y="9800590"/>
            <a:ext cx="4921901" cy="35941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224000" tIns="0" rIns="914400" bIns="0" numCol="1" spcCol="0" rtlCol="0" fromWordArt="0" anchor="ctr" anchorCtr="0" forceAA="0" compatLnSpc="1">
            <a:prstTxWarp prst="textNoShape">
              <a:avLst/>
            </a:prstTxWarp>
            <a:noAutofit/>
          </a:bodyPr>
          <a:lstStyle/>
          <a:p>
            <a:pPr algn="ctr">
              <a:lnSpc>
                <a:spcPct val="125000"/>
              </a:lnSpc>
              <a:tabLst>
                <a:tab pos="5671185" algn="r"/>
              </a:tabLst>
            </a:pPr>
            <a:r>
              <a:rPr lang="nl-NL" sz="1200" b="1">
                <a:effectLst/>
                <a:latin typeface="Arial" panose="020B0604020202020204" pitchFamily="34" charset="0"/>
                <a:ea typeface="Calibri" panose="020F0502020204030204" pitchFamily="34" charset="0"/>
                <a:cs typeface="Times New Roman" panose="02020603050405020304" pitchFamily="18" charset="0"/>
              </a:rPr>
              <a:t>www.healthinnovation-em.org.uk</a:t>
            </a:r>
            <a:endParaRPr lang="en-GB" sz="110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58891972-1093-FE89-1886-9B4A38372AC6}"/>
              </a:ext>
            </a:extLst>
          </p:cNvPr>
          <p:cNvSpPr txBox="1"/>
          <p:nvPr/>
        </p:nvSpPr>
        <p:spPr>
          <a:xfrm>
            <a:off x="167013" y="9409852"/>
            <a:ext cx="8130208" cy="646331"/>
          </a:xfrm>
          <a:prstGeom prst="rect">
            <a:avLst/>
          </a:prstGeom>
          <a:noFill/>
        </p:spPr>
        <p:txBody>
          <a:bodyPr wrap="square">
            <a:spAutoFit/>
          </a:bodyPr>
          <a:lstStyle/>
          <a:p>
            <a:pPr>
              <a:tabLst>
                <a:tab pos="2865755" algn="ctr"/>
                <a:tab pos="5731510" algn="r"/>
              </a:tabLst>
            </a:pPr>
            <a:r>
              <a:rPr lang="en-GB" sz="18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rPr>
              <a:t>East Midlands</a:t>
            </a:r>
            <a:br>
              <a:rPr lang="en-GB" sz="1800" dirty="0">
                <a:solidFill>
                  <a:srgbClr val="231F20"/>
                </a:solidFill>
                <a:effectLst/>
                <a:latin typeface="Arial" panose="020B0604020202020204" pitchFamily="34" charset="0"/>
                <a:ea typeface="Calibri" panose="020F0502020204030204" pitchFamily="34" charset="0"/>
                <a:cs typeface="Times New Roman" panose="02020603050405020304" pitchFamily="18" charset="0"/>
              </a:rPr>
            </a:br>
            <a:r>
              <a:rPr lang="en-GB" sz="1800" b="1" dirty="0">
                <a:solidFill>
                  <a:srgbClr val="005EB8"/>
                </a:solidFill>
                <a:effectLst/>
                <a:latin typeface="Arial" panose="020B0604020202020204" pitchFamily="34" charset="0"/>
                <a:ea typeface="Calibri" panose="020F0502020204030204" pitchFamily="34" charset="0"/>
                <a:cs typeface="Times New Roman" panose="02020603050405020304" pitchFamily="18" charset="0"/>
              </a:rPr>
              <a:t>Patient Safety Collaborative</a:t>
            </a:r>
            <a:r>
              <a:rPr lang="en-GB" sz="1600" dirty="0">
                <a:effectLst/>
                <a:latin typeface="Arial" panose="020B0604020202020204" pitchFamily="34" charset="0"/>
                <a:ea typeface="Calibri" panose="020F0502020204030204" pitchFamily="34" charset="0"/>
                <a:cs typeface="Times New Roman" panose="02020603050405020304" pitchFamily="18" charset="0"/>
              </a:rPr>
              <a:t>		</a:t>
            </a:r>
            <a:r>
              <a:rPr lang="en-GB" sz="1200" dirty="0">
                <a:solidFill>
                  <a:srgbClr val="005EB8"/>
                </a:solidFill>
                <a:effectLst/>
                <a:latin typeface="Arial" panose="020B0604020202020204" pitchFamily="34" charset="0"/>
                <a:ea typeface="Calibri" panose="020F0502020204030204" pitchFamily="34" charset="0"/>
                <a:cs typeface="Times New Roman" panose="02020603050405020304" pitchFamily="18" charset="0"/>
              </a:rPr>
              <a:t>2</a:t>
            </a:r>
            <a:endParaRPr lang="en-GB" sz="16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26" name="object 48"/>
          <p:cNvPicPr/>
          <p:nvPr/>
        </p:nvPicPr>
        <p:blipFill>
          <a:blip r:embed="rId11" cstate="print"/>
          <a:stretch>
            <a:fillRect/>
          </a:stretch>
        </p:blipFill>
        <p:spPr>
          <a:xfrm>
            <a:off x="15414822" y="7867966"/>
            <a:ext cx="213271" cy="162559"/>
          </a:xfrm>
          <a:prstGeom prst="rect">
            <a:avLst/>
          </a:prstGeom>
        </p:spPr>
      </p:pic>
      <p:sp>
        <p:nvSpPr>
          <p:cNvPr id="84" name="object 5">
            <a:extLst>
              <a:ext uri="{FF2B5EF4-FFF2-40B4-BE49-F238E27FC236}">
                <a16:creationId xmlns:a16="http://schemas.microsoft.com/office/drawing/2014/main" id="{178485A0-7FB1-5DEE-B385-5E7E060C56AA}"/>
              </a:ext>
            </a:extLst>
          </p:cNvPr>
          <p:cNvSpPr/>
          <p:nvPr/>
        </p:nvSpPr>
        <p:spPr>
          <a:xfrm flipV="1">
            <a:off x="812799" y="2626362"/>
            <a:ext cx="14925731" cy="45719"/>
          </a:xfrm>
          <a:custGeom>
            <a:avLst/>
            <a:gdLst/>
            <a:ahLst/>
            <a:cxnLst/>
            <a:rect l="l" t="t" r="r" b="b"/>
            <a:pathLst>
              <a:path w="14478000">
                <a:moveTo>
                  <a:pt x="0" y="0"/>
                </a:moveTo>
                <a:lnTo>
                  <a:pt x="14478000" y="0"/>
                </a:lnTo>
              </a:path>
            </a:pathLst>
          </a:custGeom>
          <a:ln w="12700">
            <a:solidFill>
              <a:srgbClr val="78BE20"/>
            </a:solidFill>
          </a:ln>
        </p:spPr>
        <p:txBody>
          <a:bodyPr wrap="square" lIns="0" tIns="0" rIns="0" bIns="0" rtlCol="0"/>
          <a:lstStyle/>
          <a:p>
            <a:endParaRPr dirty="0"/>
          </a:p>
        </p:txBody>
      </p:sp>
      <p:pic>
        <p:nvPicPr>
          <p:cNvPr id="85" name="Picture 84">
            <a:extLst>
              <a:ext uri="{FF2B5EF4-FFF2-40B4-BE49-F238E27FC236}">
                <a16:creationId xmlns:a16="http://schemas.microsoft.com/office/drawing/2014/main" id="{0912875B-FBCC-0522-68CF-65ADA27C0AB2}"/>
              </a:ext>
            </a:extLst>
          </p:cNvPr>
          <p:cNvPicPr>
            <a:picLocks noChangeAspect="1"/>
          </p:cNvPicPr>
          <p:nvPr/>
        </p:nvPicPr>
        <p:blipFill rotWithShape="1">
          <a:blip r:embed="rId12">
            <a:extLst>
              <a:ext uri="{28A0092B-C50C-407E-A947-70E740481C1C}">
                <a14:useLocalDpi xmlns:a14="http://schemas.microsoft.com/office/drawing/2010/main" val="0"/>
              </a:ext>
            </a:extLst>
          </a:blip>
          <a:srcRect l="4591" t="12184"/>
          <a:stretch/>
        </p:blipFill>
        <p:spPr bwMode="auto">
          <a:xfrm>
            <a:off x="125963" y="660400"/>
            <a:ext cx="3429000" cy="2233484"/>
          </a:xfrm>
          <a:prstGeom prst="rect">
            <a:avLst/>
          </a:prstGeom>
          <a:noFill/>
          <a:ln>
            <a:noFill/>
          </a:ln>
          <a:extLst>
            <a:ext uri="{53640926-AAD7-44D8-BBD7-CCE9431645EC}">
              <a14:shadowObscured xmlns:a14="http://schemas.microsoft.com/office/drawing/2010/main"/>
            </a:ext>
          </a:extLst>
        </p:spPr>
      </p:pic>
      <p:sp>
        <p:nvSpPr>
          <p:cNvPr id="89" name="object 8">
            <a:extLst>
              <a:ext uri="{FF2B5EF4-FFF2-40B4-BE49-F238E27FC236}">
                <a16:creationId xmlns:a16="http://schemas.microsoft.com/office/drawing/2014/main" id="{1D4525C4-B8F5-E1AC-0D62-CA64ACCB430B}"/>
              </a:ext>
            </a:extLst>
          </p:cNvPr>
          <p:cNvSpPr txBox="1">
            <a:spLocks/>
          </p:cNvSpPr>
          <p:nvPr/>
        </p:nvSpPr>
        <p:spPr>
          <a:xfrm>
            <a:off x="3861314" y="1368380"/>
            <a:ext cx="9715993" cy="1120820"/>
          </a:xfrm>
          <a:prstGeom prst="rect">
            <a:avLst/>
          </a:prstGeom>
        </p:spPr>
        <p:txBody>
          <a:bodyPr vert="horz" wrap="square" lIns="0" tIns="12700" rIns="0" bIns="0" rtlCol="0">
            <a:spAutoFit/>
          </a:bodyPr>
          <a:lstStyle>
            <a:lvl1pPr>
              <a:defRPr sz="4500" b="1" i="0">
                <a:solidFill>
                  <a:schemeClr val="bg1"/>
                </a:solidFill>
                <a:latin typeface="ARS Maquette Pro"/>
                <a:ea typeface="+mj-ea"/>
                <a:cs typeface="ARS Maquette Pro"/>
              </a:defRPr>
            </a:lvl1pPr>
          </a:lstStyle>
          <a:p>
            <a:pPr marL="12700">
              <a:spcBef>
                <a:spcPts val="100"/>
              </a:spcBef>
            </a:pPr>
            <a:r>
              <a:rPr lang="en-GB" sz="3600" spc="-130" dirty="0">
                <a:latin typeface="Arial" panose="020B0604020202020204" pitchFamily="34" charset="0"/>
                <a:cs typeface="Arial" panose="020B0604020202020204" pitchFamily="34" charset="0"/>
              </a:rPr>
              <a:t>Lincolnshire ICB Prescribing formulary change: Opioid medication</a:t>
            </a:r>
            <a:endParaRPr lang="en-GB" sz="3600" spc="-12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EB1259E2-9406-BD09-5368-3369DBC85343}"/>
              </a:ext>
            </a:extLst>
          </p:cNvPr>
          <p:cNvSpPr txBox="1"/>
          <p:nvPr/>
        </p:nvSpPr>
        <p:spPr>
          <a:xfrm>
            <a:off x="11684600" y="8331593"/>
            <a:ext cx="4359219" cy="6771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spcBef>
                <a:spcPts val="300"/>
              </a:spcBef>
            </a:pPr>
            <a:r>
              <a:rPr lang="en-GB" sz="1100" b="1" dirty="0">
                <a:solidFill>
                  <a:srgbClr val="005EB8"/>
                </a:solidFill>
                <a:latin typeface="Arial"/>
                <a:cs typeface="Arial"/>
              </a:rPr>
              <a:t>Dr Graham Dunthorne</a:t>
            </a:r>
            <a:r>
              <a:rPr lang="en-GB" sz="1100" dirty="0">
                <a:latin typeface="Arial"/>
                <a:cs typeface="Arial"/>
              </a:rPr>
              <a:t> </a:t>
            </a:r>
          </a:p>
          <a:p>
            <a:pPr algn="l">
              <a:spcBef>
                <a:spcPts val="300"/>
              </a:spcBef>
            </a:pPr>
            <a:r>
              <a:rPr lang="en-GB" sz="1100" dirty="0">
                <a:latin typeface="Arial"/>
                <a:cs typeface="Arial"/>
              </a:rPr>
              <a:t>General Practitioner with Extended Role in Pain Management</a:t>
            </a:r>
            <a:endParaRPr lang="en-GB" sz="1100" dirty="0">
              <a:solidFill>
                <a:srgbClr val="000000"/>
              </a:solidFill>
              <a:latin typeface="Arial"/>
              <a:cs typeface="Arial"/>
            </a:endParaRPr>
          </a:p>
          <a:p>
            <a:pPr algn="l">
              <a:spcBef>
                <a:spcPts val="300"/>
              </a:spcBef>
            </a:pPr>
            <a:r>
              <a:rPr lang="en-GB" sz="1100" dirty="0">
                <a:solidFill>
                  <a:srgbClr val="000000"/>
                </a:solidFill>
                <a:latin typeface="Arial"/>
                <a:cs typeface="Arial"/>
              </a:rPr>
              <a:t>Clinical Lead, Opioids for Non-Cancer Pain CRG</a:t>
            </a:r>
          </a:p>
        </p:txBody>
      </p:sp>
      <p:pic>
        <p:nvPicPr>
          <p:cNvPr id="2050" name="Picture 3">
            <a:extLst>
              <a:ext uri="{FF2B5EF4-FFF2-40B4-BE49-F238E27FC236}">
                <a16:creationId xmlns:a16="http://schemas.microsoft.com/office/drawing/2014/main" id="{DA711BAF-506D-5ECC-8AA8-52A8C724D000}"/>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4396487" y="77640"/>
            <a:ext cx="1733550" cy="752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97186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rand Theme">
  <a:themeElements>
    <a:clrScheme name="AHSN">
      <a:dk1>
        <a:srgbClr val="3C3C3C"/>
      </a:dk1>
      <a:lt1>
        <a:sysClr val="window" lastClr="FFFFFF"/>
      </a:lt1>
      <a:dk2>
        <a:srgbClr val="3C3C3C"/>
      </a:dk2>
      <a:lt2>
        <a:srgbClr val="FFFFFF"/>
      </a:lt2>
      <a:accent1>
        <a:srgbClr val="74921A"/>
      </a:accent1>
      <a:accent2>
        <a:srgbClr val="007BC2"/>
      </a:accent2>
      <a:accent3>
        <a:srgbClr val="A84D97"/>
      </a:accent3>
      <a:accent4>
        <a:srgbClr val="A2C617"/>
      </a:accent4>
      <a:accent5>
        <a:srgbClr val="E44920"/>
      </a:accent5>
      <a:accent6>
        <a:srgbClr val="244563"/>
      </a:accent6>
      <a:hlink>
        <a:srgbClr val="3C3C3C"/>
      </a:hlink>
      <a:folHlink>
        <a:srgbClr val="3C3C3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4678E7D7BDE4B4CB4E9B15006B7465C" ma:contentTypeVersion="18" ma:contentTypeDescription="Create a new document." ma:contentTypeScope="" ma:versionID="905d3dcecb951f8c71982afa89d93669">
  <xsd:schema xmlns:xsd="http://www.w3.org/2001/XMLSchema" xmlns:xs="http://www.w3.org/2001/XMLSchema" xmlns:p="http://schemas.microsoft.com/office/2006/metadata/properties" xmlns:ns2="39d06a62-e99b-49c3-830f-4227cc5f2fb6" xmlns:ns3="a555fdd4-b414-49fa-8344-9645b521ef34" targetNamespace="http://schemas.microsoft.com/office/2006/metadata/properties" ma:root="true" ma:fieldsID="1ebad59eedb866ee5712bad5da2c45c4" ns2:_="" ns3:_="">
    <xsd:import namespace="39d06a62-e99b-49c3-830f-4227cc5f2fb6"/>
    <xsd:import namespace="a555fdd4-b414-49fa-8344-9645b521ef3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d06a62-e99b-49c3-830f-4227cc5f2f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6624216-d583-4636-a04d-17921d6eaf6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555fdd4-b414-49fa-8344-9645b521ef34"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8ff42017-29d0-4bf3-aaa2-d95b328dfa11}" ma:internalName="TaxCatchAll" ma:showField="CatchAllData" ma:web="a555fdd4-b414-49fa-8344-9645b521ef3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9d06a62-e99b-49c3-830f-4227cc5f2fb6">
      <Terms xmlns="http://schemas.microsoft.com/office/infopath/2007/PartnerControls"/>
    </lcf76f155ced4ddcb4097134ff3c332f>
    <TaxCatchAll xmlns="a555fdd4-b414-49fa-8344-9645b521ef34"/>
  </documentManagement>
</p:properties>
</file>

<file path=customXml/itemProps1.xml><?xml version="1.0" encoding="utf-8"?>
<ds:datastoreItem xmlns:ds="http://schemas.openxmlformats.org/officeDocument/2006/customXml" ds:itemID="{415E77D2-2974-4240-B8DB-D49EED08AB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9d06a62-e99b-49c3-830f-4227cc5f2fb6"/>
    <ds:schemaRef ds:uri="a555fdd4-b414-49fa-8344-9645b521ef3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B84CC11-0DF8-4FCB-973D-495AA44A79D0}">
  <ds:schemaRefs>
    <ds:schemaRef ds:uri="http://schemas.microsoft.com/sharepoint/v3/contenttype/forms"/>
  </ds:schemaRefs>
</ds:datastoreItem>
</file>

<file path=customXml/itemProps3.xml><?xml version="1.0" encoding="utf-8"?>
<ds:datastoreItem xmlns:ds="http://schemas.openxmlformats.org/officeDocument/2006/customXml" ds:itemID="{1C31B7F1-0965-4091-992E-68EB192EC5D2}">
  <ds:schemaRefs>
    <ds:schemaRef ds:uri="http://www.w3.org/XML/1998/namespace"/>
    <ds:schemaRef ds:uri="http://purl.org/dc/dcmitype/"/>
    <ds:schemaRef ds:uri="http://schemas.microsoft.com/office/2006/documentManagement/types"/>
    <ds:schemaRef ds:uri="39d06a62-e99b-49c3-830f-4227cc5f2fb6"/>
    <ds:schemaRef ds:uri="http://schemas.microsoft.com/office/infopath/2007/PartnerControls"/>
    <ds:schemaRef ds:uri="http://schemas.microsoft.com/office/2006/metadata/properties"/>
    <ds:schemaRef ds:uri="http://schemas.openxmlformats.org/package/2006/metadata/core-properties"/>
    <ds:schemaRef ds:uri="a555fdd4-b414-49fa-8344-9645b521ef34"/>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13</TotalTime>
  <Words>1689</Words>
  <Application>Microsoft Office PowerPoint</Application>
  <PresentationFormat>Custom</PresentationFormat>
  <Paragraphs>89</Paragraphs>
  <Slides>2</Slides>
  <Notes>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vt:i4>
      </vt:variant>
    </vt:vector>
  </HeadingPairs>
  <TitlesOfParts>
    <vt:vector size="9" baseType="lpstr">
      <vt:lpstr>Aptos</vt:lpstr>
      <vt:lpstr>Arial</vt:lpstr>
      <vt:lpstr>ARS Maquette Pro</vt:lpstr>
      <vt:lpstr>Calibri</vt:lpstr>
      <vt:lpstr>Courier New</vt:lpstr>
      <vt:lpstr>Office Theme</vt:lpstr>
      <vt:lpstr>Brand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HIN Impact Report 2023-24</dc:title>
  <dc:creator>Graham Dunthorne</dc:creator>
  <cp:lastModifiedBy>Kate Hardiman</cp:lastModifiedBy>
  <cp:revision>125</cp:revision>
  <dcterms:created xsi:type="dcterms:W3CDTF">2025-01-02T11:50:41Z</dcterms:created>
  <dcterms:modified xsi:type="dcterms:W3CDTF">2025-03-07T11:01:32Z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2025-01-02T00:00:00Z</vt:filetime>
  </property>
  <property fmtid="{D5CDD505-2E9C-101B-9397-08002B2CF9AE}" pid="3" name="Creator">
    <vt:lpwstr>Adobe InDesign 20.0 (Macintosh)</vt:lpwstr>
  </property>
  <property fmtid="{D5CDD505-2E9C-101B-9397-08002B2CF9AE}" pid="4" name="LastSaved">
    <vt:filetime>2025-01-02T00:00:00Z</vt:filetime>
  </property>
  <property fmtid="{D5CDD505-2E9C-101B-9397-08002B2CF9AE}" pid="5" name="Producer">
    <vt:lpwstr>Adobe PDF Library 17.0</vt:lpwstr>
  </property>
  <property fmtid="{D5CDD505-2E9C-101B-9397-08002B2CF9AE}" pid="6" name="ContentTypeId">
    <vt:lpwstr>0x01010024678E7D7BDE4B4CB4E9B15006B7465C</vt:lpwstr>
  </property>
  <property fmtid="{D5CDD505-2E9C-101B-9397-08002B2CF9AE}" pid="7" name="MediaServiceImageTags">
    <vt:lpwstr/>
  </property>
</Properties>
</file>