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 id="2147483674" r:id="rId6"/>
  </p:sldMasterIdLst>
  <p:notesMasterIdLst>
    <p:notesMasterId r:id="rId24"/>
  </p:notesMasterIdLst>
  <p:sldIdLst>
    <p:sldId id="2145708106" r:id="rId7"/>
    <p:sldId id="4172" r:id="rId8"/>
    <p:sldId id="2145708109" r:id="rId9"/>
    <p:sldId id="2134959718" r:id="rId10"/>
    <p:sldId id="4178" r:id="rId11"/>
    <p:sldId id="2145708110" r:id="rId12"/>
    <p:sldId id="256" r:id="rId13"/>
    <p:sldId id="258" r:id="rId14"/>
    <p:sldId id="341" r:id="rId15"/>
    <p:sldId id="340" r:id="rId16"/>
    <p:sldId id="259" r:id="rId17"/>
    <p:sldId id="261" r:id="rId18"/>
    <p:sldId id="263" r:id="rId19"/>
    <p:sldId id="262" r:id="rId20"/>
    <p:sldId id="2145708105" r:id="rId21"/>
    <p:sldId id="2145708108" r:id="rId22"/>
    <p:sldId id="420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025300-1892-2106-BA2A-EFA61C561EED}" name="Nicole Mcglennon" initials="NM" userId="S::Nicole.Mcglennon@nottingham.ac.uk::c3c2eddd-0b51-4a32-b643-b5354644a7ac" providerId="AD"/>
  <p188:author id="{7834A9A6-114F-3F15-4DAA-5C30FB4860B1}" name="Tracey Jackman" initials="TJ" userId="S::tracey.jackman@nottingham.ac.uk::5b9e9f04-cff0-4b26-8eeb-3e7286635017" providerId="AD"/>
  <p188:author id="{515D97AA-9A7D-F0FB-4A86-C324664C3202}" name="Julie Warren" initials="JW" userId="S::Julie.Warren@nottingham.ac.uk::a0ea609a-27d6-45d7-8adc-9c1545897f9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ie Warren" initials="JW" lastIdx="10" clrIdx="0">
    <p:extLst>
      <p:ext uri="{19B8F6BF-5375-455C-9EA6-DF929625EA0E}">
        <p15:presenceInfo xmlns:p15="http://schemas.microsoft.com/office/powerpoint/2012/main" userId="S::Julie.Warren@nottingham.ac.uk::a0ea609a-27d6-45d7-8adc-9c1545897f9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008C"/>
    <a:srgbClr val="FF8B00"/>
    <a:srgbClr val="96C1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CEFE1C-B0C8-43E5-AA45-EAAD1C1170A6}" v="16" dt="2024-07-25T12:10:49.2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73" autoAdjust="0"/>
    <p:restoredTop sz="84150" autoAdjust="0"/>
  </p:normalViewPr>
  <p:slideViewPr>
    <p:cSldViewPr snapToGrid="0">
      <p:cViewPr varScale="1">
        <p:scale>
          <a:sx n="94" d="100"/>
          <a:sy n="94" d="100"/>
        </p:scale>
        <p:origin x="8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sarb19\Downloads\Training%20Poll%20and%20Feedback%20Log.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sarb19\Downloads\Training%20Poll%20and%20Feedback%20Log.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[Training Poll and Feedback Log.xlsx]Pivots!PivotTable4</c:name>
    <c:fmtId val="24"/>
  </c:pivotSource>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en-GB" sz="1400" b="0" i="0" u="none" strike="noStrike" kern="1200" spc="0" baseline="0" dirty="0">
                <a:solidFill>
                  <a:srgbClr val="302885">
                    <a:lumMod val="65000"/>
                    <a:lumOff val="35000"/>
                  </a:srgbClr>
                </a:solidFill>
                <a:latin typeface="+mn-lt"/>
                <a:ea typeface="+mn-ea"/>
                <a:cs typeface="+mn-cs"/>
              </a:defRPr>
            </a:pPr>
            <a:r>
              <a:rPr lang="en-GB" sz="1400" b="0" i="0" u="none" strike="noStrike" kern="1200" spc="0" baseline="0">
                <a:solidFill>
                  <a:srgbClr val="302885">
                    <a:lumMod val="65000"/>
                    <a:lumOff val="35000"/>
                  </a:srgbClr>
                </a:solidFill>
                <a:latin typeface="+mn-lt"/>
                <a:ea typeface="+mn-ea"/>
                <a:cs typeface="+mn-cs"/>
              </a:rPr>
              <a:t>How confident are you </a:t>
            </a:r>
          </a:p>
          <a:p>
            <a:pPr marL="0" marR="0" lvl="0" indent="0" algn="ctr" defTabSz="914400" rtl="0" eaLnBrk="1" fontAlgn="auto" latinLnBrk="0" hangingPunct="1">
              <a:lnSpc>
                <a:spcPct val="100000"/>
              </a:lnSpc>
              <a:spcBef>
                <a:spcPts val="0"/>
              </a:spcBef>
              <a:spcAft>
                <a:spcPts val="0"/>
              </a:spcAft>
              <a:buClrTx/>
              <a:buSzTx/>
              <a:buFontTx/>
              <a:buNone/>
              <a:tabLst/>
              <a:defRPr lang="en-GB" dirty="0">
                <a:solidFill>
                  <a:srgbClr val="302885">
                    <a:lumMod val="65000"/>
                    <a:lumOff val="35000"/>
                  </a:srgbClr>
                </a:solidFill>
              </a:defRPr>
            </a:pPr>
            <a:r>
              <a:rPr lang="en-GB" sz="1400" b="0" i="0" u="none" strike="noStrike" kern="1200" spc="0" baseline="0">
                <a:solidFill>
                  <a:srgbClr val="302885">
                    <a:lumMod val="65000"/>
                    <a:lumOff val="35000"/>
                  </a:srgbClr>
                </a:solidFill>
                <a:latin typeface="+mn-lt"/>
                <a:ea typeface="+mn-ea"/>
                <a:cs typeface="+mn-cs"/>
              </a:rPr>
              <a:t>with identifying soft signs?</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en-GB" sz="1400" b="0" i="0" u="none" strike="noStrike" kern="1200" spc="0" baseline="0" dirty="0">
              <a:solidFill>
                <a:srgbClr val="302885">
                  <a:lumMod val="65000"/>
                  <a:lumOff val="35000"/>
                </a:srgbClr>
              </a:solidFill>
              <a:latin typeface="+mn-lt"/>
              <a:ea typeface="+mn-ea"/>
              <a:cs typeface="+mn-cs"/>
            </a:defRPr>
          </a:pPr>
          <a:endParaRPr lang="en-US"/>
        </a:p>
      </c:txPr>
    </c:title>
    <c:autoTitleDeleted val="0"/>
    <c:pivotFmts>
      <c:pivotFmt>
        <c:idx val="0"/>
        <c:dLbl>
          <c:idx val="0"/>
          <c:showLegendKey val="0"/>
          <c:showVal val="0"/>
          <c:showCatName val="0"/>
          <c:showSerName val="0"/>
          <c:showPercent val="0"/>
          <c:showBubbleSize val="0"/>
          <c:extLst>
            <c:ext xmlns:c15="http://schemas.microsoft.com/office/drawing/2012/chart" uri="{CE6537A1-D6FC-4f65-9D91-7224C49458BB}"/>
          </c:extLst>
        </c:dLbl>
      </c:pivotFmt>
      <c:pivotFmt>
        <c:idx val="1"/>
        <c:dLbl>
          <c:idx val="0"/>
          <c:showLegendKey val="0"/>
          <c:showVal val="0"/>
          <c:showCatName val="0"/>
          <c:showSerName val="0"/>
          <c:showPercent val="0"/>
          <c:showBubbleSize val="0"/>
          <c:extLst>
            <c:ext xmlns:c15="http://schemas.microsoft.com/office/drawing/2012/chart" uri="{CE6537A1-D6FC-4f65-9D91-7224C49458BB}"/>
          </c:extLst>
        </c:dLbl>
      </c:pivotFmt>
      <c:pivotFmt>
        <c:idx val="2"/>
        <c:dLbl>
          <c:idx val="0"/>
          <c:showLegendKey val="0"/>
          <c:showVal val="0"/>
          <c:showCatName val="0"/>
          <c:showSerName val="0"/>
          <c:showPercent val="0"/>
          <c:showBubbleSize val="0"/>
          <c:extLst>
            <c:ext xmlns:c15="http://schemas.microsoft.com/office/drawing/2012/chart" uri="{CE6537A1-D6FC-4f65-9D91-7224C49458BB}"/>
          </c:extLst>
        </c:dLbl>
      </c:pivotFmt>
      <c:pivotFmt>
        <c:idx val="3"/>
        <c:dLbl>
          <c:idx val="0"/>
          <c:showLegendKey val="0"/>
          <c:showVal val="0"/>
          <c:showCatName val="0"/>
          <c:showSerName val="0"/>
          <c:showPercent val="0"/>
          <c:showBubbleSize val="0"/>
          <c:extLst>
            <c:ext xmlns:c15="http://schemas.microsoft.com/office/drawing/2012/chart" uri="{CE6537A1-D6FC-4f65-9D91-7224C49458BB}"/>
          </c:extLst>
        </c:dLbl>
      </c:pivotFmt>
      <c:pivotFmt>
        <c:idx val="4"/>
        <c:dLbl>
          <c:idx val="0"/>
          <c:showLegendKey val="0"/>
          <c:showVal val="0"/>
          <c:showCatName val="0"/>
          <c:showSerName val="0"/>
          <c:showPercent val="0"/>
          <c:showBubbleSize val="0"/>
          <c:extLst>
            <c:ext xmlns:c15="http://schemas.microsoft.com/office/drawing/2012/chart" uri="{CE6537A1-D6FC-4f65-9D91-7224C49458BB}"/>
          </c:extLst>
        </c:dLbl>
      </c:pivotFmt>
      <c:pivotFmt>
        <c:idx val="5"/>
        <c:dLbl>
          <c:idx val="0"/>
          <c:showLegendKey val="0"/>
          <c:showVal val="0"/>
          <c:showCatName val="0"/>
          <c:showSerName val="0"/>
          <c:showPercent val="0"/>
          <c:showBubbleSize val="0"/>
          <c:extLst>
            <c:ext xmlns:c15="http://schemas.microsoft.com/office/drawing/2012/chart" uri="{CE6537A1-D6FC-4f65-9D91-7224C49458BB}"/>
          </c:extLst>
        </c:dLbl>
      </c:pivotFmt>
      <c:pivotFmt>
        <c:idx val="6"/>
        <c:dLbl>
          <c:idx val="0"/>
          <c:showLegendKey val="0"/>
          <c:showVal val="0"/>
          <c:showCatName val="0"/>
          <c:showSerName val="0"/>
          <c:showPercent val="0"/>
          <c:showBubbleSize val="0"/>
          <c:extLst>
            <c:ext xmlns:c15="http://schemas.microsoft.com/office/drawing/2012/chart" uri="{CE6537A1-D6FC-4f65-9D91-7224C49458BB}"/>
          </c:extLst>
        </c:dLbl>
      </c:pivotFmt>
      <c:pivotFmt>
        <c:idx val="7"/>
        <c:dLbl>
          <c:idx val="0"/>
          <c:showLegendKey val="0"/>
          <c:showVal val="0"/>
          <c:showCatName val="0"/>
          <c:showSerName val="0"/>
          <c:showPercent val="0"/>
          <c:showBubbleSize val="0"/>
          <c:extLst>
            <c:ext xmlns:c15="http://schemas.microsoft.com/office/drawing/2012/chart" uri="{CE6537A1-D6FC-4f65-9D91-7224C49458BB}"/>
          </c:extLst>
        </c:dLbl>
      </c:pivotFmt>
      <c:pivotFmt>
        <c:idx val="8"/>
        <c:dLbl>
          <c:idx val="0"/>
          <c:showLegendKey val="0"/>
          <c:showVal val="0"/>
          <c:showCatName val="0"/>
          <c:showSerName val="0"/>
          <c:showPercent val="0"/>
          <c:showBubbleSize val="0"/>
          <c:extLst>
            <c:ext xmlns:c15="http://schemas.microsoft.com/office/drawing/2012/chart" uri="{CE6537A1-D6FC-4f65-9D91-7224C49458BB}"/>
          </c:extLst>
        </c:dLbl>
      </c:pivotFmt>
      <c:pivotFmt>
        <c:idx val="9"/>
        <c:dLbl>
          <c:idx val="0"/>
          <c:showLegendKey val="0"/>
          <c:showVal val="0"/>
          <c:showCatName val="0"/>
          <c:showSerName val="0"/>
          <c:showPercent val="0"/>
          <c:showBubbleSize val="0"/>
          <c:extLst>
            <c:ext xmlns:c15="http://schemas.microsoft.com/office/drawing/2012/chart" uri="{CE6537A1-D6FC-4f65-9D91-7224C49458BB}"/>
          </c:extLst>
        </c:dLbl>
      </c:pivotFmt>
      <c:pivotFmt>
        <c:idx val="10"/>
        <c:dLbl>
          <c:idx val="0"/>
          <c:showLegendKey val="0"/>
          <c:showVal val="0"/>
          <c:showCatName val="0"/>
          <c:showSerName val="0"/>
          <c:showPercent val="0"/>
          <c:showBubbleSize val="0"/>
          <c:extLst>
            <c:ext xmlns:c15="http://schemas.microsoft.com/office/drawing/2012/chart" uri="{CE6537A1-D6FC-4f65-9D91-7224C49458BB}"/>
          </c:extLst>
        </c:dLbl>
      </c:pivotFmt>
      <c:pivotFmt>
        <c:idx val="11"/>
        <c:dLbl>
          <c:idx val="0"/>
          <c:showLegendKey val="0"/>
          <c:showVal val="0"/>
          <c:showCatName val="0"/>
          <c:showSerName val="0"/>
          <c:showPercent val="0"/>
          <c:showBubbleSize val="0"/>
          <c:extLst>
            <c:ext xmlns:c15="http://schemas.microsoft.com/office/drawing/2012/chart" uri="{CE6537A1-D6FC-4f65-9D91-7224C49458BB}"/>
          </c:extLst>
        </c:dLbl>
      </c:pivotFmt>
      <c:pivotFmt>
        <c:idx val="12"/>
        <c:dLbl>
          <c:idx val="0"/>
          <c:showLegendKey val="0"/>
          <c:showVal val="0"/>
          <c:showCatName val="0"/>
          <c:showSerName val="0"/>
          <c:showPercent val="0"/>
          <c:showBubbleSize val="0"/>
          <c:extLst>
            <c:ext xmlns:c15="http://schemas.microsoft.com/office/drawing/2012/chart" uri="{CE6537A1-D6FC-4f65-9D91-7224C49458BB}"/>
          </c:extLst>
        </c:dLbl>
      </c:pivotFmt>
      <c:pivotFmt>
        <c:idx val="13"/>
        <c:dLbl>
          <c:idx val="0"/>
          <c:showLegendKey val="0"/>
          <c:showVal val="0"/>
          <c:showCatName val="0"/>
          <c:showSerName val="0"/>
          <c:showPercent val="0"/>
          <c:showBubbleSize val="0"/>
          <c:extLst>
            <c:ext xmlns:c15="http://schemas.microsoft.com/office/drawing/2012/chart" uri="{CE6537A1-D6FC-4f65-9D91-7224C49458BB}"/>
          </c:extLst>
        </c:dLbl>
      </c:pivotFmt>
      <c:pivotFmt>
        <c:idx val="14"/>
        <c:dLbl>
          <c:idx val="0"/>
          <c:showLegendKey val="0"/>
          <c:showVal val="0"/>
          <c:showCatName val="0"/>
          <c:showSerName val="0"/>
          <c:showPercent val="0"/>
          <c:showBubbleSize val="0"/>
          <c:extLst>
            <c:ext xmlns:c15="http://schemas.microsoft.com/office/drawing/2012/chart" uri="{CE6537A1-D6FC-4f65-9D91-7224C49458BB}"/>
          </c:extLst>
        </c:dLbl>
      </c:pivotFmt>
      <c:pivotFmt>
        <c:idx val="15"/>
        <c:dLbl>
          <c:idx val="0"/>
          <c:showLegendKey val="0"/>
          <c:showVal val="0"/>
          <c:showCatName val="0"/>
          <c:showSerName val="0"/>
          <c:showPercent val="0"/>
          <c:showBubbleSize val="0"/>
          <c:extLst>
            <c:ext xmlns:c15="http://schemas.microsoft.com/office/drawing/2012/chart" uri="{CE6537A1-D6FC-4f65-9D91-7224C49458BB}"/>
          </c:extLst>
        </c:dLbl>
      </c:pivotFmt>
      <c:pivotFmt>
        <c:idx val="16"/>
        <c:dLbl>
          <c:idx val="0"/>
          <c:showLegendKey val="0"/>
          <c:showVal val="0"/>
          <c:showCatName val="0"/>
          <c:showSerName val="0"/>
          <c:showPercent val="0"/>
          <c:showBubbleSize val="0"/>
          <c:extLst>
            <c:ext xmlns:c15="http://schemas.microsoft.com/office/drawing/2012/chart" uri="{CE6537A1-D6FC-4f65-9D91-7224C49458BB}"/>
          </c:extLst>
        </c:dLbl>
      </c:pivotFmt>
      <c:pivotFmt>
        <c:idx val="17"/>
        <c:dLbl>
          <c:idx val="0"/>
          <c:showLegendKey val="0"/>
          <c:showVal val="0"/>
          <c:showCatName val="0"/>
          <c:showSerName val="0"/>
          <c:showPercent val="0"/>
          <c:showBubbleSize val="0"/>
          <c:extLst>
            <c:ext xmlns:c15="http://schemas.microsoft.com/office/drawing/2012/chart" uri="{CE6537A1-D6FC-4f65-9D91-7224C49458BB}"/>
          </c:extLst>
        </c:dLbl>
      </c:pivotFmt>
      <c:pivotFmt>
        <c:idx val="18"/>
        <c:dLbl>
          <c:idx val="0"/>
          <c:showLegendKey val="0"/>
          <c:showVal val="0"/>
          <c:showCatName val="0"/>
          <c:showSerName val="0"/>
          <c:showPercent val="0"/>
          <c:showBubbleSize val="0"/>
          <c:extLst>
            <c:ext xmlns:c15="http://schemas.microsoft.com/office/drawing/2012/chart" uri="{CE6537A1-D6FC-4f65-9D91-7224C49458BB}"/>
          </c:extLst>
        </c:dLbl>
      </c:pivotFmt>
      <c:pivotFmt>
        <c:idx val="19"/>
        <c:dLbl>
          <c:idx val="0"/>
          <c:showLegendKey val="0"/>
          <c:showVal val="0"/>
          <c:showCatName val="0"/>
          <c:showSerName val="0"/>
          <c:showPercent val="0"/>
          <c:showBubbleSize val="0"/>
          <c:extLst>
            <c:ext xmlns:c15="http://schemas.microsoft.com/office/drawing/2012/chart" uri="{CE6537A1-D6FC-4f65-9D91-7224C49458BB}"/>
          </c:extLst>
        </c:dLbl>
      </c:pivotFmt>
      <c:pivotFmt>
        <c:idx val="20"/>
        <c:dLbl>
          <c:idx val="0"/>
          <c:showLegendKey val="0"/>
          <c:showVal val="0"/>
          <c:showCatName val="0"/>
          <c:showSerName val="0"/>
          <c:showPercent val="0"/>
          <c:showBubbleSize val="0"/>
          <c:extLst>
            <c:ext xmlns:c15="http://schemas.microsoft.com/office/drawing/2012/chart" uri="{CE6537A1-D6FC-4f65-9D91-7224C49458BB}"/>
          </c:extLst>
        </c:dLbl>
      </c:pivotFmt>
      <c:pivotFmt>
        <c:idx val="21"/>
        <c:dLbl>
          <c:idx val="0"/>
          <c:showLegendKey val="0"/>
          <c:showVal val="0"/>
          <c:showCatName val="0"/>
          <c:showSerName val="0"/>
          <c:showPercent val="0"/>
          <c:showBubbleSize val="0"/>
          <c:extLst>
            <c:ext xmlns:c15="http://schemas.microsoft.com/office/drawing/2012/chart" uri="{CE6537A1-D6FC-4f65-9D91-7224C49458BB}"/>
          </c:extLst>
        </c:dLbl>
      </c:pivotFmt>
      <c:pivotFmt>
        <c:idx val="22"/>
        <c:dLbl>
          <c:idx val="0"/>
          <c:showLegendKey val="0"/>
          <c:showVal val="0"/>
          <c:showCatName val="0"/>
          <c:showSerName val="0"/>
          <c:showPercent val="0"/>
          <c:showBubbleSize val="0"/>
          <c:extLst>
            <c:ext xmlns:c15="http://schemas.microsoft.com/office/drawing/2012/chart" uri="{CE6537A1-D6FC-4f65-9D91-7224C49458BB}"/>
          </c:extLst>
        </c:dLbl>
      </c:pivotFmt>
      <c:pivotFmt>
        <c:idx val="23"/>
        <c:dLbl>
          <c:idx val="0"/>
          <c:showLegendKey val="0"/>
          <c:showVal val="0"/>
          <c:showCatName val="0"/>
          <c:showSerName val="0"/>
          <c:showPercent val="0"/>
          <c:showBubbleSize val="0"/>
          <c:extLst>
            <c:ext xmlns:c15="http://schemas.microsoft.com/office/drawing/2012/chart" uri="{CE6537A1-D6FC-4f65-9D91-7224C49458BB}"/>
          </c:extLst>
        </c:dLbl>
      </c:pivotFmt>
      <c:pivotFmt>
        <c:idx val="24"/>
        <c:dLbl>
          <c:idx val="0"/>
          <c:showLegendKey val="0"/>
          <c:showVal val="0"/>
          <c:showCatName val="0"/>
          <c:showSerName val="0"/>
          <c:showPercent val="0"/>
          <c:showBubbleSize val="0"/>
          <c:extLst>
            <c:ext xmlns:c15="http://schemas.microsoft.com/office/drawing/2012/chart" uri="{CE6537A1-D6FC-4f65-9D91-7224C49458BB}"/>
          </c:extLst>
        </c:dLbl>
      </c:pivotFmt>
      <c:pivotFmt>
        <c:idx val="25"/>
        <c:dLbl>
          <c:idx val="0"/>
          <c:showLegendKey val="0"/>
          <c:showVal val="0"/>
          <c:showCatName val="0"/>
          <c:showSerName val="0"/>
          <c:showPercent val="0"/>
          <c:showBubbleSize val="0"/>
          <c:extLst>
            <c:ext xmlns:c15="http://schemas.microsoft.com/office/drawing/2012/chart" uri="{CE6537A1-D6FC-4f65-9D91-7224C49458BB}"/>
          </c:extLst>
        </c:dLbl>
      </c:pivotFmt>
      <c:pivotFmt>
        <c:idx val="26"/>
        <c:dLbl>
          <c:idx val="0"/>
          <c:showLegendKey val="0"/>
          <c:showVal val="0"/>
          <c:showCatName val="0"/>
          <c:showSerName val="0"/>
          <c:showPercent val="0"/>
          <c:showBubbleSize val="0"/>
          <c:extLst>
            <c:ext xmlns:c15="http://schemas.microsoft.com/office/drawing/2012/chart" uri="{CE6537A1-D6FC-4f65-9D91-7224C49458BB}"/>
          </c:extLst>
        </c:dLbl>
      </c:pivotFmt>
      <c:pivotFmt>
        <c:idx val="27"/>
        <c:dLbl>
          <c:idx val="0"/>
          <c:showLegendKey val="0"/>
          <c:showVal val="0"/>
          <c:showCatName val="0"/>
          <c:showSerName val="0"/>
          <c:showPercent val="0"/>
          <c:showBubbleSize val="0"/>
          <c:extLst>
            <c:ext xmlns:c15="http://schemas.microsoft.com/office/drawing/2012/chart" uri="{CE6537A1-D6FC-4f65-9D91-7224C49458BB}"/>
          </c:extLst>
        </c:dLbl>
      </c:pivotFmt>
      <c:pivotFmt>
        <c:idx val="28"/>
        <c:dLbl>
          <c:idx val="0"/>
          <c:showLegendKey val="0"/>
          <c:showVal val="0"/>
          <c:showCatName val="0"/>
          <c:showSerName val="0"/>
          <c:showPercent val="0"/>
          <c:showBubbleSize val="0"/>
          <c:extLst>
            <c:ext xmlns:c15="http://schemas.microsoft.com/office/drawing/2012/chart" uri="{CE6537A1-D6FC-4f65-9D91-7224C49458BB}"/>
          </c:extLst>
        </c:dLbl>
      </c:pivotFmt>
      <c:pivotFmt>
        <c:idx val="29"/>
        <c:dLbl>
          <c:idx val="0"/>
          <c:showLegendKey val="0"/>
          <c:showVal val="0"/>
          <c:showCatName val="0"/>
          <c:showSerName val="0"/>
          <c:showPercent val="0"/>
          <c:showBubbleSize val="0"/>
          <c:extLst>
            <c:ext xmlns:c15="http://schemas.microsoft.com/office/drawing/2012/chart" uri="{CE6537A1-D6FC-4f65-9D91-7224C49458BB}"/>
          </c:extLst>
        </c:dLbl>
      </c:pivotFmt>
      <c:pivotFmt>
        <c:idx val="30"/>
        <c:dLbl>
          <c:idx val="0"/>
          <c:showLegendKey val="0"/>
          <c:showVal val="0"/>
          <c:showCatName val="0"/>
          <c:showSerName val="0"/>
          <c:showPercent val="0"/>
          <c:showBubbleSize val="0"/>
          <c:extLst>
            <c:ext xmlns:c15="http://schemas.microsoft.com/office/drawing/2012/chart" uri="{CE6537A1-D6FC-4f65-9D91-7224C49458BB}"/>
          </c:extLst>
        </c:dLbl>
      </c:pivotFmt>
      <c:pivotFmt>
        <c:idx val="31"/>
        <c:dLbl>
          <c:idx val="0"/>
          <c:showLegendKey val="0"/>
          <c:showVal val="0"/>
          <c:showCatName val="0"/>
          <c:showSerName val="0"/>
          <c:showPercent val="0"/>
          <c:showBubbleSize val="0"/>
          <c:extLst>
            <c:ext xmlns:c15="http://schemas.microsoft.com/office/drawing/2012/chart" uri="{CE6537A1-D6FC-4f65-9D91-7224C49458BB}"/>
          </c:extLst>
        </c:dLbl>
      </c:pivotFmt>
      <c:pivotFmt>
        <c:idx val="32"/>
        <c:dLbl>
          <c:idx val="0"/>
          <c:showLegendKey val="0"/>
          <c:showVal val="0"/>
          <c:showCatName val="0"/>
          <c:showSerName val="0"/>
          <c:showPercent val="0"/>
          <c:showBubbleSize val="0"/>
          <c:extLst>
            <c:ext xmlns:c15="http://schemas.microsoft.com/office/drawing/2012/chart" uri="{CE6537A1-D6FC-4f65-9D91-7224C49458BB}"/>
          </c:extLst>
        </c:dLbl>
      </c:pivotFmt>
      <c:pivotFmt>
        <c:idx val="33"/>
        <c:dLbl>
          <c:idx val="0"/>
          <c:showLegendKey val="0"/>
          <c:showVal val="0"/>
          <c:showCatName val="0"/>
          <c:showSerName val="0"/>
          <c:showPercent val="0"/>
          <c:showBubbleSize val="0"/>
          <c:extLst>
            <c:ext xmlns:c15="http://schemas.microsoft.com/office/drawing/2012/chart" uri="{CE6537A1-D6FC-4f65-9D91-7224C49458BB}"/>
          </c:extLst>
        </c:dLbl>
      </c:pivotFmt>
      <c:pivotFmt>
        <c:idx val="34"/>
        <c:dLbl>
          <c:idx val="0"/>
          <c:showLegendKey val="0"/>
          <c:showVal val="0"/>
          <c:showCatName val="0"/>
          <c:showSerName val="0"/>
          <c:showPercent val="0"/>
          <c:showBubbleSize val="0"/>
          <c:extLst>
            <c:ext xmlns:c15="http://schemas.microsoft.com/office/drawing/2012/chart" uri="{CE6537A1-D6FC-4f65-9D91-7224C49458BB}"/>
          </c:extLst>
        </c:dLbl>
      </c:pivotFmt>
      <c:pivotFmt>
        <c:idx val="35"/>
        <c:dLbl>
          <c:idx val="0"/>
          <c:showLegendKey val="0"/>
          <c:showVal val="0"/>
          <c:showCatName val="0"/>
          <c:showSerName val="0"/>
          <c:showPercent val="0"/>
          <c:showBubbleSize val="0"/>
          <c:extLst>
            <c:ext xmlns:c15="http://schemas.microsoft.com/office/drawing/2012/chart" uri="{CE6537A1-D6FC-4f65-9D91-7224C49458BB}"/>
          </c:extLst>
        </c:dLbl>
      </c:pivotFmt>
      <c:pivotFmt>
        <c:idx val="36"/>
        <c:dLbl>
          <c:idx val="0"/>
          <c:showLegendKey val="0"/>
          <c:showVal val="0"/>
          <c:showCatName val="0"/>
          <c:showSerName val="0"/>
          <c:showPercent val="0"/>
          <c:showBubbleSize val="0"/>
          <c:extLst>
            <c:ext xmlns:c15="http://schemas.microsoft.com/office/drawing/2012/chart" uri="{CE6537A1-D6FC-4f65-9D91-7224C49458BB}"/>
          </c:extLst>
        </c:dLbl>
      </c:pivotFmt>
      <c:pivotFmt>
        <c:idx val="37"/>
        <c:dLbl>
          <c:idx val="0"/>
          <c:showLegendKey val="0"/>
          <c:showVal val="0"/>
          <c:showCatName val="0"/>
          <c:showSerName val="0"/>
          <c:showPercent val="0"/>
          <c:showBubbleSize val="0"/>
          <c:extLst>
            <c:ext xmlns:c15="http://schemas.microsoft.com/office/drawing/2012/chart" uri="{CE6537A1-D6FC-4f65-9D91-7224C49458BB}"/>
          </c:extLst>
        </c:dLbl>
      </c:pivotFmt>
      <c:pivotFmt>
        <c:idx val="38"/>
        <c:dLbl>
          <c:idx val="0"/>
          <c:showLegendKey val="0"/>
          <c:showVal val="0"/>
          <c:showCatName val="0"/>
          <c:showSerName val="0"/>
          <c:showPercent val="0"/>
          <c:showBubbleSize val="0"/>
          <c:extLst>
            <c:ext xmlns:c15="http://schemas.microsoft.com/office/drawing/2012/chart" uri="{CE6537A1-D6FC-4f65-9D91-7224C49458BB}"/>
          </c:extLst>
        </c:dLbl>
      </c:pivotFmt>
      <c:pivotFmt>
        <c:idx val="39"/>
        <c:dLbl>
          <c:idx val="0"/>
          <c:showLegendKey val="0"/>
          <c:showVal val="0"/>
          <c:showCatName val="0"/>
          <c:showSerName val="0"/>
          <c:showPercent val="0"/>
          <c:showBubbleSize val="0"/>
          <c:extLst>
            <c:ext xmlns:c15="http://schemas.microsoft.com/office/drawing/2012/chart" uri="{CE6537A1-D6FC-4f65-9D91-7224C49458BB}"/>
          </c:extLst>
        </c:dLbl>
      </c:pivotFmt>
      <c:pivotFmt>
        <c:idx val="40"/>
        <c:dLbl>
          <c:idx val="0"/>
          <c:showLegendKey val="0"/>
          <c:showVal val="0"/>
          <c:showCatName val="0"/>
          <c:showSerName val="0"/>
          <c:showPercent val="0"/>
          <c:showBubbleSize val="0"/>
          <c:extLst>
            <c:ext xmlns:c15="http://schemas.microsoft.com/office/drawing/2012/chart" uri="{CE6537A1-D6FC-4f65-9D91-7224C49458BB}"/>
          </c:extLst>
        </c:dLbl>
      </c:pivotFmt>
      <c:pivotFmt>
        <c:idx val="41"/>
        <c:dLbl>
          <c:idx val="0"/>
          <c:showLegendKey val="0"/>
          <c:showVal val="0"/>
          <c:showCatName val="0"/>
          <c:showSerName val="0"/>
          <c:showPercent val="0"/>
          <c:showBubbleSize val="0"/>
          <c:extLst>
            <c:ext xmlns:c15="http://schemas.microsoft.com/office/drawing/2012/chart" uri="{CE6537A1-D6FC-4f65-9D91-7224C49458BB}"/>
          </c:extLst>
        </c:dLbl>
      </c:pivotFmt>
      <c:pivotFmt>
        <c:idx val="42"/>
        <c:dLbl>
          <c:idx val="0"/>
          <c:showLegendKey val="0"/>
          <c:showVal val="0"/>
          <c:showCatName val="0"/>
          <c:showSerName val="0"/>
          <c:showPercent val="0"/>
          <c:showBubbleSize val="0"/>
          <c:extLst>
            <c:ext xmlns:c15="http://schemas.microsoft.com/office/drawing/2012/chart" uri="{CE6537A1-D6FC-4f65-9D91-7224C49458BB}"/>
          </c:extLst>
        </c:dLbl>
      </c:pivotFmt>
      <c:pivotFmt>
        <c:idx val="43"/>
        <c:dLbl>
          <c:idx val="0"/>
          <c:showLegendKey val="0"/>
          <c:showVal val="0"/>
          <c:showCatName val="0"/>
          <c:showSerName val="0"/>
          <c:showPercent val="0"/>
          <c:showBubbleSize val="0"/>
          <c:extLst>
            <c:ext xmlns:c15="http://schemas.microsoft.com/office/drawing/2012/chart" uri="{CE6537A1-D6FC-4f65-9D91-7224C49458BB}"/>
          </c:extLst>
        </c:dLbl>
      </c:pivotFmt>
      <c:pivotFmt>
        <c:idx val="44"/>
        <c:dLbl>
          <c:idx val="0"/>
          <c:showLegendKey val="0"/>
          <c:showVal val="0"/>
          <c:showCatName val="0"/>
          <c:showSerName val="0"/>
          <c:showPercent val="0"/>
          <c:showBubbleSize val="0"/>
          <c:extLst>
            <c:ext xmlns:c15="http://schemas.microsoft.com/office/drawing/2012/chart" uri="{CE6537A1-D6FC-4f65-9D91-7224C49458BB}"/>
          </c:extLst>
        </c:dLbl>
      </c:pivotFmt>
      <c:pivotFmt>
        <c:idx val="45"/>
        <c:dLbl>
          <c:idx val="0"/>
          <c:showLegendKey val="0"/>
          <c:showVal val="0"/>
          <c:showCatName val="0"/>
          <c:showSerName val="0"/>
          <c:showPercent val="0"/>
          <c:showBubbleSize val="0"/>
          <c:extLst>
            <c:ext xmlns:c15="http://schemas.microsoft.com/office/drawing/2012/chart" uri="{CE6537A1-D6FC-4f65-9D91-7224C49458BB}"/>
          </c:extLst>
        </c:dLbl>
      </c:pivotFmt>
      <c:pivotFmt>
        <c:idx val="46"/>
        <c:dLbl>
          <c:idx val="0"/>
          <c:showLegendKey val="0"/>
          <c:showVal val="0"/>
          <c:showCatName val="0"/>
          <c:showSerName val="0"/>
          <c:showPercent val="0"/>
          <c:showBubbleSize val="0"/>
          <c:extLst>
            <c:ext xmlns:c15="http://schemas.microsoft.com/office/drawing/2012/chart" uri="{CE6537A1-D6FC-4f65-9D91-7224C49458BB}"/>
          </c:extLst>
        </c:dLbl>
      </c:pivotFmt>
      <c:pivotFmt>
        <c:idx val="47"/>
        <c:dLbl>
          <c:idx val="0"/>
          <c:showLegendKey val="0"/>
          <c:showVal val="0"/>
          <c:showCatName val="0"/>
          <c:showSerName val="0"/>
          <c:showPercent val="0"/>
          <c:showBubbleSize val="0"/>
          <c:extLst>
            <c:ext xmlns:c15="http://schemas.microsoft.com/office/drawing/2012/chart" uri="{CE6537A1-D6FC-4f65-9D91-7224C49458BB}"/>
          </c:extLst>
        </c:dLbl>
      </c:pivotFmt>
      <c:pivotFmt>
        <c:idx val="48"/>
        <c:dLbl>
          <c:idx val="0"/>
          <c:showLegendKey val="0"/>
          <c:showVal val="0"/>
          <c:showCatName val="0"/>
          <c:showSerName val="0"/>
          <c:showPercent val="0"/>
          <c:showBubbleSize val="0"/>
          <c:extLst>
            <c:ext xmlns:c15="http://schemas.microsoft.com/office/drawing/2012/chart" uri="{CE6537A1-D6FC-4f65-9D91-7224C49458BB}"/>
          </c:extLst>
        </c:dLbl>
      </c:pivotFmt>
      <c:pivotFmt>
        <c:idx val="49"/>
        <c:dLbl>
          <c:idx val="0"/>
          <c:showLegendKey val="0"/>
          <c:showVal val="0"/>
          <c:showCatName val="0"/>
          <c:showSerName val="0"/>
          <c:showPercent val="0"/>
          <c:showBubbleSize val="0"/>
          <c:extLst>
            <c:ext xmlns:c15="http://schemas.microsoft.com/office/drawing/2012/chart" uri="{CE6537A1-D6FC-4f65-9D91-7224C49458BB}"/>
          </c:extLst>
        </c:dLbl>
      </c:pivotFmt>
      <c:pivotFmt>
        <c:idx val="50"/>
        <c:dLbl>
          <c:idx val="0"/>
          <c:showLegendKey val="0"/>
          <c:showVal val="0"/>
          <c:showCatName val="0"/>
          <c:showSerName val="0"/>
          <c:showPercent val="0"/>
          <c:showBubbleSize val="0"/>
          <c:extLst>
            <c:ext xmlns:c15="http://schemas.microsoft.com/office/drawing/2012/chart" uri="{CE6537A1-D6FC-4f65-9D91-7224C49458BB}"/>
          </c:extLst>
        </c:dLbl>
      </c:pivotFmt>
      <c:pivotFmt>
        <c:idx val="51"/>
        <c:dLbl>
          <c:idx val="0"/>
          <c:showLegendKey val="0"/>
          <c:showVal val="0"/>
          <c:showCatName val="0"/>
          <c:showSerName val="0"/>
          <c:showPercent val="0"/>
          <c:showBubbleSize val="0"/>
          <c:extLst>
            <c:ext xmlns:c15="http://schemas.microsoft.com/office/drawing/2012/chart" uri="{CE6537A1-D6FC-4f65-9D91-7224C49458BB}"/>
          </c:extLst>
        </c:dLbl>
      </c:pivotFmt>
      <c:pivotFmt>
        <c:idx val="52"/>
        <c:dLbl>
          <c:idx val="0"/>
          <c:showLegendKey val="0"/>
          <c:showVal val="0"/>
          <c:showCatName val="0"/>
          <c:showSerName val="0"/>
          <c:showPercent val="0"/>
          <c:showBubbleSize val="0"/>
          <c:extLst>
            <c:ext xmlns:c15="http://schemas.microsoft.com/office/drawing/2012/chart" uri="{CE6537A1-D6FC-4f65-9D91-7224C49458BB}"/>
          </c:extLst>
        </c:dLbl>
      </c:pivotFmt>
      <c:pivotFmt>
        <c:idx val="53"/>
        <c:dLbl>
          <c:idx val="0"/>
          <c:showLegendKey val="0"/>
          <c:showVal val="0"/>
          <c:showCatName val="0"/>
          <c:showSerName val="0"/>
          <c:showPercent val="0"/>
          <c:showBubbleSize val="0"/>
          <c:extLst>
            <c:ext xmlns:c15="http://schemas.microsoft.com/office/drawing/2012/chart" uri="{CE6537A1-D6FC-4f65-9D91-7224C49458BB}"/>
          </c:extLst>
        </c:dLbl>
      </c:pivotFmt>
      <c:pivotFmt>
        <c:idx val="54"/>
      </c:pivotFmt>
      <c:pivotFmt>
        <c:idx val="55"/>
      </c:pivotFmt>
      <c:pivotFmt>
        <c:idx val="56"/>
      </c:pivotFmt>
      <c:pivotFmt>
        <c:idx val="57"/>
      </c:pivotFmt>
      <c:pivotFmt>
        <c:idx val="58"/>
      </c:pivotFmt>
      <c:pivotFmt>
        <c:idx val="59"/>
      </c:pivotFmt>
      <c:pivotFmt>
        <c:idx val="60"/>
      </c:pivotFmt>
      <c:pivotFmt>
        <c:idx val="61"/>
      </c:pivotFmt>
      <c:pivotFmt>
        <c:idx val="62"/>
      </c:pivotFmt>
      <c:pivotFmt>
        <c:idx val="63"/>
      </c:pivotFmt>
      <c:pivotFmt>
        <c:idx val="64"/>
      </c:pivotFmt>
      <c:pivotFmt>
        <c:idx val="65"/>
      </c:pivotFmt>
      <c:pivotFmt>
        <c:idx val="66"/>
        <c:dLbl>
          <c:idx val="0"/>
          <c:showLegendKey val="0"/>
          <c:showVal val="0"/>
          <c:showCatName val="0"/>
          <c:showSerName val="0"/>
          <c:showPercent val="0"/>
          <c:showBubbleSize val="0"/>
          <c:extLst>
            <c:ext xmlns:c15="http://schemas.microsoft.com/office/drawing/2012/chart" uri="{CE6537A1-D6FC-4f65-9D91-7224C49458BB}"/>
          </c:extLst>
        </c:dLbl>
      </c:pivotFmt>
      <c:pivotFmt>
        <c:idx val="67"/>
        <c:dLbl>
          <c:idx val="0"/>
          <c:showLegendKey val="0"/>
          <c:showVal val="0"/>
          <c:showCatName val="0"/>
          <c:showSerName val="0"/>
          <c:showPercent val="0"/>
          <c:showBubbleSize val="0"/>
          <c:extLst>
            <c:ext xmlns:c15="http://schemas.microsoft.com/office/drawing/2012/chart" uri="{CE6537A1-D6FC-4f65-9D91-7224C49458BB}"/>
          </c:extLst>
        </c:dLbl>
      </c:pivotFmt>
      <c:pivotFmt>
        <c:idx val="68"/>
        <c:dLbl>
          <c:idx val="0"/>
          <c:showLegendKey val="0"/>
          <c:showVal val="0"/>
          <c:showCatName val="0"/>
          <c:showSerName val="0"/>
          <c:showPercent val="0"/>
          <c:showBubbleSize val="0"/>
          <c:extLst>
            <c:ext xmlns:c15="http://schemas.microsoft.com/office/drawing/2012/chart" uri="{CE6537A1-D6FC-4f65-9D91-7224C49458BB}"/>
          </c:extLst>
        </c:dLbl>
      </c:pivotFmt>
      <c:pivotFmt>
        <c:idx val="69"/>
        <c:dLbl>
          <c:idx val="0"/>
          <c:showLegendKey val="0"/>
          <c:showVal val="0"/>
          <c:showCatName val="0"/>
          <c:showSerName val="0"/>
          <c:showPercent val="0"/>
          <c:showBubbleSize val="0"/>
          <c:extLst>
            <c:ext xmlns:c15="http://schemas.microsoft.com/office/drawing/2012/chart" uri="{CE6537A1-D6FC-4f65-9D91-7224C49458BB}"/>
          </c:extLst>
        </c:dLbl>
      </c:pivotFmt>
      <c:pivotFmt>
        <c:idx val="70"/>
        <c:dLbl>
          <c:idx val="0"/>
          <c:showLegendKey val="0"/>
          <c:showVal val="0"/>
          <c:showCatName val="0"/>
          <c:showSerName val="0"/>
          <c:showPercent val="0"/>
          <c:showBubbleSize val="0"/>
          <c:extLst>
            <c:ext xmlns:c15="http://schemas.microsoft.com/office/drawing/2012/chart" uri="{CE6537A1-D6FC-4f65-9D91-7224C49458BB}"/>
          </c:extLst>
        </c:dLbl>
      </c:pivotFmt>
      <c:pivotFmt>
        <c:idx val="71"/>
        <c:dLbl>
          <c:idx val="0"/>
          <c:showLegendKey val="0"/>
          <c:showVal val="0"/>
          <c:showCatName val="0"/>
          <c:showSerName val="0"/>
          <c:showPercent val="0"/>
          <c:showBubbleSize val="0"/>
          <c:extLst>
            <c:ext xmlns:c15="http://schemas.microsoft.com/office/drawing/2012/chart" uri="{CE6537A1-D6FC-4f65-9D91-7224C49458BB}"/>
          </c:extLst>
        </c:dLbl>
      </c:pivotFmt>
      <c:pivotFmt>
        <c:idx val="72"/>
        <c:dLbl>
          <c:idx val="0"/>
          <c:showLegendKey val="0"/>
          <c:showVal val="0"/>
          <c:showCatName val="0"/>
          <c:showSerName val="0"/>
          <c:showPercent val="0"/>
          <c:showBubbleSize val="0"/>
          <c:extLst>
            <c:ext xmlns:c15="http://schemas.microsoft.com/office/drawing/2012/chart" uri="{CE6537A1-D6FC-4f65-9D91-7224C49458BB}"/>
          </c:extLst>
        </c:dLbl>
      </c:pivotFmt>
      <c:pivotFmt>
        <c:idx val="73"/>
        <c:dLbl>
          <c:idx val="0"/>
          <c:showLegendKey val="0"/>
          <c:showVal val="0"/>
          <c:showCatName val="0"/>
          <c:showSerName val="0"/>
          <c:showPercent val="0"/>
          <c:showBubbleSize val="0"/>
          <c:extLst>
            <c:ext xmlns:c15="http://schemas.microsoft.com/office/drawing/2012/chart" uri="{CE6537A1-D6FC-4f65-9D91-7224C49458BB}"/>
          </c:extLst>
        </c:dLbl>
      </c:pivotFmt>
      <c:pivotFmt>
        <c:idx val="74"/>
        <c:dLbl>
          <c:idx val="0"/>
          <c:showLegendKey val="0"/>
          <c:showVal val="0"/>
          <c:showCatName val="0"/>
          <c:showSerName val="0"/>
          <c:showPercent val="0"/>
          <c:showBubbleSize val="0"/>
          <c:extLst>
            <c:ext xmlns:c15="http://schemas.microsoft.com/office/drawing/2012/chart" uri="{CE6537A1-D6FC-4f65-9D91-7224C49458BB}"/>
          </c:extLst>
        </c:dLbl>
      </c:pivotFmt>
      <c:pivotFmt>
        <c:idx val="7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Pivots!$B$15:$B$16</c:f>
              <c:strCache>
                <c:ptCount val="1"/>
                <c:pt idx="0">
                  <c:v>Pre-training</c:v>
                </c:pt>
              </c:strCache>
            </c:strRef>
          </c:tx>
          <c:spPr>
            <a:solidFill>
              <a:schemeClr val="accent1"/>
            </a:solidFill>
            <a:ln>
              <a:solidFill>
                <a:schemeClr val="bg2">
                  <a:lumMod val="10000"/>
                </a:schemeClr>
              </a:solidFill>
            </a:ln>
            <a:effectLst/>
          </c:spPr>
          <c:invertIfNegative val="0"/>
          <c:cat>
            <c:strRef>
              <c:f>Pivots!$A$17:$A$23</c:f>
              <c:strCache>
                <c:ptCount val="6"/>
                <c:pt idx="0">
                  <c:v>0. Not Confident at All</c:v>
                </c:pt>
                <c:pt idx="1">
                  <c:v>1. Not Confident</c:v>
                </c:pt>
                <c:pt idx="2">
                  <c:v>2. Limited Confidence</c:v>
                </c:pt>
                <c:pt idx="3">
                  <c:v>3. Somewhat Confident</c:v>
                </c:pt>
                <c:pt idx="4">
                  <c:v>4. Confident</c:v>
                </c:pt>
                <c:pt idx="5">
                  <c:v>5. Very Confident</c:v>
                </c:pt>
              </c:strCache>
            </c:strRef>
          </c:cat>
          <c:val>
            <c:numRef>
              <c:f>Pivots!$B$17:$B$23</c:f>
              <c:numCache>
                <c:formatCode>0%</c:formatCode>
                <c:ptCount val="6"/>
                <c:pt idx="0">
                  <c:v>0.23821339950372208</c:v>
                </c:pt>
                <c:pt idx="1">
                  <c:v>0.17369727047146402</c:v>
                </c:pt>
                <c:pt idx="2">
                  <c:v>0.12406947890818859</c:v>
                </c:pt>
                <c:pt idx="3">
                  <c:v>0.20843672456575682</c:v>
                </c:pt>
                <c:pt idx="4">
                  <c:v>0.16625310173697269</c:v>
                </c:pt>
                <c:pt idx="5">
                  <c:v>8.9330024813895778E-2</c:v>
                </c:pt>
              </c:numCache>
            </c:numRef>
          </c:val>
          <c:extLst>
            <c:ext xmlns:c16="http://schemas.microsoft.com/office/drawing/2014/chart" uri="{C3380CC4-5D6E-409C-BE32-E72D297353CC}">
              <c16:uniqueId val="{00000000-D249-48AA-A80A-C46BB815C2DC}"/>
            </c:ext>
          </c:extLst>
        </c:ser>
        <c:ser>
          <c:idx val="1"/>
          <c:order val="1"/>
          <c:tx>
            <c:strRef>
              <c:f>Pivots!$C$15:$C$16</c:f>
              <c:strCache>
                <c:ptCount val="1"/>
                <c:pt idx="0">
                  <c:v>Post-training</c:v>
                </c:pt>
              </c:strCache>
            </c:strRef>
          </c:tx>
          <c:spPr>
            <a:solidFill>
              <a:schemeClr val="accent2"/>
            </a:solidFill>
            <a:ln>
              <a:solidFill>
                <a:schemeClr val="bg2">
                  <a:lumMod val="10000"/>
                </a:schemeClr>
              </a:solidFill>
            </a:ln>
            <a:effectLst/>
          </c:spPr>
          <c:invertIfNegative val="0"/>
          <c:cat>
            <c:strRef>
              <c:f>Pivots!$A$17:$A$23</c:f>
              <c:strCache>
                <c:ptCount val="6"/>
                <c:pt idx="0">
                  <c:v>0. Not Confident at All</c:v>
                </c:pt>
                <c:pt idx="1">
                  <c:v>1. Not Confident</c:v>
                </c:pt>
                <c:pt idx="2">
                  <c:v>2. Limited Confidence</c:v>
                </c:pt>
                <c:pt idx="3">
                  <c:v>3. Somewhat Confident</c:v>
                </c:pt>
                <c:pt idx="4">
                  <c:v>4. Confident</c:v>
                </c:pt>
                <c:pt idx="5">
                  <c:v>5. Very Confident</c:v>
                </c:pt>
              </c:strCache>
            </c:strRef>
          </c:cat>
          <c:val>
            <c:numRef>
              <c:f>Pivots!$C$17:$C$23</c:f>
              <c:numCache>
                <c:formatCode>0%</c:formatCode>
                <c:ptCount val="6"/>
                <c:pt idx="0">
                  <c:v>0</c:v>
                </c:pt>
                <c:pt idx="1">
                  <c:v>0</c:v>
                </c:pt>
                <c:pt idx="2">
                  <c:v>2.403846153846154E-3</c:v>
                </c:pt>
                <c:pt idx="3">
                  <c:v>2.1634615384615384E-2</c:v>
                </c:pt>
                <c:pt idx="4">
                  <c:v>0.26442307692307693</c:v>
                </c:pt>
                <c:pt idx="5">
                  <c:v>0.71153846153846156</c:v>
                </c:pt>
              </c:numCache>
            </c:numRef>
          </c:val>
          <c:extLst>
            <c:ext xmlns:c16="http://schemas.microsoft.com/office/drawing/2014/chart" uri="{C3380CC4-5D6E-409C-BE32-E72D297353CC}">
              <c16:uniqueId val="{00000001-D249-48AA-A80A-C46BB815C2DC}"/>
            </c:ext>
          </c:extLst>
        </c:ser>
        <c:dLbls>
          <c:showLegendKey val="0"/>
          <c:showVal val="0"/>
          <c:showCatName val="0"/>
          <c:showSerName val="0"/>
          <c:showPercent val="0"/>
          <c:showBubbleSize val="0"/>
        </c:dLbls>
        <c:gapWidth val="219"/>
        <c:overlap val="-27"/>
        <c:axId val="581580784"/>
        <c:axId val="1866647056"/>
      </c:barChart>
      <c:catAx>
        <c:axId val="581580784"/>
        <c:scaling>
          <c:orientation val="minMax"/>
        </c:scaling>
        <c:delete val="0"/>
        <c:axPos val="b"/>
        <c:numFmt formatCode="General" sourceLinked="1"/>
        <c:majorTickMark val="none"/>
        <c:minorTickMark val="none"/>
        <c:tickLblPos val="nextTo"/>
        <c:spPr>
          <a:noFill/>
          <a:ln w="9525" cap="flat" cmpd="sng" algn="ctr">
            <a:solidFill>
              <a:schemeClr val="bg2">
                <a:lumMod val="10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6647056"/>
        <c:crosses val="autoZero"/>
        <c:auto val="1"/>
        <c:lblAlgn val="ctr"/>
        <c:lblOffset val="100"/>
        <c:noMultiLvlLbl val="0"/>
      </c:catAx>
      <c:valAx>
        <c:axId val="1866647056"/>
        <c:scaling>
          <c:orientation val="minMax"/>
        </c:scaling>
        <c:delete val="0"/>
        <c:axPos val="l"/>
        <c:majorGridlines>
          <c:spPr>
            <a:ln w="9525" cap="flat" cmpd="sng" algn="ctr">
              <a:solidFill>
                <a:schemeClr val="bg2">
                  <a:lumMod val="10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1580784"/>
        <c:crosses val="autoZero"/>
        <c:crossBetween val="between"/>
      </c:valAx>
      <c:spPr>
        <a:noFill/>
        <a:ln>
          <a:solidFill>
            <a:schemeClr val="bg2">
              <a:lumMod val="10000"/>
            </a:schemeClr>
          </a:solid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[Training Poll and Feedback Log.xlsx]Pivots!PivotTable6</c:name>
    <c:fmtId val="1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a:t>How confident are you with escalating concerns about a resident to others outside of the care home?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0"/>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31"/>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32"/>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33"/>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3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Pivots!$B$37:$B$38</c:f>
              <c:strCache>
                <c:ptCount val="1"/>
                <c:pt idx="0">
                  <c:v>Pre-training</c:v>
                </c:pt>
              </c:strCache>
            </c:strRef>
          </c:tx>
          <c:spPr>
            <a:solidFill>
              <a:schemeClr val="accent1"/>
            </a:solidFill>
            <a:ln>
              <a:solidFill>
                <a:schemeClr val="bg2">
                  <a:lumMod val="10000"/>
                </a:schemeClr>
              </a:solidFill>
            </a:ln>
            <a:effectLst/>
          </c:spPr>
          <c:invertIfNegative val="0"/>
          <c:cat>
            <c:strRef>
              <c:f>Pivots!$A$39:$A$45</c:f>
              <c:strCache>
                <c:ptCount val="6"/>
                <c:pt idx="0">
                  <c:v>0. Not Confident at All</c:v>
                </c:pt>
                <c:pt idx="1">
                  <c:v>1. Not Confident</c:v>
                </c:pt>
                <c:pt idx="2">
                  <c:v>2. Limited Confidence</c:v>
                </c:pt>
                <c:pt idx="3">
                  <c:v>3. Somewhat Confident</c:v>
                </c:pt>
                <c:pt idx="4">
                  <c:v>4. Confident</c:v>
                </c:pt>
                <c:pt idx="5">
                  <c:v>5. Very Confident</c:v>
                </c:pt>
              </c:strCache>
            </c:strRef>
          </c:cat>
          <c:val>
            <c:numRef>
              <c:f>Pivots!$B$39:$B$45</c:f>
              <c:numCache>
                <c:formatCode>0%</c:formatCode>
                <c:ptCount val="6"/>
                <c:pt idx="0">
                  <c:v>3.1784841075794622E-2</c:v>
                </c:pt>
                <c:pt idx="1">
                  <c:v>4.8899755501222497E-2</c:v>
                </c:pt>
                <c:pt idx="2">
                  <c:v>4.4009779951100246E-2</c:v>
                </c:pt>
                <c:pt idx="3">
                  <c:v>0.10513447432762836</c:v>
                </c:pt>
                <c:pt idx="4">
                  <c:v>0.25672371638141811</c:v>
                </c:pt>
                <c:pt idx="5">
                  <c:v>0.51344743276283622</c:v>
                </c:pt>
              </c:numCache>
            </c:numRef>
          </c:val>
          <c:extLst>
            <c:ext xmlns:c16="http://schemas.microsoft.com/office/drawing/2014/chart" uri="{C3380CC4-5D6E-409C-BE32-E72D297353CC}">
              <c16:uniqueId val="{00000000-7213-4B11-8B8D-1521951A0F7B}"/>
            </c:ext>
          </c:extLst>
        </c:ser>
        <c:ser>
          <c:idx val="1"/>
          <c:order val="1"/>
          <c:tx>
            <c:strRef>
              <c:f>Pivots!$C$37:$C$38</c:f>
              <c:strCache>
                <c:ptCount val="1"/>
                <c:pt idx="0">
                  <c:v>Post-training</c:v>
                </c:pt>
              </c:strCache>
            </c:strRef>
          </c:tx>
          <c:spPr>
            <a:solidFill>
              <a:schemeClr val="accent2"/>
            </a:solidFill>
            <a:ln>
              <a:solidFill>
                <a:schemeClr val="bg2">
                  <a:lumMod val="10000"/>
                </a:schemeClr>
              </a:solidFill>
            </a:ln>
            <a:effectLst/>
          </c:spPr>
          <c:invertIfNegative val="0"/>
          <c:cat>
            <c:strRef>
              <c:f>Pivots!$A$39:$A$45</c:f>
              <c:strCache>
                <c:ptCount val="6"/>
                <c:pt idx="0">
                  <c:v>0. Not Confident at All</c:v>
                </c:pt>
                <c:pt idx="1">
                  <c:v>1. Not Confident</c:v>
                </c:pt>
                <c:pt idx="2">
                  <c:v>2. Limited Confidence</c:v>
                </c:pt>
                <c:pt idx="3">
                  <c:v>3. Somewhat Confident</c:v>
                </c:pt>
                <c:pt idx="4">
                  <c:v>4. Confident</c:v>
                </c:pt>
                <c:pt idx="5">
                  <c:v>5. Very Confident</c:v>
                </c:pt>
              </c:strCache>
            </c:strRef>
          </c:cat>
          <c:val>
            <c:numRef>
              <c:f>Pivots!$C$39:$C$45</c:f>
              <c:numCache>
                <c:formatCode>0%</c:formatCode>
                <c:ptCount val="6"/>
                <c:pt idx="0">
                  <c:v>0</c:v>
                </c:pt>
                <c:pt idx="1">
                  <c:v>0</c:v>
                </c:pt>
                <c:pt idx="2">
                  <c:v>4.9382716049382715E-3</c:v>
                </c:pt>
                <c:pt idx="3">
                  <c:v>1.4814814814814815E-2</c:v>
                </c:pt>
                <c:pt idx="4">
                  <c:v>0.26419753086419751</c:v>
                </c:pt>
                <c:pt idx="5">
                  <c:v>0.71604938271604934</c:v>
                </c:pt>
              </c:numCache>
            </c:numRef>
          </c:val>
          <c:extLst>
            <c:ext xmlns:c16="http://schemas.microsoft.com/office/drawing/2014/chart" uri="{C3380CC4-5D6E-409C-BE32-E72D297353CC}">
              <c16:uniqueId val="{00000001-7213-4B11-8B8D-1521951A0F7B}"/>
            </c:ext>
          </c:extLst>
        </c:ser>
        <c:dLbls>
          <c:showLegendKey val="0"/>
          <c:showVal val="0"/>
          <c:showCatName val="0"/>
          <c:showSerName val="0"/>
          <c:showPercent val="0"/>
          <c:showBubbleSize val="0"/>
        </c:dLbls>
        <c:gapWidth val="219"/>
        <c:overlap val="-27"/>
        <c:axId val="584155152"/>
        <c:axId val="2004849328"/>
      </c:barChart>
      <c:catAx>
        <c:axId val="584155152"/>
        <c:scaling>
          <c:orientation val="minMax"/>
        </c:scaling>
        <c:delete val="0"/>
        <c:axPos val="b"/>
        <c:numFmt formatCode="General" sourceLinked="1"/>
        <c:majorTickMark val="none"/>
        <c:minorTickMark val="none"/>
        <c:tickLblPos val="nextTo"/>
        <c:spPr>
          <a:noFill/>
          <a:ln w="9525" cap="flat" cmpd="sng" algn="ctr">
            <a:solidFill>
              <a:schemeClr val="bg2">
                <a:lumMod val="10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4849328"/>
        <c:crosses val="autoZero"/>
        <c:auto val="1"/>
        <c:lblAlgn val="ctr"/>
        <c:lblOffset val="100"/>
        <c:noMultiLvlLbl val="0"/>
      </c:catAx>
      <c:valAx>
        <c:axId val="2004849328"/>
        <c:scaling>
          <c:orientation val="minMax"/>
        </c:scaling>
        <c:delete val="0"/>
        <c:axPos val="l"/>
        <c:majorGridlines>
          <c:spPr>
            <a:ln w="9525" cap="flat" cmpd="sng" algn="ctr">
              <a:solidFill>
                <a:schemeClr val="bg2">
                  <a:lumMod val="10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4155152"/>
        <c:crosses val="autoZero"/>
        <c:crossBetween val="between"/>
      </c:valAx>
      <c:spPr>
        <a:noFill/>
        <a:ln>
          <a:solidFill>
            <a:schemeClr val="bg2">
              <a:lumMod val="10000"/>
            </a:schemeClr>
          </a:solid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3E8685-2E96-406A-8A9A-18BA5741D57B}" type="datetimeFigureOut">
              <a:rPr lang="en-GB" smtClean="0"/>
              <a:t>21/11/2024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AEFD93-8CD9-4C9C-8AE2-FD9565EFC502}" type="slidenum">
              <a:rPr lang="en-GB" smtClean="0"/>
              <a:t>‹#›</a:t>
            </a:fld>
            <a:endParaRPr lang="en-GB"/>
          </a:p>
        </p:txBody>
      </p:sp>
    </p:spTree>
    <p:extLst>
      <p:ext uri="{BB962C8B-B14F-4D97-AF65-F5344CB8AC3E}">
        <p14:creationId xmlns:p14="http://schemas.microsoft.com/office/powerpoint/2010/main" val="528732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baseline="0"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AEFD93-8CD9-4C9C-8AE2-FD9565EFC50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0525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0" u="none" strike="noStrike" kern="1200" cap="none" spc="0" normalizeH="0" baseline="0" noProof="0" dirty="0">
              <a:ln>
                <a:noFill/>
              </a:ln>
              <a:solidFill>
                <a:srgbClr val="302885"/>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GB" b="1" i="1" baseline="0" dirty="0">
              <a:solidFill>
                <a:srgbClr val="FF0000"/>
              </a:solidFill>
              <a:highlight>
                <a:srgbClr val="FFFF00"/>
              </a:highligh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0CFFE-B54E-48A5-9E0F-0D616D48BE7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9066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0" u="none" strike="noStrike" kern="1200" cap="none" spc="0" normalizeH="0" baseline="0" noProof="0" dirty="0">
              <a:ln>
                <a:noFill/>
              </a:ln>
              <a:solidFill>
                <a:srgbClr val="302885"/>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GB" b="1" i="1" baseline="0" dirty="0">
              <a:solidFill>
                <a:srgbClr val="FF0000"/>
              </a:solidFill>
              <a:highlight>
                <a:srgbClr val="FFFF00"/>
              </a:highligh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0CFFE-B54E-48A5-9E0F-0D616D48BE7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3442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1A528C-8FC6-A341-839C-A67AD2CF06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4531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AEFD93-8CD9-4C9C-8AE2-FD9565EFC502}" type="slidenum">
              <a:rPr lang="en-GB" smtClean="0"/>
              <a:t>5</a:t>
            </a:fld>
            <a:endParaRPr lang="en-GB"/>
          </a:p>
        </p:txBody>
      </p:sp>
    </p:spTree>
    <p:extLst>
      <p:ext uri="{BB962C8B-B14F-4D97-AF65-F5344CB8AC3E}">
        <p14:creationId xmlns:p14="http://schemas.microsoft.com/office/powerpoint/2010/main" val="665341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cs typeface="Calibri"/>
              </a:rPr>
              <a:t>When discussing drop in some of the feedback from care staff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761F50-9D0D-4BC8-A7E2-C38D1AD038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0931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AEFD93-8CD9-4C9C-8AE2-FD9565EFC502}" type="slidenum">
              <a:rPr lang="en-GB" smtClean="0"/>
              <a:t>15</a:t>
            </a:fld>
            <a:endParaRPr lang="en-GB"/>
          </a:p>
        </p:txBody>
      </p:sp>
    </p:spTree>
    <p:extLst>
      <p:ext uri="{BB962C8B-B14F-4D97-AF65-F5344CB8AC3E}">
        <p14:creationId xmlns:p14="http://schemas.microsoft.com/office/powerpoint/2010/main" val="161441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270DF7-87A7-4004-31E6-BD2A9CADFB6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9682D3-738D-C742-8BB2-B3B4E3D2B746}"/>
              </a:ext>
            </a:extLst>
          </p:cNvPr>
          <p:cNvSpPr>
            <a:spLocks noGrp="1"/>
          </p:cNvSpPr>
          <p:nvPr>
            <p:ph type="ctrTitle"/>
          </p:nvPr>
        </p:nvSpPr>
        <p:spPr>
          <a:xfrm>
            <a:off x="858979" y="1940534"/>
            <a:ext cx="6317071" cy="2387600"/>
          </a:xfrm>
          <a:ln>
            <a:noFill/>
          </a:ln>
        </p:spPr>
        <p:txBody>
          <a:bodyPr lIns="0" tIns="0" rIns="0" bIns="144000" anchor="b"/>
          <a:lstStyle>
            <a:lvl1pPr algn="l">
              <a:defRPr sz="5400" b="1" i="0" spc="-120" baseline="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C3ACCBBB-BBC0-F84E-8AE6-F18688449B7B}"/>
              </a:ext>
            </a:extLst>
          </p:cNvPr>
          <p:cNvSpPr>
            <a:spLocks noGrp="1"/>
          </p:cNvSpPr>
          <p:nvPr>
            <p:ph type="subTitle" idx="1"/>
          </p:nvPr>
        </p:nvSpPr>
        <p:spPr>
          <a:xfrm>
            <a:off x="858979" y="4751879"/>
            <a:ext cx="6317071" cy="536809"/>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cxnSp>
        <p:nvCxnSpPr>
          <p:cNvPr id="5" name="Straight Connector 4">
            <a:extLst>
              <a:ext uri="{FF2B5EF4-FFF2-40B4-BE49-F238E27FC236}">
                <a16:creationId xmlns:a16="http://schemas.microsoft.com/office/drawing/2014/main" id="{296DCF8E-1BCF-3546-B2F2-4E9E3F13FBC1}"/>
              </a:ext>
            </a:extLst>
          </p:cNvPr>
          <p:cNvCxnSpPr/>
          <p:nvPr userDrawn="1"/>
        </p:nvCxnSpPr>
        <p:spPr>
          <a:xfrm>
            <a:off x="858978" y="4454783"/>
            <a:ext cx="6317071"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8602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203BE-A9EF-3E4C-ACF5-85D615CCF13B}"/>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125540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2283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E30C8D-40B3-B214-D1C5-7F4A1DAA4CC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a:xfrm>
            <a:off x="838200" y="1680605"/>
            <a:ext cx="8984530" cy="1009651"/>
          </a:xfrm>
        </p:spPr>
        <p:txBody>
          <a:bodyPr/>
          <a:lstStyle>
            <a:lvl1pPr>
              <a:defRPr>
                <a:solidFill>
                  <a:schemeClr val="bg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a:xfrm>
            <a:off x="838200" y="2988298"/>
            <a:ext cx="10515600" cy="2271859"/>
          </a:xfrm>
        </p:spPr>
        <p:txBody>
          <a:bodyPr/>
          <a:lstStyle>
            <a:lvl1pPr>
              <a:lnSpc>
                <a:spcPct val="110000"/>
              </a:lnSpc>
              <a:defRPr>
                <a:solidFill>
                  <a:schemeClr val="bg1"/>
                </a:solidFill>
              </a:defRPr>
            </a:lvl1pPr>
            <a:lvl2pPr>
              <a:lnSpc>
                <a:spcPct val="110000"/>
              </a:lnSpc>
              <a:defRPr>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10664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576F1-BDCF-D34E-8FE2-48305FBD08B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882EE5-473E-4040-BA2A-BDA5F99C15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D01E7B-D70B-324D-8285-D5CB565B1F66}"/>
              </a:ext>
            </a:extLst>
          </p:cNvPr>
          <p:cNvSpPr>
            <a:spLocks noGrp="1"/>
          </p:cNvSpPr>
          <p:nvPr>
            <p:ph type="dt" sz="half" idx="10"/>
          </p:nvPr>
        </p:nvSpPr>
        <p:spPr/>
        <p:txBody>
          <a:bodyPr/>
          <a:lstStyle/>
          <a:p>
            <a:fld id="{DED5C6B9-339D-D04F-BF2E-6123C65D99EE}" type="datetimeFigureOut">
              <a:rPr lang="en-US" smtClean="0"/>
              <a:t>11/21/2024</a:t>
            </a:fld>
            <a:endParaRPr lang="en-US"/>
          </a:p>
        </p:txBody>
      </p:sp>
      <p:sp>
        <p:nvSpPr>
          <p:cNvPr id="5" name="Footer Placeholder 4">
            <a:extLst>
              <a:ext uri="{FF2B5EF4-FFF2-40B4-BE49-F238E27FC236}">
                <a16:creationId xmlns:a16="http://schemas.microsoft.com/office/drawing/2014/main" id="{FD4F20D5-2B21-6345-BE05-BADFD99459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84A49-DA89-C546-8D8E-A057F6C4041F}"/>
              </a:ext>
            </a:extLst>
          </p:cNvPr>
          <p:cNvSpPr>
            <a:spLocks noGrp="1"/>
          </p:cNvSpPr>
          <p:nvPr>
            <p:ph type="sldNum" sz="quarter" idx="12"/>
          </p:nvPr>
        </p:nvSpPr>
        <p:spPr/>
        <p:txBody>
          <a:bodyPr/>
          <a:lstStyle/>
          <a:p>
            <a:fld id="{EE517923-71D1-6D4A-B232-42E00C80F698}" type="slidenum">
              <a:rPr lang="en-US" smtClean="0"/>
              <a:t>‹#›</a:t>
            </a:fld>
            <a:endParaRPr lang="en-US"/>
          </a:p>
        </p:txBody>
      </p:sp>
    </p:spTree>
    <p:extLst>
      <p:ext uri="{BB962C8B-B14F-4D97-AF65-F5344CB8AC3E}">
        <p14:creationId xmlns:p14="http://schemas.microsoft.com/office/powerpoint/2010/main" val="42042091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94498-6174-0445-BE69-89E1D95550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8BC167-8296-ED4F-8595-A3659C98B15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9F551C-B245-2A4D-BE44-62A5991FAA1F}"/>
              </a:ext>
            </a:extLst>
          </p:cNvPr>
          <p:cNvSpPr>
            <a:spLocks noGrp="1"/>
          </p:cNvSpPr>
          <p:nvPr>
            <p:ph type="dt" sz="half" idx="10"/>
          </p:nvPr>
        </p:nvSpPr>
        <p:spPr/>
        <p:txBody>
          <a:bodyPr/>
          <a:lstStyle/>
          <a:p>
            <a:fld id="{DED5C6B9-339D-D04F-BF2E-6123C65D99EE}" type="datetimeFigureOut">
              <a:rPr lang="en-US" smtClean="0"/>
              <a:t>11/21/2024</a:t>
            </a:fld>
            <a:endParaRPr lang="en-US"/>
          </a:p>
        </p:txBody>
      </p:sp>
      <p:sp>
        <p:nvSpPr>
          <p:cNvPr id="5" name="Footer Placeholder 4">
            <a:extLst>
              <a:ext uri="{FF2B5EF4-FFF2-40B4-BE49-F238E27FC236}">
                <a16:creationId xmlns:a16="http://schemas.microsoft.com/office/drawing/2014/main" id="{7E3DF0ED-98B6-C744-94C8-EB7A8E47ED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160710-F00D-D241-9FC8-CA62EE88FD0E}"/>
              </a:ext>
            </a:extLst>
          </p:cNvPr>
          <p:cNvSpPr>
            <a:spLocks noGrp="1"/>
          </p:cNvSpPr>
          <p:nvPr>
            <p:ph type="sldNum" sz="quarter" idx="12"/>
          </p:nvPr>
        </p:nvSpPr>
        <p:spPr/>
        <p:txBody>
          <a:bodyPr/>
          <a:lstStyle/>
          <a:p>
            <a:fld id="{EE517923-71D1-6D4A-B232-42E00C80F698}" type="slidenum">
              <a:rPr lang="en-US" smtClean="0"/>
              <a:t>‹#›</a:t>
            </a:fld>
            <a:endParaRPr lang="en-US"/>
          </a:p>
        </p:txBody>
      </p:sp>
    </p:spTree>
    <p:extLst>
      <p:ext uri="{BB962C8B-B14F-4D97-AF65-F5344CB8AC3E}">
        <p14:creationId xmlns:p14="http://schemas.microsoft.com/office/powerpoint/2010/main" val="1322868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569CB-9D87-024B-932D-5077531792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337CB0C-1C98-FC41-9CA8-86941B48B6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A5FAAD4-4B51-D64B-90D1-7E60902110AD}"/>
              </a:ext>
            </a:extLst>
          </p:cNvPr>
          <p:cNvSpPr>
            <a:spLocks noGrp="1"/>
          </p:cNvSpPr>
          <p:nvPr>
            <p:ph type="dt" sz="half" idx="10"/>
          </p:nvPr>
        </p:nvSpPr>
        <p:spPr/>
        <p:txBody>
          <a:bodyPr/>
          <a:lstStyle/>
          <a:p>
            <a:fld id="{DED5C6B9-339D-D04F-BF2E-6123C65D99EE}" type="datetimeFigureOut">
              <a:rPr lang="en-US" smtClean="0"/>
              <a:t>11/21/2024</a:t>
            </a:fld>
            <a:endParaRPr lang="en-US"/>
          </a:p>
        </p:txBody>
      </p:sp>
      <p:sp>
        <p:nvSpPr>
          <p:cNvPr id="5" name="Footer Placeholder 4">
            <a:extLst>
              <a:ext uri="{FF2B5EF4-FFF2-40B4-BE49-F238E27FC236}">
                <a16:creationId xmlns:a16="http://schemas.microsoft.com/office/drawing/2014/main" id="{CBF6CE7D-8EA0-5444-99EF-D038B0D546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CCF85C-5CCC-5849-8E64-307FF7C54C23}"/>
              </a:ext>
            </a:extLst>
          </p:cNvPr>
          <p:cNvSpPr>
            <a:spLocks noGrp="1"/>
          </p:cNvSpPr>
          <p:nvPr>
            <p:ph type="sldNum" sz="quarter" idx="12"/>
          </p:nvPr>
        </p:nvSpPr>
        <p:spPr/>
        <p:txBody>
          <a:bodyPr/>
          <a:lstStyle/>
          <a:p>
            <a:fld id="{EE517923-71D1-6D4A-B232-42E00C80F698}" type="slidenum">
              <a:rPr lang="en-US" smtClean="0"/>
              <a:t>‹#›</a:t>
            </a:fld>
            <a:endParaRPr lang="en-US"/>
          </a:p>
        </p:txBody>
      </p:sp>
    </p:spTree>
    <p:extLst>
      <p:ext uri="{BB962C8B-B14F-4D97-AF65-F5344CB8AC3E}">
        <p14:creationId xmlns:p14="http://schemas.microsoft.com/office/powerpoint/2010/main" val="1379049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D96BD-C204-0745-BEAF-B19545E3E8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8B8D6C-237E-C942-A231-CF69846C02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7CBEC1-A5FF-4C40-85A2-695BF33B53C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60E2B7-3415-F544-A134-6126B79A5480}"/>
              </a:ext>
            </a:extLst>
          </p:cNvPr>
          <p:cNvSpPr>
            <a:spLocks noGrp="1"/>
          </p:cNvSpPr>
          <p:nvPr>
            <p:ph type="dt" sz="half" idx="10"/>
          </p:nvPr>
        </p:nvSpPr>
        <p:spPr/>
        <p:txBody>
          <a:bodyPr/>
          <a:lstStyle/>
          <a:p>
            <a:fld id="{DED5C6B9-339D-D04F-BF2E-6123C65D99EE}" type="datetimeFigureOut">
              <a:rPr lang="en-US" smtClean="0"/>
              <a:t>11/21/2024</a:t>
            </a:fld>
            <a:endParaRPr lang="en-US"/>
          </a:p>
        </p:txBody>
      </p:sp>
      <p:sp>
        <p:nvSpPr>
          <p:cNvPr id="6" name="Footer Placeholder 5">
            <a:extLst>
              <a:ext uri="{FF2B5EF4-FFF2-40B4-BE49-F238E27FC236}">
                <a16:creationId xmlns:a16="http://schemas.microsoft.com/office/drawing/2014/main" id="{41059BDA-1762-0240-A43F-CF0747FDF5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6C11C8-C9B0-BF44-9B2D-AF788C0DEFF9}"/>
              </a:ext>
            </a:extLst>
          </p:cNvPr>
          <p:cNvSpPr>
            <a:spLocks noGrp="1"/>
          </p:cNvSpPr>
          <p:nvPr>
            <p:ph type="sldNum" sz="quarter" idx="12"/>
          </p:nvPr>
        </p:nvSpPr>
        <p:spPr/>
        <p:txBody>
          <a:bodyPr/>
          <a:lstStyle/>
          <a:p>
            <a:fld id="{EE517923-71D1-6D4A-B232-42E00C80F698}" type="slidenum">
              <a:rPr lang="en-US" smtClean="0"/>
              <a:t>‹#›</a:t>
            </a:fld>
            <a:endParaRPr lang="en-US"/>
          </a:p>
        </p:txBody>
      </p:sp>
    </p:spTree>
    <p:extLst>
      <p:ext uri="{BB962C8B-B14F-4D97-AF65-F5344CB8AC3E}">
        <p14:creationId xmlns:p14="http://schemas.microsoft.com/office/powerpoint/2010/main" val="19331550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1F30F-2276-8146-9DDB-2D238FA6AF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C5AEAF-04F9-E249-AA66-6792E6070E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F95FFB1-0134-2D40-ACB2-B106F45C711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4E3677C-E54E-FF45-8EC3-4FCE0AA3A6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09A54C1-5471-914F-BCC8-8BABCEF452D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39F74D-259C-6147-B917-616EB0763416}"/>
              </a:ext>
            </a:extLst>
          </p:cNvPr>
          <p:cNvSpPr>
            <a:spLocks noGrp="1"/>
          </p:cNvSpPr>
          <p:nvPr>
            <p:ph type="dt" sz="half" idx="10"/>
          </p:nvPr>
        </p:nvSpPr>
        <p:spPr/>
        <p:txBody>
          <a:bodyPr/>
          <a:lstStyle/>
          <a:p>
            <a:fld id="{DED5C6B9-339D-D04F-BF2E-6123C65D99EE}" type="datetimeFigureOut">
              <a:rPr lang="en-US" smtClean="0"/>
              <a:t>11/21/2024</a:t>
            </a:fld>
            <a:endParaRPr lang="en-US"/>
          </a:p>
        </p:txBody>
      </p:sp>
      <p:sp>
        <p:nvSpPr>
          <p:cNvPr id="8" name="Footer Placeholder 7">
            <a:extLst>
              <a:ext uri="{FF2B5EF4-FFF2-40B4-BE49-F238E27FC236}">
                <a16:creationId xmlns:a16="http://schemas.microsoft.com/office/drawing/2014/main" id="{019694BD-0200-9F4C-B595-ABA6FF5BA43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C43A66-82CC-D34D-8827-335C90213B5A}"/>
              </a:ext>
            </a:extLst>
          </p:cNvPr>
          <p:cNvSpPr>
            <a:spLocks noGrp="1"/>
          </p:cNvSpPr>
          <p:nvPr>
            <p:ph type="sldNum" sz="quarter" idx="12"/>
          </p:nvPr>
        </p:nvSpPr>
        <p:spPr/>
        <p:txBody>
          <a:bodyPr/>
          <a:lstStyle/>
          <a:p>
            <a:fld id="{EE517923-71D1-6D4A-B232-42E00C80F698}" type="slidenum">
              <a:rPr lang="en-US" smtClean="0"/>
              <a:t>‹#›</a:t>
            </a:fld>
            <a:endParaRPr lang="en-US"/>
          </a:p>
        </p:txBody>
      </p:sp>
    </p:spTree>
    <p:extLst>
      <p:ext uri="{BB962C8B-B14F-4D97-AF65-F5344CB8AC3E}">
        <p14:creationId xmlns:p14="http://schemas.microsoft.com/office/powerpoint/2010/main" val="29949426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EE046-3BC8-7443-882F-D6AF0743B61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5B3E7B-A95A-0C45-9727-9F2439228CDB}"/>
              </a:ext>
            </a:extLst>
          </p:cNvPr>
          <p:cNvSpPr>
            <a:spLocks noGrp="1"/>
          </p:cNvSpPr>
          <p:nvPr>
            <p:ph type="dt" sz="half" idx="10"/>
          </p:nvPr>
        </p:nvSpPr>
        <p:spPr/>
        <p:txBody>
          <a:bodyPr/>
          <a:lstStyle/>
          <a:p>
            <a:fld id="{DED5C6B9-339D-D04F-BF2E-6123C65D99EE}" type="datetimeFigureOut">
              <a:rPr lang="en-US" smtClean="0"/>
              <a:t>11/21/2024</a:t>
            </a:fld>
            <a:endParaRPr lang="en-US"/>
          </a:p>
        </p:txBody>
      </p:sp>
      <p:sp>
        <p:nvSpPr>
          <p:cNvPr id="4" name="Footer Placeholder 3">
            <a:extLst>
              <a:ext uri="{FF2B5EF4-FFF2-40B4-BE49-F238E27FC236}">
                <a16:creationId xmlns:a16="http://schemas.microsoft.com/office/drawing/2014/main" id="{AD9556A4-9FDA-A44B-B20F-1E7998452D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D6A640-7A2A-0A48-86D8-0B730B07A0FF}"/>
              </a:ext>
            </a:extLst>
          </p:cNvPr>
          <p:cNvSpPr>
            <a:spLocks noGrp="1"/>
          </p:cNvSpPr>
          <p:nvPr>
            <p:ph type="sldNum" sz="quarter" idx="12"/>
          </p:nvPr>
        </p:nvSpPr>
        <p:spPr/>
        <p:txBody>
          <a:bodyPr/>
          <a:lstStyle/>
          <a:p>
            <a:fld id="{EE517923-71D1-6D4A-B232-42E00C80F698}" type="slidenum">
              <a:rPr lang="en-US" smtClean="0"/>
              <a:t>‹#›</a:t>
            </a:fld>
            <a:endParaRPr lang="en-US"/>
          </a:p>
        </p:txBody>
      </p:sp>
    </p:spTree>
    <p:extLst>
      <p:ext uri="{BB962C8B-B14F-4D97-AF65-F5344CB8AC3E}">
        <p14:creationId xmlns:p14="http://schemas.microsoft.com/office/powerpoint/2010/main" val="4517356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9D348F-398F-284D-91FB-8484E939262B}"/>
              </a:ext>
            </a:extLst>
          </p:cNvPr>
          <p:cNvSpPr>
            <a:spLocks noGrp="1"/>
          </p:cNvSpPr>
          <p:nvPr>
            <p:ph type="dt" sz="half" idx="10"/>
          </p:nvPr>
        </p:nvSpPr>
        <p:spPr/>
        <p:txBody>
          <a:bodyPr/>
          <a:lstStyle/>
          <a:p>
            <a:fld id="{DED5C6B9-339D-D04F-BF2E-6123C65D99EE}" type="datetimeFigureOut">
              <a:rPr lang="en-US" smtClean="0"/>
              <a:t>11/21/2024</a:t>
            </a:fld>
            <a:endParaRPr lang="en-US"/>
          </a:p>
        </p:txBody>
      </p:sp>
      <p:sp>
        <p:nvSpPr>
          <p:cNvPr id="3" name="Footer Placeholder 2">
            <a:extLst>
              <a:ext uri="{FF2B5EF4-FFF2-40B4-BE49-F238E27FC236}">
                <a16:creationId xmlns:a16="http://schemas.microsoft.com/office/drawing/2014/main" id="{F26F58D6-B0B0-DE4F-ABEA-00935DEF8A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2A5951-61D5-1F4A-9029-33B0EA6405F0}"/>
              </a:ext>
            </a:extLst>
          </p:cNvPr>
          <p:cNvSpPr>
            <a:spLocks noGrp="1"/>
          </p:cNvSpPr>
          <p:nvPr>
            <p:ph type="sldNum" sz="quarter" idx="12"/>
          </p:nvPr>
        </p:nvSpPr>
        <p:spPr/>
        <p:txBody>
          <a:bodyPr/>
          <a:lstStyle/>
          <a:p>
            <a:fld id="{EE517923-71D1-6D4A-B232-42E00C80F698}" type="slidenum">
              <a:rPr lang="en-US" smtClean="0"/>
              <a:t>‹#›</a:t>
            </a:fld>
            <a:endParaRPr lang="en-US"/>
          </a:p>
        </p:txBody>
      </p:sp>
    </p:spTree>
    <p:extLst>
      <p:ext uri="{BB962C8B-B14F-4D97-AF65-F5344CB8AC3E}">
        <p14:creationId xmlns:p14="http://schemas.microsoft.com/office/powerpoint/2010/main" val="121716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39127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B2133-4529-B84D-B229-8CA025A73F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48253A-EAA7-2F4B-A4BD-77C711C384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8633987-22E6-A44D-AA0A-2B8AEAB335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EC660B2-688F-444B-9CCF-9B8E1F45CBB3}"/>
              </a:ext>
            </a:extLst>
          </p:cNvPr>
          <p:cNvSpPr>
            <a:spLocks noGrp="1"/>
          </p:cNvSpPr>
          <p:nvPr>
            <p:ph type="dt" sz="half" idx="10"/>
          </p:nvPr>
        </p:nvSpPr>
        <p:spPr/>
        <p:txBody>
          <a:bodyPr/>
          <a:lstStyle/>
          <a:p>
            <a:fld id="{DED5C6B9-339D-D04F-BF2E-6123C65D99EE}" type="datetimeFigureOut">
              <a:rPr lang="en-US" smtClean="0"/>
              <a:t>11/21/2024</a:t>
            </a:fld>
            <a:endParaRPr lang="en-US"/>
          </a:p>
        </p:txBody>
      </p:sp>
      <p:sp>
        <p:nvSpPr>
          <p:cNvPr id="6" name="Footer Placeholder 5">
            <a:extLst>
              <a:ext uri="{FF2B5EF4-FFF2-40B4-BE49-F238E27FC236}">
                <a16:creationId xmlns:a16="http://schemas.microsoft.com/office/drawing/2014/main" id="{43C17D7E-5311-BC42-BA15-A5F14A7CB9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F51DEB-8DB5-3747-85FF-34DCAFD5A2B8}"/>
              </a:ext>
            </a:extLst>
          </p:cNvPr>
          <p:cNvSpPr>
            <a:spLocks noGrp="1"/>
          </p:cNvSpPr>
          <p:nvPr>
            <p:ph type="sldNum" sz="quarter" idx="12"/>
          </p:nvPr>
        </p:nvSpPr>
        <p:spPr/>
        <p:txBody>
          <a:bodyPr/>
          <a:lstStyle/>
          <a:p>
            <a:fld id="{EE517923-71D1-6D4A-B232-42E00C80F698}" type="slidenum">
              <a:rPr lang="en-US" smtClean="0"/>
              <a:t>‹#›</a:t>
            </a:fld>
            <a:endParaRPr lang="en-US"/>
          </a:p>
        </p:txBody>
      </p:sp>
    </p:spTree>
    <p:extLst>
      <p:ext uri="{BB962C8B-B14F-4D97-AF65-F5344CB8AC3E}">
        <p14:creationId xmlns:p14="http://schemas.microsoft.com/office/powerpoint/2010/main" val="15246352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916B7-EFDC-294F-99EC-8D8F26557E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2B41E67-B58F-2747-831D-3F0D4E33C2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48BB7A4-4480-824F-B63A-B6FB0B542B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14A6BDB-BBDC-5744-992F-4190D8CE073F}"/>
              </a:ext>
            </a:extLst>
          </p:cNvPr>
          <p:cNvSpPr>
            <a:spLocks noGrp="1"/>
          </p:cNvSpPr>
          <p:nvPr>
            <p:ph type="dt" sz="half" idx="10"/>
          </p:nvPr>
        </p:nvSpPr>
        <p:spPr/>
        <p:txBody>
          <a:bodyPr/>
          <a:lstStyle/>
          <a:p>
            <a:fld id="{DED5C6B9-339D-D04F-BF2E-6123C65D99EE}" type="datetimeFigureOut">
              <a:rPr lang="en-US" smtClean="0"/>
              <a:t>11/21/2024</a:t>
            </a:fld>
            <a:endParaRPr lang="en-US"/>
          </a:p>
        </p:txBody>
      </p:sp>
      <p:sp>
        <p:nvSpPr>
          <p:cNvPr id="6" name="Footer Placeholder 5">
            <a:extLst>
              <a:ext uri="{FF2B5EF4-FFF2-40B4-BE49-F238E27FC236}">
                <a16:creationId xmlns:a16="http://schemas.microsoft.com/office/drawing/2014/main" id="{0A97A7EA-E7DB-B643-AB03-6898A72C4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7D4C3C-38EF-4F4E-8207-2504C08C8776}"/>
              </a:ext>
            </a:extLst>
          </p:cNvPr>
          <p:cNvSpPr>
            <a:spLocks noGrp="1"/>
          </p:cNvSpPr>
          <p:nvPr>
            <p:ph type="sldNum" sz="quarter" idx="12"/>
          </p:nvPr>
        </p:nvSpPr>
        <p:spPr/>
        <p:txBody>
          <a:bodyPr/>
          <a:lstStyle/>
          <a:p>
            <a:fld id="{EE517923-71D1-6D4A-B232-42E00C80F698}" type="slidenum">
              <a:rPr lang="en-US" smtClean="0"/>
              <a:t>‹#›</a:t>
            </a:fld>
            <a:endParaRPr lang="en-US"/>
          </a:p>
        </p:txBody>
      </p:sp>
    </p:spTree>
    <p:extLst>
      <p:ext uri="{BB962C8B-B14F-4D97-AF65-F5344CB8AC3E}">
        <p14:creationId xmlns:p14="http://schemas.microsoft.com/office/powerpoint/2010/main" val="955663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C0137-441A-2B47-BCFE-37546ECCB8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CCCC0F-155D-A846-ACB3-74D35F3E8EA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345C-DFE7-9941-8E2A-59DF5ECAC648}"/>
              </a:ext>
            </a:extLst>
          </p:cNvPr>
          <p:cNvSpPr>
            <a:spLocks noGrp="1"/>
          </p:cNvSpPr>
          <p:nvPr>
            <p:ph type="dt" sz="half" idx="10"/>
          </p:nvPr>
        </p:nvSpPr>
        <p:spPr/>
        <p:txBody>
          <a:bodyPr/>
          <a:lstStyle/>
          <a:p>
            <a:fld id="{DED5C6B9-339D-D04F-BF2E-6123C65D99EE}" type="datetimeFigureOut">
              <a:rPr lang="en-US" smtClean="0"/>
              <a:t>11/21/2024</a:t>
            </a:fld>
            <a:endParaRPr lang="en-US"/>
          </a:p>
        </p:txBody>
      </p:sp>
      <p:sp>
        <p:nvSpPr>
          <p:cNvPr id="5" name="Footer Placeholder 4">
            <a:extLst>
              <a:ext uri="{FF2B5EF4-FFF2-40B4-BE49-F238E27FC236}">
                <a16:creationId xmlns:a16="http://schemas.microsoft.com/office/drawing/2014/main" id="{01313346-D94F-E344-A4BB-EE7FF1401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3D5739-DE4A-AA4E-A094-9BFF6E6086D6}"/>
              </a:ext>
            </a:extLst>
          </p:cNvPr>
          <p:cNvSpPr>
            <a:spLocks noGrp="1"/>
          </p:cNvSpPr>
          <p:nvPr>
            <p:ph type="sldNum" sz="quarter" idx="12"/>
          </p:nvPr>
        </p:nvSpPr>
        <p:spPr/>
        <p:txBody>
          <a:bodyPr/>
          <a:lstStyle/>
          <a:p>
            <a:fld id="{EE517923-71D1-6D4A-B232-42E00C80F698}" type="slidenum">
              <a:rPr lang="en-US" smtClean="0"/>
              <a:t>‹#›</a:t>
            </a:fld>
            <a:endParaRPr lang="en-US"/>
          </a:p>
        </p:txBody>
      </p:sp>
    </p:spTree>
    <p:extLst>
      <p:ext uri="{BB962C8B-B14F-4D97-AF65-F5344CB8AC3E}">
        <p14:creationId xmlns:p14="http://schemas.microsoft.com/office/powerpoint/2010/main" val="4841603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2B004D-F129-5B43-A59A-DC7F407519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D5802A-E9B5-5A40-A61E-60E08C63794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DD9330-D181-874F-9EE2-F922AEAF8718}"/>
              </a:ext>
            </a:extLst>
          </p:cNvPr>
          <p:cNvSpPr>
            <a:spLocks noGrp="1"/>
          </p:cNvSpPr>
          <p:nvPr>
            <p:ph type="dt" sz="half" idx="10"/>
          </p:nvPr>
        </p:nvSpPr>
        <p:spPr/>
        <p:txBody>
          <a:bodyPr/>
          <a:lstStyle/>
          <a:p>
            <a:fld id="{DED5C6B9-339D-D04F-BF2E-6123C65D99EE}" type="datetimeFigureOut">
              <a:rPr lang="en-US" smtClean="0"/>
              <a:t>11/21/2024</a:t>
            </a:fld>
            <a:endParaRPr lang="en-US"/>
          </a:p>
        </p:txBody>
      </p:sp>
      <p:sp>
        <p:nvSpPr>
          <p:cNvPr id="5" name="Footer Placeholder 4">
            <a:extLst>
              <a:ext uri="{FF2B5EF4-FFF2-40B4-BE49-F238E27FC236}">
                <a16:creationId xmlns:a16="http://schemas.microsoft.com/office/drawing/2014/main" id="{34C69C78-0733-F042-B433-A6A5E9F06A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762A74-3572-BF42-A573-DE889BC56F96}"/>
              </a:ext>
            </a:extLst>
          </p:cNvPr>
          <p:cNvSpPr>
            <a:spLocks noGrp="1"/>
          </p:cNvSpPr>
          <p:nvPr>
            <p:ph type="sldNum" sz="quarter" idx="12"/>
          </p:nvPr>
        </p:nvSpPr>
        <p:spPr/>
        <p:txBody>
          <a:bodyPr/>
          <a:lstStyle/>
          <a:p>
            <a:fld id="{EE517923-71D1-6D4A-B232-42E00C80F698}" type="slidenum">
              <a:rPr lang="en-US" smtClean="0"/>
              <a:t>‹#›</a:t>
            </a:fld>
            <a:endParaRPr lang="en-US"/>
          </a:p>
        </p:txBody>
      </p:sp>
    </p:spTree>
    <p:extLst>
      <p:ext uri="{BB962C8B-B14F-4D97-AF65-F5344CB8AC3E}">
        <p14:creationId xmlns:p14="http://schemas.microsoft.com/office/powerpoint/2010/main" val="553225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820C01-E8F6-0049-B111-72B1FBAFF28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9682D3-738D-C742-8BB2-B3B4E3D2B746}"/>
              </a:ext>
            </a:extLst>
          </p:cNvPr>
          <p:cNvSpPr>
            <a:spLocks noGrp="1"/>
          </p:cNvSpPr>
          <p:nvPr>
            <p:ph type="ctrTitle"/>
          </p:nvPr>
        </p:nvSpPr>
        <p:spPr>
          <a:xfrm>
            <a:off x="858979" y="1940534"/>
            <a:ext cx="6317071" cy="2387600"/>
          </a:xfrm>
          <a:ln>
            <a:noFill/>
          </a:ln>
        </p:spPr>
        <p:txBody>
          <a:bodyPr lIns="0" tIns="0" rIns="0" bIns="144000" anchor="b"/>
          <a:lstStyle>
            <a:lvl1pPr algn="l">
              <a:defRPr sz="5400" b="1" i="0" spc="-120" baseline="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C3ACCBBB-BBC0-F84E-8AE6-F18688449B7B}"/>
              </a:ext>
            </a:extLst>
          </p:cNvPr>
          <p:cNvSpPr>
            <a:spLocks noGrp="1"/>
          </p:cNvSpPr>
          <p:nvPr>
            <p:ph type="subTitle" idx="1"/>
          </p:nvPr>
        </p:nvSpPr>
        <p:spPr>
          <a:xfrm>
            <a:off x="858979" y="4751879"/>
            <a:ext cx="6317071" cy="536809"/>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cxnSp>
        <p:nvCxnSpPr>
          <p:cNvPr id="5" name="Straight Connector 4">
            <a:extLst>
              <a:ext uri="{FF2B5EF4-FFF2-40B4-BE49-F238E27FC236}">
                <a16:creationId xmlns:a16="http://schemas.microsoft.com/office/drawing/2014/main" id="{296DCF8E-1BCF-3546-B2F2-4E9E3F13FBC1}"/>
              </a:ext>
            </a:extLst>
          </p:cNvPr>
          <p:cNvCxnSpPr/>
          <p:nvPr userDrawn="1"/>
        </p:nvCxnSpPr>
        <p:spPr>
          <a:xfrm>
            <a:off x="858978" y="4454783"/>
            <a:ext cx="6317071"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77886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90533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62C62C-D3B8-A244-BDC0-300B674B3CB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9884F6-FCEB-5740-A111-23E2F819C69A}"/>
              </a:ext>
            </a:extLst>
          </p:cNvPr>
          <p:cNvSpPr>
            <a:spLocks noGrp="1"/>
          </p:cNvSpPr>
          <p:nvPr>
            <p:ph type="title"/>
          </p:nvPr>
        </p:nvSpPr>
        <p:spPr>
          <a:xfrm>
            <a:off x="2331137" y="960370"/>
            <a:ext cx="7529726" cy="2852737"/>
          </a:xfrm>
        </p:spPr>
        <p:txBody>
          <a:bodyPr anchor="b"/>
          <a:lstStyle>
            <a:lvl1pPr algn="ctr">
              <a:defRPr sz="6000">
                <a:solidFill>
                  <a:schemeClr val="bg1"/>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5151750-80F4-B741-BD22-B02F68EF9576}"/>
              </a:ext>
            </a:extLst>
          </p:cNvPr>
          <p:cNvSpPr>
            <a:spLocks noGrp="1"/>
          </p:cNvSpPr>
          <p:nvPr>
            <p:ph type="body" idx="1"/>
          </p:nvPr>
        </p:nvSpPr>
        <p:spPr>
          <a:xfrm>
            <a:off x="1954065" y="4397443"/>
            <a:ext cx="828387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cxnSp>
        <p:nvCxnSpPr>
          <p:cNvPr id="9" name="Straight Connector 8">
            <a:extLst>
              <a:ext uri="{FF2B5EF4-FFF2-40B4-BE49-F238E27FC236}">
                <a16:creationId xmlns:a16="http://schemas.microsoft.com/office/drawing/2014/main" id="{478692D4-6960-044A-B9AD-4D458B9822A5}"/>
              </a:ext>
            </a:extLst>
          </p:cNvPr>
          <p:cNvCxnSpPr>
            <a:cxnSpLocks/>
          </p:cNvCxnSpPr>
          <p:nvPr userDrawn="1"/>
        </p:nvCxnSpPr>
        <p:spPr>
          <a:xfrm>
            <a:off x="2656362" y="4087522"/>
            <a:ext cx="6879276"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45385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D96E876-94E4-874F-B401-A1EF460FBC2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70755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igh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E380E9DA-076B-A641-9820-4ED1C4D8515C}"/>
              </a:ext>
            </a:extLst>
          </p:cNvPr>
          <p:cNvSpPr>
            <a:spLocks noGrp="1"/>
          </p:cNvSpPr>
          <p:nvPr>
            <p:ph type="pic" idx="10" hasCustomPrompt="1"/>
          </p:nvPr>
        </p:nvSpPr>
        <p:spPr>
          <a:xfrm>
            <a:off x="7515493"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a:br>
            <a:br>
              <a:rPr lang="en-US"/>
            </a:br>
            <a:br>
              <a:rPr lang="en-US"/>
            </a:br>
            <a:r>
              <a:rPr lang="en-US"/>
              <a:t>Click icon to add image</a:t>
            </a:r>
          </a:p>
        </p:txBody>
      </p:sp>
    </p:spTree>
    <p:extLst>
      <p:ext uri="{BB962C8B-B14F-4D97-AF65-F5344CB8AC3E}">
        <p14:creationId xmlns:p14="http://schemas.microsoft.com/office/powerpoint/2010/main" val="12526468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ef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5126182"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5EEB3DC8-E4FE-3643-B153-8A0D15FACE6A}"/>
              </a:ext>
            </a:extLst>
          </p:cNvPr>
          <p:cNvSpPr>
            <a:spLocks noGrp="1"/>
          </p:cNvSpPr>
          <p:nvPr>
            <p:ph type="pic" idx="10" hasCustomPrompt="1"/>
          </p:nvPr>
        </p:nvSpPr>
        <p:spPr>
          <a:xfrm>
            <a:off x="838200"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sz="1800"/>
            </a:br>
            <a:br>
              <a:rPr lang="en-US" sz="1800"/>
            </a:br>
            <a:br>
              <a:rPr lang="en-US" sz="1800"/>
            </a:br>
            <a:r>
              <a:rPr lang="en-US" sz="1800"/>
              <a:t>Click icon to add image</a:t>
            </a:r>
            <a:endParaRPr lang="en-US"/>
          </a:p>
        </p:txBody>
      </p:sp>
    </p:spTree>
    <p:extLst>
      <p:ext uri="{BB962C8B-B14F-4D97-AF65-F5344CB8AC3E}">
        <p14:creationId xmlns:p14="http://schemas.microsoft.com/office/powerpoint/2010/main" val="2500004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CC2246-46F1-B1F5-AF1C-0D2DF956BA5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9884F6-FCEB-5740-A111-23E2F819C69A}"/>
              </a:ext>
            </a:extLst>
          </p:cNvPr>
          <p:cNvSpPr>
            <a:spLocks noGrp="1"/>
          </p:cNvSpPr>
          <p:nvPr>
            <p:ph type="title"/>
          </p:nvPr>
        </p:nvSpPr>
        <p:spPr>
          <a:xfrm>
            <a:off x="2331137" y="960370"/>
            <a:ext cx="7529726" cy="2852737"/>
          </a:xfrm>
        </p:spPr>
        <p:txBody>
          <a:bodyPr anchor="b"/>
          <a:lstStyle>
            <a:lvl1pPr algn="ctr">
              <a:defRPr sz="6000">
                <a:solidFill>
                  <a:schemeClr val="bg1"/>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5151750-80F4-B741-BD22-B02F68EF9576}"/>
              </a:ext>
            </a:extLst>
          </p:cNvPr>
          <p:cNvSpPr>
            <a:spLocks noGrp="1"/>
          </p:cNvSpPr>
          <p:nvPr>
            <p:ph type="body" idx="1"/>
          </p:nvPr>
        </p:nvSpPr>
        <p:spPr>
          <a:xfrm>
            <a:off x="1954065" y="4397443"/>
            <a:ext cx="828387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cxnSp>
        <p:nvCxnSpPr>
          <p:cNvPr id="9" name="Straight Connector 8">
            <a:extLst>
              <a:ext uri="{FF2B5EF4-FFF2-40B4-BE49-F238E27FC236}">
                <a16:creationId xmlns:a16="http://schemas.microsoft.com/office/drawing/2014/main" id="{478692D4-6960-044A-B9AD-4D458B9822A5}"/>
              </a:ext>
            </a:extLst>
          </p:cNvPr>
          <p:cNvCxnSpPr>
            <a:cxnSpLocks/>
          </p:cNvCxnSpPr>
          <p:nvPr userDrawn="1"/>
        </p:nvCxnSpPr>
        <p:spPr>
          <a:xfrm>
            <a:off x="2656362" y="4087522"/>
            <a:ext cx="6879276"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01160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42B32C-E0BB-B043-B9FC-09F8DCF35498}"/>
              </a:ext>
            </a:extLst>
          </p:cNvPr>
          <p:cNvSpPr>
            <a:spLocks noGrp="1"/>
          </p:cNvSpPr>
          <p:nvPr>
            <p:ph idx="1"/>
          </p:nvPr>
        </p:nvSpPr>
        <p:spPr>
          <a:xfrm>
            <a:off x="5183188" y="2049462"/>
            <a:ext cx="6172200" cy="3811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A28F54A-BF54-6D4F-8BCA-BE86788B7468}"/>
              </a:ext>
            </a:extLst>
          </p:cNvPr>
          <p:cNvSpPr>
            <a:spLocks noGrp="1"/>
          </p:cNvSpPr>
          <p:nvPr>
            <p:ph type="body" sz="half" idx="2"/>
          </p:nvPr>
        </p:nvSpPr>
        <p:spPr>
          <a:xfrm>
            <a:off x="839788" y="2057400"/>
            <a:ext cx="3932237" cy="3811588"/>
          </a:xfrm>
          <a:solidFill>
            <a:schemeClr val="bg2"/>
          </a:solidFill>
        </p:spPr>
        <p:txBody>
          <a:bodyPr lIns="360000" tIns="360000" rIns="360000" bIns="360000"/>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Title 1">
            <a:extLst>
              <a:ext uri="{FF2B5EF4-FFF2-40B4-BE49-F238E27FC236}">
                <a16:creationId xmlns:a16="http://schemas.microsoft.com/office/drawing/2014/main" id="{7D4710A5-D7B9-8441-83B5-B2045AD922FA}"/>
              </a:ext>
            </a:extLst>
          </p:cNvPr>
          <p:cNvSpPr>
            <a:spLocks noGrp="1"/>
          </p:cNvSpPr>
          <p:nvPr>
            <p:ph type="title"/>
          </p:nvPr>
        </p:nvSpPr>
        <p:spPr>
          <a:xfrm>
            <a:off x="838201" y="313719"/>
            <a:ext cx="8984530" cy="1009651"/>
          </a:xfrm>
        </p:spPr>
        <p:txBody>
          <a:body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86880CC8-078D-C845-A2C1-135EC1AD01CE}"/>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80861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ADD0-6C29-544B-A310-F43D300ECD10}"/>
              </a:ext>
            </a:extLst>
          </p:cNvPr>
          <p:cNvSpPr>
            <a:spLocks noGrp="1"/>
          </p:cNvSpPr>
          <p:nvPr>
            <p:ph type="title"/>
          </p:nvPr>
        </p:nvSpPr>
        <p:spPr>
          <a:xfrm>
            <a:off x="839788" y="365126"/>
            <a:ext cx="10515600" cy="916920"/>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E47C73F-71DD-984A-888C-CE8390EB16BA}"/>
              </a:ext>
            </a:extLst>
          </p:cNvPr>
          <p:cNvSpPr>
            <a:spLocks noGrp="1"/>
          </p:cNvSpPr>
          <p:nvPr>
            <p:ph type="body" idx="1"/>
          </p:nvPr>
        </p:nvSpPr>
        <p:spPr>
          <a:xfrm>
            <a:off x="839788" y="153033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4FDF24F-6FEA-BE4F-B6D9-9FE6CD7CB48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A1FCF99-F328-064A-B5B5-A7C5E0A4B5A2}"/>
              </a:ext>
            </a:extLst>
          </p:cNvPr>
          <p:cNvSpPr>
            <a:spLocks noGrp="1"/>
          </p:cNvSpPr>
          <p:nvPr>
            <p:ph type="body" sz="quarter" idx="3"/>
          </p:nvPr>
        </p:nvSpPr>
        <p:spPr>
          <a:xfrm>
            <a:off x="6172200" y="153033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AB7DE9B-80BA-2648-8925-E5FD3D1A35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874107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No bottom bor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D162174-8799-7849-898E-1793D18AC8BC}"/>
              </a:ext>
            </a:extLst>
          </p:cNvPr>
          <p:cNvSpPr/>
          <p:nvPr userDrawn="1"/>
        </p:nvSpPr>
        <p:spPr>
          <a:xfrm>
            <a:off x="0" y="5555976"/>
            <a:ext cx="12192000" cy="130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190192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203BE-A9EF-3E4C-ACF5-85D615CCF13B}"/>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1438451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8188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9C94BD-EB84-254D-A29A-532AB99DB4D7}"/>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a:xfrm>
            <a:off x="838200" y="1756807"/>
            <a:ext cx="8984530" cy="1009651"/>
          </a:xfrm>
        </p:spPr>
        <p:txBody>
          <a:bodyPr/>
          <a:lstStyle>
            <a:lvl1pPr>
              <a:defRPr>
                <a:solidFill>
                  <a:schemeClr val="bg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a:xfrm>
            <a:off x="838200" y="2988298"/>
            <a:ext cx="10515600" cy="2271859"/>
          </a:xfrm>
        </p:spPr>
        <p:txBody>
          <a:bodyPr/>
          <a:lstStyle>
            <a:lvl1pPr>
              <a:lnSpc>
                <a:spcPct val="110000"/>
              </a:lnSpc>
              <a:defRPr>
                <a:solidFill>
                  <a:schemeClr val="bg1"/>
                </a:solidFill>
              </a:defRPr>
            </a:lvl1pPr>
            <a:lvl2pPr>
              <a:lnSpc>
                <a:spcPct val="110000"/>
              </a:lnSpc>
              <a:defRPr>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251780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D96E876-94E4-874F-B401-A1EF460FBC2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15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E380E9DA-076B-A641-9820-4ED1C4D8515C}"/>
              </a:ext>
            </a:extLst>
          </p:cNvPr>
          <p:cNvSpPr>
            <a:spLocks noGrp="1"/>
          </p:cNvSpPr>
          <p:nvPr>
            <p:ph type="pic" idx="10" hasCustomPrompt="1"/>
          </p:nvPr>
        </p:nvSpPr>
        <p:spPr>
          <a:xfrm>
            <a:off x="7515493"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a:br>
            <a:br>
              <a:rPr lang="en-US"/>
            </a:br>
            <a:br>
              <a:rPr lang="en-US"/>
            </a:br>
            <a:r>
              <a:rPr lang="en-US"/>
              <a:t>Click icon to add image</a:t>
            </a:r>
          </a:p>
        </p:txBody>
      </p:sp>
    </p:spTree>
    <p:extLst>
      <p:ext uri="{BB962C8B-B14F-4D97-AF65-F5344CB8AC3E}">
        <p14:creationId xmlns:p14="http://schemas.microsoft.com/office/powerpoint/2010/main" val="35800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5126182"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5EEB3DC8-E4FE-3643-B153-8A0D15FACE6A}"/>
              </a:ext>
            </a:extLst>
          </p:cNvPr>
          <p:cNvSpPr>
            <a:spLocks noGrp="1"/>
          </p:cNvSpPr>
          <p:nvPr>
            <p:ph type="pic" idx="10" hasCustomPrompt="1"/>
          </p:nvPr>
        </p:nvSpPr>
        <p:spPr>
          <a:xfrm>
            <a:off x="838200"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sz="1800"/>
            </a:br>
            <a:br>
              <a:rPr lang="en-US" sz="1800"/>
            </a:br>
            <a:br>
              <a:rPr lang="en-US" sz="1800"/>
            </a:br>
            <a:r>
              <a:rPr lang="en-US" sz="1800"/>
              <a:t>Click icon to add image</a:t>
            </a:r>
            <a:endParaRPr lang="en-US"/>
          </a:p>
        </p:txBody>
      </p:sp>
    </p:spTree>
    <p:extLst>
      <p:ext uri="{BB962C8B-B14F-4D97-AF65-F5344CB8AC3E}">
        <p14:creationId xmlns:p14="http://schemas.microsoft.com/office/powerpoint/2010/main" val="2018813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42B32C-E0BB-B043-B9FC-09F8DCF35498}"/>
              </a:ext>
            </a:extLst>
          </p:cNvPr>
          <p:cNvSpPr>
            <a:spLocks noGrp="1"/>
          </p:cNvSpPr>
          <p:nvPr>
            <p:ph idx="1"/>
          </p:nvPr>
        </p:nvSpPr>
        <p:spPr>
          <a:xfrm>
            <a:off x="5183188" y="2049462"/>
            <a:ext cx="6172200" cy="3811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A28F54A-BF54-6D4F-8BCA-BE86788B7468}"/>
              </a:ext>
            </a:extLst>
          </p:cNvPr>
          <p:cNvSpPr>
            <a:spLocks noGrp="1"/>
          </p:cNvSpPr>
          <p:nvPr>
            <p:ph type="body" sz="half" idx="2"/>
          </p:nvPr>
        </p:nvSpPr>
        <p:spPr>
          <a:xfrm>
            <a:off x="839788" y="2057400"/>
            <a:ext cx="3932237" cy="3811588"/>
          </a:xfrm>
          <a:solidFill>
            <a:schemeClr val="bg2"/>
          </a:solidFill>
        </p:spPr>
        <p:txBody>
          <a:bodyPr lIns="360000" tIns="360000" rIns="360000" bIns="360000"/>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Title 1">
            <a:extLst>
              <a:ext uri="{FF2B5EF4-FFF2-40B4-BE49-F238E27FC236}">
                <a16:creationId xmlns:a16="http://schemas.microsoft.com/office/drawing/2014/main" id="{7D4710A5-D7B9-8441-83B5-B2045AD922FA}"/>
              </a:ext>
            </a:extLst>
          </p:cNvPr>
          <p:cNvSpPr>
            <a:spLocks noGrp="1"/>
          </p:cNvSpPr>
          <p:nvPr>
            <p:ph type="title"/>
          </p:nvPr>
        </p:nvSpPr>
        <p:spPr>
          <a:xfrm>
            <a:off x="838201" y="313719"/>
            <a:ext cx="8984530" cy="1009651"/>
          </a:xfrm>
        </p:spPr>
        <p:txBody>
          <a:body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86880CC8-078D-C845-A2C1-135EC1AD01CE}"/>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247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ADD0-6C29-544B-A310-F43D300ECD10}"/>
              </a:ext>
            </a:extLst>
          </p:cNvPr>
          <p:cNvSpPr>
            <a:spLocks noGrp="1"/>
          </p:cNvSpPr>
          <p:nvPr>
            <p:ph type="title"/>
          </p:nvPr>
        </p:nvSpPr>
        <p:spPr>
          <a:xfrm>
            <a:off x="839788" y="365126"/>
            <a:ext cx="10515600" cy="916920"/>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E47C73F-71DD-984A-888C-CE8390EB16BA}"/>
              </a:ext>
            </a:extLst>
          </p:cNvPr>
          <p:cNvSpPr>
            <a:spLocks noGrp="1"/>
          </p:cNvSpPr>
          <p:nvPr>
            <p:ph type="body" idx="1"/>
          </p:nvPr>
        </p:nvSpPr>
        <p:spPr>
          <a:xfrm>
            <a:off x="839788" y="153033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4FDF24F-6FEA-BE4F-B6D9-9FE6CD7CB48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A1FCF99-F328-064A-B5B5-A7C5E0A4B5A2}"/>
              </a:ext>
            </a:extLst>
          </p:cNvPr>
          <p:cNvSpPr>
            <a:spLocks noGrp="1"/>
          </p:cNvSpPr>
          <p:nvPr>
            <p:ph type="body" sz="quarter" idx="3"/>
          </p:nvPr>
        </p:nvSpPr>
        <p:spPr>
          <a:xfrm>
            <a:off x="6172200" y="153033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AB7DE9B-80BA-2648-8925-E5FD3D1A35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4432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No bottom bor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D162174-8799-7849-898E-1793D18AC8BC}"/>
              </a:ext>
            </a:extLst>
          </p:cNvPr>
          <p:cNvSpPr/>
          <p:nvPr userDrawn="1"/>
        </p:nvSpPr>
        <p:spPr>
          <a:xfrm>
            <a:off x="0" y="5555976"/>
            <a:ext cx="12192000" cy="130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2775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AA2D44-78DF-F04F-98DD-7402C49555AF}"/>
              </a:ext>
            </a:extLst>
          </p:cNvPr>
          <p:cNvSpPr>
            <a:spLocks noGrp="1"/>
          </p:cNvSpPr>
          <p:nvPr>
            <p:ph type="title"/>
          </p:nvPr>
        </p:nvSpPr>
        <p:spPr>
          <a:xfrm>
            <a:off x="838201" y="313719"/>
            <a:ext cx="8984530" cy="1009651"/>
          </a:xfrm>
          <a:prstGeom prst="rect">
            <a:avLst/>
          </a:prstGeom>
          <a:effectLst/>
          <a:scene3d>
            <a:camera prst="orthographicFront"/>
            <a:lightRig rig="threePt" dir="t"/>
          </a:scene3d>
          <a:sp3d>
            <a:extrusionClr>
              <a:schemeClr val="accent1">
                <a:lumMod val="60000"/>
                <a:lumOff val="40000"/>
              </a:schemeClr>
            </a:extrusionClr>
            <a:contourClr>
              <a:schemeClr val="accent3"/>
            </a:contourClr>
          </a:sp3d>
        </p:spPr>
        <p:txBody>
          <a:bodyPr vert="horz" lIns="0" tIns="0" rIns="0" bIns="0" rtlCol="0" anchor="b"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5DA70CE-1CA8-3745-BA04-662404E801DB}"/>
              </a:ext>
            </a:extLst>
          </p:cNvPr>
          <p:cNvSpPr>
            <a:spLocks noGrp="1"/>
          </p:cNvSpPr>
          <p:nvPr>
            <p:ph type="body" idx="1"/>
          </p:nvPr>
        </p:nvSpPr>
        <p:spPr>
          <a:xfrm>
            <a:off x="838200" y="1998481"/>
            <a:ext cx="10515600" cy="4178481"/>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ext Placeholder 2">
            <a:extLst>
              <a:ext uri="{FF2B5EF4-FFF2-40B4-BE49-F238E27FC236}">
                <a16:creationId xmlns:a16="http://schemas.microsoft.com/office/drawing/2014/main" id="{6022A7E0-4F78-F748-8959-A0ECBB4A9709}"/>
              </a:ext>
            </a:extLst>
          </p:cNvPr>
          <p:cNvSpPr txBox="1">
            <a:spLocks/>
          </p:cNvSpPr>
          <p:nvPr userDrawn="1"/>
        </p:nvSpPr>
        <p:spPr>
          <a:xfrm>
            <a:off x="838200" y="1432874"/>
            <a:ext cx="10515600" cy="282804"/>
          </a:xfrm>
          <a:prstGeom prst="rect">
            <a:avLst/>
          </a:prstGeom>
        </p:spPr>
        <p:txBody>
          <a:bodyPr vert="horz" lIns="0" tIns="0" rIns="0" bIns="0" rtlCol="0">
            <a:normAutofit fontScale="92500"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a:p>
        </p:txBody>
      </p:sp>
      <p:pic>
        <p:nvPicPr>
          <p:cNvPr id="4" name="Picture 3">
            <a:extLst>
              <a:ext uri="{FF2B5EF4-FFF2-40B4-BE49-F238E27FC236}">
                <a16:creationId xmlns:a16="http://schemas.microsoft.com/office/drawing/2014/main" id="{212AA183-8981-EEDD-AAE5-37D81909DBB3}"/>
              </a:ext>
            </a:extLst>
          </p:cNvPr>
          <p:cNvPicPr>
            <a:picLocks noChangeAspect="1"/>
          </p:cNvPicPr>
          <p:nvPr userDrawn="1"/>
        </p:nvPicPr>
        <p:blipFill>
          <a:blip r:embed="rId14"/>
          <a:srcRect/>
          <a:stretch/>
        </p:blipFill>
        <p:spPr>
          <a:xfrm>
            <a:off x="0" y="0"/>
            <a:ext cx="12192000" cy="6858000"/>
          </a:xfrm>
          <a:prstGeom prst="rect">
            <a:avLst/>
          </a:prstGeom>
        </p:spPr>
      </p:pic>
    </p:spTree>
    <p:extLst>
      <p:ext uri="{BB962C8B-B14F-4D97-AF65-F5344CB8AC3E}">
        <p14:creationId xmlns:p14="http://schemas.microsoft.com/office/powerpoint/2010/main" val="2098693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61" r:id="rId6"/>
    <p:sldLayoutId id="2147483656" r:id="rId7"/>
    <p:sldLayoutId id="2147483653" r:id="rId8"/>
    <p:sldLayoutId id="2147483659" r:id="rId9"/>
    <p:sldLayoutId id="2147483654" r:id="rId10"/>
    <p:sldLayoutId id="2147483655" r:id="rId11"/>
    <p:sldLayoutId id="2147483658" r:id="rId12"/>
  </p:sldLayoutIdLst>
  <p:txStyles>
    <p:titleStyle>
      <a:lvl1pPr algn="l" defTabSz="914400" rtl="0" eaLnBrk="1" latinLnBrk="0" hangingPunct="1">
        <a:lnSpc>
          <a:spcPct val="90000"/>
        </a:lnSpc>
        <a:spcBef>
          <a:spcPct val="0"/>
        </a:spcBef>
        <a:buNone/>
        <a:defRPr sz="4000" b="1" kern="1200" spc="-12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710699-33BD-7C46-BC88-AC0678E4C3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D5972D-086D-664C-B88E-3B19029E0A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379879-5463-044A-85F7-6711FD607F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D5C6B9-339D-D04F-BF2E-6123C65D99EE}" type="datetimeFigureOut">
              <a:rPr lang="en-US" smtClean="0"/>
              <a:t>11/21/2024</a:t>
            </a:fld>
            <a:endParaRPr lang="en-US"/>
          </a:p>
        </p:txBody>
      </p:sp>
      <p:sp>
        <p:nvSpPr>
          <p:cNvPr id="5" name="Footer Placeholder 4">
            <a:extLst>
              <a:ext uri="{FF2B5EF4-FFF2-40B4-BE49-F238E27FC236}">
                <a16:creationId xmlns:a16="http://schemas.microsoft.com/office/drawing/2014/main" id="{3D61AFD6-1DBF-304A-BEE2-0ECF0393F6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FE87CE0-144A-CC4C-AF7D-EA2047B47C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517923-71D1-6D4A-B232-42E00C80F698}" type="slidenum">
              <a:rPr lang="en-US" smtClean="0"/>
              <a:t>‹#›</a:t>
            </a:fld>
            <a:endParaRPr lang="en-US"/>
          </a:p>
        </p:txBody>
      </p:sp>
    </p:spTree>
    <p:extLst>
      <p:ext uri="{BB962C8B-B14F-4D97-AF65-F5344CB8AC3E}">
        <p14:creationId xmlns:p14="http://schemas.microsoft.com/office/powerpoint/2010/main" val="240486240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D44454-5751-0F45-BF0A-7FFB481E3E74}"/>
              </a:ext>
            </a:extLst>
          </p:cNvPr>
          <p:cNvPicPr>
            <a:picLocks noChangeAspect="1"/>
          </p:cNvPicPr>
          <p:nvPr userDrawn="1"/>
        </p:nvPicPr>
        <p:blipFill>
          <a:blip r:embed="rId14"/>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EAA2D44-78DF-F04F-98DD-7402C49555AF}"/>
              </a:ext>
            </a:extLst>
          </p:cNvPr>
          <p:cNvSpPr>
            <a:spLocks noGrp="1"/>
          </p:cNvSpPr>
          <p:nvPr>
            <p:ph type="title"/>
          </p:nvPr>
        </p:nvSpPr>
        <p:spPr>
          <a:xfrm>
            <a:off x="838201" y="313719"/>
            <a:ext cx="8984530" cy="1009651"/>
          </a:xfrm>
          <a:prstGeom prst="rect">
            <a:avLst/>
          </a:prstGeom>
          <a:effectLst/>
          <a:scene3d>
            <a:camera prst="orthographicFront"/>
            <a:lightRig rig="threePt" dir="t"/>
          </a:scene3d>
          <a:sp3d>
            <a:extrusionClr>
              <a:schemeClr val="accent1">
                <a:lumMod val="60000"/>
                <a:lumOff val="40000"/>
              </a:schemeClr>
            </a:extrusionClr>
            <a:contourClr>
              <a:schemeClr val="accent3"/>
            </a:contourClr>
          </a:sp3d>
        </p:spPr>
        <p:txBody>
          <a:bodyPr vert="horz" lIns="0" tIns="0" rIns="0" bIns="0" rtlCol="0" anchor="b"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5DA70CE-1CA8-3745-BA04-662404E801DB}"/>
              </a:ext>
            </a:extLst>
          </p:cNvPr>
          <p:cNvSpPr>
            <a:spLocks noGrp="1"/>
          </p:cNvSpPr>
          <p:nvPr>
            <p:ph type="body" idx="1"/>
          </p:nvPr>
        </p:nvSpPr>
        <p:spPr>
          <a:xfrm>
            <a:off x="838200" y="1998481"/>
            <a:ext cx="10515600" cy="4178481"/>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ext Placeholder 2">
            <a:extLst>
              <a:ext uri="{FF2B5EF4-FFF2-40B4-BE49-F238E27FC236}">
                <a16:creationId xmlns:a16="http://schemas.microsoft.com/office/drawing/2014/main" id="{6022A7E0-4F78-F748-8959-A0ECBB4A9709}"/>
              </a:ext>
            </a:extLst>
          </p:cNvPr>
          <p:cNvSpPr txBox="1">
            <a:spLocks/>
          </p:cNvSpPr>
          <p:nvPr userDrawn="1"/>
        </p:nvSpPr>
        <p:spPr>
          <a:xfrm>
            <a:off x="838200" y="1432874"/>
            <a:ext cx="10515600" cy="282804"/>
          </a:xfrm>
          <a:prstGeom prst="rect">
            <a:avLst/>
          </a:prstGeom>
        </p:spPr>
        <p:txBody>
          <a:bodyPr vert="horz" lIns="0" tIns="0" rIns="0" bIns="0" rtlCol="0">
            <a:normAutofit fontScale="92500"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a:p>
        </p:txBody>
      </p:sp>
    </p:spTree>
    <p:extLst>
      <p:ext uri="{BB962C8B-B14F-4D97-AF65-F5344CB8AC3E}">
        <p14:creationId xmlns:p14="http://schemas.microsoft.com/office/powerpoint/2010/main" val="83925881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000" b="1" kern="1200" spc="-12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jpeg"/><Relationship Id="rId1" Type="http://schemas.openxmlformats.org/officeDocument/2006/relationships/slideLayout" Target="../slideLayouts/slideLayout25.xml"/><Relationship Id="rId5" Type="http://schemas.openxmlformats.org/officeDocument/2006/relationships/chart" Target="../charts/chart2.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1.png"/><Relationship Id="rId7" Type="http://schemas.openxmlformats.org/officeDocument/2006/relationships/image" Target="../media/image11.png"/><Relationship Id="rId12" Type="http://schemas.openxmlformats.org/officeDocument/2006/relationships/image" Target="../media/image38.png"/><Relationship Id="rId2" Type="http://schemas.openxmlformats.org/officeDocument/2006/relationships/image" Target="../media/image30.jpeg"/><Relationship Id="rId1" Type="http://schemas.openxmlformats.org/officeDocument/2006/relationships/slideLayout" Target="../slideLayouts/slideLayout13.xml"/><Relationship Id="rId6" Type="http://schemas.openxmlformats.org/officeDocument/2006/relationships/image" Target="../media/image34.png"/><Relationship Id="rId11" Type="http://schemas.openxmlformats.org/officeDocument/2006/relationships/image" Target="../media/image37.png"/><Relationship Id="rId5" Type="http://schemas.openxmlformats.org/officeDocument/2006/relationships/image" Target="../media/image33.png"/><Relationship Id="rId10" Type="http://schemas.openxmlformats.org/officeDocument/2006/relationships/image" Target="../media/image36.png"/><Relationship Id="rId4" Type="http://schemas.openxmlformats.org/officeDocument/2006/relationships/image" Target="../media/image32.png"/><Relationship Id="rId9"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image" Target="../media/image12.png"/><Relationship Id="rId7" Type="http://schemas.openxmlformats.org/officeDocument/2006/relationships/image" Target="../media/image42.png"/><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image" Target="../media/image16.jpeg"/><Relationship Id="rId16" Type="http://schemas.openxmlformats.org/officeDocument/2006/relationships/image" Target="../media/image50.png"/><Relationship Id="rId1" Type="http://schemas.openxmlformats.org/officeDocument/2006/relationships/slideLayout" Target="../slideLayouts/slideLayout13.xml"/><Relationship Id="rId6" Type="http://schemas.openxmlformats.org/officeDocument/2006/relationships/image" Target="../media/image41.png"/><Relationship Id="rId11" Type="http://schemas.openxmlformats.org/officeDocument/2006/relationships/image" Target="../media/image11.png"/><Relationship Id="rId5" Type="http://schemas.openxmlformats.org/officeDocument/2006/relationships/image" Target="../media/image40.png"/><Relationship Id="rId15" Type="http://schemas.openxmlformats.org/officeDocument/2006/relationships/image" Target="../media/image49.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8.pn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3.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1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57.png"/></Relationships>
</file>

<file path=ppt/slides/_rels/slide14.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14.png"/><Relationship Id="rId3" Type="http://schemas.openxmlformats.org/officeDocument/2006/relationships/image" Target="../media/image58.png"/><Relationship Id="rId7" Type="http://schemas.openxmlformats.org/officeDocument/2006/relationships/image" Target="../media/image11.png"/><Relationship Id="rId12" Type="http://schemas.openxmlformats.org/officeDocument/2006/relationships/image" Target="../media/image66.png"/><Relationship Id="rId2" Type="http://schemas.openxmlformats.org/officeDocument/2006/relationships/image" Target="../media/image7.jpeg"/><Relationship Id="rId1" Type="http://schemas.openxmlformats.org/officeDocument/2006/relationships/slideLayout" Target="../slideLayouts/slideLayout13.xml"/><Relationship Id="rId6" Type="http://schemas.openxmlformats.org/officeDocument/2006/relationships/image" Target="../media/image61.png"/><Relationship Id="rId11" Type="http://schemas.openxmlformats.org/officeDocument/2006/relationships/image" Target="../media/image65.png"/><Relationship Id="rId5" Type="http://schemas.openxmlformats.org/officeDocument/2006/relationships/image" Target="../media/image60.png"/><Relationship Id="rId10" Type="http://schemas.openxmlformats.org/officeDocument/2006/relationships/image" Target="../media/image64.png"/><Relationship Id="rId4" Type="http://schemas.openxmlformats.org/officeDocument/2006/relationships/image" Target="../media/image59.png"/><Relationship Id="rId9" Type="http://schemas.openxmlformats.org/officeDocument/2006/relationships/image" Target="../media/image63.png"/><Relationship Id="rId14"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hyperlink" Target="https://reactto.co.uk/" TargetMode="External"/><Relationship Id="rId3" Type="http://schemas.openxmlformats.org/officeDocument/2006/relationships/hyperlink" Target="https://healthinnovation-em.org.uk/our-work/patient-safety/patient-safety-support-for-care" TargetMode="External"/><Relationship Id="rId7" Type="http://schemas.openxmlformats.org/officeDocument/2006/relationships/hyperlink" Target="https://healthinnovation-em.org.uk/component/rsfiles/preview?path=publications-and-resources%252Fannual-report%252F03211%2B-%2BA4%2BImpact%2BReport%2BWEB.pdf&amp;Itemid=1457"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healthinnovation-em.org.uk/images/EMAHSN_PSC_Impact_Report_V5_web.pdf" TargetMode="External"/><Relationship Id="rId5" Type="http://schemas.openxmlformats.org/officeDocument/2006/relationships/hyperlink" Target="https://healthinnovation-em.org.uk/our-work/patient-safety/patient-safety-support-for-care/700-recognising-and-escalating-deterioration/1588-recognising-and-escalating-deterioration" TargetMode="External"/><Relationship Id="rId4" Type="http://schemas.openxmlformats.org/officeDocument/2006/relationships/hyperlink" Target="https://healthinnovation-em.org.uk/our-work/patient-safety/patient-safety-support-for-care/east-midlands-care-awards/1392-east-midlands-care-awards" TargetMode="External"/></Relationships>
</file>

<file path=ppt/slides/_rels/slide16.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70.png"/></Relationships>
</file>

<file path=ppt/slides/_rels/slide17.xml.rels><?xml version="1.0" encoding="UTF-8" standalone="yes"?>
<Relationships xmlns="http://schemas.openxmlformats.org/package/2006/relationships"><Relationship Id="rId3" Type="http://schemas.openxmlformats.org/officeDocument/2006/relationships/hyperlink" Target="https://healthinnovation-em.org.uk/events/innovation-insights" TargetMode="External"/><Relationship Id="rId2" Type="http://schemas.openxmlformats.org/officeDocument/2006/relationships/hyperlink" Target="https://uk.linkedin.com/company/health-innovation-east-midlands" TargetMode="External"/><Relationship Id="rId1" Type="http://schemas.openxmlformats.org/officeDocument/2006/relationships/slideLayout" Target="../slideLayouts/slideLayout12.xml"/><Relationship Id="rId4" Type="http://schemas.openxmlformats.org/officeDocument/2006/relationships/image" Target="../media/image68.png"/></Relationships>
</file>

<file path=ppt/slides/_rels/slide2.xml.rels><?xml version="1.0" encoding="UTF-8" standalone="yes"?>
<Relationships xmlns="http://schemas.openxmlformats.org/package/2006/relationships"><Relationship Id="rId3" Type="http://schemas.openxmlformats.org/officeDocument/2006/relationships/hyperlink" Target="https://www.england.nhs.uk/patient-safety/patient-safety-improvement-programm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www.england.nhs.uk/patient-safety/the-nhs-patient-safety-strateg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reactto.co.uk/"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healthinnovation-em.org.uk/our-work/patient-safety/patient-safety-support-for-care/700-recognising-and-escalating-deterioration/1588-recognising-and-escalating-deterioration" TargetMode="External"/><Relationship Id="rId5" Type="http://schemas.openxmlformats.org/officeDocument/2006/relationships/hyperlink" Target="https://healthinnovation-em.org.uk/our-work/patient-safety/patient-safety-support-for-care/east-midlands-care-awards/1392-east-midlands-care-awards" TargetMode="External"/><Relationship Id="rId4" Type="http://schemas.openxmlformats.org/officeDocument/2006/relationships/hyperlink" Target="https://healthinnovation-em.org.uk/our-work/patient-safety/patient-safety-support-for-care-home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29.png"/><Relationship Id="rId3" Type="http://schemas.openxmlformats.org/officeDocument/2006/relationships/image" Target="../media/image16.jpeg"/><Relationship Id="rId7" Type="http://schemas.openxmlformats.org/officeDocument/2006/relationships/image" Target="../media/image18.png"/><Relationship Id="rId12" Type="http://schemas.openxmlformats.org/officeDocument/2006/relationships/image" Target="../media/image23.png"/><Relationship Id="rId17" Type="http://schemas.openxmlformats.org/officeDocument/2006/relationships/image" Target="../media/image28.png"/><Relationship Id="rId2" Type="http://schemas.openxmlformats.org/officeDocument/2006/relationships/notesSlide" Target="../notesSlides/notesSlide6.xml"/><Relationship Id="rId16" Type="http://schemas.openxmlformats.org/officeDocument/2006/relationships/image" Target="../media/image27.png"/><Relationship Id="rId1" Type="http://schemas.openxmlformats.org/officeDocument/2006/relationships/slideLayout" Target="../slideLayouts/slideLayout1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2.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1.png"/><Relationship Id="rId9" Type="http://schemas.openxmlformats.org/officeDocument/2006/relationships/image" Target="../media/image20.png"/><Relationship Id="rId14"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22AC-61AE-1647-B222-ECAE2AF29E67}"/>
              </a:ext>
            </a:extLst>
          </p:cNvPr>
          <p:cNvSpPr>
            <a:spLocks noGrp="1"/>
          </p:cNvSpPr>
          <p:nvPr>
            <p:ph type="ctrTitle"/>
          </p:nvPr>
        </p:nvSpPr>
        <p:spPr>
          <a:xfrm>
            <a:off x="858979" y="2535620"/>
            <a:ext cx="7599221" cy="2387600"/>
          </a:xfrm>
        </p:spPr>
        <p:txBody>
          <a:bodyPr>
            <a:normAutofit fontScale="90000"/>
          </a:bodyPr>
          <a:lstStyle/>
          <a:p>
            <a:r>
              <a:rPr lang="en-GB" sz="4900" b="1" dirty="0">
                <a:effectLst/>
                <a:latin typeface="Helvetica Neue" panose="02000503000000020004" pitchFamily="2" charset="0"/>
              </a:rPr>
              <a:t>Managing deterioration Safety Improvement Programme April 2022 - June 2023)</a:t>
            </a:r>
            <a:br>
              <a:rPr lang="en-GB" sz="4900" b="1" dirty="0">
                <a:effectLst/>
                <a:latin typeface="Helvetica Neue" panose="02000503000000020004" pitchFamily="2" charset="0"/>
              </a:rPr>
            </a:br>
            <a:r>
              <a:rPr lang="en-GB" sz="3600" b="0" dirty="0">
                <a:effectLst/>
                <a:latin typeface="Helvetica Neue" panose="02000503000000020004" pitchFamily="2" charset="0"/>
              </a:rPr>
              <a:t>End </a:t>
            </a:r>
            <a:r>
              <a:rPr lang="en-GB" sz="3600" b="0" dirty="0">
                <a:latin typeface="Helvetica Neue" panose="02000503000000020004" pitchFamily="2" charset="0"/>
              </a:rPr>
              <a:t>of programme report</a:t>
            </a:r>
            <a:br>
              <a:rPr lang="en-GB" dirty="0">
                <a:solidFill>
                  <a:srgbClr val="000000"/>
                </a:solidFill>
                <a:effectLst/>
                <a:latin typeface="Helvetica Neue" panose="02000503000000020004" pitchFamily="2" charset="0"/>
              </a:rPr>
            </a:br>
            <a:endParaRPr lang="en-US" dirty="0"/>
          </a:p>
        </p:txBody>
      </p:sp>
      <p:sp>
        <p:nvSpPr>
          <p:cNvPr id="3" name="Subtitle 2">
            <a:extLst>
              <a:ext uri="{FF2B5EF4-FFF2-40B4-BE49-F238E27FC236}">
                <a16:creationId xmlns:a16="http://schemas.microsoft.com/office/drawing/2014/main" id="{13788FCE-A727-554C-8E53-9E6647D29989}"/>
              </a:ext>
            </a:extLst>
          </p:cNvPr>
          <p:cNvSpPr>
            <a:spLocks noGrp="1"/>
          </p:cNvSpPr>
          <p:nvPr>
            <p:ph type="subTitle" idx="1"/>
          </p:nvPr>
        </p:nvSpPr>
        <p:spPr>
          <a:xfrm>
            <a:off x="858979" y="4751879"/>
            <a:ext cx="6769042" cy="825961"/>
          </a:xfrm>
        </p:spPr>
        <p:txBody>
          <a:bodyPr>
            <a:noAutofit/>
          </a:bodyPr>
          <a:lstStyle/>
          <a:p>
            <a:r>
              <a:rPr lang="en-US" sz="1800" dirty="0"/>
              <a:t>July 2024</a:t>
            </a:r>
          </a:p>
        </p:txBody>
      </p:sp>
    </p:spTree>
    <p:extLst>
      <p:ext uri="{BB962C8B-B14F-4D97-AF65-F5344CB8AC3E}">
        <p14:creationId xmlns:p14="http://schemas.microsoft.com/office/powerpoint/2010/main" val="3135468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075311-FFBA-BD19-5D25-D28D2FFD52B1}"/>
              </a:ext>
            </a:extLst>
          </p:cNvPr>
          <p:cNvPicPr>
            <a:picLocks noChangeAspect="1"/>
          </p:cNvPicPr>
          <p:nvPr/>
        </p:nvPicPr>
        <p:blipFill>
          <a:blip r:embed="rId2"/>
          <a:stretch>
            <a:fillRect/>
          </a:stretch>
        </p:blipFill>
        <p:spPr>
          <a:xfrm>
            <a:off x="0" y="1885950"/>
            <a:ext cx="12192000" cy="4508500"/>
          </a:xfrm>
          <a:prstGeom prst="rect">
            <a:avLst/>
          </a:prstGeom>
        </p:spPr>
      </p:pic>
      <p:pic>
        <p:nvPicPr>
          <p:cNvPr id="6" name="Picture 5">
            <a:extLst>
              <a:ext uri="{FF2B5EF4-FFF2-40B4-BE49-F238E27FC236}">
                <a16:creationId xmlns:a16="http://schemas.microsoft.com/office/drawing/2014/main" id="{0F0D16B6-B33A-7F1F-E7CF-D9F5E95BAD65}"/>
              </a:ext>
            </a:extLst>
          </p:cNvPr>
          <p:cNvPicPr>
            <a:picLocks noChangeAspect="1"/>
          </p:cNvPicPr>
          <p:nvPr/>
        </p:nvPicPr>
        <p:blipFill>
          <a:blip r:embed="rId3"/>
          <a:stretch>
            <a:fillRect/>
          </a:stretch>
        </p:blipFill>
        <p:spPr>
          <a:xfrm>
            <a:off x="9448800" y="5486400"/>
            <a:ext cx="2743200" cy="1371600"/>
          </a:xfrm>
          <a:prstGeom prst="rect">
            <a:avLst/>
          </a:prstGeom>
        </p:spPr>
      </p:pic>
      <p:sp>
        <p:nvSpPr>
          <p:cNvPr id="2" name="Title 1">
            <a:extLst>
              <a:ext uri="{FF2B5EF4-FFF2-40B4-BE49-F238E27FC236}">
                <a16:creationId xmlns:a16="http://schemas.microsoft.com/office/drawing/2014/main" id="{6325A24F-4FF4-1388-1709-BD9B2EEAB9B9}"/>
              </a:ext>
            </a:extLst>
          </p:cNvPr>
          <p:cNvSpPr>
            <a:spLocks noGrp="1"/>
          </p:cNvSpPr>
          <p:nvPr>
            <p:ph type="title"/>
          </p:nvPr>
        </p:nvSpPr>
        <p:spPr/>
        <p:txBody>
          <a:bodyPr/>
          <a:lstStyle/>
          <a:p>
            <a:r>
              <a:rPr lang="en-GB"/>
              <a:t>Survey Feedback</a:t>
            </a:r>
          </a:p>
        </p:txBody>
      </p:sp>
      <p:graphicFrame>
        <p:nvGraphicFramePr>
          <p:cNvPr id="4" name="Chart 3">
            <a:extLst>
              <a:ext uri="{FF2B5EF4-FFF2-40B4-BE49-F238E27FC236}">
                <a16:creationId xmlns:a16="http://schemas.microsoft.com/office/drawing/2014/main" id="{D7D954D0-7876-41CE-8868-4194B1892A58}"/>
              </a:ext>
            </a:extLst>
          </p:cNvPr>
          <p:cNvGraphicFramePr>
            <a:graphicFrameLocks/>
          </p:cNvGraphicFramePr>
          <p:nvPr/>
        </p:nvGraphicFramePr>
        <p:xfrm>
          <a:off x="534881" y="1885950"/>
          <a:ext cx="5677987" cy="430720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804FEBD3-4D68-4717-96D7-12CFE8111651}"/>
              </a:ext>
            </a:extLst>
          </p:cNvPr>
          <p:cNvGraphicFramePr>
            <a:graphicFrameLocks/>
          </p:cNvGraphicFramePr>
          <p:nvPr/>
        </p:nvGraphicFramePr>
        <p:xfrm>
          <a:off x="6212868" y="1902417"/>
          <a:ext cx="5542308" cy="429074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761093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86098E-5921-A443-B1A0-37EA8A55384F}"/>
              </a:ext>
            </a:extLst>
          </p:cNvPr>
          <p:cNvPicPr>
            <a:picLocks noChangeAspect="1"/>
          </p:cNvPicPr>
          <p:nvPr/>
        </p:nvPicPr>
        <p:blipFill>
          <a:blip r:embed="rId2"/>
          <a:stretch>
            <a:fillRect/>
          </a:stretch>
        </p:blipFill>
        <p:spPr>
          <a:xfrm>
            <a:off x="0" y="2305050"/>
            <a:ext cx="12192000" cy="4089400"/>
          </a:xfrm>
          <a:prstGeom prst="rect">
            <a:avLst/>
          </a:prstGeom>
        </p:spPr>
      </p:pic>
      <p:pic>
        <p:nvPicPr>
          <p:cNvPr id="33" name="Picture 32">
            <a:extLst>
              <a:ext uri="{FF2B5EF4-FFF2-40B4-BE49-F238E27FC236}">
                <a16:creationId xmlns:a16="http://schemas.microsoft.com/office/drawing/2014/main" id="{F4776104-D5EC-4244-BBA6-C2E50F866DDD}"/>
              </a:ext>
            </a:extLst>
          </p:cNvPr>
          <p:cNvPicPr>
            <a:picLocks noChangeAspect="1"/>
          </p:cNvPicPr>
          <p:nvPr/>
        </p:nvPicPr>
        <p:blipFill>
          <a:blip r:embed="rId3"/>
          <a:stretch>
            <a:fillRect/>
          </a:stretch>
        </p:blipFill>
        <p:spPr>
          <a:xfrm>
            <a:off x="924518" y="3119507"/>
            <a:ext cx="2336800" cy="2552700"/>
          </a:xfrm>
          <a:prstGeom prst="rect">
            <a:avLst/>
          </a:prstGeom>
        </p:spPr>
      </p:pic>
      <p:pic>
        <p:nvPicPr>
          <p:cNvPr id="85" name="Picture 84">
            <a:extLst>
              <a:ext uri="{FF2B5EF4-FFF2-40B4-BE49-F238E27FC236}">
                <a16:creationId xmlns:a16="http://schemas.microsoft.com/office/drawing/2014/main" id="{E2B3850F-7042-6742-81EC-0BA048A51C59}"/>
              </a:ext>
            </a:extLst>
          </p:cNvPr>
          <p:cNvPicPr>
            <a:picLocks noChangeAspect="1"/>
          </p:cNvPicPr>
          <p:nvPr/>
        </p:nvPicPr>
        <p:blipFill>
          <a:blip r:embed="rId4"/>
          <a:stretch>
            <a:fillRect/>
          </a:stretch>
        </p:blipFill>
        <p:spPr>
          <a:xfrm>
            <a:off x="3605088" y="3119507"/>
            <a:ext cx="2336800" cy="2552700"/>
          </a:xfrm>
          <a:prstGeom prst="rect">
            <a:avLst/>
          </a:prstGeom>
        </p:spPr>
      </p:pic>
      <p:pic>
        <p:nvPicPr>
          <p:cNvPr id="86" name="Picture 85">
            <a:extLst>
              <a:ext uri="{FF2B5EF4-FFF2-40B4-BE49-F238E27FC236}">
                <a16:creationId xmlns:a16="http://schemas.microsoft.com/office/drawing/2014/main" id="{6BF1F25F-A0D5-A847-90A9-0741255ACFA2}"/>
              </a:ext>
            </a:extLst>
          </p:cNvPr>
          <p:cNvPicPr>
            <a:picLocks noChangeAspect="1"/>
          </p:cNvPicPr>
          <p:nvPr/>
        </p:nvPicPr>
        <p:blipFill>
          <a:blip r:embed="rId5"/>
          <a:stretch>
            <a:fillRect/>
          </a:stretch>
        </p:blipFill>
        <p:spPr>
          <a:xfrm>
            <a:off x="6285657" y="3119507"/>
            <a:ext cx="2336800" cy="2552700"/>
          </a:xfrm>
          <a:prstGeom prst="rect">
            <a:avLst/>
          </a:prstGeom>
        </p:spPr>
      </p:pic>
      <p:pic>
        <p:nvPicPr>
          <p:cNvPr id="18" name="Picture 17">
            <a:extLst>
              <a:ext uri="{FF2B5EF4-FFF2-40B4-BE49-F238E27FC236}">
                <a16:creationId xmlns:a16="http://schemas.microsoft.com/office/drawing/2014/main" id="{463EDB99-D901-E242-BECB-A2577413E77D}"/>
              </a:ext>
            </a:extLst>
          </p:cNvPr>
          <p:cNvPicPr>
            <a:picLocks noChangeAspect="1"/>
          </p:cNvPicPr>
          <p:nvPr/>
        </p:nvPicPr>
        <p:blipFill>
          <a:blip r:embed="rId6"/>
          <a:stretch>
            <a:fillRect/>
          </a:stretch>
        </p:blipFill>
        <p:spPr>
          <a:xfrm>
            <a:off x="714262" y="1787651"/>
            <a:ext cx="9829800" cy="990600"/>
          </a:xfrm>
          <a:prstGeom prst="rect">
            <a:avLst/>
          </a:prstGeom>
        </p:spPr>
      </p:pic>
      <p:cxnSp>
        <p:nvCxnSpPr>
          <p:cNvPr id="12" name="Straight Connector 11">
            <a:extLst>
              <a:ext uri="{FF2B5EF4-FFF2-40B4-BE49-F238E27FC236}">
                <a16:creationId xmlns:a16="http://schemas.microsoft.com/office/drawing/2014/main" id="{C9F92C52-3734-E14E-BA2D-321C2209989F}"/>
              </a:ext>
            </a:extLst>
          </p:cNvPr>
          <p:cNvCxnSpPr/>
          <p:nvPr/>
        </p:nvCxnSpPr>
        <p:spPr>
          <a:xfrm>
            <a:off x="843280" y="1524000"/>
            <a:ext cx="10505440" cy="0"/>
          </a:xfrm>
          <a:prstGeom prst="line">
            <a:avLst/>
          </a:prstGeom>
          <a:ln w="12700">
            <a:solidFill>
              <a:srgbClr val="E6007E"/>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3CF4F7BD-306C-EB46-8B97-F8FE01C52EAE}"/>
              </a:ext>
            </a:extLst>
          </p:cNvPr>
          <p:cNvSpPr/>
          <p:nvPr/>
        </p:nvSpPr>
        <p:spPr>
          <a:xfrm>
            <a:off x="0" y="6512560"/>
            <a:ext cx="12192000" cy="345440"/>
          </a:xfrm>
          <a:prstGeom prst="rect">
            <a:avLst/>
          </a:prstGeom>
          <a:solidFill>
            <a:srgbClr val="534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F2C8D56E-CEB0-2144-94BD-185F0CB987D0}"/>
              </a:ext>
            </a:extLst>
          </p:cNvPr>
          <p:cNvPicPr>
            <a:picLocks noChangeAspect="1"/>
          </p:cNvPicPr>
          <p:nvPr/>
        </p:nvPicPr>
        <p:blipFill>
          <a:blip r:embed="rId7"/>
          <a:stretch>
            <a:fillRect/>
          </a:stretch>
        </p:blipFill>
        <p:spPr>
          <a:xfrm>
            <a:off x="10636250" y="278130"/>
            <a:ext cx="1282700" cy="977900"/>
          </a:xfrm>
          <a:prstGeom prst="rect">
            <a:avLst/>
          </a:prstGeom>
        </p:spPr>
      </p:pic>
      <p:pic>
        <p:nvPicPr>
          <p:cNvPr id="9" name="Picture 8">
            <a:extLst>
              <a:ext uri="{FF2B5EF4-FFF2-40B4-BE49-F238E27FC236}">
                <a16:creationId xmlns:a16="http://schemas.microsoft.com/office/drawing/2014/main" id="{846ACC9D-F035-514D-89A3-B1F2F9086B70}"/>
              </a:ext>
            </a:extLst>
          </p:cNvPr>
          <p:cNvPicPr>
            <a:picLocks noChangeAspect="1"/>
          </p:cNvPicPr>
          <p:nvPr/>
        </p:nvPicPr>
        <p:blipFill>
          <a:blip r:embed="rId8"/>
          <a:stretch>
            <a:fillRect/>
          </a:stretch>
        </p:blipFill>
        <p:spPr>
          <a:xfrm>
            <a:off x="9448800" y="5486400"/>
            <a:ext cx="2743200" cy="1371600"/>
          </a:xfrm>
          <a:prstGeom prst="rect">
            <a:avLst/>
          </a:prstGeom>
        </p:spPr>
      </p:pic>
      <p:sp>
        <p:nvSpPr>
          <p:cNvPr id="10" name="TextBox 9">
            <a:extLst>
              <a:ext uri="{FF2B5EF4-FFF2-40B4-BE49-F238E27FC236}">
                <a16:creationId xmlns:a16="http://schemas.microsoft.com/office/drawing/2014/main" id="{DF7BA63E-B5B9-004C-9BFA-E3D953E014E0}"/>
              </a:ext>
            </a:extLst>
          </p:cNvPr>
          <p:cNvSpPr txBox="1"/>
          <p:nvPr/>
        </p:nvSpPr>
        <p:spPr>
          <a:xfrm>
            <a:off x="751840" y="635000"/>
            <a:ext cx="663448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Potential Impacts</a:t>
            </a:r>
            <a:endParaRPr kumimoji="0" lang="en-GB" sz="40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7C2689B6-CD7F-AD4F-9158-480A3DDC357B}"/>
              </a:ext>
            </a:extLst>
          </p:cNvPr>
          <p:cNvSpPr txBox="1"/>
          <p:nvPr/>
        </p:nvSpPr>
        <p:spPr>
          <a:xfrm>
            <a:off x="964504" y="1929008"/>
            <a:ext cx="814191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The modelled West Midlands data estimated that adopting</a:t>
            </a:r>
            <a:br>
              <a:rPr kumimoji="0" lang="en-GB" sz="2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br>
            <a:r>
              <a:rPr kumimoji="0" lang="en-GB" sz="2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deterioration management tools had the potential cumulative benefits:</a:t>
            </a:r>
          </a:p>
        </p:txBody>
      </p:sp>
      <p:pic>
        <p:nvPicPr>
          <p:cNvPr id="21" name="Picture 20">
            <a:extLst>
              <a:ext uri="{FF2B5EF4-FFF2-40B4-BE49-F238E27FC236}">
                <a16:creationId xmlns:a16="http://schemas.microsoft.com/office/drawing/2014/main" id="{1B11D2D6-9FCD-1245-90AC-7C58AA961711}"/>
              </a:ext>
            </a:extLst>
          </p:cNvPr>
          <p:cNvPicPr>
            <a:picLocks noChangeAspect="1"/>
          </p:cNvPicPr>
          <p:nvPr/>
        </p:nvPicPr>
        <p:blipFill>
          <a:blip r:embed="rId9"/>
          <a:stretch>
            <a:fillRect/>
          </a:stretch>
        </p:blipFill>
        <p:spPr>
          <a:xfrm>
            <a:off x="9812054" y="1534160"/>
            <a:ext cx="1676400" cy="1536700"/>
          </a:xfrm>
          <a:prstGeom prst="rect">
            <a:avLst/>
          </a:prstGeom>
        </p:spPr>
      </p:pic>
      <p:sp>
        <p:nvSpPr>
          <p:cNvPr id="19" name="TextBox 18">
            <a:extLst>
              <a:ext uri="{FF2B5EF4-FFF2-40B4-BE49-F238E27FC236}">
                <a16:creationId xmlns:a16="http://schemas.microsoft.com/office/drawing/2014/main" id="{FEAA8342-5023-7447-8211-BF1041FB391E}"/>
              </a:ext>
            </a:extLst>
          </p:cNvPr>
          <p:cNvSpPr txBox="1"/>
          <p:nvPr/>
        </p:nvSpPr>
        <p:spPr>
          <a:xfrm>
            <a:off x="9832931" y="1941534"/>
            <a:ext cx="1578419"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Time period: </a:t>
            </a:r>
            <a:br>
              <a:rPr kumimoji="0" lang="en-GB" sz="1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br>
            <a:r>
              <a:rPr kumimoji="0" lang="en-GB" sz="1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Jan 2021 to </a:t>
            </a:r>
            <a:br>
              <a:rPr kumimoji="0" lang="en-GB" sz="1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br>
            <a:r>
              <a:rPr kumimoji="0" lang="en-GB" sz="1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Sep 2022</a:t>
            </a:r>
          </a:p>
        </p:txBody>
      </p:sp>
      <p:sp>
        <p:nvSpPr>
          <p:cNvPr id="63" name="Rounded Rectangle 62">
            <a:extLst>
              <a:ext uri="{FF2B5EF4-FFF2-40B4-BE49-F238E27FC236}">
                <a16:creationId xmlns:a16="http://schemas.microsoft.com/office/drawing/2014/main" id="{25F02660-EE5C-7C43-83D5-8C51B32DDFAB}"/>
              </a:ext>
            </a:extLst>
          </p:cNvPr>
          <p:cNvSpPr/>
          <p:nvPr/>
        </p:nvSpPr>
        <p:spPr>
          <a:xfrm>
            <a:off x="9031691" y="3600785"/>
            <a:ext cx="2166577" cy="1270252"/>
          </a:xfrm>
          <a:prstGeom prst="roundRect">
            <a:avLst/>
          </a:prstGeom>
          <a:solidFill>
            <a:schemeClr val="bg1"/>
          </a:solidFill>
          <a:ln w="12700">
            <a:solidFill>
              <a:srgbClr val="E6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BCF7AC92-DBCD-2C4C-B6F7-AFCDBA708762}"/>
              </a:ext>
            </a:extLst>
          </p:cNvPr>
          <p:cNvSpPr txBox="1"/>
          <p:nvPr/>
        </p:nvSpPr>
        <p:spPr>
          <a:xfrm>
            <a:off x="9106422" y="3699387"/>
            <a:ext cx="1979112" cy="107721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GB" sz="16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Estimated effect of adopting the intervention on care homes</a:t>
            </a:r>
          </a:p>
        </p:txBody>
      </p:sp>
      <p:sp>
        <p:nvSpPr>
          <p:cNvPr id="23" name="TextBox 22">
            <a:extLst>
              <a:ext uri="{FF2B5EF4-FFF2-40B4-BE49-F238E27FC236}">
                <a16:creationId xmlns:a16="http://schemas.microsoft.com/office/drawing/2014/main" id="{25B68C34-2977-9540-9A2B-2BBCDBE30E97}"/>
              </a:ext>
            </a:extLst>
          </p:cNvPr>
          <p:cNvSpPr txBox="1"/>
          <p:nvPr/>
        </p:nvSpPr>
        <p:spPr>
          <a:xfrm>
            <a:off x="751840" y="5732757"/>
            <a:ext cx="7114783" cy="646331"/>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
                <a:srgbClr val="E6007E"/>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Estimates based on comparing trends between intervention and control groups</a:t>
            </a:r>
          </a:p>
          <a:p>
            <a:pPr marL="171450" marR="0" lvl="0" indent="-171450" algn="l" defTabSz="914400" rtl="0" eaLnBrk="1" fontAlgn="auto" latinLnBrk="0" hangingPunct="1">
              <a:lnSpc>
                <a:spcPct val="100000"/>
              </a:lnSpc>
              <a:spcBef>
                <a:spcPts val="0"/>
              </a:spcBef>
              <a:spcAft>
                <a:spcPts val="0"/>
              </a:spcAft>
              <a:buClr>
                <a:srgbClr val="E6007E"/>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evidence suggests the right patients are being conveyed (reduction in avoidable admissions).</a:t>
            </a:r>
            <a:b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This can be monitored over time, alongside the results of the modelling, with further analysis.</a:t>
            </a:r>
          </a:p>
        </p:txBody>
      </p:sp>
      <p:sp>
        <p:nvSpPr>
          <p:cNvPr id="64" name="TextBox 63">
            <a:extLst>
              <a:ext uri="{FF2B5EF4-FFF2-40B4-BE49-F238E27FC236}">
                <a16:creationId xmlns:a16="http://schemas.microsoft.com/office/drawing/2014/main" id="{304AB704-34D3-4A40-AD5F-660399F5A09D}"/>
              </a:ext>
            </a:extLst>
          </p:cNvPr>
          <p:cNvSpPr txBox="1"/>
          <p:nvPr/>
        </p:nvSpPr>
        <p:spPr>
          <a:xfrm>
            <a:off x="3925623" y="3702242"/>
            <a:ext cx="165343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Reduction in</a:t>
            </a:r>
            <a:endParaRPr kumimoji="0" lang="en-GB" sz="18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emergency admissions</a:t>
            </a:r>
            <a:endParaRPr kumimoji="0" lang="en-GB" sz="18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71" name="TextBox 70">
            <a:extLst>
              <a:ext uri="{FF2B5EF4-FFF2-40B4-BE49-F238E27FC236}">
                <a16:creationId xmlns:a16="http://schemas.microsoft.com/office/drawing/2014/main" id="{C47215F4-DBBC-9248-9D49-9200B2CF4F5E}"/>
              </a:ext>
            </a:extLst>
          </p:cNvPr>
          <p:cNvSpPr txBox="1"/>
          <p:nvPr/>
        </p:nvSpPr>
        <p:spPr>
          <a:xfrm>
            <a:off x="6513534" y="3702242"/>
            <a:ext cx="185385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Reduction in </a:t>
            </a: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total length of stay (bed days)</a:t>
            </a: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6" name="TextBox 75">
            <a:extLst>
              <a:ext uri="{FF2B5EF4-FFF2-40B4-BE49-F238E27FC236}">
                <a16:creationId xmlns:a16="http://schemas.microsoft.com/office/drawing/2014/main" id="{85475FC5-DAFD-F84E-847F-E762CF4612C7}"/>
              </a:ext>
            </a:extLst>
          </p:cNvPr>
          <p:cNvSpPr txBox="1"/>
          <p:nvPr/>
        </p:nvSpPr>
        <p:spPr>
          <a:xfrm>
            <a:off x="3983277" y="4534422"/>
            <a:ext cx="1540701"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-3,232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(~4% reduction*)</a:t>
            </a:r>
          </a:p>
        </p:txBody>
      </p:sp>
      <p:sp>
        <p:nvSpPr>
          <p:cNvPr id="78" name="TextBox 77">
            <a:extLst>
              <a:ext uri="{FF2B5EF4-FFF2-40B4-BE49-F238E27FC236}">
                <a16:creationId xmlns:a16="http://schemas.microsoft.com/office/drawing/2014/main" id="{395787F0-80CE-ED4D-9198-154B81D7F982}"/>
              </a:ext>
            </a:extLst>
          </p:cNvPr>
          <p:cNvSpPr txBox="1"/>
          <p:nvPr/>
        </p:nvSpPr>
        <p:spPr>
          <a:xfrm>
            <a:off x="6663847" y="4534422"/>
            <a:ext cx="1540701"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-34,900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(~5% reduction*)</a:t>
            </a:r>
          </a:p>
        </p:txBody>
      </p:sp>
      <p:pic>
        <p:nvPicPr>
          <p:cNvPr id="80" name="Picture 79">
            <a:extLst>
              <a:ext uri="{FF2B5EF4-FFF2-40B4-BE49-F238E27FC236}">
                <a16:creationId xmlns:a16="http://schemas.microsoft.com/office/drawing/2014/main" id="{5B9D6B58-A30B-8E43-A8C8-517D33A27480}"/>
              </a:ext>
            </a:extLst>
          </p:cNvPr>
          <p:cNvPicPr>
            <a:picLocks noChangeAspect="1"/>
          </p:cNvPicPr>
          <p:nvPr/>
        </p:nvPicPr>
        <p:blipFill>
          <a:blip r:embed="rId10"/>
          <a:stretch>
            <a:fillRect/>
          </a:stretch>
        </p:blipFill>
        <p:spPr>
          <a:xfrm>
            <a:off x="4302429" y="2753199"/>
            <a:ext cx="952500" cy="952500"/>
          </a:xfrm>
          <a:prstGeom prst="rect">
            <a:avLst/>
          </a:prstGeom>
        </p:spPr>
      </p:pic>
      <p:pic>
        <p:nvPicPr>
          <p:cNvPr id="82" name="Picture 81">
            <a:extLst>
              <a:ext uri="{FF2B5EF4-FFF2-40B4-BE49-F238E27FC236}">
                <a16:creationId xmlns:a16="http://schemas.microsoft.com/office/drawing/2014/main" id="{FA6C2075-EA43-FE4E-8FA0-10D6506F62E2}"/>
              </a:ext>
            </a:extLst>
          </p:cNvPr>
          <p:cNvPicPr>
            <a:picLocks noChangeAspect="1"/>
          </p:cNvPicPr>
          <p:nvPr/>
        </p:nvPicPr>
        <p:blipFill>
          <a:blip r:embed="rId11"/>
          <a:stretch>
            <a:fillRect/>
          </a:stretch>
        </p:blipFill>
        <p:spPr>
          <a:xfrm>
            <a:off x="6995525" y="2753199"/>
            <a:ext cx="952500" cy="952500"/>
          </a:xfrm>
          <a:prstGeom prst="rect">
            <a:avLst/>
          </a:prstGeom>
        </p:spPr>
      </p:pic>
      <p:pic>
        <p:nvPicPr>
          <p:cNvPr id="26" name="Picture 25">
            <a:extLst>
              <a:ext uri="{FF2B5EF4-FFF2-40B4-BE49-F238E27FC236}">
                <a16:creationId xmlns:a16="http://schemas.microsoft.com/office/drawing/2014/main" id="{D7FF4ADF-6965-7A40-A167-A4AE69DA183D}"/>
              </a:ext>
            </a:extLst>
          </p:cNvPr>
          <p:cNvPicPr>
            <a:picLocks noChangeAspect="1"/>
          </p:cNvPicPr>
          <p:nvPr/>
        </p:nvPicPr>
        <p:blipFill>
          <a:blip r:embed="rId12"/>
          <a:stretch>
            <a:fillRect/>
          </a:stretch>
        </p:blipFill>
        <p:spPr>
          <a:xfrm>
            <a:off x="1596807" y="2753199"/>
            <a:ext cx="952500" cy="952500"/>
          </a:xfrm>
          <a:prstGeom prst="rect">
            <a:avLst/>
          </a:prstGeom>
        </p:spPr>
      </p:pic>
      <p:sp>
        <p:nvSpPr>
          <p:cNvPr id="24" name="TextBox 23">
            <a:extLst>
              <a:ext uri="{FF2B5EF4-FFF2-40B4-BE49-F238E27FC236}">
                <a16:creationId xmlns:a16="http://schemas.microsoft.com/office/drawing/2014/main" id="{4592D296-3564-DB4F-B669-EBD39F6E9767}"/>
              </a:ext>
            </a:extLst>
          </p:cNvPr>
          <p:cNvSpPr txBox="1"/>
          <p:nvPr/>
        </p:nvSpPr>
        <p:spPr>
          <a:xfrm>
            <a:off x="1290181" y="3795386"/>
            <a:ext cx="154070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Reduction </a:t>
            </a:r>
            <a:b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b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in 999 calls</a:t>
            </a: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4" name="TextBox 73">
            <a:extLst>
              <a:ext uri="{FF2B5EF4-FFF2-40B4-BE49-F238E27FC236}">
                <a16:creationId xmlns:a16="http://schemas.microsoft.com/office/drawing/2014/main" id="{DAFEF5EA-385B-E34C-BF7A-947728FFFA7A}"/>
              </a:ext>
            </a:extLst>
          </p:cNvPr>
          <p:cNvSpPr txBox="1"/>
          <p:nvPr/>
        </p:nvSpPr>
        <p:spPr>
          <a:xfrm>
            <a:off x="1290181" y="4534422"/>
            <a:ext cx="1540701"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-2,236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 reduction*)</a:t>
            </a:r>
          </a:p>
        </p:txBody>
      </p:sp>
    </p:spTree>
    <p:extLst>
      <p:ext uri="{BB962C8B-B14F-4D97-AF65-F5344CB8AC3E}">
        <p14:creationId xmlns:p14="http://schemas.microsoft.com/office/powerpoint/2010/main" val="2909384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DE4F13-5955-4546-892E-958B00446E4B}"/>
              </a:ext>
            </a:extLst>
          </p:cNvPr>
          <p:cNvPicPr>
            <a:picLocks noChangeAspect="1"/>
          </p:cNvPicPr>
          <p:nvPr/>
        </p:nvPicPr>
        <p:blipFill>
          <a:blip r:embed="rId2"/>
          <a:stretch>
            <a:fillRect/>
          </a:stretch>
        </p:blipFill>
        <p:spPr>
          <a:xfrm>
            <a:off x="0" y="1885950"/>
            <a:ext cx="12192000" cy="4508500"/>
          </a:xfrm>
          <a:prstGeom prst="rect">
            <a:avLst/>
          </a:prstGeom>
        </p:spPr>
      </p:pic>
      <p:sp>
        <p:nvSpPr>
          <p:cNvPr id="17" name="Rectangle 16">
            <a:extLst>
              <a:ext uri="{FF2B5EF4-FFF2-40B4-BE49-F238E27FC236}">
                <a16:creationId xmlns:a16="http://schemas.microsoft.com/office/drawing/2014/main" id="{3CF4F7BD-306C-EB46-8B97-F8FE01C52EAE}"/>
              </a:ext>
            </a:extLst>
          </p:cNvPr>
          <p:cNvSpPr/>
          <p:nvPr/>
        </p:nvSpPr>
        <p:spPr>
          <a:xfrm>
            <a:off x="0" y="6512560"/>
            <a:ext cx="12192000" cy="345440"/>
          </a:xfrm>
          <a:prstGeom prst="rect">
            <a:avLst/>
          </a:prstGeom>
          <a:solidFill>
            <a:srgbClr val="534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846ACC9D-F035-514D-89A3-B1F2F9086B70}"/>
              </a:ext>
            </a:extLst>
          </p:cNvPr>
          <p:cNvPicPr>
            <a:picLocks noChangeAspect="1"/>
          </p:cNvPicPr>
          <p:nvPr/>
        </p:nvPicPr>
        <p:blipFill>
          <a:blip r:embed="rId3"/>
          <a:stretch>
            <a:fillRect/>
          </a:stretch>
        </p:blipFill>
        <p:spPr>
          <a:xfrm>
            <a:off x="9448800" y="5486400"/>
            <a:ext cx="2743200" cy="1371600"/>
          </a:xfrm>
          <a:prstGeom prst="rect">
            <a:avLst/>
          </a:prstGeom>
        </p:spPr>
      </p:pic>
      <p:cxnSp>
        <p:nvCxnSpPr>
          <p:cNvPr id="12" name="Straight Connector 11">
            <a:extLst>
              <a:ext uri="{FF2B5EF4-FFF2-40B4-BE49-F238E27FC236}">
                <a16:creationId xmlns:a16="http://schemas.microsoft.com/office/drawing/2014/main" id="{C9F92C52-3734-E14E-BA2D-321C2209989F}"/>
              </a:ext>
            </a:extLst>
          </p:cNvPr>
          <p:cNvCxnSpPr/>
          <p:nvPr/>
        </p:nvCxnSpPr>
        <p:spPr>
          <a:xfrm>
            <a:off x="843280" y="1524000"/>
            <a:ext cx="10505440" cy="0"/>
          </a:xfrm>
          <a:prstGeom prst="line">
            <a:avLst/>
          </a:prstGeom>
          <a:ln w="12700">
            <a:solidFill>
              <a:srgbClr val="E6007E"/>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DB1D8878-1E34-0649-812A-275BE6F870E1}"/>
              </a:ext>
            </a:extLst>
          </p:cNvPr>
          <p:cNvPicPr>
            <a:picLocks noChangeAspect="1"/>
          </p:cNvPicPr>
          <p:nvPr/>
        </p:nvPicPr>
        <p:blipFill>
          <a:blip r:embed="rId4"/>
          <a:stretch>
            <a:fillRect/>
          </a:stretch>
        </p:blipFill>
        <p:spPr>
          <a:xfrm>
            <a:off x="246434" y="1690757"/>
            <a:ext cx="3200400" cy="3505200"/>
          </a:xfrm>
          <a:prstGeom prst="rect">
            <a:avLst/>
          </a:prstGeom>
        </p:spPr>
      </p:pic>
      <p:pic>
        <p:nvPicPr>
          <p:cNvPr id="40" name="Picture 39">
            <a:extLst>
              <a:ext uri="{FF2B5EF4-FFF2-40B4-BE49-F238E27FC236}">
                <a16:creationId xmlns:a16="http://schemas.microsoft.com/office/drawing/2014/main" id="{F732B3E6-614F-E140-B388-F4F761056089}"/>
              </a:ext>
            </a:extLst>
          </p:cNvPr>
          <p:cNvPicPr>
            <a:picLocks noChangeAspect="1"/>
          </p:cNvPicPr>
          <p:nvPr/>
        </p:nvPicPr>
        <p:blipFill>
          <a:blip r:embed="rId5"/>
          <a:stretch>
            <a:fillRect/>
          </a:stretch>
        </p:blipFill>
        <p:spPr>
          <a:xfrm>
            <a:off x="8313019" y="3723392"/>
            <a:ext cx="2755900" cy="3022600"/>
          </a:xfrm>
          <a:prstGeom prst="rect">
            <a:avLst/>
          </a:prstGeom>
        </p:spPr>
      </p:pic>
      <p:pic>
        <p:nvPicPr>
          <p:cNvPr id="32" name="Picture 31">
            <a:extLst>
              <a:ext uri="{FF2B5EF4-FFF2-40B4-BE49-F238E27FC236}">
                <a16:creationId xmlns:a16="http://schemas.microsoft.com/office/drawing/2014/main" id="{5096E2BB-6B10-2842-AFFC-F32719BF394F}"/>
              </a:ext>
            </a:extLst>
          </p:cNvPr>
          <p:cNvPicPr>
            <a:picLocks noChangeAspect="1"/>
          </p:cNvPicPr>
          <p:nvPr/>
        </p:nvPicPr>
        <p:blipFill>
          <a:blip r:embed="rId6"/>
          <a:stretch>
            <a:fillRect/>
          </a:stretch>
        </p:blipFill>
        <p:spPr>
          <a:xfrm>
            <a:off x="5083479" y="2751523"/>
            <a:ext cx="3352800" cy="3810000"/>
          </a:xfrm>
          <a:prstGeom prst="rect">
            <a:avLst/>
          </a:prstGeom>
        </p:spPr>
      </p:pic>
      <p:pic>
        <p:nvPicPr>
          <p:cNvPr id="34" name="Picture 33">
            <a:extLst>
              <a:ext uri="{FF2B5EF4-FFF2-40B4-BE49-F238E27FC236}">
                <a16:creationId xmlns:a16="http://schemas.microsoft.com/office/drawing/2014/main" id="{E684342D-2616-8F4F-BE6B-0163EC154BCB}"/>
              </a:ext>
            </a:extLst>
          </p:cNvPr>
          <p:cNvPicPr>
            <a:picLocks noChangeAspect="1"/>
          </p:cNvPicPr>
          <p:nvPr/>
        </p:nvPicPr>
        <p:blipFill>
          <a:blip r:embed="rId7"/>
          <a:stretch>
            <a:fillRect/>
          </a:stretch>
        </p:blipFill>
        <p:spPr>
          <a:xfrm>
            <a:off x="6638482" y="548806"/>
            <a:ext cx="2476500" cy="2679700"/>
          </a:xfrm>
          <a:prstGeom prst="rect">
            <a:avLst/>
          </a:prstGeom>
        </p:spPr>
      </p:pic>
      <p:pic>
        <p:nvPicPr>
          <p:cNvPr id="28" name="Picture 27">
            <a:extLst>
              <a:ext uri="{FF2B5EF4-FFF2-40B4-BE49-F238E27FC236}">
                <a16:creationId xmlns:a16="http://schemas.microsoft.com/office/drawing/2014/main" id="{A8B5C80A-B30E-9A4D-BCBD-F4D787FB1155}"/>
              </a:ext>
            </a:extLst>
          </p:cNvPr>
          <p:cNvPicPr>
            <a:picLocks noChangeAspect="1"/>
          </p:cNvPicPr>
          <p:nvPr/>
        </p:nvPicPr>
        <p:blipFill>
          <a:blip r:embed="rId8"/>
          <a:stretch>
            <a:fillRect/>
          </a:stretch>
        </p:blipFill>
        <p:spPr>
          <a:xfrm>
            <a:off x="2784432" y="4042222"/>
            <a:ext cx="2476500" cy="2705100"/>
          </a:xfrm>
          <a:prstGeom prst="rect">
            <a:avLst/>
          </a:prstGeom>
        </p:spPr>
      </p:pic>
      <p:pic>
        <p:nvPicPr>
          <p:cNvPr id="30" name="Picture 29">
            <a:extLst>
              <a:ext uri="{FF2B5EF4-FFF2-40B4-BE49-F238E27FC236}">
                <a16:creationId xmlns:a16="http://schemas.microsoft.com/office/drawing/2014/main" id="{4C541119-15C9-8548-AFE0-1C114F89B951}"/>
              </a:ext>
            </a:extLst>
          </p:cNvPr>
          <p:cNvPicPr>
            <a:picLocks noChangeAspect="1"/>
          </p:cNvPicPr>
          <p:nvPr/>
        </p:nvPicPr>
        <p:blipFill>
          <a:blip r:embed="rId9"/>
          <a:stretch>
            <a:fillRect/>
          </a:stretch>
        </p:blipFill>
        <p:spPr>
          <a:xfrm>
            <a:off x="3617152" y="1460996"/>
            <a:ext cx="2247900" cy="2336800"/>
          </a:xfrm>
          <a:prstGeom prst="rect">
            <a:avLst/>
          </a:prstGeom>
        </p:spPr>
      </p:pic>
      <p:pic>
        <p:nvPicPr>
          <p:cNvPr id="36" name="Picture 35">
            <a:extLst>
              <a:ext uri="{FF2B5EF4-FFF2-40B4-BE49-F238E27FC236}">
                <a16:creationId xmlns:a16="http://schemas.microsoft.com/office/drawing/2014/main" id="{22A830AA-102B-7043-BFF8-B5E17C18EF93}"/>
              </a:ext>
            </a:extLst>
          </p:cNvPr>
          <p:cNvPicPr>
            <a:picLocks noChangeAspect="1"/>
          </p:cNvPicPr>
          <p:nvPr/>
        </p:nvPicPr>
        <p:blipFill>
          <a:blip r:embed="rId10"/>
          <a:stretch>
            <a:fillRect/>
          </a:stretch>
        </p:blipFill>
        <p:spPr>
          <a:xfrm>
            <a:off x="9164093" y="1403763"/>
            <a:ext cx="2857500" cy="3124200"/>
          </a:xfrm>
          <a:prstGeom prst="rect">
            <a:avLst/>
          </a:prstGeom>
        </p:spPr>
      </p:pic>
      <p:pic>
        <p:nvPicPr>
          <p:cNvPr id="7" name="Picture 6">
            <a:extLst>
              <a:ext uri="{FF2B5EF4-FFF2-40B4-BE49-F238E27FC236}">
                <a16:creationId xmlns:a16="http://schemas.microsoft.com/office/drawing/2014/main" id="{F2C8D56E-CEB0-2144-94BD-185F0CB987D0}"/>
              </a:ext>
            </a:extLst>
          </p:cNvPr>
          <p:cNvPicPr>
            <a:picLocks noChangeAspect="1"/>
          </p:cNvPicPr>
          <p:nvPr/>
        </p:nvPicPr>
        <p:blipFill>
          <a:blip r:embed="rId11"/>
          <a:stretch>
            <a:fillRect/>
          </a:stretch>
        </p:blipFill>
        <p:spPr>
          <a:xfrm>
            <a:off x="10636250" y="278130"/>
            <a:ext cx="1282700" cy="977900"/>
          </a:xfrm>
          <a:prstGeom prst="rect">
            <a:avLst/>
          </a:prstGeom>
        </p:spPr>
      </p:pic>
      <p:sp>
        <p:nvSpPr>
          <p:cNvPr id="10" name="TextBox 9">
            <a:extLst>
              <a:ext uri="{FF2B5EF4-FFF2-40B4-BE49-F238E27FC236}">
                <a16:creationId xmlns:a16="http://schemas.microsoft.com/office/drawing/2014/main" id="{DF7BA63E-B5B9-004C-9BFA-E3D953E014E0}"/>
              </a:ext>
            </a:extLst>
          </p:cNvPr>
          <p:cNvSpPr txBox="1"/>
          <p:nvPr/>
        </p:nvSpPr>
        <p:spPr>
          <a:xfrm>
            <a:off x="751840" y="635000"/>
            <a:ext cx="663448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SBARD Feedback</a:t>
            </a:r>
            <a:endParaRPr kumimoji="0" lang="en-GB" sz="40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E70FAB53-59D1-D040-96A5-73F0C4313D93}"/>
              </a:ext>
            </a:extLst>
          </p:cNvPr>
          <p:cNvPicPr>
            <a:picLocks noChangeAspect="1"/>
          </p:cNvPicPr>
          <p:nvPr/>
        </p:nvPicPr>
        <p:blipFill>
          <a:blip r:embed="rId12"/>
          <a:stretch>
            <a:fillRect/>
          </a:stretch>
        </p:blipFill>
        <p:spPr>
          <a:xfrm>
            <a:off x="1512605" y="2004435"/>
            <a:ext cx="749300" cy="469900"/>
          </a:xfrm>
          <a:prstGeom prst="rect">
            <a:avLst/>
          </a:prstGeom>
        </p:spPr>
      </p:pic>
      <p:pic>
        <p:nvPicPr>
          <p:cNvPr id="13" name="Picture 12">
            <a:extLst>
              <a:ext uri="{FF2B5EF4-FFF2-40B4-BE49-F238E27FC236}">
                <a16:creationId xmlns:a16="http://schemas.microsoft.com/office/drawing/2014/main" id="{384FDAC0-F093-7C40-9F83-C38E961BE0EC}"/>
              </a:ext>
            </a:extLst>
          </p:cNvPr>
          <p:cNvPicPr>
            <a:picLocks noChangeAspect="1"/>
          </p:cNvPicPr>
          <p:nvPr/>
        </p:nvPicPr>
        <p:blipFill>
          <a:blip r:embed="rId13"/>
          <a:stretch>
            <a:fillRect/>
          </a:stretch>
        </p:blipFill>
        <p:spPr>
          <a:xfrm>
            <a:off x="3616977" y="4296698"/>
            <a:ext cx="749300" cy="469900"/>
          </a:xfrm>
          <a:prstGeom prst="rect">
            <a:avLst/>
          </a:prstGeom>
        </p:spPr>
      </p:pic>
      <p:pic>
        <p:nvPicPr>
          <p:cNvPr id="14" name="Picture 13">
            <a:extLst>
              <a:ext uri="{FF2B5EF4-FFF2-40B4-BE49-F238E27FC236}">
                <a16:creationId xmlns:a16="http://schemas.microsoft.com/office/drawing/2014/main" id="{82675DA8-7585-7A4D-9AB8-6F2B29DAD44C}"/>
              </a:ext>
            </a:extLst>
          </p:cNvPr>
          <p:cNvPicPr>
            <a:picLocks noChangeAspect="1"/>
          </p:cNvPicPr>
          <p:nvPr/>
        </p:nvPicPr>
        <p:blipFill>
          <a:blip r:embed="rId14"/>
          <a:stretch>
            <a:fillRect/>
          </a:stretch>
        </p:blipFill>
        <p:spPr>
          <a:xfrm>
            <a:off x="4368538" y="1653706"/>
            <a:ext cx="749300" cy="469900"/>
          </a:xfrm>
          <a:prstGeom prst="rect">
            <a:avLst/>
          </a:prstGeom>
        </p:spPr>
      </p:pic>
      <p:pic>
        <p:nvPicPr>
          <p:cNvPr id="15" name="Picture 14">
            <a:extLst>
              <a:ext uri="{FF2B5EF4-FFF2-40B4-BE49-F238E27FC236}">
                <a16:creationId xmlns:a16="http://schemas.microsoft.com/office/drawing/2014/main" id="{BC96D50E-3100-044E-91CF-9DB0C28B234F}"/>
              </a:ext>
            </a:extLst>
          </p:cNvPr>
          <p:cNvPicPr>
            <a:picLocks noChangeAspect="1"/>
          </p:cNvPicPr>
          <p:nvPr/>
        </p:nvPicPr>
        <p:blipFill>
          <a:blip r:embed="rId15"/>
          <a:stretch>
            <a:fillRect/>
          </a:stretch>
        </p:blipFill>
        <p:spPr>
          <a:xfrm>
            <a:off x="6410280" y="2943887"/>
            <a:ext cx="749300" cy="469900"/>
          </a:xfrm>
          <a:prstGeom prst="rect">
            <a:avLst/>
          </a:prstGeom>
        </p:spPr>
      </p:pic>
      <p:pic>
        <p:nvPicPr>
          <p:cNvPr id="16" name="Picture 15">
            <a:extLst>
              <a:ext uri="{FF2B5EF4-FFF2-40B4-BE49-F238E27FC236}">
                <a16:creationId xmlns:a16="http://schemas.microsoft.com/office/drawing/2014/main" id="{35495817-5FFA-FC41-A91F-A644F4B04185}"/>
              </a:ext>
            </a:extLst>
          </p:cNvPr>
          <p:cNvPicPr>
            <a:picLocks noChangeAspect="1"/>
          </p:cNvPicPr>
          <p:nvPr/>
        </p:nvPicPr>
        <p:blipFill>
          <a:blip r:embed="rId16"/>
          <a:stretch>
            <a:fillRect/>
          </a:stretch>
        </p:blipFill>
        <p:spPr>
          <a:xfrm>
            <a:off x="7474993" y="776884"/>
            <a:ext cx="749300" cy="469900"/>
          </a:xfrm>
          <a:prstGeom prst="rect">
            <a:avLst/>
          </a:prstGeom>
        </p:spPr>
      </p:pic>
      <p:pic>
        <p:nvPicPr>
          <p:cNvPr id="18" name="Picture 17">
            <a:extLst>
              <a:ext uri="{FF2B5EF4-FFF2-40B4-BE49-F238E27FC236}">
                <a16:creationId xmlns:a16="http://schemas.microsoft.com/office/drawing/2014/main" id="{26BFB7AF-B07B-B54B-9733-38F2DAA42610}"/>
              </a:ext>
            </a:extLst>
          </p:cNvPr>
          <p:cNvPicPr>
            <a:picLocks noChangeAspect="1"/>
          </p:cNvPicPr>
          <p:nvPr/>
        </p:nvPicPr>
        <p:blipFill>
          <a:blip r:embed="rId17"/>
          <a:stretch>
            <a:fillRect/>
          </a:stretch>
        </p:blipFill>
        <p:spPr>
          <a:xfrm>
            <a:off x="10218193" y="1603602"/>
            <a:ext cx="749300" cy="469900"/>
          </a:xfrm>
          <a:prstGeom prst="rect">
            <a:avLst/>
          </a:prstGeom>
        </p:spPr>
      </p:pic>
      <p:pic>
        <p:nvPicPr>
          <p:cNvPr id="19" name="Picture 18">
            <a:extLst>
              <a:ext uri="{FF2B5EF4-FFF2-40B4-BE49-F238E27FC236}">
                <a16:creationId xmlns:a16="http://schemas.microsoft.com/office/drawing/2014/main" id="{B9A6263E-773A-0E4C-8C20-130C67BC3124}"/>
              </a:ext>
            </a:extLst>
          </p:cNvPr>
          <p:cNvPicPr>
            <a:picLocks noChangeAspect="1"/>
          </p:cNvPicPr>
          <p:nvPr/>
        </p:nvPicPr>
        <p:blipFill>
          <a:blip r:embed="rId18"/>
          <a:stretch>
            <a:fillRect/>
          </a:stretch>
        </p:blipFill>
        <p:spPr>
          <a:xfrm>
            <a:off x="9316319" y="4021125"/>
            <a:ext cx="749300" cy="469900"/>
          </a:xfrm>
          <a:prstGeom prst="rect">
            <a:avLst/>
          </a:prstGeom>
        </p:spPr>
      </p:pic>
      <p:sp>
        <p:nvSpPr>
          <p:cNvPr id="8" name="TextBox 7">
            <a:extLst>
              <a:ext uri="{FF2B5EF4-FFF2-40B4-BE49-F238E27FC236}">
                <a16:creationId xmlns:a16="http://schemas.microsoft.com/office/drawing/2014/main" id="{29936344-6545-E74B-B711-B32A05658A83}"/>
              </a:ext>
            </a:extLst>
          </p:cNvPr>
          <p:cNvSpPr txBox="1"/>
          <p:nvPr/>
        </p:nvSpPr>
        <p:spPr>
          <a:xfrm>
            <a:off x="300625" y="2605414"/>
            <a:ext cx="3106454" cy="14927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Managing deterioration/RESTORE2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training should be mandatory for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care homes, why not yearly training?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The more we use this tool, the more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we can improve our practice!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The trainings are brilliant, and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SBARD tool is really supportive.</a:t>
            </a:r>
            <a:endPar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20" name="TextBox 19">
            <a:extLst>
              <a:ext uri="{FF2B5EF4-FFF2-40B4-BE49-F238E27FC236}">
                <a16:creationId xmlns:a16="http://schemas.microsoft.com/office/drawing/2014/main" id="{F0B3AEB2-E8AF-3B45-BC6C-238742206C4F}"/>
              </a:ext>
            </a:extLst>
          </p:cNvPr>
          <p:cNvSpPr txBox="1"/>
          <p:nvPr/>
        </p:nvSpPr>
        <p:spPr>
          <a:xfrm>
            <a:off x="3682653" y="2204581"/>
            <a:ext cx="2141950"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I use with handovers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to ambulance transfers for critical residents who need admitting.</a:t>
            </a:r>
            <a:endPar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21" name="TextBox 20">
            <a:extLst>
              <a:ext uri="{FF2B5EF4-FFF2-40B4-BE49-F238E27FC236}">
                <a16:creationId xmlns:a16="http://schemas.microsoft.com/office/drawing/2014/main" id="{7EBC78AB-9DCA-D04B-AA1B-BEE07A06C394}"/>
              </a:ext>
            </a:extLst>
          </p:cNvPr>
          <p:cNvSpPr txBox="1"/>
          <p:nvPr/>
        </p:nvSpPr>
        <p:spPr>
          <a:xfrm>
            <a:off x="2793304" y="4797468"/>
            <a:ext cx="2492679" cy="10926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Just started to use SBARD and it has helped effective communication and helped getting the right information to the right person quickly.</a:t>
            </a:r>
            <a:endPar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22" name="TextBox 21">
            <a:extLst>
              <a:ext uri="{FF2B5EF4-FFF2-40B4-BE49-F238E27FC236}">
                <a16:creationId xmlns:a16="http://schemas.microsoft.com/office/drawing/2014/main" id="{06970201-7B50-B147-ABA1-1224E419E5E6}"/>
              </a:ext>
            </a:extLst>
          </p:cNvPr>
          <p:cNvSpPr txBox="1"/>
          <p:nvPr/>
        </p:nvSpPr>
        <p:spPr>
          <a:xfrm>
            <a:off x="5210828" y="3494762"/>
            <a:ext cx="3106454" cy="20928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All 38 of our care homes are now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trained and using SBARD, staff say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they feel more listened to and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their knowledge of the residents acknowledged more. Several good examples across the company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of where residents lives have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been enhanced by immediate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reaction using soft signs and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SBARD-empowering.</a:t>
            </a:r>
            <a:endPar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23" name="TextBox 22">
            <a:extLst>
              <a:ext uri="{FF2B5EF4-FFF2-40B4-BE49-F238E27FC236}">
                <a16:creationId xmlns:a16="http://schemas.microsoft.com/office/drawing/2014/main" id="{35704C85-EA59-9948-B2F7-DEFDD9FD7167}"/>
              </a:ext>
            </a:extLst>
          </p:cNvPr>
          <p:cNvSpPr txBox="1"/>
          <p:nvPr/>
        </p:nvSpPr>
        <p:spPr>
          <a:xfrm>
            <a:off x="6789108" y="1340285"/>
            <a:ext cx="2141950" cy="10926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We are using SBARD in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our weekly ward rounds now, so we are able to identify the needs and changes in a resident. </a:t>
            </a:r>
            <a:endPar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24" name="TextBox 23">
            <a:extLst>
              <a:ext uri="{FF2B5EF4-FFF2-40B4-BE49-F238E27FC236}">
                <a16:creationId xmlns:a16="http://schemas.microsoft.com/office/drawing/2014/main" id="{5AEC348A-EDA4-DE42-978F-24AC9A2CFD29}"/>
              </a:ext>
            </a:extLst>
          </p:cNvPr>
          <p:cNvSpPr txBox="1"/>
          <p:nvPr/>
        </p:nvSpPr>
        <p:spPr>
          <a:xfrm>
            <a:off x="9294313" y="2154477"/>
            <a:ext cx="2624638" cy="14927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SBARD is especially useful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when shifts change, so the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next team knows exactly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what was happening with the resident. This ensures we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deliver the best care possible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to our residents.</a:t>
            </a:r>
            <a:endPar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25" name="TextBox 24">
            <a:extLst>
              <a:ext uri="{FF2B5EF4-FFF2-40B4-BE49-F238E27FC236}">
                <a16:creationId xmlns:a16="http://schemas.microsoft.com/office/drawing/2014/main" id="{9AEB89ED-AD76-284B-978F-62AD02BBCF45}"/>
              </a:ext>
            </a:extLst>
          </p:cNvPr>
          <p:cNvSpPr txBox="1"/>
          <p:nvPr/>
        </p:nvSpPr>
        <p:spPr>
          <a:xfrm>
            <a:off x="8379913" y="4559474"/>
            <a:ext cx="2624638" cy="129266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312885"/>
                </a:solidFill>
                <a:effectLst/>
                <a:uLnTx/>
                <a:uFillTx/>
                <a:latin typeface="Arial"/>
                <a:ea typeface="+mn-ea"/>
                <a:cs typeface="Arial"/>
              </a:rPr>
              <a:t>During a shift there was a sudden health issue with </a:t>
            </a:r>
            <a:br>
              <a:rPr kumimoji="0" lang="en-GB" sz="13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a:ea typeface="+mn-ea"/>
                <a:cs typeface="Arial"/>
              </a:rPr>
              <a:t>one of our residents. This time we used SBARD -</a:t>
            </a:r>
            <a:br>
              <a:rPr kumimoji="0" lang="en-GB" sz="13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a:ea typeface="+mn-ea"/>
                <a:cs typeface="Arial"/>
              </a:rPr>
              <a:t>gave more confidence for handling the situation.</a:t>
            </a:r>
            <a:endParaRPr kumimoji="0" lang="en-GB" sz="1300" b="0" i="0" u="none" strike="noStrike" kern="1200" cap="none" spc="0" normalizeH="0" baseline="0" noProof="0">
              <a:ln>
                <a:noFill/>
              </a:ln>
              <a:solidFill>
                <a:srgbClr val="312885"/>
              </a:solidFill>
              <a:effectLst/>
              <a:uLnTx/>
              <a:uFillTx/>
              <a:latin typeface="Arial"/>
              <a:ea typeface="+mn-ea"/>
              <a:cs typeface="Arial"/>
            </a:endParaRPr>
          </a:p>
        </p:txBody>
      </p:sp>
    </p:spTree>
    <p:extLst>
      <p:ext uri="{BB962C8B-B14F-4D97-AF65-F5344CB8AC3E}">
        <p14:creationId xmlns:p14="http://schemas.microsoft.com/office/powerpoint/2010/main" val="219350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C9F92C52-3734-E14E-BA2D-321C2209989F}"/>
              </a:ext>
            </a:extLst>
          </p:cNvPr>
          <p:cNvCxnSpPr/>
          <p:nvPr/>
        </p:nvCxnSpPr>
        <p:spPr>
          <a:xfrm>
            <a:off x="843280" y="2133600"/>
            <a:ext cx="10505440" cy="0"/>
          </a:xfrm>
          <a:prstGeom prst="line">
            <a:avLst/>
          </a:prstGeom>
          <a:ln w="12700">
            <a:solidFill>
              <a:srgbClr val="E6007E"/>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3CF4F7BD-306C-EB46-8B97-F8FE01C52EAE}"/>
              </a:ext>
            </a:extLst>
          </p:cNvPr>
          <p:cNvSpPr/>
          <p:nvPr/>
        </p:nvSpPr>
        <p:spPr>
          <a:xfrm>
            <a:off x="0" y="6512560"/>
            <a:ext cx="12192000" cy="345440"/>
          </a:xfrm>
          <a:prstGeom prst="rect">
            <a:avLst/>
          </a:prstGeom>
          <a:solidFill>
            <a:srgbClr val="534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43A43F11-92FE-6949-8698-5753F3AFF3B6}"/>
              </a:ext>
            </a:extLst>
          </p:cNvPr>
          <p:cNvPicPr>
            <a:picLocks noChangeAspect="1"/>
          </p:cNvPicPr>
          <p:nvPr/>
        </p:nvPicPr>
        <p:blipFill>
          <a:blip r:embed="rId2"/>
          <a:stretch>
            <a:fillRect/>
          </a:stretch>
        </p:blipFill>
        <p:spPr>
          <a:xfrm>
            <a:off x="0" y="2485391"/>
            <a:ext cx="12192000" cy="3898900"/>
          </a:xfrm>
          <a:prstGeom prst="rect">
            <a:avLst/>
          </a:prstGeom>
        </p:spPr>
      </p:pic>
      <p:pic>
        <p:nvPicPr>
          <p:cNvPr id="11" name="Picture 10">
            <a:extLst>
              <a:ext uri="{FF2B5EF4-FFF2-40B4-BE49-F238E27FC236}">
                <a16:creationId xmlns:a16="http://schemas.microsoft.com/office/drawing/2014/main" id="{94C6F049-A5CF-F449-917B-F0F8176FB750}"/>
              </a:ext>
            </a:extLst>
          </p:cNvPr>
          <p:cNvPicPr>
            <a:picLocks noChangeAspect="1"/>
          </p:cNvPicPr>
          <p:nvPr/>
        </p:nvPicPr>
        <p:blipFill>
          <a:blip r:embed="rId3"/>
          <a:stretch>
            <a:fillRect/>
          </a:stretch>
        </p:blipFill>
        <p:spPr>
          <a:xfrm>
            <a:off x="1128125" y="2261870"/>
            <a:ext cx="3238500" cy="2692400"/>
          </a:xfrm>
          <a:prstGeom prst="rect">
            <a:avLst/>
          </a:prstGeom>
        </p:spPr>
      </p:pic>
      <p:pic>
        <p:nvPicPr>
          <p:cNvPr id="19" name="Picture 18">
            <a:extLst>
              <a:ext uri="{FF2B5EF4-FFF2-40B4-BE49-F238E27FC236}">
                <a16:creationId xmlns:a16="http://schemas.microsoft.com/office/drawing/2014/main" id="{7E5B0B94-5970-954E-8620-3E2BBA414971}"/>
              </a:ext>
            </a:extLst>
          </p:cNvPr>
          <p:cNvPicPr>
            <a:picLocks noChangeAspect="1"/>
          </p:cNvPicPr>
          <p:nvPr/>
        </p:nvPicPr>
        <p:blipFill>
          <a:blip r:embed="rId4"/>
          <a:stretch>
            <a:fillRect/>
          </a:stretch>
        </p:blipFill>
        <p:spPr>
          <a:xfrm>
            <a:off x="2575751" y="4112063"/>
            <a:ext cx="3416300" cy="2692400"/>
          </a:xfrm>
          <a:prstGeom prst="rect">
            <a:avLst/>
          </a:prstGeom>
        </p:spPr>
      </p:pic>
      <p:pic>
        <p:nvPicPr>
          <p:cNvPr id="23" name="Picture 22">
            <a:extLst>
              <a:ext uri="{FF2B5EF4-FFF2-40B4-BE49-F238E27FC236}">
                <a16:creationId xmlns:a16="http://schemas.microsoft.com/office/drawing/2014/main" id="{63A26C46-B5B7-3E48-AC8F-3E8C1DE652C1}"/>
              </a:ext>
            </a:extLst>
          </p:cNvPr>
          <p:cNvPicPr>
            <a:picLocks noChangeAspect="1"/>
          </p:cNvPicPr>
          <p:nvPr/>
        </p:nvPicPr>
        <p:blipFill>
          <a:blip r:embed="rId5"/>
          <a:stretch>
            <a:fillRect/>
          </a:stretch>
        </p:blipFill>
        <p:spPr>
          <a:xfrm>
            <a:off x="7705533" y="2597372"/>
            <a:ext cx="5029200" cy="4127500"/>
          </a:xfrm>
          <a:prstGeom prst="rect">
            <a:avLst/>
          </a:prstGeom>
        </p:spPr>
      </p:pic>
      <p:pic>
        <p:nvPicPr>
          <p:cNvPr id="21" name="Picture 20">
            <a:extLst>
              <a:ext uri="{FF2B5EF4-FFF2-40B4-BE49-F238E27FC236}">
                <a16:creationId xmlns:a16="http://schemas.microsoft.com/office/drawing/2014/main" id="{6D61A759-4BC7-334A-9280-01E6EA22C755}"/>
              </a:ext>
            </a:extLst>
          </p:cNvPr>
          <p:cNvPicPr>
            <a:picLocks noChangeAspect="1"/>
          </p:cNvPicPr>
          <p:nvPr/>
        </p:nvPicPr>
        <p:blipFill>
          <a:blip r:embed="rId6"/>
          <a:stretch>
            <a:fillRect/>
          </a:stretch>
        </p:blipFill>
        <p:spPr>
          <a:xfrm>
            <a:off x="4107911" y="1775161"/>
            <a:ext cx="4327769" cy="3594100"/>
          </a:xfrm>
          <a:prstGeom prst="rect">
            <a:avLst/>
          </a:prstGeom>
        </p:spPr>
      </p:pic>
      <p:pic>
        <p:nvPicPr>
          <p:cNvPr id="7" name="Picture 6">
            <a:extLst>
              <a:ext uri="{FF2B5EF4-FFF2-40B4-BE49-F238E27FC236}">
                <a16:creationId xmlns:a16="http://schemas.microsoft.com/office/drawing/2014/main" id="{F2C8D56E-CEB0-2144-94BD-185F0CB987D0}"/>
              </a:ext>
            </a:extLst>
          </p:cNvPr>
          <p:cNvPicPr>
            <a:picLocks noChangeAspect="1"/>
          </p:cNvPicPr>
          <p:nvPr/>
        </p:nvPicPr>
        <p:blipFill>
          <a:blip r:embed="rId7"/>
          <a:stretch>
            <a:fillRect/>
          </a:stretch>
        </p:blipFill>
        <p:spPr>
          <a:xfrm>
            <a:off x="10636250" y="278130"/>
            <a:ext cx="1282700" cy="977900"/>
          </a:xfrm>
          <a:prstGeom prst="rect">
            <a:avLst/>
          </a:prstGeom>
        </p:spPr>
      </p:pic>
      <p:pic>
        <p:nvPicPr>
          <p:cNvPr id="9" name="Picture 8">
            <a:extLst>
              <a:ext uri="{FF2B5EF4-FFF2-40B4-BE49-F238E27FC236}">
                <a16:creationId xmlns:a16="http://schemas.microsoft.com/office/drawing/2014/main" id="{846ACC9D-F035-514D-89A3-B1F2F9086B70}"/>
              </a:ext>
            </a:extLst>
          </p:cNvPr>
          <p:cNvPicPr>
            <a:picLocks noChangeAspect="1"/>
          </p:cNvPicPr>
          <p:nvPr/>
        </p:nvPicPr>
        <p:blipFill>
          <a:blip r:embed="rId8"/>
          <a:stretch>
            <a:fillRect/>
          </a:stretch>
        </p:blipFill>
        <p:spPr>
          <a:xfrm>
            <a:off x="9448800" y="5486400"/>
            <a:ext cx="2743200" cy="1371600"/>
          </a:xfrm>
          <a:prstGeom prst="rect">
            <a:avLst/>
          </a:prstGeom>
        </p:spPr>
      </p:pic>
      <p:sp>
        <p:nvSpPr>
          <p:cNvPr id="10" name="TextBox 9">
            <a:extLst>
              <a:ext uri="{FF2B5EF4-FFF2-40B4-BE49-F238E27FC236}">
                <a16:creationId xmlns:a16="http://schemas.microsoft.com/office/drawing/2014/main" id="{DF7BA63E-B5B9-004C-9BFA-E3D953E014E0}"/>
              </a:ext>
            </a:extLst>
          </p:cNvPr>
          <p:cNvSpPr txBox="1"/>
          <p:nvPr/>
        </p:nvSpPr>
        <p:spPr>
          <a:xfrm>
            <a:off x="644378" y="635000"/>
            <a:ext cx="923163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Soft Signs and SBARD Case Study – Ashfields Care home</a:t>
            </a:r>
            <a:endParaRPr kumimoji="0" lang="en-GB" sz="40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22E7010F-DFE7-EE4A-9F91-00B3A95B239A}"/>
              </a:ext>
            </a:extLst>
          </p:cNvPr>
          <p:cNvPicPr>
            <a:picLocks noChangeAspect="1"/>
          </p:cNvPicPr>
          <p:nvPr/>
        </p:nvPicPr>
        <p:blipFill>
          <a:blip r:embed="rId9"/>
          <a:stretch>
            <a:fillRect/>
          </a:stretch>
        </p:blipFill>
        <p:spPr>
          <a:xfrm>
            <a:off x="93772" y="4187713"/>
            <a:ext cx="2159000" cy="2159000"/>
          </a:xfrm>
          <a:prstGeom prst="rect">
            <a:avLst/>
          </a:prstGeom>
        </p:spPr>
      </p:pic>
      <p:sp>
        <p:nvSpPr>
          <p:cNvPr id="6" name="TextBox 5">
            <a:extLst>
              <a:ext uri="{FF2B5EF4-FFF2-40B4-BE49-F238E27FC236}">
                <a16:creationId xmlns:a16="http://schemas.microsoft.com/office/drawing/2014/main" id="{69002C90-F925-224E-8FF4-1E25A5B23C2C}"/>
              </a:ext>
            </a:extLst>
          </p:cNvPr>
          <p:cNvSpPr txBox="1"/>
          <p:nvPr/>
        </p:nvSpPr>
        <p:spPr>
          <a:xfrm>
            <a:off x="1210850" y="2640739"/>
            <a:ext cx="3073051" cy="149271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312885"/>
                </a:solidFill>
                <a:effectLst/>
                <a:uLnTx/>
                <a:uFillTx/>
                <a:latin typeface="Arial"/>
                <a:ea typeface="+mn-ea"/>
                <a:cs typeface="Arial"/>
              </a:rPr>
              <a:t>We find that a lot </a:t>
            </a:r>
            <a:b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a:ea typeface="+mn-ea"/>
                <a:cs typeface="Arial"/>
              </a:rPr>
              <a:t>of staff can help fill out </a:t>
            </a:r>
            <a:b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a:ea typeface="+mn-ea"/>
                <a:cs typeface="Arial"/>
              </a:rPr>
              <a:t>a SBARD form. The night </a:t>
            </a:r>
            <a:b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a:ea typeface="+mn-ea"/>
                <a:cs typeface="Arial"/>
              </a:rPr>
              <a:t>staff, if they notice changes overnight start to fill in an SBARD for us to </a:t>
            </a:r>
            <a:b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a:ea typeface="+mn-ea"/>
                <a:cs typeface="Arial"/>
              </a:rPr>
              <a:t>deal with in the morning </a:t>
            </a:r>
            <a:b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a:ea typeface="+mn-ea"/>
                <a:cs typeface="Arial"/>
              </a:rPr>
              <a:t>(non-life threatening).</a:t>
            </a:r>
          </a:p>
        </p:txBody>
      </p:sp>
      <p:sp>
        <p:nvSpPr>
          <p:cNvPr id="13" name="TextBox 12">
            <a:extLst>
              <a:ext uri="{FF2B5EF4-FFF2-40B4-BE49-F238E27FC236}">
                <a16:creationId xmlns:a16="http://schemas.microsoft.com/office/drawing/2014/main" id="{FECBB1ED-CF7B-6541-908B-938D5382C611}"/>
              </a:ext>
            </a:extLst>
          </p:cNvPr>
          <p:cNvSpPr txBox="1"/>
          <p:nvPr/>
        </p:nvSpPr>
        <p:spPr>
          <a:xfrm>
            <a:off x="2751551" y="4469539"/>
            <a:ext cx="3073051" cy="14927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We find staff are </a:t>
            </a:r>
            <a:br>
              <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putting more information on </a:t>
            </a:r>
            <a:br>
              <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the SBARD form as it’s there </a:t>
            </a:r>
            <a:br>
              <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and tells them what they need </a:t>
            </a:r>
            <a:br>
              <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to be writing. It helps with shift handovers as we have all the information we need.</a:t>
            </a:r>
          </a:p>
        </p:txBody>
      </p:sp>
      <p:sp>
        <p:nvSpPr>
          <p:cNvPr id="14" name="TextBox 13">
            <a:extLst>
              <a:ext uri="{FF2B5EF4-FFF2-40B4-BE49-F238E27FC236}">
                <a16:creationId xmlns:a16="http://schemas.microsoft.com/office/drawing/2014/main" id="{1E9C946C-50DC-824B-8D0D-9069935CB52B}"/>
              </a:ext>
            </a:extLst>
          </p:cNvPr>
          <p:cNvSpPr txBox="1"/>
          <p:nvPr/>
        </p:nvSpPr>
        <p:spPr>
          <a:xfrm>
            <a:off x="4495498" y="2315062"/>
            <a:ext cx="3672388" cy="2092881"/>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312885"/>
                </a:solidFill>
                <a:effectLst/>
                <a:uLnTx/>
                <a:uFillTx/>
                <a:latin typeface="Arial"/>
                <a:ea typeface="+mn-ea"/>
                <a:cs typeface="Arial"/>
              </a:rPr>
              <a:t>We also scan all the SBARD forms </a:t>
            </a:r>
            <a:br>
              <a:rPr kumimoji="0" lang="en-GB"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dirty="0">
                <a:ln>
                  <a:noFill/>
                </a:ln>
                <a:solidFill>
                  <a:srgbClr val="312885"/>
                </a:solidFill>
                <a:effectLst/>
                <a:uLnTx/>
                <a:uFillTx/>
                <a:latin typeface="Arial"/>
                <a:ea typeface="+mn-ea"/>
                <a:cs typeface="Arial"/>
              </a:rPr>
              <a:t>onto people’s care plans, so we can use </a:t>
            </a:r>
            <a:br>
              <a:rPr kumimoji="0" lang="en-GB"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dirty="0">
                <a:ln>
                  <a:noFill/>
                </a:ln>
                <a:solidFill>
                  <a:srgbClr val="312885"/>
                </a:solidFill>
                <a:effectLst/>
                <a:uLnTx/>
                <a:uFillTx/>
                <a:latin typeface="Arial"/>
                <a:ea typeface="+mn-ea"/>
                <a:cs typeface="Arial"/>
              </a:rPr>
              <a:t>them. We get the GP to fill out the bottom bit (decision section) with the decision that they’ve made and sign it, so if they’ve decided to start somebody on Antibiotics, but the chemist has still not received the prescription, we’ve got the SBARD form to prove that was what was said </a:t>
            </a:r>
            <a:br>
              <a:rPr kumimoji="0" lang="en-GB"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dirty="0">
                <a:ln>
                  <a:noFill/>
                </a:ln>
                <a:solidFill>
                  <a:srgbClr val="312885"/>
                </a:solidFill>
                <a:effectLst/>
                <a:uLnTx/>
                <a:uFillTx/>
                <a:latin typeface="Arial"/>
                <a:ea typeface="+mn-ea"/>
                <a:cs typeface="Arial"/>
              </a:rPr>
              <a:t>at that time. So, it just keeps us safe as </a:t>
            </a:r>
            <a:br>
              <a:rPr kumimoji="0" lang="en-GB"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dirty="0">
                <a:ln>
                  <a:noFill/>
                </a:ln>
                <a:solidFill>
                  <a:srgbClr val="312885"/>
                </a:solidFill>
                <a:effectLst/>
                <a:uLnTx/>
                <a:uFillTx/>
                <a:latin typeface="Arial"/>
                <a:ea typeface="+mn-ea"/>
                <a:cs typeface="Arial"/>
              </a:rPr>
              <a:t>well and it helps protect everybody.</a:t>
            </a:r>
          </a:p>
        </p:txBody>
      </p:sp>
      <p:sp>
        <p:nvSpPr>
          <p:cNvPr id="15" name="TextBox 14">
            <a:extLst>
              <a:ext uri="{FF2B5EF4-FFF2-40B4-BE49-F238E27FC236}">
                <a16:creationId xmlns:a16="http://schemas.microsoft.com/office/drawing/2014/main" id="{82BD2285-A894-EC40-862C-1C3F30EF10D0}"/>
              </a:ext>
            </a:extLst>
          </p:cNvPr>
          <p:cNvSpPr txBox="1"/>
          <p:nvPr/>
        </p:nvSpPr>
        <p:spPr>
          <a:xfrm>
            <a:off x="8370143" y="3003994"/>
            <a:ext cx="3905363" cy="249299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312885"/>
                </a:solidFill>
                <a:effectLst/>
                <a:uLnTx/>
                <a:uFillTx/>
                <a:latin typeface="Arial"/>
                <a:ea typeface="+mn-ea"/>
                <a:cs typeface="Arial"/>
              </a:rPr>
              <a:t>It also gets the staff to look back </a:t>
            </a:r>
            <a:b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a:ea typeface="+mn-ea"/>
                <a:cs typeface="Arial"/>
              </a:rPr>
              <a:t>at past medical histories of the residents as </a:t>
            </a:r>
            <a:b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a:ea typeface="+mn-ea"/>
                <a:cs typeface="Arial"/>
              </a:rPr>
              <a:t>well, so it gives them up-to-date knowledge </a:t>
            </a:r>
            <a:b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a:ea typeface="+mn-ea"/>
                <a:cs typeface="Arial"/>
              </a:rPr>
              <a:t>of what’s going on with the residents because, with all the will in the world, you can’t remember what’s happening with everybody and what everybody’s medical history is, but this </a:t>
            </a:r>
            <a:b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a:ea typeface="+mn-ea"/>
                <a:cs typeface="Arial"/>
              </a:rPr>
              <a:t>is helping prompt people on what to do. </a:t>
            </a:r>
            <a:b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a:ea typeface="+mn-ea"/>
                <a:cs typeface="Arial"/>
              </a:rPr>
              <a:t>The seniors have found it very helpful because some staff aren’t confident and </a:t>
            </a:r>
            <a:b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a:ea typeface="+mn-ea"/>
                <a:cs typeface="Arial"/>
              </a:rPr>
              <a:t>before SBARD were not quite sure on how to write</a:t>
            </a:r>
            <a:br>
              <a:rPr kumimoji="0" lang="en-GB" sz="1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0" i="0" u="none" strike="noStrike" kern="1200" cap="none" spc="0" normalizeH="0" baseline="0" noProof="0">
                <a:ln>
                  <a:noFill/>
                </a:ln>
                <a:solidFill>
                  <a:srgbClr val="312885"/>
                </a:solidFill>
                <a:effectLst/>
                <a:uLnTx/>
                <a:uFillTx/>
                <a:latin typeface="Arial"/>
                <a:ea typeface="+mn-ea"/>
                <a:cs typeface="Arial"/>
              </a:rPr>
              <a:t>things down or how to explain things.</a:t>
            </a:r>
          </a:p>
        </p:txBody>
      </p:sp>
    </p:spTree>
    <p:extLst>
      <p:ext uri="{BB962C8B-B14F-4D97-AF65-F5344CB8AC3E}">
        <p14:creationId xmlns:p14="http://schemas.microsoft.com/office/powerpoint/2010/main" val="167224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3A43F11-92FE-6949-8698-5753F3AFF3B6}"/>
              </a:ext>
            </a:extLst>
          </p:cNvPr>
          <p:cNvPicPr>
            <a:picLocks noChangeAspect="1"/>
          </p:cNvPicPr>
          <p:nvPr/>
        </p:nvPicPr>
        <p:blipFill>
          <a:blip r:embed="rId2"/>
          <a:stretch>
            <a:fillRect/>
          </a:stretch>
        </p:blipFill>
        <p:spPr>
          <a:xfrm>
            <a:off x="0" y="2485391"/>
            <a:ext cx="12192000" cy="3898900"/>
          </a:xfrm>
          <a:prstGeom prst="rect">
            <a:avLst/>
          </a:prstGeom>
        </p:spPr>
      </p:pic>
      <p:cxnSp>
        <p:nvCxnSpPr>
          <p:cNvPr id="12" name="Straight Connector 11">
            <a:extLst>
              <a:ext uri="{FF2B5EF4-FFF2-40B4-BE49-F238E27FC236}">
                <a16:creationId xmlns:a16="http://schemas.microsoft.com/office/drawing/2014/main" id="{C9F92C52-3734-E14E-BA2D-321C2209989F}"/>
              </a:ext>
            </a:extLst>
          </p:cNvPr>
          <p:cNvCxnSpPr/>
          <p:nvPr/>
        </p:nvCxnSpPr>
        <p:spPr>
          <a:xfrm>
            <a:off x="843280" y="2133600"/>
            <a:ext cx="10505440" cy="0"/>
          </a:xfrm>
          <a:prstGeom prst="line">
            <a:avLst/>
          </a:prstGeom>
          <a:ln w="12700">
            <a:solidFill>
              <a:srgbClr val="E6007E"/>
            </a:solidFill>
          </a:ln>
        </p:spPr>
        <p:style>
          <a:lnRef idx="1">
            <a:schemeClr val="accent1"/>
          </a:lnRef>
          <a:fillRef idx="0">
            <a:schemeClr val="accent1"/>
          </a:fillRef>
          <a:effectRef idx="0">
            <a:schemeClr val="accent1"/>
          </a:effectRef>
          <a:fontRef idx="minor">
            <a:schemeClr val="tx1"/>
          </a:fontRef>
        </p:style>
      </p:cxnSp>
      <p:pic>
        <p:nvPicPr>
          <p:cNvPr id="35" name="Picture 34">
            <a:extLst>
              <a:ext uri="{FF2B5EF4-FFF2-40B4-BE49-F238E27FC236}">
                <a16:creationId xmlns:a16="http://schemas.microsoft.com/office/drawing/2014/main" id="{9487CA31-6F24-EF48-9D49-728ADB7704B3}"/>
              </a:ext>
            </a:extLst>
          </p:cNvPr>
          <p:cNvPicPr>
            <a:picLocks noChangeAspect="1"/>
          </p:cNvPicPr>
          <p:nvPr/>
        </p:nvPicPr>
        <p:blipFill>
          <a:blip r:embed="rId3"/>
          <a:stretch>
            <a:fillRect/>
          </a:stretch>
        </p:blipFill>
        <p:spPr>
          <a:xfrm>
            <a:off x="8762652" y="1513440"/>
            <a:ext cx="2965002" cy="2879308"/>
          </a:xfrm>
          <a:prstGeom prst="rect">
            <a:avLst/>
          </a:prstGeom>
        </p:spPr>
      </p:pic>
      <p:pic>
        <p:nvPicPr>
          <p:cNvPr id="27" name="Picture 26">
            <a:extLst>
              <a:ext uri="{FF2B5EF4-FFF2-40B4-BE49-F238E27FC236}">
                <a16:creationId xmlns:a16="http://schemas.microsoft.com/office/drawing/2014/main" id="{0A6EDA36-87FD-3A42-8976-6D0D0A9E0E6D}"/>
              </a:ext>
            </a:extLst>
          </p:cNvPr>
          <p:cNvPicPr>
            <a:picLocks noChangeAspect="1"/>
          </p:cNvPicPr>
          <p:nvPr/>
        </p:nvPicPr>
        <p:blipFill>
          <a:blip r:embed="rId4"/>
          <a:stretch>
            <a:fillRect/>
          </a:stretch>
        </p:blipFill>
        <p:spPr>
          <a:xfrm>
            <a:off x="5167237" y="1765297"/>
            <a:ext cx="3765192" cy="3650400"/>
          </a:xfrm>
          <a:prstGeom prst="rect">
            <a:avLst/>
          </a:prstGeom>
        </p:spPr>
      </p:pic>
      <p:sp>
        <p:nvSpPr>
          <p:cNvPr id="17" name="Rectangle 16">
            <a:extLst>
              <a:ext uri="{FF2B5EF4-FFF2-40B4-BE49-F238E27FC236}">
                <a16:creationId xmlns:a16="http://schemas.microsoft.com/office/drawing/2014/main" id="{3CF4F7BD-306C-EB46-8B97-F8FE01C52EAE}"/>
              </a:ext>
            </a:extLst>
          </p:cNvPr>
          <p:cNvSpPr/>
          <p:nvPr/>
        </p:nvSpPr>
        <p:spPr>
          <a:xfrm>
            <a:off x="0" y="6512560"/>
            <a:ext cx="12192000" cy="345440"/>
          </a:xfrm>
          <a:prstGeom prst="rect">
            <a:avLst/>
          </a:prstGeom>
          <a:solidFill>
            <a:srgbClr val="534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D7A1A72E-8D9D-7C42-9224-476E5AC8BDFD}"/>
              </a:ext>
            </a:extLst>
          </p:cNvPr>
          <p:cNvPicPr>
            <a:picLocks noChangeAspect="1"/>
          </p:cNvPicPr>
          <p:nvPr/>
        </p:nvPicPr>
        <p:blipFill>
          <a:blip r:embed="rId5"/>
          <a:stretch>
            <a:fillRect/>
          </a:stretch>
        </p:blipFill>
        <p:spPr>
          <a:xfrm>
            <a:off x="99061" y="1710175"/>
            <a:ext cx="3287602" cy="3142133"/>
          </a:xfrm>
          <a:prstGeom prst="rect">
            <a:avLst/>
          </a:prstGeom>
        </p:spPr>
      </p:pic>
      <p:pic>
        <p:nvPicPr>
          <p:cNvPr id="15" name="Picture 14">
            <a:extLst>
              <a:ext uri="{FF2B5EF4-FFF2-40B4-BE49-F238E27FC236}">
                <a16:creationId xmlns:a16="http://schemas.microsoft.com/office/drawing/2014/main" id="{65560038-05EC-574E-94EB-7537E2C55A83}"/>
              </a:ext>
            </a:extLst>
          </p:cNvPr>
          <p:cNvPicPr>
            <a:picLocks noChangeAspect="1"/>
          </p:cNvPicPr>
          <p:nvPr/>
        </p:nvPicPr>
        <p:blipFill>
          <a:blip r:embed="rId6"/>
          <a:stretch>
            <a:fillRect/>
          </a:stretch>
        </p:blipFill>
        <p:spPr>
          <a:xfrm>
            <a:off x="2162058" y="3637389"/>
            <a:ext cx="3825747" cy="3650400"/>
          </a:xfrm>
          <a:prstGeom prst="rect">
            <a:avLst/>
          </a:prstGeom>
        </p:spPr>
      </p:pic>
      <p:pic>
        <p:nvPicPr>
          <p:cNvPr id="7" name="Picture 6">
            <a:extLst>
              <a:ext uri="{FF2B5EF4-FFF2-40B4-BE49-F238E27FC236}">
                <a16:creationId xmlns:a16="http://schemas.microsoft.com/office/drawing/2014/main" id="{F2C8D56E-CEB0-2144-94BD-185F0CB987D0}"/>
              </a:ext>
            </a:extLst>
          </p:cNvPr>
          <p:cNvPicPr>
            <a:picLocks noChangeAspect="1"/>
          </p:cNvPicPr>
          <p:nvPr/>
        </p:nvPicPr>
        <p:blipFill>
          <a:blip r:embed="rId7"/>
          <a:stretch>
            <a:fillRect/>
          </a:stretch>
        </p:blipFill>
        <p:spPr>
          <a:xfrm>
            <a:off x="10636250" y="278130"/>
            <a:ext cx="1282700" cy="977900"/>
          </a:xfrm>
          <a:prstGeom prst="rect">
            <a:avLst/>
          </a:prstGeom>
        </p:spPr>
      </p:pic>
      <p:sp>
        <p:nvSpPr>
          <p:cNvPr id="10" name="TextBox 9">
            <a:extLst>
              <a:ext uri="{FF2B5EF4-FFF2-40B4-BE49-F238E27FC236}">
                <a16:creationId xmlns:a16="http://schemas.microsoft.com/office/drawing/2014/main" id="{DF7BA63E-B5B9-004C-9BFA-E3D953E014E0}"/>
              </a:ext>
            </a:extLst>
          </p:cNvPr>
          <p:cNvSpPr txBox="1"/>
          <p:nvPr/>
        </p:nvSpPr>
        <p:spPr>
          <a:xfrm>
            <a:off x="751840" y="635000"/>
            <a:ext cx="923163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Soft Signs and SBARD Case Study – Rathgar Care home</a:t>
            </a:r>
            <a:endParaRPr kumimoji="0" lang="en-GB" sz="40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F57FA220-8851-B044-9E27-264C87B9AD2E}"/>
              </a:ext>
            </a:extLst>
          </p:cNvPr>
          <p:cNvSpPr txBox="1"/>
          <p:nvPr/>
        </p:nvSpPr>
        <p:spPr>
          <a:xfrm>
            <a:off x="539611" y="2120116"/>
            <a:ext cx="2288227" cy="22467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We had a lady who was poorly with a chest infection and had been put on antibiotics. I noticed one day when I came on shift that her behaviour had changed (soft signs) She was becoming more agitated, she was fighting us and screaming in pain. </a:t>
            </a:r>
          </a:p>
        </p:txBody>
      </p:sp>
      <p:sp>
        <p:nvSpPr>
          <p:cNvPr id="31" name="TextBox 30">
            <a:extLst>
              <a:ext uri="{FF2B5EF4-FFF2-40B4-BE49-F238E27FC236}">
                <a16:creationId xmlns:a16="http://schemas.microsoft.com/office/drawing/2014/main" id="{5FEAFA76-2841-584C-A832-AD6E37245120}"/>
              </a:ext>
            </a:extLst>
          </p:cNvPr>
          <p:cNvSpPr txBox="1"/>
          <p:nvPr/>
        </p:nvSpPr>
        <p:spPr>
          <a:xfrm>
            <a:off x="2726570" y="4095411"/>
            <a:ext cx="2577094"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We did a NEWS2 and she scored low but I knew from her behaviour that something wasn’t right. She started refusing food and drink. I escalated this (using SBARD) and the GP came to visit but agreed that although her NEWS2 was still low something wasn’t right and recommended calling an ambulance.</a:t>
            </a:r>
          </a:p>
        </p:txBody>
      </p:sp>
      <p:sp>
        <p:nvSpPr>
          <p:cNvPr id="5" name="TextBox 4">
            <a:extLst>
              <a:ext uri="{FF2B5EF4-FFF2-40B4-BE49-F238E27FC236}">
                <a16:creationId xmlns:a16="http://schemas.microsoft.com/office/drawing/2014/main" id="{0423F43E-94C8-C44F-9582-D4AE6FFFE64D}"/>
              </a:ext>
            </a:extLst>
          </p:cNvPr>
          <p:cNvSpPr txBox="1"/>
          <p:nvPr/>
        </p:nvSpPr>
        <p:spPr>
          <a:xfrm>
            <a:off x="5535569" y="2251669"/>
            <a:ext cx="2921266"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When the ambulance arrived,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they did a NEWS2 and said she wasn’t presenting high. I went through the SBARD again with them, what we thought was happening and our recommendation. They didn’t want to listen or take her to the hospital, but I gave them the SBARD info again along with the soft signs and said this lady deserves a chance to try to get fit and well. </a:t>
            </a:r>
          </a:p>
        </p:txBody>
      </p:sp>
      <p:sp>
        <p:nvSpPr>
          <p:cNvPr id="33" name="TextBox 32">
            <a:extLst>
              <a:ext uri="{FF2B5EF4-FFF2-40B4-BE49-F238E27FC236}">
                <a16:creationId xmlns:a16="http://schemas.microsoft.com/office/drawing/2014/main" id="{052DAAEF-A674-FA45-B6CF-4C29EF56D788}"/>
              </a:ext>
            </a:extLst>
          </p:cNvPr>
          <p:cNvSpPr txBox="1"/>
          <p:nvPr/>
        </p:nvSpPr>
        <p:spPr>
          <a:xfrm>
            <a:off x="9159763" y="2086708"/>
            <a:ext cx="2137328"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 kept pushing as I was the lady’s voice and said the GP agreed this lady should go to hospital. As Carers we know our residents and we know when something isn’t right.</a:t>
            </a:r>
          </a:p>
        </p:txBody>
      </p:sp>
      <p:pic>
        <p:nvPicPr>
          <p:cNvPr id="8" name="Picture 7">
            <a:extLst>
              <a:ext uri="{FF2B5EF4-FFF2-40B4-BE49-F238E27FC236}">
                <a16:creationId xmlns:a16="http://schemas.microsoft.com/office/drawing/2014/main" id="{50E3D817-195E-FF48-8393-898BA3FDB371}"/>
              </a:ext>
            </a:extLst>
          </p:cNvPr>
          <p:cNvPicPr>
            <a:picLocks noChangeAspect="1"/>
          </p:cNvPicPr>
          <p:nvPr/>
        </p:nvPicPr>
        <p:blipFill>
          <a:blip r:embed="rId8"/>
          <a:stretch>
            <a:fillRect/>
          </a:stretch>
        </p:blipFill>
        <p:spPr>
          <a:xfrm>
            <a:off x="-15821" y="4236860"/>
            <a:ext cx="990600" cy="990600"/>
          </a:xfrm>
          <a:prstGeom prst="rect">
            <a:avLst/>
          </a:prstGeom>
        </p:spPr>
      </p:pic>
      <p:pic>
        <p:nvPicPr>
          <p:cNvPr id="39" name="Picture 38">
            <a:extLst>
              <a:ext uri="{FF2B5EF4-FFF2-40B4-BE49-F238E27FC236}">
                <a16:creationId xmlns:a16="http://schemas.microsoft.com/office/drawing/2014/main" id="{8F7C94A4-EA5A-0B4C-ADD7-870C1457079E}"/>
              </a:ext>
            </a:extLst>
          </p:cNvPr>
          <p:cNvPicPr>
            <a:picLocks noChangeAspect="1"/>
          </p:cNvPicPr>
          <p:nvPr/>
        </p:nvPicPr>
        <p:blipFill>
          <a:blip r:embed="rId9"/>
          <a:stretch>
            <a:fillRect/>
          </a:stretch>
        </p:blipFill>
        <p:spPr>
          <a:xfrm rot="20112690">
            <a:off x="2701689" y="4156909"/>
            <a:ext cx="152400" cy="203200"/>
          </a:xfrm>
          <a:prstGeom prst="rect">
            <a:avLst/>
          </a:prstGeom>
        </p:spPr>
      </p:pic>
      <p:pic>
        <p:nvPicPr>
          <p:cNvPr id="43" name="Picture 42">
            <a:extLst>
              <a:ext uri="{FF2B5EF4-FFF2-40B4-BE49-F238E27FC236}">
                <a16:creationId xmlns:a16="http://schemas.microsoft.com/office/drawing/2014/main" id="{227DAB40-7028-CB4F-890F-2FBEB507AFC2}"/>
              </a:ext>
            </a:extLst>
          </p:cNvPr>
          <p:cNvPicPr>
            <a:picLocks noChangeAspect="1"/>
          </p:cNvPicPr>
          <p:nvPr/>
        </p:nvPicPr>
        <p:blipFill>
          <a:blip r:embed="rId10"/>
          <a:stretch>
            <a:fillRect/>
          </a:stretch>
        </p:blipFill>
        <p:spPr>
          <a:xfrm>
            <a:off x="5345069" y="4422142"/>
            <a:ext cx="190500" cy="152400"/>
          </a:xfrm>
          <a:prstGeom prst="rect">
            <a:avLst/>
          </a:prstGeom>
        </p:spPr>
      </p:pic>
      <p:pic>
        <p:nvPicPr>
          <p:cNvPr id="47" name="Picture 46">
            <a:extLst>
              <a:ext uri="{FF2B5EF4-FFF2-40B4-BE49-F238E27FC236}">
                <a16:creationId xmlns:a16="http://schemas.microsoft.com/office/drawing/2014/main" id="{391047D9-DE89-1949-AD3F-26ADCA0C1436}"/>
              </a:ext>
            </a:extLst>
          </p:cNvPr>
          <p:cNvPicPr>
            <a:picLocks noChangeAspect="1"/>
          </p:cNvPicPr>
          <p:nvPr/>
        </p:nvPicPr>
        <p:blipFill>
          <a:blip r:embed="rId11"/>
          <a:stretch>
            <a:fillRect/>
          </a:stretch>
        </p:blipFill>
        <p:spPr>
          <a:xfrm rot="882906">
            <a:off x="8427057" y="2397315"/>
            <a:ext cx="457200" cy="215900"/>
          </a:xfrm>
          <a:prstGeom prst="rect">
            <a:avLst/>
          </a:prstGeom>
        </p:spPr>
      </p:pic>
      <p:pic>
        <p:nvPicPr>
          <p:cNvPr id="2" name="Picture 1">
            <a:extLst>
              <a:ext uri="{FF2B5EF4-FFF2-40B4-BE49-F238E27FC236}">
                <a16:creationId xmlns:a16="http://schemas.microsoft.com/office/drawing/2014/main" id="{B5221A92-4D33-52B2-41E7-62D100A32ECE}"/>
              </a:ext>
            </a:extLst>
          </p:cNvPr>
          <p:cNvPicPr>
            <a:picLocks noChangeAspect="1"/>
          </p:cNvPicPr>
          <p:nvPr/>
        </p:nvPicPr>
        <p:blipFill>
          <a:blip r:embed="rId12"/>
          <a:stretch>
            <a:fillRect/>
          </a:stretch>
        </p:blipFill>
        <p:spPr>
          <a:xfrm>
            <a:off x="8595360" y="4440024"/>
            <a:ext cx="2529206" cy="2455060"/>
          </a:xfrm>
          <a:prstGeom prst="rect">
            <a:avLst/>
          </a:prstGeom>
        </p:spPr>
      </p:pic>
      <p:sp>
        <p:nvSpPr>
          <p:cNvPr id="3" name="TextBox 2">
            <a:extLst>
              <a:ext uri="{FF2B5EF4-FFF2-40B4-BE49-F238E27FC236}">
                <a16:creationId xmlns:a16="http://schemas.microsoft.com/office/drawing/2014/main" id="{6C5293CF-5620-434F-91A3-21837C5ADDE5}"/>
              </a:ext>
            </a:extLst>
          </p:cNvPr>
          <p:cNvSpPr txBox="1"/>
          <p:nvPr/>
        </p:nvSpPr>
        <p:spPr>
          <a:xfrm>
            <a:off x="8889683" y="5250587"/>
            <a:ext cx="194056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The lady went to hospital where she was diagnosed with developing sepsis</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CF227695-2614-CF0A-A4B6-BCD8FDDB413C}"/>
              </a:ext>
            </a:extLst>
          </p:cNvPr>
          <p:cNvPicPr>
            <a:picLocks noChangeAspect="1"/>
          </p:cNvPicPr>
          <p:nvPr/>
        </p:nvPicPr>
        <p:blipFill>
          <a:blip r:embed="rId13"/>
          <a:stretch>
            <a:fillRect/>
          </a:stretch>
        </p:blipFill>
        <p:spPr>
          <a:xfrm rot="3122285">
            <a:off x="10000321" y="4293258"/>
            <a:ext cx="279400" cy="317500"/>
          </a:xfrm>
          <a:prstGeom prst="rect">
            <a:avLst/>
          </a:prstGeom>
        </p:spPr>
      </p:pic>
      <p:pic>
        <p:nvPicPr>
          <p:cNvPr id="9" name="Picture 8">
            <a:extLst>
              <a:ext uri="{FF2B5EF4-FFF2-40B4-BE49-F238E27FC236}">
                <a16:creationId xmlns:a16="http://schemas.microsoft.com/office/drawing/2014/main" id="{846ACC9D-F035-514D-89A3-B1F2F9086B70}"/>
              </a:ext>
            </a:extLst>
          </p:cNvPr>
          <p:cNvPicPr>
            <a:picLocks noChangeAspect="1"/>
          </p:cNvPicPr>
          <p:nvPr/>
        </p:nvPicPr>
        <p:blipFill>
          <a:blip r:embed="rId14"/>
          <a:stretch>
            <a:fillRect/>
          </a:stretch>
        </p:blipFill>
        <p:spPr>
          <a:xfrm>
            <a:off x="9448800" y="5486400"/>
            <a:ext cx="2743200" cy="1371600"/>
          </a:xfrm>
          <a:prstGeom prst="rect">
            <a:avLst/>
          </a:prstGeom>
        </p:spPr>
      </p:pic>
    </p:spTree>
    <p:extLst>
      <p:ext uri="{BB962C8B-B14F-4D97-AF65-F5344CB8AC3E}">
        <p14:creationId xmlns:p14="http://schemas.microsoft.com/office/powerpoint/2010/main" val="1416488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150AD-015E-6083-DE76-30E3A50034B7}"/>
              </a:ext>
            </a:extLst>
          </p:cNvPr>
          <p:cNvSpPr>
            <a:spLocks noGrp="1"/>
          </p:cNvSpPr>
          <p:nvPr>
            <p:ph type="title"/>
          </p:nvPr>
        </p:nvSpPr>
        <p:spPr/>
        <p:txBody>
          <a:bodyPr>
            <a:normAutofit/>
          </a:bodyPr>
          <a:lstStyle/>
          <a:p>
            <a:r>
              <a:rPr lang="en-GB" dirty="0"/>
              <a:t>Resources</a:t>
            </a:r>
          </a:p>
        </p:txBody>
      </p:sp>
      <p:sp>
        <p:nvSpPr>
          <p:cNvPr id="3" name="Content Placeholder 2">
            <a:extLst>
              <a:ext uri="{FF2B5EF4-FFF2-40B4-BE49-F238E27FC236}">
                <a16:creationId xmlns:a16="http://schemas.microsoft.com/office/drawing/2014/main" id="{062360C6-CA54-9F18-F97A-FB2BAE2FD563}"/>
              </a:ext>
            </a:extLst>
          </p:cNvPr>
          <p:cNvSpPr>
            <a:spLocks noGrp="1"/>
          </p:cNvSpPr>
          <p:nvPr>
            <p:ph idx="1"/>
          </p:nvPr>
        </p:nvSpPr>
        <p:spPr/>
        <p:txBody>
          <a:bodyPr>
            <a:normAutofit/>
          </a:bodyPr>
          <a:lstStyle/>
          <a:p>
            <a:pPr marL="0" indent="0">
              <a:buNone/>
            </a:pPr>
            <a:r>
              <a:rPr lang="en-GB" b="1" dirty="0"/>
              <a:t>Use the links below to find out more</a:t>
            </a:r>
            <a:endParaRPr lang="en-GB" b="1" dirty="0">
              <a:hlinkClick r:id="rId3"/>
            </a:endParaRPr>
          </a:p>
          <a:p>
            <a:r>
              <a:rPr lang="en-GB" dirty="0">
                <a:hlinkClick r:id="rId3"/>
              </a:rPr>
              <a:t>Support for care homes</a:t>
            </a:r>
            <a:endParaRPr lang="en-GB" dirty="0"/>
          </a:p>
          <a:p>
            <a:r>
              <a:rPr lang="en-GB" sz="2800" i="0" u="sng" dirty="0">
                <a:solidFill>
                  <a:schemeClr val="accent6"/>
                </a:solidFill>
                <a:effectLst/>
                <a:highlight>
                  <a:srgbClr val="FFFFFF"/>
                </a:highlight>
                <a:hlinkClick r:id="rId4">
                  <a:extLst>
                    <a:ext uri="{A12FA001-AC4F-418D-AE19-62706E023703}">
                      <ahyp:hlinkClr xmlns:ahyp="http://schemas.microsoft.com/office/drawing/2018/hyperlinkcolor" val="tx"/>
                    </a:ext>
                  </a:extLst>
                </a:hlinkClick>
              </a:rPr>
              <a:t>Care awards </a:t>
            </a:r>
            <a:r>
              <a:rPr lang="en-GB" sz="2800" i="0" u="sng" dirty="0">
                <a:solidFill>
                  <a:schemeClr val="accent6"/>
                </a:solidFill>
                <a:effectLst/>
                <a:highlight>
                  <a:srgbClr val="FFFFFF"/>
                </a:highlight>
              </a:rPr>
              <a:t>and Conference</a:t>
            </a:r>
          </a:p>
          <a:p>
            <a:r>
              <a:rPr lang="en-GB" sz="2800" b="0" i="0" dirty="0">
                <a:solidFill>
                  <a:schemeClr val="accent6"/>
                </a:solidFill>
                <a:effectLst/>
                <a:highlight>
                  <a:srgbClr val="FFFFFF"/>
                </a:highlight>
              </a:rPr>
              <a:t>Signposting and supporting </a:t>
            </a:r>
            <a:r>
              <a:rPr lang="en-GB" sz="2800" b="0" i="0" dirty="0">
                <a:solidFill>
                  <a:schemeClr val="accent6"/>
                </a:solidFill>
                <a:effectLst/>
                <a:highlight>
                  <a:srgbClr val="FFFFFF"/>
                </a:highlight>
                <a:hlinkClick r:id="rId5"/>
              </a:rPr>
              <a:t>quality improvement methodology</a:t>
            </a:r>
            <a:endParaRPr lang="en-GB" sz="2800" b="0" i="0" dirty="0">
              <a:solidFill>
                <a:schemeClr val="accent6"/>
              </a:solidFill>
              <a:effectLst/>
              <a:highlight>
                <a:srgbClr val="FFFFFF"/>
              </a:highlight>
            </a:endParaRPr>
          </a:p>
          <a:p>
            <a:r>
              <a:rPr lang="en-GB" sz="2800" dirty="0">
                <a:solidFill>
                  <a:srgbClr val="000000"/>
                </a:solidFill>
                <a:latin typeface="Arial" panose="020B0604020202020204" pitchFamily="34" charset="0"/>
                <a:hlinkClick r:id="rId6"/>
              </a:rPr>
              <a:t>PSC impact report </a:t>
            </a:r>
            <a:r>
              <a:rPr lang="en-GB" sz="2800" dirty="0">
                <a:solidFill>
                  <a:schemeClr val="accent6"/>
                </a:solidFill>
                <a:latin typeface="Arial" panose="020B0604020202020204" pitchFamily="34" charset="0"/>
              </a:rPr>
              <a:t>(Summer 2023)</a:t>
            </a:r>
          </a:p>
          <a:p>
            <a:r>
              <a:rPr lang="en-GB" sz="2800" dirty="0">
                <a:solidFill>
                  <a:srgbClr val="000000"/>
                </a:solidFill>
                <a:latin typeface="Arial" panose="020B0604020202020204" pitchFamily="34" charset="0"/>
                <a:hlinkClick r:id="rId7"/>
              </a:rPr>
              <a:t>Managing Deterioration section of HIEM 2023-24 report</a:t>
            </a:r>
            <a:endParaRPr lang="en-GB" sz="2800" dirty="0">
              <a:solidFill>
                <a:srgbClr val="000000"/>
              </a:solidFill>
              <a:latin typeface="Arial" panose="020B0604020202020204" pitchFamily="34" charset="0"/>
            </a:endParaRPr>
          </a:p>
          <a:p>
            <a:r>
              <a:rPr lang="en-GB" dirty="0">
                <a:solidFill>
                  <a:srgbClr val="000000"/>
                </a:solidFill>
                <a:latin typeface="Arial" panose="020B0604020202020204" pitchFamily="34" charset="0"/>
                <a:hlinkClick r:id="rId8"/>
              </a:rPr>
              <a:t>REACTTO Deterioration</a:t>
            </a:r>
            <a:endParaRPr lang="en-GB" dirty="0"/>
          </a:p>
          <a:p>
            <a:endParaRPr lang="en-GB" dirty="0"/>
          </a:p>
        </p:txBody>
      </p:sp>
    </p:spTree>
    <p:extLst>
      <p:ext uri="{BB962C8B-B14F-4D97-AF65-F5344CB8AC3E}">
        <p14:creationId xmlns:p14="http://schemas.microsoft.com/office/powerpoint/2010/main" val="1530323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E0E49-54D4-6E5C-2298-E389CE23E663}"/>
              </a:ext>
            </a:extLst>
          </p:cNvPr>
          <p:cNvSpPr>
            <a:spLocks noGrp="1"/>
          </p:cNvSpPr>
          <p:nvPr>
            <p:ph type="title"/>
          </p:nvPr>
        </p:nvSpPr>
        <p:spPr/>
        <p:txBody>
          <a:bodyPr/>
          <a:lstStyle/>
          <a:p>
            <a:r>
              <a:rPr lang="en-GB" dirty="0"/>
              <a:t>Next steps</a:t>
            </a:r>
          </a:p>
        </p:txBody>
      </p:sp>
      <p:sp>
        <p:nvSpPr>
          <p:cNvPr id="3" name="Content Placeholder 2">
            <a:extLst>
              <a:ext uri="{FF2B5EF4-FFF2-40B4-BE49-F238E27FC236}">
                <a16:creationId xmlns:a16="http://schemas.microsoft.com/office/drawing/2014/main" id="{2CC97AE3-55ED-73F2-6515-BF3B0751BFE2}"/>
              </a:ext>
            </a:extLst>
          </p:cNvPr>
          <p:cNvSpPr>
            <a:spLocks noGrp="1"/>
          </p:cNvSpPr>
          <p:nvPr>
            <p:ph idx="1"/>
          </p:nvPr>
        </p:nvSpPr>
        <p:spPr/>
        <p:txBody>
          <a:bodyPr>
            <a:normAutofit/>
          </a:bodyPr>
          <a:lstStyle/>
          <a:p>
            <a:pPr marL="0" indent="0">
              <a:buNone/>
            </a:pPr>
            <a:r>
              <a:rPr lang="en-GB" dirty="0"/>
              <a:t>In 2024-2025, the Managing Deterioration programme focuses on two key areas;</a:t>
            </a:r>
          </a:p>
          <a:p>
            <a:r>
              <a:rPr lang="en-GB" dirty="0"/>
              <a:t>Supporting designated pilot sites to implement Martha’s Rule to help patients and families to escalate concerns and request an urgent review if their condition deteriorates.</a:t>
            </a:r>
          </a:p>
          <a:p>
            <a:r>
              <a:rPr lang="en-GB" dirty="0"/>
              <a:t>Implement a wider integrated national programme to improve the management of deterioration using the PIER (Prevent, Identify, Escalate and Respond to physical deterioration) Toolkit.</a:t>
            </a:r>
          </a:p>
          <a:p>
            <a:endParaRPr lang="en-GB" dirty="0">
              <a:highlight>
                <a:srgbClr val="FFFF00"/>
              </a:highlight>
            </a:endParaRPr>
          </a:p>
        </p:txBody>
      </p:sp>
      <mc:AlternateContent xmlns:mc="http://schemas.openxmlformats.org/markup-compatibility/2006" xmlns:pslz="http://schemas.microsoft.com/office/powerpoint/2016/slidezoom">
        <mc:Choice Requires="pslz">
          <p:graphicFrame>
            <p:nvGraphicFramePr>
              <p:cNvPr id="5" name="Slide Zoom 4">
                <a:extLst>
                  <a:ext uri="{FF2B5EF4-FFF2-40B4-BE49-F238E27FC236}">
                    <a16:creationId xmlns:a16="http://schemas.microsoft.com/office/drawing/2014/main" id="{880DB81D-7788-465B-554D-5E7545D636A7}"/>
                  </a:ext>
                </a:extLst>
              </p:cNvPr>
              <p:cNvGraphicFramePr>
                <a:graphicFrameLocks noChangeAspect="1"/>
              </p:cNvGraphicFramePr>
              <p:nvPr>
                <p:extLst>
                  <p:ext uri="{D42A27DB-BD31-4B8C-83A1-F6EECF244321}">
                    <p14:modId xmlns:p14="http://schemas.microsoft.com/office/powerpoint/2010/main" val="1057657473"/>
                  </p:ext>
                </p:extLst>
              </p:nvPr>
            </p:nvGraphicFramePr>
            <p:xfrm>
              <a:off x="-2389028" y="4759779"/>
              <a:ext cx="3048000" cy="1714500"/>
            </p:xfrm>
            <a:graphic>
              <a:graphicData uri="http://schemas.microsoft.com/office/powerpoint/2016/slidezoom">
                <pslz:sldZm>
                  <pslz:sldZmObj sldId="2145708108" cId="982118924">
                    <pslz:zmPr id="{AB143457-F359-4A33-ADBB-C5B8CD1D68EA}" returnToParent="0" transitionDur="1000">
                      <p166:blipFill xmlns:p166="http://schemas.microsoft.com/office/powerpoint/2016/6/main">
                        <a:blip r:embed="rId2"/>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5" name="Slide Zoom 4">
                <a:hlinkClick r:id="rId3" action="ppaction://hlinksldjump"/>
                <a:extLst>
                  <a:ext uri="{FF2B5EF4-FFF2-40B4-BE49-F238E27FC236}">
                    <a16:creationId xmlns:a16="http://schemas.microsoft.com/office/drawing/2014/main" id="{880DB81D-7788-465B-554D-5E7545D636A7}"/>
                  </a:ext>
                </a:extLst>
              </p:cNvPr>
              <p:cNvPicPr>
                <a:picLocks noGrp="1" noRot="1" noChangeAspect="1" noMove="1" noResize="1" noEditPoints="1" noAdjustHandles="1" noChangeArrowheads="1" noChangeShapeType="1"/>
              </p:cNvPicPr>
              <p:nvPr/>
            </p:nvPicPr>
            <p:blipFill>
              <a:blip r:embed="rId4"/>
              <a:stretch>
                <a:fillRect/>
              </a:stretch>
            </p:blipFill>
            <p:spPr>
              <a:xfrm>
                <a:off x="-2389028" y="4759779"/>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982118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BED688-4EF8-6943-8E73-A137249860ED}"/>
              </a:ext>
            </a:extLst>
          </p:cNvPr>
          <p:cNvSpPr>
            <a:spLocks noGrp="1"/>
          </p:cNvSpPr>
          <p:nvPr>
            <p:ph type="title"/>
          </p:nvPr>
        </p:nvSpPr>
        <p:spPr/>
        <p:txBody>
          <a:bodyPr/>
          <a:lstStyle/>
          <a:p>
            <a:r>
              <a:rPr lang="en-US"/>
              <a:t>Further information</a:t>
            </a:r>
          </a:p>
        </p:txBody>
      </p:sp>
      <p:sp>
        <p:nvSpPr>
          <p:cNvPr id="7" name="Content Placeholder 4">
            <a:extLst>
              <a:ext uri="{FF2B5EF4-FFF2-40B4-BE49-F238E27FC236}">
                <a16:creationId xmlns:a16="http://schemas.microsoft.com/office/drawing/2014/main" id="{E12AFB6B-D177-6B41-9F02-418200576061}"/>
              </a:ext>
            </a:extLst>
          </p:cNvPr>
          <p:cNvSpPr txBox="1">
            <a:spLocks/>
          </p:cNvSpPr>
          <p:nvPr/>
        </p:nvSpPr>
        <p:spPr>
          <a:xfrm>
            <a:off x="732779" y="3468349"/>
            <a:ext cx="7002145" cy="2271859"/>
          </a:xfrm>
          <a:prstGeom prst="rect">
            <a:avLst/>
          </a:prstGeom>
        </p:spPr>
        <p:txBody>
          <a:bodyPr vert="horz" lIns="0" tIns="0" rIns="0" bIns="0" rtlCol="0">
            <a:normAutofit/>
          </a:bodyPr>
          <a:lst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12700">
              <a:defRPr sz="4800" b="0">
                <a:solidFill>
                  <a:srgbClr val="FFFFFF"/>
                </a:solidFill>
                <a:latin typeface="Arial"/>
                <a:ea typeface="Arial"/>
                <a:cs typeface="Arial"/>
                <a:sym typeface="Arial"/>
              </a:defRPr>
            </a:pPr>
            <a:r>
              <a:rPr lang="en-GB" sz="1800" b="1" dirty="0">
                <a:solidFill>
                  <a:srgbClr val="FFFFFF"/>
                </a:solidFill>
                <a:latin typeface="Arial"/>
                <a:ea typeface="Arial"/>
                <a:cs typeface="Arial"/>
                <a:sym typeface="Arial"/>
              </a:rPr>
              <a:t>Email: </a:t>
            </a:r>
            <a:r>
              <a:rPr lang="en-GB" sz="1800" dirty="0">
                <a:solidFill>
                  <a:srgbClr val="FFFFFF"/>
                </a:solidFill>
                <a:latin typeface="Arial"/>
                <a:ea typeface="Arial"/>
                <a:cs typeface="Arial"/>
                <a:sym typeface="Arial"/>
              </a:rPr>
              <a:t>healthinnovation-em@nottingham.ac.uk</a:t>
            </a:r>
          </a:p>
          <a:p>
            <a:pPr defTabSz="12700">
              <a:defRPr sz="4800" b="0">
                <a:solidFill>
                  <a:srgbClr val="FFFFFF"/>
                </a:solidFill>
                <a:latin typeface="Arial"/>
                <a:ea typeface="Arial"/>
                <a:cs typeface="Arial"/>
                <a:sym typeface="Arial"/>
              </a:defRPr>
            </a:pPr>
            <a:r>
              <a:rPr lang="en-GB" sz="1800" b="1" dirty="0">
                <a:solidFill>
                  <a:srgbClr val="FFFFFF"/>
                </a:solidFill>
                <a:latin typeface="Arial"/>
                <a:ea typeface="Arial"/>
                <a:cs typeface="Arial"/>
                <a:sym typeface="Arial"/>
              </a:rPr>
              <a:t>Web: </a:t>
            </a:r>
            <a:r>
              <a:rPr lang="en-GB" sz="1800" dirty="0">
                <a:solidFill>
                  <a:srgbClr val="FFFFFF"/>
                </a:solidFill>
                <a:latin typeface="Arial"/>
                <a:ea typeface="Arial"/>
                <a:cs typeface="Arial"/>
                <a:sym typeface="Arial"/>
              </a:rPr>
              <a:t>healthinnovation-em.org.uk</a:t>
            </a:r>
          </a:p>
          <a:p>
            <a:pPr defTabSz="12700">
              <a:defRPr sz="4800" b="0">
                <a:solidFill>
                  <a:srgbClr val="FFFFFF"/>
                </a:solidFill>
                <a:latin typeface="Arial"/>
                <a:ea typeface="Arial"/>
                <a:cs typeface="Arial"/>
                <a:sym typeface="Arial"/>
              </a:defRPr>
            </a:pPr>
            <a:r>
              <a:rPr lang="en-GB" sz="1800" b="1" dirty="0">
                <a:solidFill>
                  <a:srgbClr val="FFFFFF"/>
                </a:solidFill>
                <a:latin typeface="Arial"/>
                <a:ea typeface="Arial"/>
                <a:cs typeface="Arial"/>
                <a:sym typeface="Arial"/>
              </a:rPr>
              <a:t>X: </a:t>
            </a:r>
            <a:r>
              <a:rPr lang="en-GB" sz="1800" dirty="0">
                <a:solidFill>
                  <a:srgbClr val="FFFFFF"/>
                </a:solidFill>
                <a:latin typeface="Arial"/>
                <a:ea typeface="Arial"/>
                <a:cs typeface="Arial"/>
                <a:sym typeface="Arial"/>
              </a:rPr>
              <a:t>@Healthinn_em</a:t>
            </a:r>
          </a:p>
          <a:p>
            <a:pPr defTabSz="12700">
              <a:defRPr sz="4800" b="0">
                <a:solidFill>
                  <a:srgbClr val="FFFFFF"/>
                </a:solidFill>
                <a:latin typeface="Arial"/>
                <a:ea typeface="Arial"/>
                <a:cs typeface="Arial"/>
                <a:sym typeface="Arial"/>
              </a:defRPr>
            </a:pPr>
            <a:r>
              <a:rPr lang="en-GB" sz="1800" b="1" dirty="0" err="1">
                <a:solidFill>
                  <a:srgbClr val="FFFFFF"/>
                </a:solidFill>
                <a:latin typeface="Arial"/>
                <a:ea typeface="Arial"/>
                <a:cs typeface="Arial"/>
                <a:sym typeface="Arial"/>
              </a:rPr>
              <a:t>Linkedin</a:t>
            </a:r>
            <a:r>
              <a:rPr lang="en-GB" sz="1800" b="1" dirty="0">
                <a:solidFill>
                  <a:srgbClr val="FFFFFF"/>
                </a:solidFill>
                <a:latin typeface="Arial"/>
                <a:ea typeface="Arial"/>
                <a:cs typeface="Arial"/>
                <a:sym typeface="Arial"/>
              </a:rPr>
              <a:t>: </a:t>
            </a:r>
            <a:r>
              <a:rPr lang="en-GB" sz="1800" dirty="0">
                <a:latin typeface="Arial"/>
                <a:ea typeface="Arial"/>
                <a:cs typeface="Arial"/>
                <a:sym typeface="Arial"/>
                <a:hlinkClick r:id="rId2">
                  <a:extLst>
                    <a:ext uri="{A12FA001-AC4F-418D-AE19-62706E023703}">
                      <ahyp:hlinkClr xmlns:ahyp="http://schemas.microsoft.com/office/drawing/2018/hyperlinkcolor" val="tx"/>
                    </a:ext>
                  </a:extLst>
                </a:hlinkClick>
              </a:rPr>
              <a:t>Health Innovation East Midlands</a:t>
            </a:r>
            <a:endParaRPr lang="en-GB" sz="1800" dirty="0">
              <a:latin typeface="Arial"/>
              <a:ea typeface="Arial"/>
              <a:cs typeface="Arial"/>
              <a:sym typeface="Arial"/>
            </a:endParaRPr>
          </a:p>
          <a:p>
            <a:pPr defTabSz="12700">
              <a:defRPr sz="4800" b="0">
                <a:solidFill>
                  <a:srgbClr val="FFFFFF"/>
                </a:solidFill>
                <a:latin typeface="Arial"/>
                <a:ea typeface="Arial"/>
                <a:cs typeface="Arial"/>
                <a:sym typeface="Arial"/>
              </a:defRPr>
            </a:pPr>
            <a:r>
              <a:rPr lang="en-GB" sz="1800" b="1" dirty="0">
                <a:solidFill>
                  <a:srgbClr val="FFFFFF"/>
                </a:solidFill>
                <a:latin typeface="Arial"/>
                <a:ea typeface="Arial"/>
                <a:cs typeface="Arial"/>
                <a:sym typeface="Arial"/>
              </a:rPr>
              <a:t>Sign up to our newsletters: </a:t>
            </a:r>
            <a:r>
              <a:rPr lang="en-GB" sz="1800" dirty="0">
                <a:solidFill>
                  <a:srgbClr val="FFFFFF"/>
                </a:solidFill>
                <a:latin typeface="Arial"/>
                <a:ea typeface="Arial"/>
                <a:cs typeface="Arial"/>
                <a:sym typeface="Arial"/>
              </a:rPr>
              <a:t>healthinnovation-em.org.uk/updates</a:t>
            </a:r>
          </a:p>
          <a:p>
            <a:pPr defTabSz="12700">
              <a:defRPr sz="4800" b="0">
                <a:solidFill>
                  <a:srgbClr val="FFFFFF"/>
                </a:solidFill>
                <a:latin typeface="Arial"/>
                <a:ea typeface="Arial"/>
                <a:cs typeface="Arial"/>
                <a:sym typeface="Arial"/>
              </a:defRPr>
            </a:pPr>
            <a:endParaRPr lang="en-GB" sz="1800" dirty="0">
              <a:solidFill>
                <a:srgbClr val="FFFFFF"/>
              </a:solidFill>
              <a:latin typeface="Arial"/>
              <a:ea typeface="Arial"/>
              <a:cs typeface="Arial"/>
              <a:sym typeface="Arial"/>
            </a:endParaRPr>
          </a:p>
          <a:p>
            <a:pPr defTabSz="12700">
              <a:defRPr sz="4800" b="0">
                <a:solidFill>
                  <a:srgbClr val="FFFFFF"/>
                </a:solidFill>
                <a:latin typeface="Arial"/>
                <a:ea typeface="Arial"/>
                <a:cs typeface="Arial"/>
                <a:sym typeface="Arial"/>
              </a:defRPr>
            </a:pPr>
            <a:endParaRPr lang="en-GB" sz="1800" dirty="0">
              <a:solidFill>
                <a:srgbClr val="FFFFFF"/>
              </a:solidFill>
              <a:latin typeface="Arial"/>
              <a:ea typeface="Arial"/>
              <a:cs typeface="Arial"/>
              <a:sym typeface="Arial"/>
            </a:endParaRPr>
          </a:p>
          <a:p>
            <a:pPr defTabSz="12700">
              <a:defRPr sz="4800" b="0">
                <a:solidFill>
                  <a:srgbClr val="FFFFFF"/>
                </a:solidFill>
                <a:latin typeface="Arial"/>
                <a:ea typeface="Arial"/>
                <a:cs typeface="Arial"/>
                <a:sym typeface="Arial"/>
              </a:defRPr>
            </a:pPr>
            <a:endParaRPr lang="en-GB" sz="1800" dirty="0">
              <a:solidFill>
                <a:srgbClr val="FFFFFF"/>
              </a:solidFill>
              <a:latin typeface="Arial"/>
              <a:ea typeface="Arial"/>
              <a:cs typeface="Arial"/>
              <a:sym typeface="Arial"/>
            </a:endParaRPr>
          </a:p>
        </p:txBody>
      </p:sp>
      <p:cxnSp>
        <p:nvCxnSpPr>
          <p:cNvPr id="8" name="Straight Connector 7">
            <a:extLst>
              <a:ext uri="{FF2B5EF4-FFF2-40B4-BE49-F238E27FC236}">
                <a16:creationId xmlns:a16="http://schemas.microsoft.com/office/drawing/2014/main" id="{4EA2261C-A03F-0A46-9641-3426BE497908}"/>
              </a:ext>
            </a:extLst>
          </p:cNvPr>
          <p:cNvCxnSpPr>
            <a:cxnSpLocks/>
          </p:cNvCxnSpPr>
          <p:nvPr/>
        </p:nvCxnSpPr>
        <p:spPr>
          <a:xfrm>
            <a:off x="838200" y="3117403"/>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86E7CA8A-FC77-D750-DF6C-5634FD9D99EF}"/>
              </a:ext>
            </a:extLst>
          </p:cNvPr>
          <p:cNvSpPr/>
          <p:nvPr/>
        </p:nvSpPr>
        <p:spPr>
          <a:xfrm>
            <a:off x="7881257" y="2412541"/>
            <a:ext cx="2906486" cy="281259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hlinkClick r:id="rId3"/>
            <a:extLst>
              <a:ext uri="{FF2B5EF4-FFF2-40B4-BE49-F238E27FC236}">
                <a16:creationId xmlns:a16="http://schemas.microsoft.com/office/drawing/2014/main" id="{E259FC8F-E203-403E-8B6E-2BBC54051388}"/>
              </a:ext>
            </a:extLst>
          </p:cNvPr>
          <p:cNvPicPr>
            <a:picLocks noChangeAspect="1"/>
          </p:cNvPicPr>
          <p:nvPr/>
        </p:nvPicPr>
        <p:blipFill>
          <a:blip r:embed="rId4"/>
          <a:stretch>
            <a:fillRect/>
          </a:stretch>
        </p:blipFill>
        <p:spPr>
          <a:xfrm>
            <a:off x="8310619" y="2835850"/>
            <a:ext cx="1987267" cy="903410"/>
          </a:xfrm>
          <a:prstGeom prst="rect">
            <a:avLst/>
          </a:prstGeom>
        </p:spPr>
      </p:pic>
      <p:sp>
        <p:nvSpPr>
          <p:cNvPr id="6" name="TextBox 5">
            <a:extLst>
              <a:ext uri="{FF2B5EF4-FFF2-40B4-BE49-F238E27FC236}">
                <a16:creationId xmlns:a16="http://schemas.microsoft.com/office/drawing/2014/main" id="{B1E47AD8-84D3-5EA5-52F3-7D47194B3D2F}"/>
              </a:ext>
            </a:extLst>
          </p:cNvPr>
          <p:cNvSpPr txBox="1"/>
          <p:nvPr/>
        </p:nvSpPr>
        <p:spPr>
          <a:xfrm>
            <a:off x="8340866" y="3739260"/>
            <a:ext cx="1987267" cy="1200329"/>
          </a:xfrm>
          <a:prstGeom prst="rect">
            <a:avLst/>
          </a:prstGeom>
          <a:noFill/>
        </p:spPr>
        <p:txBody>
          <a:bodyPr wrap="square" rtlCol="0">
            <a:spAutoFit/>
          </a:bodyPr>
          <a:lstStyle/>
          <a:p>
            <a:pPr algn="ctr"/>
            <a:r>
              <a:rPr lang="en-GB"/>
              <a:t>Register for our Innovation Insight webinars on a range of topics</a:t>
            </a:r>
          </a:p>
        </p:txBody>
      </p:sp>
    </p:spTree>
    <p:extLst>
      <p:ext uri="{BB962C8B-B14F-4D97-AF65-F5344CB8AC3E}">
        <p14:creationId xmlns:p14="http://schemas.microsoft.com/office/powerpoint/2010/main" val="1183438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00889-9B91-8441-9EC9-AB5C31CA4DEF}"/>
              </a:ext>
            </a:extLst>
          </p:cNvPr>
          <p:cNvSpPr>
            <a:spLocks noGrp="1"/>
          </p:cNvSpPr>
          <p:nvPr>
            <p:ph type="title"/>
          </p:nvPr>
        </p:nvSpPr>
        <p:spPr/>
        <p:txBody>
          <a:bodyPr>
            <a:noAutofit/>
          </a:bodyPr>
          <a:lstStyle/>
          <a:p>
            <a:br>
              <a:rPr lang="en-GB" dirty="0"/>
            </a:br>
            <a:br>
              <a:rPr lang="en-GB" dirty="0"/>
            </a:br>
            <a:r>
              <a:rPr lang="en-GB" dirty="0">
                <a:latin typeface="+mn-lt"/>
              </a:rPr>
              <a:t>Introduction</a:t>
            </a:r>
            <a:endParaRPr lang="en-US" dirty="0">
              <a:latin typeface="+mn-lt"/>
            </a:endParaRPr>
          </a:p>
        </p:txBody>
      </p:sp>
      <p:sp>
        <p:nvSpPr>
          <p:cNvPr id="9" name="Content Placeholder 8">
            <a:extLst>
              <a:ext uri="{FF2B5EF4-FFF2-40B4-BE49-F238E27FC236}">
                <a16:creationId xmlns:a16="http://schemas.microsoft.com/office/drawing/2014/main" id="{8C0D6A18-EB88-E4CA-078D-FA34063F84BD}"/>
              </a:ext>
            </a:extLst>
          </p:cNvPr>
          <p:cNvSpPr>
            <a:spLocks noGrp="1"/>
          </p:cNvSpPr>
          <p:nvPr>
            <p:ph idx="1"/>
          </p:nvPr>
        </p:nvSpPr>
        <p:spPr/>
        <p:txBody>
          <a:bodyPr>
            <a:normAutofit fontScale="92500" lnSpcReduction="10000"/>
          </a:bodyPr>
          <a:lstStyle/>
          <a:p>
            <a:pPr marL="0" indent="0" algn="ctr">
              <a:spcBef>
                <a:spcPts val="600"/>
              </a:spcBef>
              <a:buNone/>
            </a:pPr>
            <a:r>
              <a:rPr lang="en-GB" sz="1200" b="1" i="1" dirty="0">
                <a:solidFill>
                  <a:srgbClr val="EC008C"/>
                </a:solidFill>
                <a:effectLst/>
                <a:highlight>
                  <a:srgbClr val="FFFFFF"/>
                </a:highlight>
              </a:rPr>
              <a:t>‘</a:t>
            </a:r>
            <a:r>
              <a:rPr lang="en-GB" sz="1500" b="1" i="1" dirty="0">
                <a:solidFill>
                  <a:srgbClr val="EC008C"/>
                </a:solidFill>
                <a:effectLst/>
                <a:highlight>
                  <a:srgbClr val="FFFFFF"/>
                </a:highlight>
              </a:rPr>
              <a:t>Managing deterioration’ refers to spotting that a person’s physical condition is worsening and responding appropriately to support best health outcomes, keep them safe and provide a positive experience of care.'</a:t>
            </a:r>
            <a:br>
              <a:rPr lang="en-GB" sz="1500" b="1" i="1" dirty="0">
                <a:solidFill>
                  <a:srgbClr val="333333"/>
                </a:solidFill>
                <a:effectLst/>
                <a:highlight>
                  <a:srgbClr val="FFFFFF"/>
                </a:highlight>
              </a:rPr>
            </a:br>
            <a:br>
              <a:rPr lang="en-GB" sz="1500" b="1" i="1" dirty="0">
                <a:solidFill>
                  <a:srgbClr val="333333"/>
                </a:solidFill>
                <a:effectLst/>
                <a:highlight>
                  <a:srgbClr val="FFFFFF"/>
                </a:highlight>
              </a:rPr>
            </a:br>
            <a:endParaRPr lang="en-GB" sz="1500" b="0" i="0" dirty="0">
              <a:solidFill>
                <a:srgbClr val="333333"/>
              </a:solidFill>
              <a:effectLst/>
              <a:highlight>
                <a:srgbClr val="FFFFFF"/>
              </a:highlight>
            </a:endParaRPr>
          </a:p>
          <a:p>
            <a:pPr marL="0" indent="0" algn="l">
              <a:spcBef>
                <a:spcPts val="600"/>
              </a:spcBef>
              <a:buNone/>
            </a:pPr>
            <a:r>
              <a:rPr lang="en-GB" sz="1500" b="0" i="0" dirty="0">
                <a:solidFill>
                  <a:schemeClr val="accent6"/>
                </a:solidFill>
                <a:effectLst/>
                <a:highlight>
                  <a:srgbClr val="FFFFFF"/>
                </a:highlight>
              </a:rPr>
              <a:t>East Midlands Patient Safety Collaborative (PSC) is delivering the Managing Deterioration Safety Improvement Programme (</a:t>
            </a:r>
            <a:r>
              <a:rPr lang="en-GB" sz="1500" b="0" i="0" dirty="0" err="1">
                <a:solidFill>
                  <a:schemeClr val="accent6"/>
                </a:solidFill>
                <a:effectLst/>
                <a:highlight>
                  <a:srgbClr val="FFFFFF"/>
                </a:highlight>
              </a:rPr>
              <a:t>ManDetSIP</a:t>
            </a:r>
            <a:r>
              <a:rPr lang="en-GB" sz="1500" b="0" i="0" dirty="0">
                <a:solidFill>
                  <a:schemeClr val="accent6"/>
                </a:solidFill>
                <a:effectLst/>
                <a:highlight>
                  <a:srgbClr val="FFFFFF"/>
                </a:highlight>
              </a:rPr>
              <a:t>), commissioned by NHS </a:t>
            </a:r>
            <a:r>
              <a:rPr lang="en-GB" sz="1500" i="0" dirty="0">
                <a:solidFill>
                  <a:schemeClr val="accent6"/>
                </a:solidFill>
                <a:effectLst/>
                <a:highlight>
                  <a:srgbClr val="FFFFFF"/>
                </a:highlight>
              </a:rPr>
              <a:t>England. The programme is part of the </a:t>
            </a:r>
            <a:r>
              <a:rPr lang="en-GB" sz="1500" i="0" u="sng" dirty="0">
                <a:solidFill>
                  <a:srgbClr val="EC008C"/>
                </a:solidFill>
                <a:effectLst/>
                <a:highlight>
                  <a:srgbClr val="FFFFFF"/>
                </a:highlight>
                <a:hlinkClick r:id="rId3">
                  <a:extLst>
                    <a:ext uri="{A12FA001-AC4F-418D-AE19-62706E023703}">
                      <ahyp:hlinkClr xmlns:ahyp="http://schemas.microsoft.com/office/drawing/2018/hyperlinkcolor" val="tx"/>
                    </a:ext>
                  </a:extLst>
                </a:hlinkClick>
              </a:rPr>
              <a:t>National Patient Safety Improvement Programme</a:t>
            </a:r>
            <a:r>
              <a:rPr lang="en-GB" sz="1500" i="0" dirty="0">
                <a:solidFill>
                  <a:srgbClr val="EC008C"/>
                </a:solidFill>
                <a:effectLst/>
                <a:highlight>
                  <a:srgbClr val="FFFFFF"/>
                </a:highlight>
              </a:rPr>
              <a:t> </a:t>
            </a:r>
            <a:r>
              <a:rPr lang="en-GB" sz="1500" i="0" dirty="0">
                <a:solidFill>
                  <a:schemeClr val="accent6"/>
                </a:solidFill>
                <a:effectLst/>
                <a:highlight>
                  <a:srgbClr val="FFFFFF"/>
                </a:highlight>
              </a:rPr>
              <a:t>and is strongly aligned to the </a:t>
            </a:r>
            <a:r>
              <a:rPr lang="en-GB" sz="1500" i="0" u="sng" dirty="0">
                <a:solidFill>
                  <a:srgbClr val="EC008C"/>
                </a:solidFill>
                <a:effectLst/>
                <a:highlight>
                  <a:srgbClr val="FFFFFF"/>
                </a:highlight>
                <a:hlinkClick r:id="rId4">
                  <a:extLst>
                    <a:ext uri="{A12FA001-AC4F-418D-AE19-62706E023703}">
                      <ahyp:hlinkClr xmlns:ahyp="http://schemas.microsoft.com/office/drawing/2018/hyperlinkcolor" val="tx"/>
                    </a:ext>
                  </a:extLst>
                </a:hlinkClick>
              </a:rPr>
              <a:t>NHS Patient Safety Strategy.</a:t>
            </a:r>
            <a:endParaRPr lang="en-GB" sz="1500" i="0" dirty="0">
              <a:solidFill>
                <a:srgbClr val="EC008C"/>
              </a:solidFill>
              <a:effectLst/>
              <a:highlight>
                <a:srgbClr val="FFFFFF"/>
              </a:highlight>
            </a:endParaRPr>
          </a:p>
          <a:p>
            <a:pPr marL="0" indent="0" algn="l">
              <a:spcBef>
                <a:spcPts val="600"/>
              </a:spcBef>
              <a:buNone/>
            </a:pPr>
            <a:endParaRPr lang="en-GB" sz="1500" b="1" i="0" dirty="0">
              <a:solidFill>
                <a:srgbClr val="EC008C"/>
              </a:solidFill>
              <a:effectLst/>
              <a:highlight>
                <a:srgbClr val="FFFFFF"/>
              </a:highlight>
            </a:endParaRPr>
          </a:p>
          <a:p>
            <a:pPr marL="0" indent="0" algn="l">
              <a:spcBef>
                <a:spcPts val="600"/>
              </a:spcBef>
              <a:buNone/>
            </a:pPr>
            <a:r>
              <a:rPr lang="en-GB" sz="1500" b="1" i="0" dirty="0">
                <a:solidFill>
                  <a:srgbClr val="EC008C"/>
                </a:solidFill>
                <a:effectLst/>
                <a:highlight>
                  <a:srgbClr val="FFFFFF"/>
                </a:highlight>
              </a:rPr>
              <a:t>National aims</a:t>
            </a:r>
          </a:p>
          <a:p>
            <a:pPr marL="0" indent="0" algn="l">
              <a:spcBef>
                <a:spcPts val="600"/>
              </a:spcBef>
              <a:buNone/>
            </a:pPr>
            <a:r>
              <a:rPr lang="en-GB" sz="1500" dirty="0">
                <a:effectLst/>
                <a:ea typeface="Aptos" panose="020B0004020202020204" pitchFamily="34" charset="0"/>
                <a:cs typeface="Times New Roman" panose="02020603050405020304" pitchFamily="18" charset="0"/>
              </a:rPr>
              <a:t>The programme aimed to reduce deterioration associated harm by increasing the use of a PIER framework (prevention, identification, escalation and response) to address physical deterioration through better system co-ordination, and as part of safe and reliable pathways across health and social care</a:t>
            </a:r>
            <a:r>
              <a:rPr lang="en-GB" sz="1500" b="0" i="0" dirty="0">
                <a:solidFill>
                  <a:schemeClr val="accent6"/>
                </a:solidFill>
                <a:effectLst/>
                <a:highlight>
                  <a:srgbClr val="FFFFFF"/>
                </a:highlight>
              </a:rPr>
              <a:t>:</a:t>
            </a:r>
          </a:p>
          <a:p>
            <a:pPr algn="l">
              <a:spcBef>
                <a:spcPts val="600"/>
              </a:spcBef>
              <a:buFont typeface="Arial" panose="020B0604020202020204" pitchFamily="34" charset="0"/>
              <a:buChar char="•"/>
            </a:pPr>
            <a:r>
              <a:rPr lang="en-GB" sz="1500" b="0" i="0" dirty="0">
                <a:solidFill>
                  <a:srgbClr val="EC008C"/>
                </a:solidFill>
                <a:effectLst/>
                <a:highlight>
                  <a:srgbClr val="FFFFFF"/>
                </a:highlight>
              </a:rPr>
              <a:t>Prevention </a:t>
            </a:r>
            <a:r>
              <a:rPr lang="en-GB" sz="1500" b="0" i="0" dirty="0">
                <a:solidFill>
                  <a:schemeClr val="accent6"/>
                </a:solidFill>
                <a:effectLst/>
                <a:highlight>
                  <a:srgbClr val="FFFFFF"/>
                </a:highlight>
              </a:rPr>
              <a:t>– Enhancing and maintaining health and well-being to ensure best health.</a:t>
            </a:r>
          </a:p>
          <a:p>
            <a:pPr algn="l">
              <a:spcBef>
                <a:spcPts val="600"/>
              </a:spcBef>
              <a:buFont typeface="Arial" panose="020B0604020202020204" pitchFamily="34" charset="0"/>
              <a:buChar char="•"/>
            </a:pPr>
            <a:r>
              <a:rPr lang="en-GB" sz="1500" b="0" i="0" dirty="0">
                <a:solidFill>
                  <a:srgbClr val="EC008C"/>
                </a:solidFill>
                <a:effectLst/>
                <a:highlight>
                  <a:srgbClr val="FFFFFF"/>
                </a:highlight>
              </a:rPr>
              <a:t>Identification</a:t>
            </a:r>
            <a:r>
              <a:rPr lang="en-GB" sz="1500" b="0" i="0" dirty="0">
                <a:solidFill>
                  <a:schemeClr val="accent6"/>
                </a:solidFill>
                <a:effectLst/>
                <a:highlight>
                  <a:srgbClr val="FFFFFF"/>
                </a:highlight>
              </a:rPr>
              <a:t> – Identifying when someone becomes unwell and responding as needed.</a:t>
            </a:r>
          </a:p>
          <a:p>
            <a:pPr algn="l">
              <a:spcBef>
                <a:spcPts val="600"/>
              </a:spcBef>
              <a:buFont typeface="Arial" panose="020B0604020202020204" pitchFamily="34" charset="0"/>
              <a:buChar char="•"/>
            </a:pPr>
            <a:r>
              <a:rPr lang="en-GB" sz="1500" b="0" i="0" dirty="0">
                <a:solidFill>
                  <a:srgbClr val="EC008C"/>
                </a:solidFill>
                <a:effectLst/>
                <a:highlight>
                  <a:srgbClr val="FFFFFF"/>
                </a:highlight>
              </a:rPr>
              <a:t>Escalation</a:t>
            </a:r>
            <a:r>
              <a:rPr lang="en-GB" sz="1500" b="0" i="0" dirty="0">
                <a:solidFill>
                  <a:schemeClr val="accent6"/>
                </a:solidFill>
                <a:effectLst/>
                <a:highlight>
                  <a:srgbClr val="FFFFFF"/>
                </a:highlight>
              </a:rPr>
              <a:t> – Communicating people’s needs when they become unwell to access the right care from the right people.</a:t>
            </a:r>
          </a:p>
          <a:p>
            <a:pPr algn="l">
              <a:spcBef>
                <a:spcPts val="600"/>
              </a:spcBef>
              <a:buFont typeface="Arial" panose="020B0604020202020204" pitchFamily="34" charset="0"/>
              <a:buChar char="•"/>
            </a:pPr>
            <a:r>
              <a:rPr lang="en-GB" sz="1500" b="0" i="0" dirty="0">
                <a:solidFill>
                  <a:srgbClr val="EC008C"/>
                </a:solidFill>
                <a:effectLst/>
                <a:highlight>
                  <a:srgbClr val="FFFFFF"/>
                </a:highlight>
              </a:rPr>
              <a:t>Response</a:t>
            </a:r>
            <a:r>
              <a:rPr lang="en-GB" sz="1500" b="0" i="0" dirty="0">
                <a:solidFill>
                  <a:schemeClr val="accent6"/>
                </a:solidFill>
                <a:effectLst/>
                <a:highlight>
                  <a:srgbClr val="FFFFFF"/>
                </a:highlight>
              </a:rPr>
              <a:t> – Responding in a timely and appropriate way when somebody’s health deteriorates.</a:t>
            </a:r>
          </a:p>
        </p:txBody>
      </p:sp>
      <p:grpSp>
        <p:nvGrpSpPr>
          <p:cNvPr id="10" name="Group 9">
            <a:extLst>
              <a:ext uri="{FF2B5EF4-FFF2-40B4-BE49-F238E27FC236}">
                <a16:creationId xmlns:a16="http://schemas.microsoft.com/office/drawing/2014/main" id="{63C1C47B-3CA9-F14B-8ED6-4A36B58261F5}"/>
              </a:ext>
            </a:extLst>
          </p:cNvPr>
          <p:cNvGrpSpPr/>
          <p:nvPr/>
        </p:nvGrpSpPr>
        <p:grpSpPr>
          <a:xfrm>
            <a:off x="10292316" y="5693229"/>
            <a:ext cx="1899683" cy="1164771"/>
            <a:chOff x="10292316" y="5693229"/>
            <a:chExt cx="1899683" cy="1164771"/>
          </a:xfrm>
        </p:grpSpPr>
        <p:pic>
          <p:nvPicPr>
            <p:cNvPr id="11" name="Picture 10" descr="A picture containing graphical user interface&#10;&#10;Description automatically generated">
              <a:extLst>
                <a:ext uri="{FF2B5EF4-FFF2-40B4-BE49-F238E27FC236}">
                  <a16:creationId xmlns:a16="http://schemas.microsoft.com/office/drawing/2014/main" id="{195706AB-BA98-DD43-A576-AEDB8C0340AA}"/>
                </a:ext>
              </a:extLst>
            </p:cNvPr>
            <p:cNvPicPr>
              <a:picLocks noChangeAspect="1"/>
            </p:cNvPicPr>
            <p:nvPr/>
          </p:nvPicPr>
          <p:blipFill rotWithShape="1">
            <a:blip r:embed="rId5"/>
            <a:srcRect l="88221" t="83016"/>
            <a:stretch/>
          </p:blipFill>
          <p:spPr>
            <a:xfrm>
              <a:off x="10755983" y="5693229"/>
              <a:ext cx="1436016" cy="1164771"/>
            </a:xfrm>
            <a:prstGeom prst="rect">
              <a:avLst/>
            </a:prstGeom>
          </p:spPr>
        </p:pic>
        <p:pic>
          <p:nvPicPr>
            <p:cNvPr id="12" name="Picture 11" descr="A picture containing graphical user interface&#10;&#10;Description automatically generated">
              <a:extLst>
                <a:ext uri="{FF2B5EF4-FFF2-40B4-BE49-F238E27FC236}">
                  <a16:creationId xmlns:a16="http://schemas.microsoft.com/office/drawing/2014/main" id="{45959C2E-B055-E64B-B953-7298EC152CE8}"/>
                </a:ext>
              </a:extLst>
            </p:cNvPr>
            <p:cNvPicPr>
              <a:picLocks noChangeAspect="1"/>
            </p:cNvPicPr>
            <p:nvPr/>
          </p:nvPicPr>
          <p:blipFill rotWithShape="1">
            <a:blip r:embed="rId5"/>
            <a:srcRect l="84418" t="90233"/>
            <a:stretch/>
          </p:blipFill>
          <p:spPr>
            <a:xfrm>
              <a:off x="10292316" y="6188149"/>
              <a:ext cx="1899683" cy="669850"/>
            </a:xfrm>
            <a:prstGeom prst="rect">
              <a:avLst/>
            </a:prstGeom>
          </p:spPr>
        </p:pic>
      </p:grpSp>
    </p:spTree>
    <p:extLst>
      <p:ext uri="{BB962C8B-B14F-4D97-AF65-F5344CB8AC3E}">
        <p14:creationId xmlns:p14="http://schemas.microsoft.com/office/powerpoint/2010/main" val="30837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00889-9B91-8441-9EC9-AB5C31CA4DEF}"/>
              </a:ext>
            </a:extLst>
          </p:cNvPr>
          <p:cNvSpPr>
            <a:spLocks noGrp="1"/>
          </p:cNvSpPr>
          <p:nvPr>
            <p:ph type="title"/>
          </p:nvPr>
        </p:nvSpPr>
        <p:spPr/>
        <p:txBody>
          <a:bodyPr>
            <a:noAutofit/>
          </a:bodyPr>
          <a:lstStyle/>
          <a:p>
            <a:br>
              <a:rPr lang="en-GB" dirty="0"/>
            </a:br>
            <a:br>
              <a:rPr lang="en-GB" dirty="0"/>
            </a:br>
            <a:r>
              <a:rPr lang="en-GB" dirty="0">
                <a:latin typeface="+mn-lt"/>
              </a:rPr>
              <a:t>Introduction</a:t>
            </a:r>
            <a:endParaRPr lang="en-US" dirty="0">
              <a:latin typeface="+mn-lt"/>
            </a:endParaRPr>
          </a:p>
        </p:txBody>
      </p:sp>
      <p:sp>
        <p:nvSpPr>
          <p:cNvPr id="9" name="Content Placeholder 8">
            <a:extLst>
              <a:ext uri="{FF2B5EF4-FFF2-40B4-BE49-F238E27FC236}">
                <a16:creationId xmlns:a16="http://schemas.microsoft.com/office/drawing/2014/main" id="{8C0D6A18-EB88-E4CA-078D-FA34063F84BD}"/>
              </a:ext>
            </a:extLst>
          </p:cNvPr>
          <p:cNvSpPr>
            <a:spLocks noGrp="1"/>
          </p:cNvSpPr>
          <p:nvPr>
            <p:ph idx="1"/>
          </p:nvPr>
        </p:nvSpPr>
        <p:spPr/>
        <p:txBody>
          <a:bodyPr/>
          <a:lstStyle/>
          <a:p>
            <a:pPr marL="0" indent="0" algn="l">
              <a:buNone/>
            </a:pPr>
            <a:r>
              <a:rPr lang="en-GB" sz="2000" b="1" i="0" dirty="0">
                <a:solidFill>
                  <a:srgbClr val="EC008C"/>
                </a:solidFill>
                <a:effectLst/>
                <a:highlight>
                  <a:srgbClr val="FFFFFF"/>
                </a:highlight>
              </a:rPr>
              <a:t>Key ambitions</a:t>
            </a:r>
          </a:p>
          <a:p>
            <a:pPr algn="l">
              <a:buFont typeface="Arial" panose="020B0604020202020204" pitchFamily="34" charset="0"/>
              <a:buChar char="•"/>
            </a:pPr>
            <a:r>
              <a:rPr lang="en-GB" sz="2000" b="0" i="0" dirty="0">
                <a:solidFill>
                  <a:schemeClr val="accent6"/>
                </a:solidFill>
                <a:effectLst/>
                <a:highlight>
                  <a:srgbClr val="FFFFFF"/>
                </a:highlight>
              </a:rPr>
              <a:t>Adoption of deterioration management tools (RESTORE2/RESTORE2mini or equivalent) in </a:t>
            </a:r>
            <a:r>
              <a:rPr lang="en-GB" sz="2000" b="0" dirty="0">
                <a:solidFill>
                  <a:schemeClr val="accent6"/>
                </a:solidFill>
                <a:effectLst/>
                <a:highlight>
                  <a:srgbClr val="FFFFFF"/>
                </a:highlight>
              </a:rPr>
              <a:t>at least 30% of care homes (including homes caring for people with learning disability, autism and mental ill-health) by the end of March 2023.</a:t>
            </a:r>
          </a:p>
          <a:p>
            <a:pPr algn="l">
              <a:buFont typeface="Arial" panose="020B0604020202020204" pitchFamily="34" charset="0"/>
              <a:buChar char="•"/>
            </a:pPr>
            <a:r>
              <a:rPr lang="en-GB" sz="2000" b="0" dirty="0">
                <a:solidFill>
                  <a:schemeClr val="accent6"/>
                </a:solidFill>
                <a:effectLst/>
                <a:highlight>
                  <a:srgbClr val="FFFFFF"/>
                </a:highlight>
              </a:rPr>
              <a:t>Support 50% of care homes to receive </a:t>
            </a:r>
            <a:r>
              <a:rPr lang="en-GB" sz="2000" b="0" i="0" dirty="0">
                <a:solidFill>
                  <a:schemeClr val="accent6"/>
                </a:solidFill>
                <a:effectLst/>
                <a:highlight>
                  <a:srgbClr val="FFFFFF"/>
                </a:highlight>
              </a:rPr>
              <a:t>training in a deterioration management tool.</a:t>
            </a:r>
          </a:p>
          <a:p>
            <a:pPr algn="ctr"/>
            <a:endParaRPr lang="en-GB" sz="1200" b="0" i="0" dirty="0">
              <a:solidFill>
                <a:srgbClr val="7F3F97"/>
              </a:solidFill>
              <a:effectLst/>
              <a:highlight>
                <a:srgbClr val="FFFFFF"/>
              </a:highlight>
              <a:latin typeface="Lato" panose="020F0502020204030203" pitchFamily="34" charset="0"/>
            </a:endParaRPr>
          </a:p>
        </p:txBody>
      </p:sp>
      <p:grpSp>
        <p:nvGrpSpPr>
          <p:cNvPr id="10" name="Group 9">
            <a:extLst>
              <a:ext uri="{FF2B5EF4-FFF2-40B4-BE49-F238E27FC236}">
                <a16:creationId xmlns:a16="http://schemas.microsoft.com/office/drawing/2014/main" id="{63C1C47B-3CA9-F14B-8ED6-4A36B58261F5}"/>
              </a:ext>
            </a:extLst>
          </p:cNvPr>
          <p:cNvGrpSpPr/>
          <p:nvPr/>
        </p:nvGrpSpPr>
        <p:grpSpPr>
          <a:xfrm>
            <a:off x="10292316" y="5693229"/>
            <a:ext cx="1899683" cy="1164771"/>
            <a:chOff x="10292316" y="5693229"/>
            <a:chExt cx="1899683" cy="1164771"/>
          </a:xfrm>
        </p:grpSpPr>
        <p:pic>
          <p:nvPicPr>
            <p:cNvPr id="11" name="Picture 10" descr="A picture containing graphical user interface&#10;&#10;Description automatically generated">
              <a:extLst>
                <a:ext uri="{FF2B5EF4-FFF2-40B4-BE49-F238E27FC236}">
                  <a16:creationId xmlns:a16="http://schemas.microsoft.com/office/drawing/2014/main" id="{195706AB-BA98-DD43-A576-AEDB8C0340AA}"/>
                </a:ext>
              </a:extLst>
            </p:cNvPr>
            <p:cNvPicPr>
              <a:picLocks noChangeAspect="1"/>
            </p:cNvPicPr>
            <p:nvPr/>
          </p:nvPicPr>
          <p:blipFill rotWithShape="1">
            <a:blip r:embed="rId3"/>
            <a:srcRect l="88221" t="83016"/>
            <a:stretch/>
          </p:blipFill>
          <p:spPr>
            <a:xfrm>
              <a:off x="10755983" y="5693229"/>
              <a:ext cx="1436016" cy="1164771"/>
            </a:xfrm>
            <a:prstGeom prst="rect">
              <a:avLst/>
            </a:prstGeom>
          </p:spPr>
        </p:pic>
        <p:pic>
          <p:nvPicPr>
            <p:cNvPr id="12" name="Picture 11" descr="A picture containing graphical user interface&#10;&#10;Description automatically generated">
              <a:extLst>
                <a:ext uri="{FF2B5EF4-FFF2-40B4-BE49-F238E27FC236}">
                  <a16:creationId xmlns:a16="http://schemas.microsoft.com/office/drawing/2014/main" id="{45959C2E-B055-E64B-B953-7298EC152CE8}"/>
                </a:ext>
              </a:extLst>
            </p:cNvPr>
            <p:cNvPicPr>
              <a:picLocks noChangeAspect="1"/>
            </p:cNvPicPr>
            <p:nvPr/>
          </p:nvPicPr>
          <p:blipFill rotWithShape="1">
            <a:blip r:embed="rId3"/>
            <a:srcRect l="84418" t="90233"/>
            <a:stretch/>
          </p:blipFill>
          <p:spPr>
            <a:xfrm>
              <a:off x="10292316" y="6188149"/>
              <a:ext cx="1899683" cy="669850"/>
            </a:xfrm>
            <a:prstGeom prst="rect">
              <a:avLst/>
            </a:prstGeom>
          </p:spPr>
        </p:pic>
      </p:grpSp>
    </p:spTree>
    <p:extLst>
      <p:ext uri="{BB962C8B-B14F-4D97-AF65-F5344CB8AC3E}">
        <p14:creationId xmlns:p14="http://schemas.microsoft.com/office/powerpoint/2010/main" val="3759761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918CF-2AB5-CAF5-BB1C-C81CCB70BC24}"/>
              </a:ext>
            </a:extLst>
          </p:cNvPr>
          <p:cNvSpPr>
            <a:spLocks noGrp="1"/>
          </p:cNvSpPr>
          <p:nvPr>
            <p:ph type="title"/>
          </p:nvPr>
        </p:nvSpPr>
        <p:spPr/>
        <p:txBody>
          <a:bodyPr>
            <a:normAutofit/>
          </a:bodyPr>
          <a:lstStyle/>
          <a:p>
            <a:r>
              <a:rPr lang="en-US" dirty="0"/>
              <a:t>Actions taken</a:t>
            </a:r>
          </a:p>
        </p:txBody>
      </p:sp>
      <p:sp>
        <p:nvSpPr>
          <p:cNvPr id="7" name="Content Placeholder 6">
            <a:extLst>
              <a:ext uri="{FF2B5EF4-FFF2-40B4-BE49-F238E27FC236}">
                <a16:creationId xmlns:a16="http://schemas.microsoft.com/office/drawing/2014/main" id="{BDDDAE45-5214-4749-3B1E-C19AFFA4CBF4}"/>
              </a:ext>
            </a:extLst>
          </p:cNvPr>
          <p:cNvSpPr>
            <a:spLocks noGrp="1"/>
          </p:cNvSpPr>
          <p:nvPr>
            <p:ph idx="1"/>
          </p:nvPr>
        </p:nvSpPr>
        <p:spPr/>
        <p:txBody>
          <a:bodyPr>
            <a:normAutofit fontScale="92500" lnSpcReduction="20000"/>
          </a:bodyPr>
          <a:lstStyle/>
          <a:p>
            <a:pPr algn="l">
              <a:buFont typeface="Arial" panose="020B0604020202020204" pitchFamily="34" charset="0"/>
              <a:buChar char="•"/>
            </a:pPr>
            <a:r>
              <a:rPr lang="en-GB" sz="2200" b="0" i="0" dirty="0">
                <a:solidFill>
                  <a:schemeClr val="accent6"/>
                </a:solidFill>
                <a:effectLst/>
                <a:highlight>
                  <a:srgbClr val="FFFFFF"/>
                </a:highlight>
              </a:rPr>
              <a:t>Providing a </a:t>
            </a:r>
            <a:r>
              <a:rPr lang="en-GB" sz="2200" b="0" i="0" dirty="0">
                <a:solidFill>
                  <a:schemeClr val="accent1"/>
                </a:solidFill>
                <a:effectLst/>
                <a:highlight>
                  <a:srgbClr val="FFFFFF"/>
                </a:highlight>
              </a:rPr>
              <a:t>bespoke 'Train the Trainer' package </a:t>
            </a:r>
            <a:r>
              <a:rPr lang="en-GB" sz="2200" b="0" i="0" dirty="0">
                <a:solidFill>
                  <a:schemeClr val="accent6"/>
                </a:solidFill>
                <a:effectLst/>
                <a:highlight>
                  <a:srgbClr val="FFFFFF"/>
                </a:highlight>
              </a:rPr>
              <a:t>on managing deterioration to Integrated Care Boards, enabling nominated teams to train care homes, and support them with embedding and sustainability.</a:t>
            </a:r>
          </a:p>
          <a:p>
            <a:pPr algn="l">
              <a:buFont typeface="Arial" panose="020B0604020202020204" pitchFamily="34" charset="0"/>
              <a:buChar char="•"/>
            </a:pPr>
            <a:r>
              <a:rPr lang="en-GB" sz="2200" b="0" i="0" dirty="0">
                <a:solidFill>
                  <a:schemeClr val="accent6"/>
                </a:solidFill>
                <a:effectLst/>
                <a:highlight>
                  <a:srgbClr val="FFFFFF"/>
                </a:highlight>
              </a:rPr>
              <a:t>Developing a </a:t>
            </a:r>
            <a:r>
              <a:rPr lang="en-GB" sz="2200" b="0" i="0" dirty="0">
                <a:solidFill>
                  <a:schemeClr val="accent1"/>
                </a:solidFill>
                <a:effectLst/>
                <a:highlight>
                  <a:srgbClr val="FFFFFF"/>
                </a:highlight>
              </a:rPr>
              <a:t>free online training package </a:t>
            </a:r>
            <a:r>
              <a:rPr lang="en-GB" sz="2200" b="0" i="0" dirty="0">
                <a:solidFill>
                  <a:schemeClr val="accent6"/>
                </a:solidFill>
                <a:effectLst/>
                <a:highlight>
                  <a:srgbClr val="FFFFFF"/>
                </a:highlight>
              </a:rPr>
              <a:t>to support training for care homes - </a:t>
            </a:r>
            <a:r>
              <a:rPr lang="en-GB" sz="2200" b="0" i="0" dirty="0">
                <a:solidFill>
                  <a:schemeClr val="accent6"/>
                </a:solidFill>
                <a:effectLst/>
                <a:highlight>
                  <a:srgbClr val="FFFFFF"/>
                </a:highlight>
                <a:hlinkClick r:id="rId3"/>
              </a:rPr>
              <a:t>REACTO Deterioration</a:t>
            </a:r>
            <a:endParaRPr lang="en-GB" sz="2200" b="0" i="0" dirty="0">
              <a:solidFill>
                <a:schemeClr val="accent6"/>
              </a:solidFill>
              <a:effectLst/>
              <a:highlight>
                <a:srgbClr val="FFFFFF"/>
              </a:highlight>
            </a:endParaRPr>
          </a:p>
          <a:p>
            <a:pPr algn="l">
              <a:buFont typeface="Arial" panose="020B0604020202020204" pitchFamily="34" charset="0"/>
              <a:buChar char="•"/>
            </a:pPr>
            <a:r>
              <a:rPr lang="en-GB" sz="2200" b="0" i="0" dirty="0">
                <a:solidFill>
                  <a:schemeClr val="accent6"/>
                </a:solidFill>
                <a:effectLst/>
                <a:highlight>
                  <a:srgbClr val="FFFFFF"/>
                </a:highlight>
              </a:rPr>
              <a:t>Delivering quarterly </a:t>
            </a:r>
            <a:r>
              <a:rPr lang="en-GB" sz="2200" b="0" i="0" dirty="0">
                <a:solidFill>
                  <a:schemeClr val="accent1"/>
                </a:solidFill>
                <a:effectLst/>
                <a:highlight>
                  <a:srgbClr val="FFFFFF"/>
                </a:highlight>
                <a:hlinkClick r:id="rId4">
                  <a:extLst>
                    <a:ext uri="{A12FA001-AC4F-418D-AE19-62706E023703}">
                      <ahyp:hlinkClr xmlns:ahyp="http://schemas.microsoft.com/office/drawing/2018/hyperlinkcolor" val="tx"/>
                    </a:ext>
                  </a:extLst>
                </a:hlinkClick>
              </a:rPr>
              <a:t>Connecting Together webinars </a:t>
            </a:r>
            <a:r>
              <a:rPr lang="en-GB" sz="2200" b="0" i="0" dirty="0">
                <a:solidFill>
                  <a:schemeClr val="accent6"/>
                </a:solidFill>
                <a:effectLst/>
                <a:highlight>
                  <a:srgbClr val="FFFFFF"/>
                </a:highlight>
              </a:rPr>
              <a:t>for care home staff on key learning topics such as frailty, which include hearing from care homes who can highlight and share best practice.</a:t>
            </a:r>
          </a:p>
          <a:p>
            <a:r>
              <a:rPr lang="en-GB" sz="2200" b="0" i="0" dirty="0">
                <a:solidFill>
                  <a:schemeClr val="accent1"/>
                </a:solidFill>
                <a:effectLst/>
                <a:highlight>
                  <a:srgbClr val="FFFFFF"/>
                </a:highlight>
              </a:rPr>
              <a:t>Extended the training </a:t>
            </a:r>
            <a:r>
              <a:rPr lang="en-GB" sz="2200" b="0" i="0" dirty="0">
                <a:solidFill>
                  <a:schemeClr val="accent6"/>
                </a:solidFill>
                <a:effectLst/>
                <a:highlight>
                  <a:srgbClr val="FFFFFF"/>
                </a:highlight>
              </a:rPr>
              <a:t>to </a:t>
            </a:r>
            <a:r>
              <a:rPr lang="en-GB" sz="2200" dirty="0">
                <a:solidFill>
                  <a:schemeClr val="accent6"/>
                </a:solidFill>
                <a:highlight>
                  <a:srgbClr val="FFFFFF"/>
                </a:highlight>
              </a:rPr>
              <a:t>primary care and those working with care homes as well as to </a:t>
            </a:r>
            <a:r>
              <a:rPr lang="en-GB" sz="2200" b="0" i="0" dirty="0">
                <a:solidFill>
                  <a:schemeClr val="accent6"/>
                </a:solidFill>
                <a:effectLst/>
                <a:highlight>
                  <a:srgbClr val="FFFFFF"/>
                </a:highlight>
              </a:rPr>
              <a:t>Domiciliary Care workers, who provide key care to people in their own homes.</a:t>
            </a:r>
          </a:p>
          <a:p>
            <a:r>
              <a:rPr lang="en-GB" sz="2200" b="0" i="0" dirty="0">
                <a:solidFill>
                  <a:schemeClr val="accent6"/>
                </a:solidFill>
                <a:effectLst/>
                <a:highlight>
                  <a:srgbClr val="FFFFFF"/>
                </a:highlight>
              </a:rPr>
              <a:t>Celebrate and share best practice through </a:t>
            </a:r>
            <a:r>
              <a:rPr lang="en-GB" sz="2200" b="0" i="0" dirty="0">
                <a:solidFill>
                  <a:schemeClr val="accent1"/>
                </a:solidFill>
                <a:effectLst/>
                <a:highlight>
                  <a:srgbClr val="FFFFFF"/>
                </a:highlight>
                <a:hlinkClick r:id="rId5">
                  <a:extLst>
                    <a:ext uri="{A12FA001-AC4F-418D-AE19-62706E023703}">
                      <ahyp:hlinkClr xmlns:ahyp="http://schemas.microsoft.com/office/drawing/2018/hyperlinkcolor" val="tx"/>
                    </a:ext>
                  </a:extLst>
                </a:hlinkClick>
              </a:rPr>
              <a:t>East Midlands Care Awards</a:t>
            </a:r>
            <a:r>
              <a:rPr lang="en-GB" sz="2200" b="0" i="0" dirty="0">
                <a:solidFill>
                  <a:schemeClr val="accent1"/>
                </a:solidFill>
                <a:effectLst/>
                <a:highlight>
                  <a:srgbClr val="FFFFFF"/>
                </a:highlight>
              </a:rPr>
              <a:t>. </a:t>
            </a:r>
          </a:p>
          <a:p>
            <a:pPr algn="l">
              <a:buFont typeface="Arial" panose="020B0604020202020204" pitchFamily="34" charset="0"/>
              <a:buChar char="•"/>
            </a:pPr>
            <a:r>
              <a:rPr lang="en-GB" sz="2200" b="0" i="0" dirty="0">
                <a:solidFill>
                  <a:schemeClr val="accent6"/>
                </a:solidFill>
                <a:effectLst/>
                <a:highlight>
                  <a:srgbClr val="FFFFFF"/>
                </a:highlight>
              </a:rPr>
              <a:t>Signposting and supporting </a:t>
            </a:r>
            <a:r>
              <a:rPr lang="en-GB" sz="2200" b="0" i="0" dirty="0">
                <a:solidFill>
                  <a:schemeClr val="accent1"/>
                </a:solidFill>
                <a:effectLst/>
                <a:highlight>
                  <a:srgbClr val="FFFFFF"/>
                </a:highlight>
                <a:hlinkClick r:id="rId6">
                  <a:extLst>
                    <a:ext uri="{A12FA001-AC4F-418D-AE19-62706E023703}">
                      <ahyp:hlinkClr xmlns:ahyp="http://schemas.microsoft.com/office/drawing/2018/hyperlinkcolor" val="tx"/>
                    </a:ext>
                  </a:extLst>
                </a:hlinkClick>
              </a:rPr>
              <a:t>quality improvement methodology</a:t>
            </a:r>
            <a:r>
              <a:rPr lang="en-GB" sz="2200" b="0" i="0" dirty="0">
                <a:solidFill>
                  <a:schemeClr val="accent6"/>
                </a:solidFill>
                <a:effectLst/>
                <a:highlight>
                  <a:srgbClr val="FFFFFF"/>
                </a:highlight>
              </a:rPr>
              <a:t>. </a:t>
            </a:r>
            <a:endParaRPr lang="en-GB" dirty="0"/>
          </a:p>
        </p:txBody>
      </p:sp>
    </p:spTree>
    <p:extLst>
      <p:ext uri="{BB962C8B-B14F-4D97-AF65-F5344CB8AC3E}">
        <p14:creationId xmlns:p14="http://schemas.microsoft.com/office/powerpoint/2010/main" val="2296866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976CB-94B4-1FD4-E3D3-679224B0763A}"/>
              </a:ext>
            </a:extLst>
          </p:cNvPr>
          <p:cNvSpPr>
            <a:spLocks noGrp="1"/>
          </p:cNvSpPr>
          <p:nvPr>
            <p:ph type="title"/>
          </p:nvPr>
        </p:nvSpPr>
        <p:spPr>
          <a:xfrm>
            <a:off x="838201" y="341015"/>
            <a:ext cx="8984530" cy="1009651"/>
          </a:xfrm>
        </p:spPr>
        <p:txBody>
          <a:bodyPr>
            <a:normAutofit/>
          </a:bodyPr>
          <a:lstStyle/>
          <a:p>
            <a:r>
              <a:rPr lang="en-GB" dirty="0"/>
              <a:t>Impacts and outcomes</a:t>
            </a:r>
          </a:p>
        </p:txBody>
      </p:sp>
      <p:sp>
        <p:nvSpPr>
          <p:cNvPr id="3" name="Content Placeholder 2">
            <a:extLst>
              <a:ext uri="{FF2B5EF4-FFF2-40B4-BE49-F238E27FC236}">
                <a16:creationId xmlns:a16="http://schemas.microsoft.com/office/drawing/2014/main" id="{E35E97ED-3D2A-9C86-4F44-DF301CEEC5FD}"/>
              </a:ext>
            </a:extLst>
          </p:cNvPr>
          <p:cNvSpPr>
            <a:spLocks noGrp="1"/>
          </p:cNvSpPr>
          <p:nvPr>
            <p:ph idx="1"/>
          </p:nvPr>
        </p:nvSpPr>
        <p:spPr>
          <a:xfrm>
            <a:off x="838200" y="1701437"/>
            <a:ext cx="10429240" cy="4544105"/>
          </a:xfrm>
        </p:spPr>
        <p:txBody>
          <a:bodyPr>
            <a:normAutofit/>
          </a:bodyPr>
          <a:lstStyle/>
          <a:p>
            <a:r>
              <a:rPr lang="en-GB" sz="2000" dirty="0"/>
              <a:t>Provided </a:t>
            </a:r>
            <a:r>
              <a:rPr lang="en-GB" sz="2000" dirty="0">
                <a:solidFill>
                  <a:schemeClr val="accent1"/>
                </a:solidFill>
              </a:rPr>
              <a:t>training</a:t>
            </a:r>
            <a:r>
              <a:rPr lang="en-GB" sz="2000" dirty="0"/>
              <a:t> to 1,576 people from 370 organisations (Care homes trained: 283 / Care home staff trained:1312. Home care orgs: 33 / Home care staff trained:176)</a:t>
            </a:r>
          </a:p>
          <a:p>
            <a:r>
              <a:rPr lang="en-GB" sz="2000" dirty="0"/>
              <a:t>A care </a:t>
            </a:r>
            <a:r>
              <a:rPr lang="en-GB" sz="2000" dirty="0">
                <a:solidFill>
                  <a:schemeClr val="accent1"/>
                </a:solidFill>
              </a:rPr>
              <a:t>conference and awards </a:t>
            </a:r>
            <a:r>
              <a:rPr lang="en-GB" sz="2000" dirty="0"/>
              <a:t>event attracted 200 attendees and 35 exhibitors. This year the awards were opened to domiciliary care as well as to care homes, as the programme’s reach extended.</a:t>
            </a:r>
          </a:p>
          <a:p>
            <a:r>
              <a:rPr lang="en-GB" sz="2000" dirty="0"/>
              <a:t>Working with The University of Nottingham Pharmacy School we </a:t>
            </a:r>
            <a:r>
              <a:rPr lang="en-GB" sz="2000" dirty="0">
                <a:solidFill>
                  <a:schemeClr val="accent1"/>
                </a:solidFill>
              </a:rPr>
              <a:t>piloted a project </a:t>
            </a:r>
            <a:r>
              <a:rPr lang="en-GB" sz="2000" dirty="0"/>
              <a:t>to place students at Ashfields Care Home, Derbyshire to support care home staff to use the managing deterioration tools and learn about medicines management in care homes. Feedback was positive and we are supporting the University of Nottingham to expand the pilot to place 200 students in East Midlands care homes from September 2024.</a:t>
            </a:r>
          </a:p>
        </p:txBody>
      </p:sp>
    </p:spTree>
    <p:extLst>
      <p:ext uri="{BB962C8B-B14F-4D97-AF65-F5344CB8AC3E}">
        <p14:creationId xmlns:p14="http://schemas.microsoft.com/office/powerpoint/2010/main" val="1997904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70917-5721-B970-2D94-0496AE94EEEC}"/>
              </a:ext>
            </a:extLst>
          </p:cNvPr>
          <p:cNvSpPr>
            <a:spLocks noGrp="1"/>
          </p:cNvSpPr>
          <p:nvPr>
            <p:ph type="title"/>
          </p:nvPr>
        </p:nvSpPr>
        <p:spPr/>
        <p:txBody>
          <a:bodyPr>
            <a:normAutofit/>
          </a:bodyPr>
          <a:lstStyle/>
          <a:p>
            <a:r>
              <a:rPr lang="en-GB" sz="3200" dirty="0"/>
              <a:t>Number of people and organisations reached</a:t>
            </a:r>
          </a:p>
        </p:txBody>
      </p:sp>
      <p:graphicFrame>
        <p:nvGraphicFramePr>
          <p:cNvPr id="4" name="Content Placeholder 3">
            <a:extLst>
              <a:ext uri="{FF2B5EF4-FFF2-40B4-BE49-F238E27FC236}">
                <a16:creationId xmlns:a16="http://schemas.microsoft.com/office/drawing/2014/main" id="{C014F727-C901-AD02-0ED4-8BF9A7D8ADC8}"/>
              </a:ext>
            </a:extLst>
          </p:cNvPr>
          <p:cNvGraphicFramePr>
            <a:graphicFrameLocks noGrp="1"/>
          </p:cNvGraphicFramePr>
          <p:nvPr>
            <p:ph idx="1"/>
            <p:extLst>
              <p:ext uri="{D42A27DB-BD31-4B8C-83A1-F6EECF244321}">
                <p14:modId xmlns:p14="http://schemas.microsoft.com/office/powerpoint/2010/main" val="3743207645"/>
              </p:ext>
            </p:extLst>
          </p:nvPr>
        </p:nvGraphicFramePr>
        <p:xfrm>
          <a:off x="838200" y="2143264"/>
          <a:ext cx="10703560" cy="3409824"/>
        </p:xfrm>
        <a:graphic>
          <a:graphicData uri="http://schemas.openxmlformats.org/drawingml/2006/table">
            <a:tbl>
              <a:tblPr>
                <a:tableStyleId>{5C22544A-7EE6-4342-B048-85BDC9FD1C3A}</a:tableStyleId>
              </a:tblPr>
              <a:tblGrid>
                <a:gridCol w="2352040">
                  <a:extLst>
                    <a:ext uri="{9D8B030D-6E8A-4147-A177-3AD203B41FA5}">
                      <a16:colId xmlns:a16="http://schemas.microsoft.com/office/drawing/2014/main" val="597113090"/>
                    </a:ext>
                  </a:extLst>
                </a:gridCol>
                <a:gridCol w="1254878">
                  <a:extLst>
                    <a:ext uri="{9D8B030D-6E8A-4147-A177-3AD203B41FA5}">
                      <a16:colId xmlns:a16="http://schemas.microsoft.com/office/drawing/2014/main" val="304530797"/>
                    </a:ext>
                  </a:extLst>
                </a:gridCol>
                <a:gridCol w="625025">
                  <a:extLst>
                    <a:ext uri="{9D8B030D-6E8A-4147-A177-3AD203B41FA5}">
                      <a16:colId xmlns:a16="http://schemas.microsoft.com/office/drawing/2014/main" val="324870017"/>
                    </a:ext>
                  </a:extLst>
                </a:gridCol>
                <a:gridCol w="625025">
                  <a:extLst>
                    <a:ext uri="{9D8B030D-6E8A-4147-A177-3AD203B41FA5}">
                      <a16:colId xmlns:a16="http://schemas.microsoft.com/office/drawing/2014/main" val="4014924878"/>
                    </a:ext>
                  </a:extLst>
                </a:gridCol>
                <a:gridCol w="1650512">
                  <a:extLst>
                    <a:ext uri="{9D8B030D-6E8A-4147-A177-3AD203B41FA5}">
                      <a16:colId xmlns:a16="http://schemas.microsoft.com/office/drawing/2014/main" val="1463811588"/>
                    </a:ext>
                  </a:extLst>
                </a:gridCol>
                <a:gridCol w="4196080">
                  <a:extLst>
                    <a:ext uri="{9D8B030D-6E8A-4147-A177-3AD203B41FA5}">
                      <a16:colId xmlns:a16="http://schemas.microsoft.com/office/drawing/2014/main" val="2042174329"/>
                    </a:ext>
                  </a:extLst>
                </a:gridCol>
              </a:tblGrid>
              <a:tr h="683514">
                <a:tc>
                  <a:txBody>
                    <a:bodyPr/>
                    <a:lstStyle/>
                    <a:p>
                      <a:pPr algn="l" fontAlgn="b"/>
                      <a:r>
                        <a:rPr lang="en-GB" sz="1600" b="1" u="none" strike="noStrike" dirty="0">
                          <a:effectLst/>
                          <a:latin typeface="+mn-lt"/>
                        </a:rPr>
                        <a:t>Activity</a:t>
                      </a:r>
                      <a:endParaRPr lang="en-GB" sz="1600" b="1"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008C">
                        <a:alpha val="53000"/>
                      </a:srgbClr>
                    </a:solidFill>
                  </a:tcPr>
                </a:tc>
                <a:tc>
                  <a:txBody>
                    <a:bodyPr/>
                    <a:lstStyle/>
                    <a:p>
                      <a:pPr algn="l" fontAlgn="b"/>
                      <a:r>
                        <a:rPr lang="en-GB" sz="1600" b="1" u="none" strike="noStrike" dirty="0">
                          <a:effectLst/>
                          <a:latin typeface="+mn-lt"/>
                        </a:rPr>
                        <a:t>Total number of participants</a:t>
                      </a:r>
                      <a:endParaRPr lang="en-GB" sz="1600" b="1"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008C">
                        <a:alpha val="53000"/>
                      </a:srgbClr>
                    </a:solidFill>
                  </a:tcPr>
                </a:tc>
                <a:tc>
                  <a:txBody>
                    <a:bodyPr/>
                    <a:lstStyle/>
                    <a:p>
                      <a:pPr algn="l" fontAlgn="b"/>
                      <a:r>
                        <a:rPr lang="en-GB" sz="1600" b="1" u="none" strike="noStrike" dirty="0">
                          <a:effectLst/>
                          <a:latin typeface="+mn-lt"/>
                        </a:rPr>
                        <a:t>Time (each session)</a:t>
                      </a:r>
                      <a:endParaRPr lang="en-GB" sz="1600" b="1"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008C">
                        <a:alpha val="53000"/>
                      </a:srgbClr>
                    </a:solidFill>
                  </a:tcPr>
                </a:tc>
                <a:tc>
                  <a:txBody>
                    <a:bodyPr/>
                    <a:lstStyle/>
                    <a:p>
                      <a:pPr algn="l" fontAlgn="b"/>
                      <a:r>
                        <a:rPr lang="en-GB" sz="1600" b="1" u="none" strike="noStrike">
                          <a:effectLst/>
                          <a:latin typeface="+mn-lt"/>
                        </a:rPr>
                        <a:t>Total time</a:t>
                      </a:r>
                      <a:endParaRPr lang="en-GB" sz="1600" b="1"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008C">
                        <a:alpha val="53000"/>
                      </a:srgbClr>
                    </a:solidFill>
                  </a:tcPr>
                </a:tc>
                <a:tc>
                  <a:txBody>
                    <a:bodyPr/>
                    <a:lstStyle/>
                    <a:p>
                      <a:pPr algn="l" fontAlgn="b"/>
                      <a:r>
                        <a:rPr lang="en-GB" sz="1600" b="1" u="none" strike="noStrike" dirty="0">
                          <a:effectLst/>
                          <a:latin typeface="+mn-lt"/>
                        </a:rPr>
                        <a:t>No. of organisations</a:t>
                      </a:r>
                      <a:endParaRPr lang="en-GB" sz="1600" b="1"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008C">
                        <a:alpha val="53000"/>
                      </a:srgbClr>
                    </a:solidFill>
                  </a:tcPr>
                </a:tc>
                <a:tc>
                  <a:txBody>
                    <a:bodyPr/>
                    <a:lstStyle/>
                    <a:p>
                      <a:pPr algn="l" fontAlgn="b"/>
                      <a:r>
                        <a:rPr lang="en-GB" sz="1600" b="1" u="none" strike="noStrike" dirty="0">
                          <a:effectLst/>
                          <a:latin typeface="+mn-lt"/>
                        </a:rPr>
                        <a:t>Types of organisations </a:t>
                      </a:r>
                      <a:endParaRPr lang="en-GB" sz="1600" b="1"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008C">
                        <a:alpha val="53000"/>
                      </a:srgbClr>
                    </a:solidFill>
                  </a:tcPr>
                </a:tc>
                <a:extLst>
                  <a:ext uri="{0D108BD9-81ED-4DB2-BD59-A6C34878D82A}">
                    <a16:rowId xmlns:a16="http://schemas.microsoft.com/office/drawing/2014/main" val="980683161"/>
                  </a:ext>
                </a:extLst>
              </a:tr>
              <a:tr h="256464">
                <a:tc>
                  <a:txBody>
                    <a:bodyPr/>
                    <a:lstStyle/>
                    <a:p>
                      <a:pPr algn="l" fontAlgn="b"/>
                      <a:r>
                        <a:rPr lang="en-GB" sz="1200" u="none" strike="noStrike" dirty="0">
                          <a:effectLst/>
                          <a:latin typeface="+mn-lt"/>
                        </a:rPr>
                        <a:t>Managing deterioration PIER training x 14</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536</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1.45hrs</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24.5hrs</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210</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dirty="0">
                          <a:effectLst/>
                          <a:latin typeface="+mn-lt"/>
                        </a:rPr>
                        <a:t>Care homes and home care providers</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6886094"/>
                  </a:ext>
                </a:extLst>
              </a:tr>
              <a:tr h="394335">
                <a:tc>
                  <a:txBody>
                    <a:bodyPr/>
                    <a:lstStyle/>
                    <a:p>
                      <a:pPr algn="l" fontAlgn="b"/>
                      <a:r>
                        <a:rPr lang="en-GB" sz="1200" u="none" strike="noStrike" dirty="0">
                          <a:effectLst/>
                          <a:latin typeface="+mn-lt"/>
                        </a:rPr>
                        <a:t>Managing deterioration PIER training for learning disabilities x 6</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73</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1.45hrs</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10.5hrs</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46</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dirty="0">
                          <a:effectLst/>
                          <a:latin typeface="+mn-lt"/>
                        </a:rPr>
                        <a:t>Learning disability care homes</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3286849"/>
                  </a:ext>
                </a:extLst>
              </a:tr>
              <a:tr h="256464">
                <a:tc>
                  <a:txBody>
                    <a:bodyPr/>
                    <a:lstStyle/>
                    <a:p>
                      <a:pPr algn="l" fontAlgn="b"/>
                      <a:r>
                        <a:rPr lang="en-GB" sz="1200" u="none" strike="noStrike" dirty="0">
                          <a:effectLst/>
                          <a:latin typeface="+mn-lt"/>
                        </a:rPr>
                        <a:t>Skills for Care local training x 3</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30</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2.00hrs</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6.00hrs</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dirty="0">
                          <a:effectLst/>
                          <a:latin typeface="+mn-lt"/>
                        </a:rPr>
                        <a:t>Care homes, home care, Skills for Care local teams</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8524639"/>
                  </a:ext>
                </a:extLst>
              </a:tr>
              <a:tr h="256464">
                <a:tc>
                  <a:txBody>
                    <a:bodyPr/>
                    <a:lstStyle/>
                    <a:p>
                      <a:pPr algn="l" fontAlgn="b"/>
                      <a:r>
                        <a:rPr lang="en-GB" sz="1200" u="none" strike="noStrike" dirty="0">
                          <a:effectLst/>
                          <a:latin typeface="+mn-lt"/>
                        </a:rPr>
                        <a:t>Connecting Together meeting x 2</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dirty="0">
                          <a:effectLst/>
                          <a:latin typeface="+mn-lt"/>
                        </a:rPr>
                        <a:t>146</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dirty="0">
                          <a:effectLst/>
                          <a:latin typeface="+mn-lt"/>
                        </a:rPr>
                        <a:t>1.5hrs</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dirty="0">
                          <a:effectLst/>
                          <a:latin typeface="+mn-lt"/>
                        </a:rPr>
                        <a:t>4.00hrs</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dirty="0">
                          <a:effectLst/>
                          <a:latin typeface="+mn-lt"/>
                        </a:rPr>
                        <a:t>ICB, PCN, care homes, home care</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4493559"/>
                  </a:ext>
                </a:extLst>
              </a:tr>
              <a:tr h="256464">
                <a:tc>
                  <a:txBody>
                    <a:bodyPr/>
                    <a:lstStyle/>
                    <a:p>
                      <a:pPr algn="l" fontAlgn="b"/>
                      <a:r>
                        <a:rPr lang="en-GB" sz="1200" u="none" strike="noStrike" dirty="0">
                          <a:effectLst/>
                          <a:latin typeface="+mn-lt"/>
                        </a:rPr>
                        <a:t>PCN SBARD training x 3</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20</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1.00hrs</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3.00hrs</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dirty="0">
                          <a:effectLst/>
                          <a:latin typeface="+mn-lt"/>
                        </a:rPr>
                        <a:t>Notts PCN staff</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10923072"/>
                  </a:ext>
                </a:extLst>
              </a:tr>
              <a:tr h="256464">
                <a:tc>
                  <a:txBody>
                    <a:bodyPr/>
                    <a:lstStyle/>
                    <a:p>
                      <a:pPr algn="l" fontAlgn="b"/>
                      <a:r>
                        <a:rPr lang="en-GB" sz="1200" u="none" strike="noStrike" dirty="0">
                          <a:effectLst/>
                          <a:latin typeface="+mn-lt"/>
                        </a:rPr>
                        <a:t>Care conference</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118</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7.00hrs</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7.00hrs</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59</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dirty="0">
                          <a:effectLst/>
                          <a:latin typeface="+mn-lt"/>
                        </a:rPr>
                        <a:t>Care homes, home care, ICB EHCH and Ageing Well teams, Adult Social care</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1977942"/>
                  </a:ext>
                </a:extLst>
              </a:tr>
              <a:tr h="256464">
                <a:tc>
                  <a:txBody>
                    <a:bodyPr/>
                    <a:lstStyle/>
                    <a:p>
                      <a:pPr algn="l" fontAlgn="b"/>
                      <a:r>
                        <a:rPr lang="en-GB" sz="1200" u="none" strike="noStrike" dirty="0">
                          <a:effectLst/>
                          <a:latin typeface="+mn-lt"/>
                        </a:rPr>
                        <a:t>Northants virtual training x 2</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625</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1.45hrs</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3.50hrs</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dirty="0">
                          <a:effectLst/>
                          <a:latin typeface="+mn-lt"/>
                        </a:rPr>
                        <a:t>134</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dirty="0">
                          <a:effectLst/>
                          <a:latin typeface="+mn-lt"/>
                        </a:rPr>
                        <a:t>Northants care homes, home care, ICB teams</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26442592"/>
                  </a:ext>
                </a:extLst>
              </a:tr>
              <a:tr h="256464">
                <a:tc>
                  <a:txBody>
                    <a:bodyPr/>
                    <a:lstStyle/>
                    <a:p>
                      <a:pPr algn="l" fontAlgn="b"/>
                      <a:r>
                        <a:rPr lang="en-GB" sz="1200" u="none" strike="noStrike" dirty="0">
                          <a:effectLst/>
                          <a:latin typeface="+mn-lt"/>
                        </a:rPr>
                        <a:t>Northants in person training</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25</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dirty="0">
                          <a:effectLst/>
                          <a:latin typeface="+mn-lt"/>
                        </a:rPr>
                        <a:t>2.00hrs</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a:effectLst/>
                          <a:latin typeface="+mn-lt"/>
                        </a:rPr>
                        <a:t>2.00hrs</a:t>
                      </a:r>
                      <a:endParaRPr lang="en-GB" sz="1200" b="0" i="0" u="none" strike="noStrike">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defTabSz="914400" rtl="0" eaLnBrk="1" fontAlgn="b" latinLnBrk="0" hangingPunct="1"/>
                      <a:r>
                        <a:rPr lang="en-GB" sz="1200" u="none" strike="noStrike" kern="1200" dirty="0">
                          <a:solidFill>
                            <a:schemeClr val="dk1"/>
                          </a:solidFill>
                          <a:effectLst/>
                          <a:latin typeface="+mn-lt"/>
                          <a:ea typeface="+mn-ea"/>
                          <a:cs typeface="+mn-cs"/>
                        </a:rPr>
                        <a:t>23</a:t>
                      </a: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GB" sz="1200" u="none" strike="noStrike" dirty="0">
                          <a:effectLst/>
                          <a:latin typeface="+mn-lt"/>
                        </a:rPr>
                        <a:t>Northants care homes, home care, ICB teams</a:t>
                      </a:r>
                      <a:endParaRPr lang="en-GB" sz="1200" b="0" i="0" u="none" strike="noStrike" dirty="0">
                        <a:solidFill>
                          <a:srgbClr val="000000"/>
                        </a:solidFill>
                        <a:effectLst/>
                        <a:latin typeface="+mn-lt"/>
                      </a:endParaRPr>
                    </a:p>
                  </a:txBody>
                  <a:tcPr marL="8763" marR="8763" marT="8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3651513"/>
                  </a:ext>
                </a:extLst>
              </a:tr>
            </a:tbl>
          </a:graphicData>
        </a:graphic>
      </p:graphicFrame>
    </p:spTree>
    <p:extLst>
      <p:ext uri="{BB962C8B-B14F-4D97-AF65-F5344CB8AC3E}">
        <p14:creationId xmlns:p14="http://schemas.microsoft.com/office/powerpoint/2010/main" val="937660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C9F92C52-3734-E14E-BA2D-321C2209989F}"/>
              </a:ext>
            </a:extLst>
          </p:cNvPr>
          <p:cNvCxnSpPr/>
          <p:nvPr/>
        </p:nvCxnSpPr>
        <p:spPr>
          <a:xfrm>
            <a:off x="843280" y="2133600"/>
            <a:ext cx="10505440" cy="0"/>
          </a:xfrm>
          <a:prstGeom prst="line">
            <a:avLst/>
          </a:prstGeom>
          <a:ln w="12700">
            <a:solidFill>
              <a:srgbClr val="E6007E"/>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43A43F11-92FE-6949-8698-5753F3AFF3B6}"/>
              </a:ext>
            </a:extLst>
          </p:cNvPr>
          <p:cNvPicPr>
            <a:picLocks noChangeAspect="1"/>
          </p:cNvPicPr>
          <p:nvPr/>
        </p:nvPicPr>
        <p:blipFill>
          <a:blip r:embed="rId2"/>
          <a:stretch>
            <a:fillRect/>
          </a:stretch>
        </p:blipFill>
        <p:spPr>
          <a:xfrm>
            <a:off x="-8790" y="2452725"/>
            <a:ext cx="12192000" cy="3898900"/>
          </a:xfrm>
          <a:prstGeom prst="rect">
            <a:avLst/>
          </a:prstGeom>
        </p:spPr>
      </p:pic>
      <p:sp>
        <p:nvSpPr>
          <p:cNvPr id="17" name="Rectangle 16">
            <a:extLst>
              <a:ext uri="{FF2B5EF4-FFF2-40B4-BE49-F238E27FC236}">
                <a16:creationId xmlns:a16="http://schemas.microsoft.com/office/drawing/2014/main" id="{3CF4F7BD-306C-EB46-8B97-F8FE01C52EAE}"/>
              </a:ext>
            </a:extLst>
          </p:cNvPr>
          <p:cNvSpPr/>
          <p:nvPr/>
        </p:nvSpPr>
        <p:spPr>
          <a:xfrm>
            <a:off x="0" y="6512560"/>
            <a:ext cx="12192000" cy="345440"/>
          </a:xfrm>
          <a:prstGeom prst="rect">
            <a:avLst/>
          </a:prstGeom>
          <a:solidFill>
            <a:srgbClr val="534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 name="Picture 29">
            <a:extLst>
              <a:ext uri="{FF2B5EF4-FFF2-40B4-BE49-F238E27FC236}">
                <a16:creationId xmlns:a16="http://schemas.microsoft.com/office/drawing/2014/main" id="{484BDFC2-4F90-ED47-88CD-1656283BD702}"/>
              </a:ext>
            </a:extLst>
          </p:cNvPr>
          <p:cNvPicPr>
            <a:picLocks noChangeAspect="1"/>
          </p:cNvPicPr>
          <p:nvPr/>
        </p:nvPicPr>
        <p:blipFill>
          <a:blip r:embed="rId3"/>
          <a:stretch>
            <a:fillRect/>
          </a:stretch>
        </p:blipFill>
        <p:spPr>
          <a:xfrm>
            <a:off x="8170103" y="1201617"/>
            <a:ext cx="4309866" cy="4204316"/>
          </a:xfrm>
          <a:prstGeom prst="rect">
            <a:avLst/>
          </a:prstGeom>
        </p:spPr>
      </p:pic>
      <p:pic>
        <p:nvPicPr>
          <p:cNvPr id="28" name="Picture 27">
            <a:extLst>
              <a:ext uri="{FF2B5EF4-FFF2-40B4-BE49-F238E27FC236}">
                <a16:creationId xmlns:a16="http://schemas.microsoft.com/office/drawing/2014/main" id="{1754A2CC-91D3-114C-8261-6179A8A86E42}"/>
              </a:ext>
            </a:extLst>
          </p:cNvPr>
          <p:cNvPicPr>
            <a:picLocks noChangeAspect="1"/>
          </p:cNvPicPr>
          <p:nvPr/>
        </p:nvPicPr>
        <p:blipFill>
          <a:blip r:embed="rId4"/>
          <a:stretch>
            <a:fillRect/>
          </a:stretch>
        </p:blipFill>
        <p:spPr>
          <a:xfrm>
            <a:off x="4068525" y="3166672"/>
            <a:ext cx="4190064" cy="4061118"/>
          </a:xfrm>
          <a:prstGeom prst="rect">
            <a:avLst/>
          </a:prstGeom>
        </p:spPr>
      </p:pic>
      <p:pic>
        <p:nvPicPr>
          <p:cNvPr id="26" name="Picture 25">
            <a:extLst>
              <a:ext uri="{FF2B5EF4-FFF2-40B4-BE49-F238E27FC236}">
                <a16:creationId xmlns:a16="http://schemas.microsoft.com/office/drawing/2014/main" id="{6D1112AA-E72A-7348-8606-A246E1C9472A}"/>
              </a:ext>
            </a:extLst>
          </p:cNvPr>
          <p:cNvPicPr>
            <a:picLocks noChangeAspect="1"/>
          </p:cNvPicPr>
          <p:nvPr/>
        </p:nvPicPr>
        <p:blipFill>
          <a:blip r:embed="rId5"/>
          <a:stretch>
            <a:fillRect/>
          </a:stretch>
        </p:blipFill>
        <p:spPr>
          <a:xfrm>
            <a:off x="-459228" y="1933363"/>
            <a:ext cx="4078554" cy="3984085"/>
          </a:xfrm>
          <a:prstGeom prst="rect">
            <a:avLst/>
          </a:prstGeom>
        </p:spPr>
      </p:pic>
      <p:pic>
        <p:nvPicPr>
          <p:cNvPr id="7" name="Picture 6">
            <a:extLst>
              <a:ext uri="{FF2B5EF4-FFF2-40B4-BE49-F238E27FC236}">
                <a16:creationId xmlns:a16="http://schemas.microsoft.com/office/drawing/2014/main" id="{F2C8D56E-CEB0-2144-94BD-185F0CB987D0}"/>
              </a:ext>
            </a:extLst>
          </p:cNvPr>
          <p:cNvPicPr>
            <a:picLocks noChangeAspect="1"/>
          </p:cNvPicPr>
          <p:nvPr/>
        </p:nvPicPr>
        <p:blipFill>
          <a:blip r:embed="rId6"/>
          <a:stretch>
            <a:fillRect/>
          </a:stretch>
        </p:blipFill>
        <p:spPr>
          <a:xfrm>
            <a:off x="10636250" y="278130"/>
            <a:ext cx="1282700" cy="977900"/>
          </a:xfrm>
          <a:prstGeom prst="rect">
            <a:avLst/>
          </a:prstGeom>
        </p:spPr>
      </p:pic>
      <p:pic>
        <p:nvPicPr>
          <p:cNvPr id="9" name="Picture 8">
            <a:extLst>
              <a:ext uri="{FF2B5EF4-FFF2-40B4-BE49-F238E27FC236}">
                <a16:creationId xmlns:a16="http://schemas.microsoft.com/office/drawing/2014/main" id="{846ACC9D-F035-514D-89A3-B1F2F9086B70}"/>
              </a:ext>
            </a:extLst>
          </p:cNvPr>
          <p:cNvPicPr>
            <a:picLocks noChangeAspect="1"/>
          </p:cNvPicPr>
          <p:nvPr/>
        </p:nvPicPr>
        <p:blipFill>
          <a:blip r:embed="rId7"/>
          <a:stretch>
            <a:fillRect/>
          </a:stretch>
        </p:blipFill>
        <p:spPr>
          <a:xfrm>
            <a:off x="9448800" y="5486400"/>
            <a:ext cx="2743200" cy="1371600"/>
          </a:xfrm>
          <a:prstGeom prst="rect">
            <a:avLst/>
          </a:prstGeom>
        </p:spPr>
      </p:pic>
      <p:sp>
        <p:nvSpPr>
          <p:cNvPr id="10" name="TextBox 9">
            <a:extLst>
              <a:ext uri="{FF2B5EF4-FFF2-40B4-BE49-F238E27FC236}">
                <a16:creationId xmlns:a16="http://schemas.microsoft.com/office/drawing/2014/main" id="{DF7BA63E-B5B9-004C-9BFA-E3D953E014E0}"/>
              </a:ext>
            </a:extLst>
          </p:cNvPr>
          <p:cNvSpPr txBox="1"/>
          <p:nvPr/>
        </p:nvSpPr>
        <p:spPr>
          <a:xfrm>
            <a:off x="751840" y="635000"/>
            <a:ext cx="6634480"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312885"/>
                </a:solidFill>
                <a:effectLst/>
                <a:uLnTx/>
                <a:uFillTx/>
                <a:latin typeface="Arial"/>
                <a:ea typeface="+mn-ea"/>
                <a:cs typeface="Arial"/>
              </a:rPr>
              <a:t>Deterioration tools, </a:t>
            </a:r>
            <a:br>
              <a:rPr kumimoji="0" lang="en-GB" sz="4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4000" b="1" i="0" u="none" strike="noStrike" kern="1200" cap="none" spc="0" normalizeH="0" baseline="0" noProof="0">
                <a:ln>
                  <a:noFill/>
                </a:ln>
                <a:solidFill>
                  <a:srgbClr val="312885"/>
                </a:solidFill>
                <a:effectLst/>
                <a:uLnTx/>
                <a:uFillTx/>
                <a:latin typeface="Arial"/>
                <a:ea typeface="+mn-ea"/>
                <a:cs typeface="Arial"/>
              </a:rPr>
              <a:t>why use them? </a:t>
            </a:r>
            <a:endParaRPr kumimoji="0" lang="en-GB" sz="4000" b="0" i="0" u="none" strike="noStrike" kern="1200" cap="none" spc="0" normalizeH="0" baseline="0" noProof="0">
              <a:ln>
                <a:noFill/>
              </a:ln>
              <a:solidFill>
                <a:srgbClr val="312885"/>
              </a:solidFill>
              <a:effectLst/>
              <a:uLnTx/>
              <a:uFillTx/>
              <a:latin typeface="Arial"/>
              <a:ea typeface="+mn-ea"/>
              <a:cs typeface="Arial"/>
            </a:endParaRPr>
          </a:p>
        </p:txBody>
      </p:sp>
      <p:sp>
        <p:nvSpPr>
          <p:cNvPr id="18" name="TextBox 17">
            <a:extLst>
              <a:ext uri="{FF2B5EF4-FFF2-40B4-BE49-F238E27FC236}">
                <a16:creationId xmlns:a16="http://schemas.microsoft.com/office/drawing/2014/main" id="{9E1A1563-8E24-D041-A9DE-D7790F11520B}"/>
              </a:ext>
            </a:extLst>
          </p:cNvPr>
          <p:cNvSpPr txBox="1"/>
          <p:nvPr/>
        </p:nvSpPr>
        <p:spPr>
          <a:xfrm>
            <a:off x="125270" y="2726436"/>
            <a:ext cx="2897987" cy="246221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a:ln>
                  <a:noFill/>
                </a:ln>
                <a:solidFill>
                  <a:prstClr val="white"/>
                </a:solidFill>
                <a:effectLst/>
                <a:uLnTx/>
                <a:uFillTx/>
                <a:latin typeface="Arial"/>
                <a:ea typeface="+mn-ea"/>
                <a:cs typeface="Arial"/>
              </a:rPr>
              <a:t>Training on spotting early signs of deterioration allows  prompt escalation &amp; response via primary care </a:t>
            </a:r>
          </a:p>
        </p:txBody>
      </p:sp>
      <p:sp>
        <p:nvSpPr>
          <p:cNvPr id="19" name="TextBox 18">
            <a:extLst>
              <a:ext uri="{FF2B5EF4-FFF2-40B4-BE49-F238E27FC236}">
                <a16:creationId xmlns:a16="http://schemas.microsoft.com/office/drawing/2014/main" id="{8EDF3EF3-420B-C04B-8951-6FD95030D735}"/>
              </a:ext>
            </a:extLst>
          </p:cNvPr>
          <p:cNvSpPr txBox="1"/>
          <p:nvPr/>
        </p:nvSpPr>
        <p:spPr>
          <a:xfrm>
            <a:off x="4637550" y="4056436"/>
            <a:ext cx="2916899" cy="246221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Reducing avoidable conveyances to hospitals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inpatient stays with the associated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deconditioning of residents. </a:t>
            </a:r>
          </a:p>
        </p:txBody>
      </p:sp>
      <p:sp>
        <p:nvSpPr>
          <p:cNvPr id="20" name="TextBox 19">
            <a:extLst>
              <a:ext uri="{FF2B5EF4-FFF2-40B4-BE49-F238E27FC236}">
                <a16:creationId xmlns:a16="http://schemas.microsoft.com/office/drawing/2014/main" id="{3284D896-BBDF-E64F-A0FD-696E6A746CEE}"/>
              </a:ext>
            </a:extLst>
          </p:cNvPr>
          <p:cNvSpPr txBox="1"/>
          <p:nvPr/>
        </p:nvSpPr>
        <p:spPr>
          <a:xfrm>
            <a:off x="8854179" y="2255865"/>
            <a:ext cx="2914019"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Extend training to Domiciliary Care and GP-registered carers to keep people safe in their own homes</a:t>
            </a:r>
          </a:p>
        </p:txBody>
      </p:sp>
      <p:pic>
        <p:nvPicPr>
          <p:cNvPr id="40" name="Picture 39">
            <a:extLst>
              <a:ext uri="{FF2B5EF4-FFF2-40B4-BE49-F238E27FC236}">
                <a16:creationId xmlns:a16="http://schemas.microsoft.com/office/drawing/2014/main" id="{4A1B9696-1EEC-F547-924C-2304BFDD9DA9}"/>
              </a:ext>
            </a:extLst>
          </p:cNvPr>
          <p:cNvPicPr>
            <a:picLocks noChangeAspect="1"/>
          </p:cNvPicPr>
          <p:nvPr/>
        </p:nvPicPr>
        <p:blipFill>
          <a:blip r:embed="rId8"/>
          <a:stretch>
            <a:fillRect/>
          </a:stretch>
        </p:blipFill>
        <p:spPr>
          <a:xfrm>
            <a:off x="2451638" y="4379523"/>
            <a:ext cx="165100" cy="190500"/>
          </a:xfrm>
          <a:prstGeom prst="rect">
            <a:avLst/>
          </a:prstGeom>
        </p:spPr>
      </p:pic>
      <p:pic>
        <p:nvPicPr>
          <p:cNvPr id="48" name="Picture 47">
            <a:extLst>
              <a:ext uri="{FF2B5EF4-FFF2-40B4-BE49-F238E27FC236}">
                <a16:creationId xmlns:a16="http://schemas.microsoft.com/office/drawing/2014/main" id="{4E764E95-E247-5844-A479-BF1046E3181B}"/>
              </a:ext>
            </a:extLst>
          </p:cNvPr>
          <p:cNvPicPr>
            <a:picLocks noChangeAspect="1"/>
          </p:cNvPicPr>
          <p:nvPr/>
        </p:nvPicPr>
        <p:blipFill>
          <a:blip r:embed="rId9"/>
          <a:stretch>
            <a:fillRect/>
          </a:stretch>
        </p:blipFill>
        <p:spPr>
          <a:xfrm rot="19730106">
            <a:off x="3466532" y="4065445"/>
            <a:ext cx="610466" cy="693711"/>
          </a:xfrm>
          <a:prstGeom prst="rect">
            <a:avLst/>
          </a:prstGeom>
        </p:spPr>
      </p:pic>
      <p:pic>
        <p:nvPicPr>
          <p:cNvPr id="50" name="Picture 49">
            <a:extLst>
              <a:ext uri="{FF2B5EF4-FFF2-40B4-BE49-F238E27FC236}">
                <a16:creationId xmlns:a16="http://schemas.microsoft.com/office/drawing/2014/main" id="{45489B83-08A3-A94D-9241-5E2BCB5F0DAC}"/>
              </a:ext>
            </a:extLst>
          </p:cNvPr>
          <p:cNvPicPr>
            <a:picLocks noChangeAspect="1"/>
          </p:cNvPicPr>
          <p:nvPr/>
        </p:nvPicPr>
        <p:blipFill>
          <a:blip r:embed="rId10"/>
          <a:stretch>
            <a:fillRect/>
          </a:stretch>
        </p:blipFill>
        <p:spPr>
          <a:xfrm rot="694942">
            <a:off x="7992558" y="4202444"/>
            <a:ext cx="483536" cy="504559"/>
          </a:xfrm>
          <a:prstGeom prst="rect">
            <a:avLst/>
          </a:prstGeom>
        </p:spPr>
      </p:pic>
    </p:spTree>
    <p:extLst>
      <p:ext uri="{BB962C8B-B14F-4D97-AF65-F5344CB8AC3E}">
        <p14:creationId xmlns:p14="http://schemas.microsoft.com/office/powerpoint/2010/main" val="1565695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DE4F13-5955-4546-892E-958B00446E4B}"/>
              </a:ext>
            </a:extLst>
          </p:cNvPr>
          <p:cNvPicPr>
            <a:picLocks noChangeAspect="1"/>
          </p:cNvPicPr>
          <p:nvPr/>
        </p:nvPicPr>
        <p:blipFill>
          <a:blip r:embed="rId3"/>
          <a:stretch>
            <a:fillRect/>
          </a:stretch>
        </p:blipFill>
        <p:spPr>
          <a:xfrm>
            <a:off x="-70556" y="1533172"/>
            <a:ext cx="12192000" cy="4508500"/>
          </a:xfrm>
          <a:prstGeom prst="rect">
            <a:avLst/>
          </a:prstGeom>
        </p:spPr>
      </p:pic>
      <p:sp>
        <p:nvSpPr>
          <p:cNvPr id="4" name="Rounded Rectangle 3">
            <a:extLst>
              <a:ext uri="{FF2B5EF4-FFF2-40B4-BE49-F238E27FC236}">
                <a16:creationId xmlns:a16="http://schemas.microsoft.com/office/drawing/2014/main" id="{2B5E9838-F42F-DB4F-AAA8-2B167306BA5D}"/>
              </a:ext>
            </a:extLst>
          </p:cNvPr>
          <p:cNvSpPr/>
          <p:nvPr/>
        </p:nvSpPr>
        <p:spPr>
          <a:xfrm>
            <a:off x="843280" y="1972806"/>
            <a:ext cx="1788709" cy="2772189"/>
          </a:xfrm>
          <a:prstGeom prst="roundRect">
            <a:avLst/>
          </a:prstGeom>
          <a:solidFill>
            <a:schemeClr val="bg1"/>
          </a:solidFill>
          <a:ln w="12700">
            <a:solidFill>
              <a:srgbClr val="3128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ounded Rectangle 36">
            <a:extLst>
              <a:ext uri="{FF2B5EF4-FFF2-40B4-BE49-F238E27FC236}">
                <a16:creationId xmlns:a16="http://schemas.microsoft.com/office/drawing/2014/main" id="{2CE7A889-E106-494A-9259-2CFBCB3F5A11}"/>
              </a:ext>
            </a:extLst>
          </p:cNvPr>
          <p:cNvSpPr/>
          <p:nvPr/>
        </p:nvSpPr>
        <p:spPr>
          <a:xfrm>
            <a:off x="843280" y="5106944"/>
            <a:ext cx="1788709" cy="1237903"/>
          </a:xfrm>
          <a:prstGeom prst="roundRect">
            <a:avLst/>
          </a:prstGeom>
          <a:solidFill>
            <a:schemeClr val="bg1"/>
          </a:solidFill>
          <a:ln w="12700">
            <a:solidFill>
              <a:srgbClr val="E6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ounded Rectangle 39">
            <a:extLst>
              <a:ext uri="{FF2B5EF4-FFF2-40B4-BE49-F238E27FC236}">
                <a16:creationId xmlns:a16="http://schemas.microsoft.com/office/drawing/2014/main" id="{85A403C0-6D21-CB4D-9D66-0EB4E3BD95D8}"/>
              </a:ext>
            </a:extLst>
          </p:cNvPr>
          <p:cNvSpPr/>
          <p:nvPr/>
        </p:nvSpPr>
        <p:spPr>
          <a:xfrm>
            <a:off x="3003959" y="3428386"/>
            <a:ext cx="1788709" cy="2261062"/>
          </a:xfrm>
          <a:prstGeom prst="roundRect">
            <a:avLst/>
          </a:prstGeom>
          <a:solidFill>
            <a:schemeClr val="bg1"/>
          </a:solidFill>
          <a:ln w="12700">
            <a:solidFill>
              <a:srgbClr val="FFCA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Calibri"/>
              </a:rPr>
              <a:t>System</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1" name="Rounded Rectangle 40">
            <a:extLst>
              <a:ext uri="{FF2B5EF4-FFF2-40B4-BE49-F238E27FC236}">
                <a16:creationId xmlns:a16="http://schemas.microsoft.com/office/drawing/2014/main" id="{EC21058C-FCBF-A84B-B205-FB5B90AE1FCB}"/>
              </a:ext>
            </a:extLst>
          </p:cNvPr>
          <p:cNvSpPr/>
          <p:nvPr/>
        </p:nvSpPr>
        <p:spPr>
          <a:xfrm>
            <a:off x="5192858" y="1972807"/>
            <a:ext cx="1788709" cy="1820718"/>
          </a:xfrm>
          <a:prstGeom prst="roundRect">
            <a:avLst/>
          </a:prstGeom>
          <a:solidFill>
            <a:schemeClr val="bg1"/>
          </a:solidFill>
          <a:ln w="12700">
            <a:solidFill>
              <a:srgbClr val="36A9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ounded Rectangle 41">
            <a:extLst>
              <a:ext uri="{FF2B5EF4-FFF2-40B4-BE49-F238E27FC236}">
                <a16:creationId xmlns:a16="http://schemas.microsoft.com/office/drawing/2014/main" id="{62FADC2A-5816-0640-B9A5-E78959D54537}"/>
              </a:ext>
            </a:extLst>
          </p:cNvPr>
          <p:cNvSpPr/>
          <p:nvPr/>
        </p:nvSpPr>
        <p:spPr>
          <a:xfrm>
            <a:off x="7367648" y="1972807"/>
            <a:ext cx="1788709" cy="1820718"/>
          </a:xfrm>
          <a:prstGeom prst="roundRect">
            <a:avLst/>
          </a:prstGeom>
          <a:solidFill>
            <a:schemeClr val="bg1"/>
          </a:solidFill>
          <a:ln w="12700">
            <a:solidFill>
              <a:srgbClr val="E60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ounded Rectangle 43">
            <a:extLst>
              <a:ext uri="{FF2B5EF4-FFF2-40B4-BE49-F238E27FC236}">
                <a16:creationId xmlns:a16="http://schemas.microsoft.com/office/drawing/2014/main" id="{DB20C812-2045-744C-84C6-1C11241CFD74}"/>
              </a:ext>
            </a:extLst>
          </p:cNvPr>
          <p:cNvSpPr/>
          <p:nvPr/>
        </p:nvSpPr>
        <p:spPr>
          <a:xfrm>
            <a:off x="5192858" y="4357661"/>
            <a:ext cx="1788709" cy="1820718"/>
          </a:xfrm>
          <a:prstGeom prst="roundRect">
            <a:avLst/>
          </a:prstGeom>
          <a:solidFill>
            <a:schemeClr val="bg1"/>
          </a:solidFill>
          <a:ln w="12700">
            <a:solidFill>
              <a:srgbClr val="95C2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ounded Rectangle 44">
            <a:extLst>
              <a:ext uri="{FF2B5EF4-FFF2-40B4-BE49-F238E27FC236}">
                <a16:creationId xmlns:a16="http://schemas.microsoft.com/office/drawing/2014/main" id="{486EC9C9-D2DC-2D4F-B1B5-126CCD612397}"/>
              </a:ext>
            </a:extLst>
          </p:cNvPr>
          <p:cNvSpPr/>
          <p:nvPr/>
        </p:nvSpPr>
        <p:spPr>
          <a:xfrm>
            <a:off x="7367648" y="4357661"/>
            <a:ext cx="1788709" cy="1820718"/>
          </a:xfrm>
          <a:prstGeom prst="roundRect">
            <a:avLst/>
          </a:prstGeom>
          <a:solidFill>
            <a:schemeClr val="bg1"/>
          </a:solidFill>
          <a:ln w="12700">
            <a:solidFill>
              <a:srgbClr val="F39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ounded Rectangle 46">
            <a:extLst>
              <a:ext uri="{FF2B5EF4-FFF2-40B4-BE49-F238E27FC236}">
                <a16:creationId xmlns:a16="http://schemas.microsoft.com/office/drawing/2014/main" id="{C033D790-C122-1D41-90CE-5520AD890DCD}"/>
              </a:ext>
            </a:extLst>
          </p:cNvPr>
          <p:cNvSpPr/>
          <p:nvPr/>
        </p:nvSpPr>
        <p:spPr>
          <a:xfrm>
            <a:off x="9554794" y="1972807"/>
            <a:ext cx="1788709" cy="2384854"/>
          </a:xfrm>
          <a:prstGeom prst="roundRect">
            <a:avLst/>
          </a:prstGeom>
          <a:solidFill>
            <a:schemeClr val="bg1"/>
          </a:solidFill>
          <a:ln w="12700">
            <a:solidFill>
              <a:srgbClr val="534A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C9F92C52-3734-E14E-BA2D-321C2209989F}"/>
              </a:ext>
            </a:extLst>
          </p:cNvPr>
          <p:cNvCxnSpPr/>
          <p:nvPr/>
        </p:nvCxnSpPr>
        <p:spPr>
          <a:xfrm>
            <a:off x="843280" y="1524000"/>
            <a:ext cx="10505440" cy="0"/>
          </a:xfrm>
          <a:prstGeom prst="line">
            <a:avLst/>
          </a:prstGeom>
          <a:ln w="12700">
            <a:solidFill>
              <a:srgbClr val="E6007E"/>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3CF4F7BD-306C-EB46-8B97-F8FE01C52EAE}"/>
              </a:ext>
            </a:extLst>
          </p:cNvPr>
          <p:cNvSpPr/>
          <p:nvPr/>
        </p:nvSpPr>
        <p:spPr>
          <a:xfrm>
            <a:off x="0" y="6512560"/>
            <a:ext cx="12192000" cy="345440"/>
          </a:xfrm>
          <a:prstGeom prst="rect">
            <a:avLst/>
          </a:prstGeom>
          <a:solidFill>
            <a:srgbClr val="534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F2C8D56E-CEB0-2144-94BD-185F0CB987D0}"/>
              </a:ext>
            </a:extLst>
          </p:cNvPr>
          <p:cNvPicPr>
            <a:picLocks noChangeAspect="1"/>
          </p:cNvPicPr>
          <p:nvPr/>
        </p:nvPicPr>
        <p:blipFill>
          <a:blip r:embed="rId4"/>
          <a:stretch>
            <a:fillRect/>
          </a:stretch>
        </p:blipFill>
        <p:spPr>
          <a:xfrm>
            <a:off x="10636250" y="278130"/>
            <a:ext cx="1282700" cy="977900"/>
          </a:xfrm>
          <a:prstGeom prst="rect">
            <a:avLst/>
          </a:prstGeom>
        </p:spPr>
      </p:pic>
      <p:pic>
        <p:nvPicPr>
          <p:cNvPr id="9" name="Picture 8">
            <a:extLst>
              <a:ext uri="{FF2B5EF4-FFF2-40B4-BE49-F238E27FC236}">
                <a16:creationId xmlns:a16="http://schemas.microsoft.com/office/drawing/2014/main" id="{846ACC9D-F035-514D-89A3-B1F2F9086B70}"/>
              </a:ext>
            </a:extLst>
          </p:cNvPr>
          <p:cNvPicPr>
            <a:picLocks noChangeAspect="1"/>
          </p:cNvPicPr>
          <p:nvPr/>
        </p:nvPicPr>
        <p:blipFill>
          <a:blip r:embed="rId5"/>
          <a:stretch>
            <a:fillRect/>
          </a:stretch>
        </p:blipFill>
        <p:spPr>
          <a:xfrm>
            <a:off x="9448800" y="5486400"/>
            <a:ext cx="2743200" cy="1371600"/>
          </a:xfrm>
          <a:prstGeom prst="rect">
            <a:avLst/>
          </a:prstGeom>
        </p:spPr>
      </p:pic>
      <p:sp>
        <p:nvSpPr>
          <p:cNvPr id="10" name="TextBox 9">
            <a:extLst>
              <a:ext uri="{FF2B5EF4-FFF2-40B4-BE49-F238E27FC236}">
                <a16:creationId xmlns:a16="http://schemas.microsoft.com/office/drawing/2014/main" id="{DF7BA63E-B5B9-004C-9BFA-E3D953E014E0}"/>
              </a:ext>
            </a:extLst>
          </p:cNvPr>
          <p:cNvSpPr txBox="1"/>
          <p:nvPr/>
        </p:nvSpPr>
        <p:spPr>
          <a:xfrm>
            <a:off x="751840" y="635000"/>
            <a:ext cx="663448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Benefits</a:t>
            </a:r>
            <a:endParaRPr kumimoji="0" lang="en-GB" sz="40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49364E65-A81C-264C-93B2-1568CD42D56C}"/>
              </a:ext>
            </a:extLst>
          </p:cNvPr>
          <p:cNvSpPr txBox="1"/>
          <p:nvPr/>
        </p:nvSpPr>
        <p:spPr>
          <a:xfrm>
            <a:off x="843280" y="2347784"/>
            <a:ext cx="1788709" cy="2092881"/>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312885"/>
                </a:solidFill>
                <a:effectLst/>
                <a:uLnTx/>
                <a:uFillTx/>
                <a:latin typeface="Arial"/>
                <a:ea typeface="+mn-ea"/>
                <a:cs typeface="Arial"/>
              </a:rPr>
              <a:t>Increased staff </a:t>
            </a:r>
            <a:br>
              <a:rPr kumimoji="0" lang="en-GB" sz="13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a:ea typeface="+mn-ea"/>
                <a:cs typeface="Arial"/>
              </a:rPr>
              <a:t>confidence with care staff feeling better able to advocate for their residents and present concerns professionally and confidently to clinicians </a:t>
            </a:r>
          </a:p>
        </p:txBody>
      </p:sp>
      <p:sp>
        <p:nvSpPr>
          <p:cNvPr id="48" name="TextBox 47">
            <a:extLst>
              <a:ext uri="{FF2B5EF4-FFF2-40B4-BE49-F238E27FC236}">
                <a16:creationId xmlns:a16="http://schemas.microsoft.com/office/drawing/2014/main" id="{4D33150D-0137-3D47-868F-775306C4E6B5}"/>
              </a:ext>
            </a:extLst>
          </p:cNvPr>
          <p:cNvSpPr txBox="1"/>
          <p:nvPr/>
        </p:nvSpPr>
        <p:spPr>
          <a:xfrm>
            <a:off x="843280" y="5449331"/>
            <a:ext cx="1788709" cy="89255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312885"/>
                </a:solidFill>
                <a:effectLst/>
                <a:uLnTx/>
                <a:uFillTx/>
                <a:latin typeface="Arial"/>
                <a:ea typeface="+mn-ea"/>
                <a:cs typeface="Arial"/>
              </a:rPr>
              <a:t>Increased staff </a:t>
            </a:r>
            <a:br>
              <a:rPr kumimoji="0" lang="en-GB" sz="13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a:ea typeface="+mn-ea"/>
                <a:cs typeface="Arial"/>
              </a:rPr>
              <a:t>job satisfaction and skill set improving retention</a:t>
            </a:r>
            <a:endPar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49" name="TextBox 48">
            <a:extLst>
              <a:ext uri="{FF2B5EF4-FFF2-40B4-BE49-F238E27FC236}">
                <a16:creationId xmlns:a16="http://schemas.microsoft.com/office/drawing/2014/main" id="{B3E33AA1-2BE3-4044-B5EB-0E7C3CC3B271}"/>
              </a:ext>
            </a:extLst>
          </p:cNvPr>
          <p:cNvSpPr txBox="1"/>
          <p:nvPr/>
        </p:nvSpPr>
        <p:spPr>
          <a:xfrm>
            <a:off x="3072759" y="3958587"/>
            <a:ext cx="1718154" cy="129266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dirty="0">
                <a:ln>
                  <a:noFill/>
                </a:ln>
                <a:solidFill>
                  <a:srgbClr val="312885"/>
                </a:solidFill>
                <a:effectLst/>
                <a:uLnTx/>
                <a:uFillTx/>
                <a:latin typeface="Arial"/>
                <a:ea typeface="+mn-ea"/>
                <a:cs typeface="Arial"/>
              </a:rPr>
              <a:t>System cost savings with reduced 999 calls and ambulance call outs, conveyances and hospital stays</a:t>
            </a:r>
            <a:endParaRPr kumimoji="0" lang="en-GB" sz="1300" b="1" i="0" u="none" strike="noStrike" kern="1200" cap="none" spc="0" normalizeH="0" baseline="0" noProof="0" dirty="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50" name="TextBox 49">
            <a:extLst>
              <a:ext uri="{FF2B5EF4-FFF2-40B4-BE49-F238E27FC236}">
                <a16:creationId xmlns:a16="http://schemas.microsoft.com/office/drawing/2014/main" id="{51F7DFAD-3305-2048-9655-BC8ADC2CBE15}"/>
              </a:ext>
            </a:extLst>
          </p:cNvPr>
          <p:cNvSpPr txBox="1"/>
          <p:nvPr/>
        </p:nvSpPr>
        <p:spPr>
          <a:xfrm>
            <a:off x="5118716" y="2335428"/>
            <a:ext cx="1961703" cy="12926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Reduction in incidents including safeguarding referrals – saving staff time as well as improving patient safety</a:t>
            </a:r>
            <a:endPar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51" name="TextBox 50">
            <a:extLst>
              <a:ext uri="{FF2B5EF4-FFF2-40B4-BE49-F238E27FC236}">
                <a16:creationId xmlns:a16="http://schemas.microsoft.com/office/drawing/2014/main" id="{F9CBE5E6-A389-B245-AE8B-51582DB9AEF0}"/>
              </a:ext>
            </a:extLst>
          </p:cNvPr>
          <p:cNvSpPr txBox="1"/>
          <p:nvPr/>
        </p:nvSpPr>
        <p:spPr>
          <a:xfrm>
            <a:off x="5118716" y="4732639"/>
            <a:ext cx="1961703" cy="12926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CQC –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evidencing use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of a managing deterioration tool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is viewed very positively by CQC</a:t>
            </a:r>
            <a:endPar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52" name="TextBox 51">
            <a:extLst>
              <a:ext uri="{FF2B5EF4-FFF2-40B4-BE49-F238E27FC236}">
                <a16:creationId xmlns:a16="http://schemas.microsoft.com/office/drawing/2014/main" id="{8984AEA2-9821-1344-94A5-7F78F0D167C7}"/>
              </a:ext>
            </a:extLst>
          </p:cNvPr>
          <p:cNvSpPr txBox="1"/>
          <p:nvPr/>
        </p:nvSpPr>
        <p:spPr>
          <a:xfrm>
            <a:off x="7281148" y="2335428"/>
            <a:ext cx="1961703" cy="12926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Financial savings including from staff time when having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to accompany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a resident to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hospital</a:t>
            </a:r>
            <a:endPar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53" name="TextBox 52">
            <a:extLst>
              <a:ext uri="{FF2B5EF4-FFF2-40B4-BE49-F238E27FC236}">
                <a16:creationId xmlns:a16="http://schemas.microsoft.com/office/drawing/2014/main" id="{5E61A9D6-503E-3E46-97B4-AEE1DE2C0174}"/>
              </a:ext>
            </a:extLst>
          </p:cNvPr>
          <p:cNvSpPr txBox="1"/>
          <p:nvPr/>
        </p:nvSpPr>
        <p:spPr>
          <a:xfrm>
            <a:off x="7293506" y="4732639"/>
            <a:ext cx="1961703"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More residents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able to stay in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their preferred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place of care</a:t>
            </a:r>
            <a:endPar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sp>
        <p:nvSpPr>
          <p:cNvPr id="54" name="TextBox 53">
            <a:extLst>
              <a:ext uri="{FF2B5EF4-FFF2-40B4-BE49-F238E27FC236}">
                <a16:creationId xmlns:a16="http://schemas.microsoft.com/office/drawing/2014/main" id="{5E638E67-283E-A84B-A90C-68E1C2659FDC}"/>
              </a:ext>
            </a:extLst>
          </p:cNvPr>
          <p:cNvSpPr txBox="1"/>
          <p:nvPr/>
        </p:nvSpPr>
        <p:spPr>
          <a:xfrm>
            <a:off x="9480650" y="2335428"/>
            <a:ext cx="1961703" cy="18928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Extending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training to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Domiciliary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care and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supported living supports strategy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to keep people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safe in their </a:t>
            </a:r>
            <a:b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br>
            <a:r>
              <a:rPr kumimoji="0" lang="en-GB" sz="1300" b="1"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rPr>
              <a:t>own home</a:t>
            </a:r>
            <a:endParaRPr kumimoji="0" lang="en-GB" sz="1300" b="0" i="0" u="none" strike="noStrike" kern="1200" cap="none" spc="0" normalizeH="0" baseline="0" noProof="0">
              <a:ln>
                <a:noFill/>
              </a:ln>
              <a:solidFill>
                <a:srgbClr val="312885"/>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62672906-7C96-314A-817F-A3CD3CFD14BC}"/>
              </a:ext>
            </a:extLst>
          </p:cNvPr>
          <p:cNvPicPr>
            <a:picLocks noChangeAspect="1"/>
          </p:cNvPicPr>
          <p:nvPr/>
        </p:nvPicPr>
        <p:blipFill>
          <a:blip r:embed="rId6"/>
          <a:stretch>
            <a:fillRect/>
          </a:stretch>
        </p:blipFill>
        <p:spPr>
          <a:xfrm>
            <a:off x="1355948" y="1649628"/>
            <a:ext cx="812800" cy="685800"/>
          </a:xfrm>
          <a:prstGeom prst="rect">
            <a:avLst/>
          </a:prstGeom>
        </p:spPr>
      </p:pic>
      <p:sp>
        <p:nvSpPr>
          <p:cNvPr id="16" name="TextBox 15">
            <a:extLst>
              <a:ext uri="{FF2B5EF4-FFF2-40B4-BE49-F238E27FC236}">
                <a16:creationId xmlns:a16="http://schemas.microsoft.com/office/drawing/2014/main" id="{6836087E-8F41-B540-AE36-B81A382FE71C}"/>
              </a:ext>
            </a:extLst>
          </p:cNvPr>
          <p:cNvSpPr txBox="1"/>
          <p:nvPr/>
        </p:nvSpPr>
        <p:spPr>
          <a:xfrm>
            <a:off x="1355948" y="1836522"/>
            <a:ext cx="8128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CA00"/>
                </a:solidFill>
                <a:effectLst/>
                <a:uLnTx/>
                <a:uFillTx/>
                <a:latin typeface="Arial" panose="020B0604020202020204" pitchFamily="34" charset="0"/>
                <a:ea typeface="+mn-ea"/>
                <a:cs typeface="Arial" panose="020B0604020202020204" pitchFamily="34" charset="0"/>
              </a:rPr>
              <a:t>1.</a:t>
            </a:r>
          </a:p>
        </p:txBody>
      </p:sp>
      <p:pic>
        <p:nvPicPr>
          <p:cNvPr id="55" name="Picture 54">
            <a:extLst>
              <a:ext uri="{FF2B5EF4-FFF2-40B4-BE49-F238E27FC236}">
                <a16:creationId xmlns:a16="http://schemas.microsoft.com/office/drawing/2014/main" id="{244CC244-5FE7-BE43-A6BB-A1F8BB3703E6}"/>
              </a:ext>
            </a:extLst>
          </p:cNvPr>
          <p:cNvPicPr>
            <a:picLocks noChangeAspect="1"/>
          </p:cNvPicPr>
          <p:nvPr/>
        </p:nvPicPr>
        <p:blipFill>
          <a:blip r:embed="rId7"/>
          <a:stretch>
            <a:fillRect/>
          </a:stretch>
        </p:blipFill>
        <p:spPr>
          <a:xfrm>
            <a:off x="1355948" y="4715266"/>
            <a:ext cx="812800" cy="685800"/>
          </a:xfrm>
          <a:prstGeom prst="rect">
            <a:avLst/>
          </a:prstGeom>
        </p:spPr>
      </p:pic>
      <p:sp>
        <p:nvSpPr>
          <p:cNvPr id="56" name="TextBox 55">
            <a:extLst>
              <a:ext uri="{FF2B5EF4-FFF2-40B4-BE49-F238E27FC236}">
                <a16:creationId xmlns:a16="http://schemas.microsoft.com/office/drawing/2014/main" id="{AD6136FA-E54F-DF45-801D-5FF3E221F39C}"/>
              </a:ext>
            </a:extLst>
          </p:cNvPr>
          <p:cNvSpPr txBox="1"/>
          <p:nvPr/>
        </p:nvSpPr>
        <p:spPr>
          <a:xfrm>
            <a:off x="1355948" y="4999852"/>
            <a:ext cx="8128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p>
        </p:txBody>
      </p:sp>
      <p:pic>
        <p:nvPicPr>
          <p:cNvPr id="57" name="Picture 56">
            <a:extLst>
              <a:ext uri="{FF2B5EF4-FFF2-40B4-BE49-F238E27FC236}">
                <a16:creationId xmlns:a16="http://schemas.microsoft.com/office/drawing/2014/main" id="{72D63E75-67DE-D84C-AD99-90AC3DF6BA47}"/>
              </a:ext>
            </a:extLst>
          </p:cNvPr>
          <p:cNvPicPr>
            <a:picLocks noChangeAspect="1"/>
          </p:cNvPicPr>
          <p:nvPr/>
        </p:nvPicPr>
        <p:blipFill>
          <a:blip r:embed="rId8"/>
          <a:stretch>
            <a:fillRect/>
          </a:stretch>
        </p:blipFill>
        <p:spPr>
          <a:xfrm>
            <a:off x="3488404" y="2840606"/>
            <a:ext cx="812800" cy="685800"/>
          </a:xfrm>
          <a:prstGeom prst="rect">
            <a:avLst/>
          </a:prstGeom>
        </p:spPr>
      </p:pic>
      <p:pic>
        <p:nvPicPr>
          <p:cNvPr id="59" name="Picture 58">
            <a:extLst>
              <a:ext uri="{FF2B5EF4-FFF2-40B4-BE49-F238E27FC236}">
                <a16:creationId xmlns:a16="http://schemas.microsoft.com/office/drawing/2014/main" id="{A451DA57-CDB2-074C-A087-8CA253CF9FD5}"/>
              </a:ext>
            </a:extLst>
          </p:cNvPr>
          <p:cNvPicPr>
            <a:picLocks noChangeAspect="1"/>
          </p:cNvPicPr>
          <p:nvPr/>
        </p:nvPicPr>
        <p:blipFill>
          <a:blip r:embed="rId9"/>
          <a:stretch>
            <a:fillRect/>
          </a:stretch>
        </p:blipFill>
        <p:spPr>
          <a:xfrm>
            <a:off x="5705526" y="1649628"/>
            <a:ext cx="812800" cy="685800"/>
          </a:xfrm>
          <a:prstGeom prst="rect">
            <a:avLst/>
          </a:prstGeom>
        </p:spPr>
      </p:pic>
      <p:sp>
        <p:nvSpPr>
          <p:cNvPr id="60" name="TextBox 59">
            <a:extLst>
              <a:ext uri="{FF2B5EF4-FFF2-40B4-BE49-F238E27FC236}">
                <a16:creationId xmlns:a16="http://schemas.microsoft.com/office/drawing/2014/main" id="{C4955DCB-7C42-B140-85AA-934D06087DEB}"/>
              </a:ext>
            </a:extLst>
          </p:cNvPr>
          <p:cNvSpPr txBox="1"/>
          <p:nvPr/>
        </p:nvSpPr>
        <p:spPr>
          <a:xfrm>
            <a:off x="5705526" y="1836522"/>
            <a:ext cx="8128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4.</a:t>
            </a:r>
          </a:p>
        </p:txBody>
      </p:sp>
      <p:pic>
        <p:nvPicPr>
          <p:cNvPr id="61" name="Picture 60">
            <a:extLst>
              <a:ext uri="{FF2B5EF4-FFF2-40B4-BE49-F238E27FC236}">
                <a16:creationId xmlns:a16="http://schemas.microsoft.com/office/drawing/2014/main" id="{9CE23746-E26E-2B4F-B376-C32625A6A7C3}"/>
              </a:ext>
            </a:extLst>
          </p:cNvPr>
          <p:cNvPicPr>
            <a:picLocks noChangeAspect="1"/>
          </p:cNvPicPr>
          <p:nvPr/>
        </p:nvPicPr>
        <p:blipFill>
          <a:blip r:embed="rId10"/>
          <a:stretch>
            <a:fillRect/>
          </a:stretch>
        </p:blipFill>
        <p:spPr>
          <a:xfrm>
            <a:off x="5705526" y="4034482"/>
            <a:ext cx="812800" cy="685800"/>
          </a:xfrm>
          <a:prstGeom prst="rect">
            <a:avLst/>
          </a:prstGeom>
        </p:spPr>
      </p:pic>
      <p:sp>
        <p:nvSpPr>
          <p:cNvPr id="62" name="TextBox 61">
            <a:extLst>
              <a:ext uri="{FF2B5EF4-FFF2-40B4-BE49-F238E27FC236}">
                <a16:creationId xmlns:a16="http://schemas.microsoft.com/office/drawing/2014/main" id="{C76C7A4F-9722-A843-885E-74A1A20BF0C3}"/>
              </a:ext>
            </a:extLst>
          </p:cNvPr>
          <p:cNvSpPr txBox="1"/>
          <p:nvPr/>
        </p:nvSpPr>
        <p:spPr>
          <a:xfrm>
            <a:off x="5705526" y="4221376"/>
            <a:ext cx="8128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5.</a:t>
            </a:r>
          </a:p>
        </p:txBody>
      </p:sp>
      <p:pic>
        <p:nvPicPr>
          <p:cNvPr id="65" name="Picture 64">
            <a:extLst>
              <a:ext uri="{FF2B5EF4-FFF2-40B4-BE49-F238E27FC236}">
                <a16:creationId xmlns:a16="http://schemas.microsoft.com/office/drawing/2014/main" id="{E2957F0A-895D-3D45-9AD5-4D25B812389C}"/>
              </a:ext>
            </a:extLst>
          </p:cNvPr>
          <p:cNvPicPr>
            <a:picLocks noChangeAspect="1"/>
          </p:cNvPicPr>
          <p:nvPr/>
        </p:nvPicPr>
        <p:blipFill>
          <a:blip r:embed="rId7"/>
          <a:stretch>
            <a:fillRect/>
          </a:stretch>
        </p:blipFill>
        <p:spPr>
          <a:xfrm>
            <a:off x="7880315" y="1649628"/>
            <a:ext cx="812800" cy="685800"/>
          </a:xfrm>
          <a:prstGeom prst="rect">
            <a:avLst/>
          </a:prstGeom>
        </p:spPr>
      </p:pic>
      <p:sp>
        <p:nvSpPr>
          <p:cNvPr id="66" name="TextBox 65">
            <a:extLst>
              <a:ext uri="{FF2B5EF4-FFF2-40B4-BE49-F238E27FC236}">
                <a16:creationId xmlns:a16="http://schemas.microsoft.com/office/drawing/2014/main" id="{62B67EC9-C7FD-244D-AAE9-255DC7D9A8B0}"/>
              </a:ext>
            </a:extLst>
          </p:cNvPr>
          <p:cNvSpPr txBox="1"/>
          <p:nvPr/>
        </p:nvSpPr>
        <p:spPr>
          <a:xfrm>
            <a:off x="7880315" y="1836522"/>
            <a:ext cx="8128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7.</a:t>
            </a:r>
          </a:p>
        </p:txBody>
      </p:sp>
      <p:pic>
        <p:nvPicPr>
          <p:cNvPr id="67" name="Picture 66">
            <a:extLst>
              <a:ext uri="{FF2B5EF4-FFF2-40B4-BE49-F238E27FC236}">
                <a16:creationId xmlns:a16="http://schemas.microsoft.com/office/drawing/2014/main" id="{6AAEA34C-003F-A14D-81B6-FDA44D8D5D5B}"/>
              </a:ext>
            </a:extLst>
          </p:cNvPr>
          <p:cNvPicPr>
            <a:picLocks noChangeAspect="1"/>
          </p:cNvPicPr>
          <p:nvPr/>
        </p:nvPicPr>
        <p:blipFill>
          <a:blip r:embed="rId11"/>
          <a:stretch>
            <a:fillRect/>
          </a:stretch>
        </p:blipFill>
        <p:spPr>
          <a:xfrm>
            <a:off x="7880315" y="4034482"/>
            <a:ext cx="812800" cy="685800"/>
          </a:xfrm>
          <a:prstGeom prst="rect">
            <a:avLst/>
          </a:prstGeom>
        </p:spPr>
      </p:pic>
      <p:sp>
        <p:nvSpPr>
          <p:cNvPr id="68" name="TextBox 67">
            <a:extLst>
              <a:ext uri="{FF2B5EF4-FFF2-40B4-BE49-F238E27FC236}">
                <a16:creationId xmlns:a16="http://schemas.microsoft.com/office/drawing/2014/main" id="{7F9CCFFD-D235-E942-B6C5-B5FD8FDCFDAA}"/>
              </a:ext>
            </a:extLst>
          </p:cNvPr>
          <p:cNvSpPr txBox="1"/>
          <p:nvPr/>
        </p:nvSpPr>
        <p:spPr>
          <a:xfrm>
            <a:off x="7880315" y="4221376"/>
            <a:ext cx="8128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6.</a:t>
            </a:r>
          </a:p>
        </p:txBody>
      </p:sp>
      <p:pic>
        <p:nvPicPr>
          <p:cNvPr id="69" name="Picture 68">
            <a:extLst>
              <a:ext uri="{FF2B5EF4-FFF2-40B4-BE49-F238E27FC236}">
                <a16:creationId xmlns:a16="http://schemas.microsoft.com/office/drawing/2014/main" id="{8A243A79-C198-FE49-823B-739CA616B7D9}"/>
              </a:ext>
            </a:extLst>
          </p:cNvPr>
          <p:cNvPicPr>
            <a:picLocks noChangeAspect="1"/>
          </p:cNvPicPr>
          <p:nvPr/>
        </p:nvPicPr>
        <p:blipFill>
          <a:blip r:embed="rId12"/>
          <a:stretch>
            <a:fillRect/>
          </a:stretch>
        </p:blipFill>
        <p:spPr>
          <a:xfrm>
            <a:off x="10067462" y="1649628"/>
            <a:ext cx="812800" cy="685800"/>
          </a:xfrm>
          <a:prstGeom prst="rect">
            <a:avLst/>
          </a:prstGeom>
        </p:spPr>
      </p:pic>
      <p:sp>
        <p:nvSpPr>
          <p:cNvPr id="70" name="TextBox 69">
            <a:extLst>
              <a:ext uri="{FF2B5EF4-FFF2-40B4-BE49-F238E27FC236}">
                <a16:creationId xmlns:a16="http://schemas.microsoft.com/office/drawing/2014/main" id="{E2078BEA-169B-334C-802F-67D3FE920B94}"/>
              </a:ext>
            </a:extLst>
          </p:cNvPr>
          <p:cNvSpPr txBox="1"/>
          <p:nvPr/>
        </p:nvSpPr>
        <p:spPr>
          <a:xfrm>
            <a:off x="10067462" y="1836522"/>
            <a:ext cx="8128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8.</a:t>
            </a:r>
          </a:p>
        </p:txBody>
      </p:sp>
      <p:pic>
        <p:nvPicPr>
          <p:cNvPr id="29" name="Picture 28">
            <a:extLst>
              <a:ext uri="{FF2B5EF4-FFF2-40B4-BE49-F238E27FC236}">
                <a16:creationId xmlns:a16="http://schemas.microsoft.com/office/drawing/2014/main" id="{1DA10732-F286-9A4F-95C5-87D7C86A963D}"/>
              </a:ext>
            </a:extLst>
          </p:cNvPr>
          <p:cNvPicPr>
            <a:picLocks noChangeAspect="1"/>
          </p:cNvPicPr>
          <p:nvPr/>
        </p:nvPicPr>
        <p:blipFill>
          <a:blip r:embed="rId13"/>
          <a:stretch>
            <a:fillRect/>
          </a:stretch>
        </p:blipFill>
        <p:spPr>
          <a:xfrm>
            <a:off x="2218141" y="4795537"/>
            <a:ext cx="114300" cy="279400"/>
          </a:xfrm>
          <a:prstGeom prst="rect">
            <a:avLst/>
          </a:prstGeom>
        </p:spPr>
      </p:pic>
      <p:pic>
        <p:nvPicPr>
          <p:cNvPr id="72" name="Picture 71">
            <a:extLst>
              <a:ext uri="{FF2B5EF4-FFF2-40B4-BE49-F238E27FC236}">
                <a16:creationId xmlns:a16="http://schemas.microsoft.com/office/drawing/2014/main" id="{2BD1AC18-7700-C94E-B167-50CA309FCEA0}"/>
              </a:ext>
            </a:extLst>
          </p:cNvPr>
          <p:cNvPicPr>
            <a:picLocks noChangeAspect="1"/>
          </p:cNvPicPr>
          <p:nvPr/>
        </p:nvPicPr>
        <p:blipFill>
          <a:blip r:embed="rId14"/>
          <a:stretch>
            <a:fillRect/>
          </a:stretch>
        </p:blipFill>
        <p:spPr>
          <a:xfrm>
            <a:off x="2701462" y="5534539"/>
            <a:ext cx="279400" cy="114300"/>
          </a:xfrm>
          <a:prstGeom prst="rect">
            <a:avLst/>
          </a:prstGeom>
        </p:spPr>
      </p:pic>
      <p:pic>
        <p:nvPicPr>
          <p:cNvPr id="73" name="Picture 72">
            <a:extLst>
              <a:ext uri="{FF2B5EF4-FFF2-40B4-BE49-F238E27FC236}">
                <a16:creationId xmlns:a16="http://schemas.microsoft.com/office/drawing/2014/main" id="{E8430BB3-FFD8-4648-924C-6356C2941E31}"/>
              </a:ext>
            </a:extLst>
          </p:cNvPr>
          <p:cNvPicPr>
            <a:picLocks noChangeAspect="1"/>
          </p:cNvPicPr>
          <p:nvPr/>
        </p:nvPicPr>
        <p:blipFill>
          <a:blip r:embed="rId14"/>
          <a:stretch>
            <a:fillRect/>
          </a:stretch>
        </p:blipFill>
        <p:spPr>
          <a:xfrm>
            <a:off x="9225829" y="2840766"/>
            <a:ext cx="279400" cy="114300"/>
          </a:xfrm>
          <a:prstGeom prst="rect">
            <a:avLst/>
          </a:prstGeom>
        </p:spPr>
      </p:pic>
      <p:pic>
        <p:nvPicPr>
          <p:cNvPr id="75" name="Picture 74">
            <a:extLst>
              <a:ext uri="{FF2B5EF4-FFF2-40B4-BE49-F238E27FC236}">
                <a16:creationId xmlns:a16="http://schemas.microsoft.com/office/drawing/2014/main" id="{0533F142-3F6B-054E-BD2D-2DA137F87CE1}"/>
              </a:ext>
            </a:extLst>
          </p:cNvPr>
          <p:cNvPicPr>
            <a:picLocks noChangeAspect="1"/>
          </p:cNvPicPr>
          <p:nvPr/>
        </p:nvPicPr>
        <p:blipFill>
          <a:blip r:embed="rId15"/>
          <a:stretch>
            <a:fillRect/>
          </a:stretch>
        </p:blipFill>
        <p:spPr>
          <a:xfrm flipV="1">
            <a:off x="4795740" y="2955066"/>
            <a:ext cx="321733" cy="182033"/>
          </a:xfrm>
          <a:prstGeom prst="rect">
            <a:avLst/>
          </a:prstGeom>
        </p:spPr>
      </p:pic>
      <p:pic>
        <p:nvPicPr>
          <p:cNvPr id="77" name="Picture 76">
            <a:extLst>
              <a:ext uri="{FF2B5EF4-FFF2-40B4-BE49-F238E27FC236}">
                <a16:creationId xmlns:a16="http://schemas.microsoft.com/office/drawing/2014/main" id="{664026C8-3C34-B240-9C6C-E13D0C17E7DE}"/>
              </a:ext>
            </a:extLst>
          </p:cNvPr>
          <p:cNvPicPr>
            <a:picLocks noChangeAspect="1"/>
          </p:cNvPicPr>
          <p:nvPr/>
        </p:nvPicPr>
        <p:blipFill>
          <a:blip r:embed="rId16"/>
          <a:stretch>
            <a:fillRect/>
          </a:stretch>
        </p:blipFill>
        <p:spPr>
          <a:xfrm>
            <a:off x="6586184" y="3855391"/>
            <a:ext cx="114300" cy="457200"/>
          </a:xfrm>
          <a:prstGeom prst="rect">
            <a:avLst/>
          </a:prstGeom>
        </p:spPr>
      </p:pic>
      <p:pic>
        <p:nvPicPr>
          <p:cNvPr id="79" name="Picture 78">
            <a:extLst>
              <a:ext uri="{FF2B5EF4-FFF2-40B4-BE49-F238E27FC236}">
                <a16:creationId xmlns:a16="http://schemas.microsoft.com/office/drawing/2014/main" id="{65EC0E9A-E1A3-854F-B698-A4EDFA743324}"/>
              </a:ext>
            </a:extLst>
          </p:cNvPr>
          <p:cNvPicPr>
            <a:picLocks noChangeAspect="1"/>
          </p:cNvPicPr>
          <p:nvPr/>
        </p:nvPicPr>
        <p:blipFill>
          <a:blip r:embed="rId17"/>
          <a:stretch>
            <a:fillRect/>
          </a:stretch>
        </p:blipFill>
        <p:spPr>
          <a:xfrm>
            <a:off x="7042595" y="5254884"/>
            <a:ext cx="279400" cy="114300"/>
          </a:xfrm>
          <a:prstGeom prst="rect">
            <a:avLst/>
          </a:prstGeom>
        </p:spPr>
      </p:pic>
      <p:pic>
        <p:nvPicPr>
          <p:cNvPr id="81" name="Picture 80">
            <a:extLst>
              <a:ext uri="{FF2B5EF4-FFF2-40B4-BE49-F238E27FC236}">
                <a16:creationId xmlns:a16="http://schemas.microsoft.com/office/drawing/2014/main" id="{9CA1EE5C-B787-7044-83D2-5980D4F463B4}"/>
              </a:ext>
            </a:extLst>
          </p:cNvPr>
          <p:cNvPicPr>
            <a:picLocks noChangeAspect="1"/>
          </p:cNvPicPr>
          <p:nvPr/>
        </p:nvPicPr>
        <p:blipFill>
          <a:blip r:embed="rId18"/>
          <a:stretch>
            <a:fillRect/>
          </a:stretch>
        </p:blipFill>
        <p:spPr>
          <a:xfrm>
            <a:off x="8760974" y="3854993"/>
            <a:ext cx="114300" cy="457200"/>
          </a:xfrm>
          <a:prstGeom prst="rect">
            <a:avLst/>
          </a:prstGeom>
        </p:spPr>
      </p:pic>
      <p:sp>
        <p:nvSpPr>
          <p:cNvPr id="2" name="TextBox 1">
            <a:extLst>
              <a:ext uri="{FF2B5EF4-FFF2-40B4-BE49-F238E27FC236}">
                <a16:creationId xmlns:a16="http://schemas.microsoft.com/office/drawing/2014/main" id="{EE49F133-4626-E57F-18D4-85EC0BE6A8CE}"/>
              </a:ext>
            </a:extLst>
          </p:cNvPr>
          <p:cNvSpPr txBox="1"/>
          <p:nvPr/>
        </p:nvSpPr>
        <p:spPr>
          <a:xfrm>
            <a:off x="3612445" y="2949223"/>
            <a:ext cx="584200" cy="646331"/>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3.</a:t>
            </a: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3417028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83404-6EBB-6B74-1E64-F7397CB97DC3}"/>
            </a:ext>
          </a:extLst>
        </p:cNvPr>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D84C4227-54BE-2869-E34C-076BB6EBB85D}"/>
              </a:ext>
            </a:extLst>
          </p:cNvPr>
          <p:cNvCxnSpPr/>
          <p:nvPr/>
        </p:nvCxnSpPr>
        <p:spPr>
          <a:xfrm>
            <a:off x="843280" y="2133600"/>
            <a:ext cx="10505440" cy="0"/>
          </a:xfrm>
          <a:prstGeom prst="line">
            <a:avLst/>
          </a:prstGeom>
          <a:ln w="12700">
            <a:solidFill>
              <a:srgbClr val="E6007E"/>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E546A4E7-8E34-EC1F-F7FC-D0C6AEAB43DE}"/>
              </a:ext>
            </a:extLst>
          </p:cNvPr>
          <p:cNvPicPr>
            <a:picLocks noChangeAspect="1"/>
          </p:cNvPicPr>
          <p:nvPr/>
        </p:nvPicPr>
        <p:blipFill>
          <a:blip r:embed="rId2"/>
          <a:stretch>
            <a:fillRect/>
          </a:stretch>
        </p:blipFill>
        <p:spPr>
          <a:xfrm>
            <a:off x="-8790" y="2452725"/>
            <a:ext cx="12192000" cy="3898900"/>
          </a:xfrm>
          <a:prstGeom prst="rect">
            <a:avLst/>
          </a:prstGeom>
        </p:spPr>
      </p:pic>
      <p:sp>
        <p:nvSpPr>
          <p:cNvPr id="17" name="Rectangle 16">
            <a:extLst>
              <a:ext uri="{FF2B5EF4-FFF2-40B4-BE49-F238E27FC236}">
                <a16:creationId xmlns:a16="http://schemas.microsoft.com/office/drawing/2014/main" id="{2F328D38-DEEF-C086-FD39-90915FA2F932}"/>
              </a:ext>
            </a:extLst>
          </p:cNvPr>
          <p:cNvSpPr/>
          <p:nvPr/>
        </p:nvSpPr>
        <p:spPr>
          <a:xfrm>
            <a:off x="0" y="6512560"/>
            <a:ext cx="12192000" cy="345440"/>
          </a:xfrm>
          <a:prstGeom prst="rect">
            <a:avLst/>
          </a:prstGeom>
          <a:solidFill>
            <a:srgbClr val="534A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 name="Picture 29">
            <a:extLst>
              <a:ext uri="{FF2B5EF4-FFF2-40B4-BE49-F238E27FC236}">
                <a16:creationId xmlns:a16="http://schemas.microsoft.com/office/drawing/2014/main" id="{3D2D7E35-5256-2D01-A5E2-D5BE4D5A8D9B}"/>
              </a:ext>
            </a:extLst>
          </p:cNvPr>
          <p:cNvPicPr>
            <a:picLocks noChangeAspect="1"/>
          </p:cNvPicPr>
          <p:nvPr/>
        </p:nvPicPr>
        <p:blipFill>
          <a:blip r:embed="rId3"/>
          <a:stretch>
            <a:fillRect/>
          </a:stretch>
        </p:blipFill>
        <p:spPr>
          <a:xfrm>
            <a:off x="7944326" y="1201617"/>
            <a:ext cx="4535643" cy="4204316"/>
          </a:xfrm>
          <a:prstGeom prst="rect">
            <a:avLst/>
          </a:prstGeom>
        </p:spPr>
      </p:pic>
      <p:pic>
        <p:nvPicPr>
          <p:cNvPr id="28" name="Picture 27">
            <a:extLst>
              <a:ext uri="{FF2B5EF4-FFF2-40B4-BE49-F238E27FC236}">
                <a16:creationId xmlns:a16="http://schemas.microsoft.com/office/drawing/2014/main" id="{D0026AFF-1A54-9B87-CDF2-0AACF9F46F45}"/>
              </a:ext>
            </a:extLst>
          </p:cNvPr>
          <p:cNvPicPr>
            <a:picLocks noChangeAspect="1"/>
          </p:cNvPicPr>
          <p:nvPr/>
        </p:nvPicPr>
        <p:blipFill>
          <a:blip r:embed="rId4"/>
          <a:stretch>
            <a:fillRect/>
          </a:stretch>
        </p:blipFill>
        <p:spPr>
          <a:xfrm>
            <a:off x="4068525" y="3166672"/>
            <a:ext cx="4190064" cy="4061118"/>
          </a:xfrm>
          <a:prstGeom prst="rect">
            <a:avLst/>
          </a:prstGeom>
        </p:spPr>
      </p:pic>
      <p:pic>
        <p:nvPicPr>
          <p:cNvPr id="26" name="Picture 25">
            <a:extLst>
              <a:ext uri="{FF2B5EF4-FFF2-40B4-BE49-F238E27FC236}">
                <a16:creationId xmlns:a16="http://schemas.microsoft.com/office/drawing/2014/main" id="{5A89CDA0-ACAC-EC85-4EDC-B831CE674F40}"/>
              </a:ext>
            </a:extLst>
          </p:cNvPr>
          <p:cNvPicPr>
            <a:picLocks noChangeAspect="1"/>
          </p:cNvPicPr>
          <p:nvPr/>
        </p:nvPicPr>
        <p:blipFill>
          <a:blip r:embed="rId5"/>
          <a:stretch>
            <a:fillRect/>
          </a:stretch>
        </p:blipFill>
        <p:spPr>
          <a:xfrm>
            <a:off x="-459228" y="1933363"/>
            <a:ext cx="4078554" cy="3984085"/>
          </a:xfrm>
          <a:prstGeom prst="rect">
            <a:avLst/>
          </a:prstGeom>
        </p:spPr>
      </p:pic>
      <p:pic>
        <p:nvPicPr>
          <p:cNvPr id="7" name="Picture 6">
            <a:extLst>
              <a:ext uri="{FF2B5EF4-FFF2-40B4-BE49-F238E27FC236}">
                <a16:creationId xmlns:a16="http://schemas.microsoft.com/office/drawing/2014/main" id="{AE3C795D-A1A1-9FE1-1984-762EE31AA56C}"/>
              </a:ext>
            </a:extLst>
          </p:cNvPr>
          <p:cNvPicPr>
            <a:picLocks noChangeAspect="1"/>
          </p:cNvPicPr>
          <p:nvPr/>
        </p:nvPicPr>
        <p:blipFill>
          <a:blip r:embed="rId6"/>
          <a:stretch>
            <a:fillRect/>
          </a:stretch>
        </p:blipFill>
        <p:spPr>
          <a:xfrm>
            <a:off x="10636250" y="278130"/>
            <a:ext cx="1282700" cy="977900"/>
          </a:xfrm>
          <a:prstGeom prst="rect">
            <a:avLst/>
          </a:prstGeom>
        </p:spPr>
      </p:pic>
      <p:pic>
        <p:nvPicPr>
          <p:cNvPr id="9" name="Picture 8">
            <a:extLst>
              <a:ext uri="{FF2B5EF4-FFF2-40B4-BE49-F238E27FC236}">
                <a16:creationId xmlns:a16="http://schemas.microsoft.com/office/drawing/2014/main" id="{CB0D1D27-D5B8-B4F1-FFA3-179DADACBF24}"/>
              </a:ext>
            </a:extLst>
          </p:cNvPr>
          <p:cNvPicPr>
            <a:picLocks noChangeAspect="1"/>
          </p:cNvPicPr>
          <p:nvPr/>
        </p:nvPicPr>
        <p:blipFill>
          <a:blip r:embed="rId7"/>
          <a:stretch>
            <a:fillRect/>
          </a:stretch>
        </p:blipFill>
        <p:spPr>
          <a:xfrm>
            <a:off x="9448800" y="5486400"/>
            <a:ext cx="2743200" cy="1371600"/>
          </a:xfrm>
          <a:prstGeom prst="rect">
            <a:avLst/>
          </a:prstGeom>
        </p:spPr>
      </p:pic>
      <p:sp>
        <p:nvSpPr>
          <p:cNvPr id="10" name="TextBox 9">
            <a:extLst>
              <a:ext uri="{FF2B5EF4-FFF2-40B4-BE49-F238E27FC236}">
                <a16:creationId xmlns:a16="http://schemas.microsoft.com/office/drawing/2014/main" id="{EC55FCFE-2D6B-3361-A8F2-D3769D6C894F}"/>
              </a:ext>
            </a:extLst>
          </p:cNvPr>
          <p:cNvSpPr txBox="1"/>
          <p:nvPr/>
        </p:nvSpPr>
        <p:spPr>
          <a:xfrm>
            <a:off x="751840" y="635000"/>
            <a:ext cx="6634480"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312885"/>
                </a:solidFill>
                <a:effectLst/>
                <a:uLnTx/>
                <a:uFillTx/>
                <a:latin typeface="Arial"/>
                <a:ea typeface="+mn-ea"/>
                <a:cs typeface="Arial"/>
              </a:rPr>
              <a:t>Benefits to Primary Care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461576DD-F6F3-F8A0-8608-3186A97CE335}"/>
              </a:ext>
            </a:extLst>
          </p:cNvPr>
          <p:cNvSpPr txBox="1"/>
          <p:nvPr/>
        </p:nvSpPr>
        <p:spPr>
          <a:xfrm>
            <a:off x="125270" y="2726436"/>
            <a:ext cx="2897987" cy="212365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Arial"/>
                <a:ea typeface="+mn-ea"/>
                <a:cs typeface="Arial"/>
              </a:rPr>
              <a:t>Time released back to primary care teams including GP's through use of SBARD in MDT and care home rounds</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DF43D558-200F-FAE9-DFD2-F8FDD2065A28}"/>
              </a:ext>
            </a:extLst>
          </p:cNvPr>
          <p:cNvSpPr txBox="1"/>
          <p:nvPr/>
        </p:nvSpPr>
        <p:spPr>
          <a:xfrm>
            <a:off x="4637550" y="4056436"/>
            <a:ext cx="2916899" cy="17851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Arial"/>
                <a:ea typeface="+mn-ea"/>
                <a:cs typeface="Arial"/>
              </a:rPr>
              <a:t>Builds relationships between NHS and social care with clearer, concise</a:t>
            </a:r>
            <a:endPar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Arial"/>
                <a:ea typeface="+mn-ea"/>
                <a:cs typeface="Arial"/>
              </a:rPr>
              <a:t> communication</a:t>
            </a:r>
            <a:endPar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0" name="Picture 39">
            <a:extLst>
              <a:ext uri="{FF2B5EF4-FFF2-40B4-BE49-F238E27FC236}">
                <a16:creationId xmlns:a16="http://schemas.microsoft.com/office/drawing/2014/main" id="{26AF3322-56DE-BB7E-3E52-49C481EFC031}"/>
              </a:ext>
            </a:extLst>
          </p:cNvPr>
          <p:cNvPicPr>
            <a:picLocks noChangeAspect="1"/>
          </p:cNvPicPr>
          <p:nvPr/>
        </p:nvPicPr>
        <p:blipFill>
          <a:blip r:embed="rId8"/>
          <a:stretch>
            <a:fillRect/>
          </a:stretch>
        </p:blipFill>
        <p:spPr>
          <a:xfrm>
            <a:off x="2451638" y="4379523"/>
            <a:ext cx="165100" cy="190500"/>
          </a:xfrm>
          <a:prstGeom prst="rect">
            <a:avLst/>
          </a:prstGeom>
        </p:spPr>
      </p:pic>
      <p:pic>
        <p:nvPicPr>
          <p:cNvPr id="48" name="Picture 47">
            <a:extLst>
              <a:ext uri="{FF2B5EF4-FFF2-40B4-BE49-F238E27FC236}">
                <a16:creationId xmlns:a16="http://schemas.microsoft.com/office/drawing/2014/main" id="{7D383CBC-ABC1-B86D-A35F-D324D6DD1C65}"/>
              </a:ext>
            </a:extLst>
          </p:cNvPr>
          <p:cNvPicPr>
            <a:picLocks noChangeAspect="1"/>
          </p:cNvPicPr>
          <p:nvPr/>
        </p:nvPicPr>
        <p:blipFill>
          <a:blip r:embed="rId9"/>
          <a:stretch>
            <a:fillRect/>
          </a:stretch>
        </p:blipFill>
        <p:spPr>
          <a:xfrm rot="19730106">
            <a:off x="3466532" y="4065445"/>
            <a:ext cx="610466" cy="693711"/>
          </a:xfrm>
          <a:prstGeom prst="rect">
            <a:avLst/>
          </a:prstGeom>
        </p:spPr>
      </p:pic>
      <p:pic>
        <p:nvPicPr>
          <p:cNvPr id="50" name="Picture 49">
            <a:extLst>
              <a:ext uri="{FF2B5EF4-FFF2-40B4-BE49-F238E27FC236}">
                <a16:creationId xmlns:a16="http://schemas.microsoft.com/office/drawing/2014/main" id="{B2314D43-48BA-C1A5-60FA-59283AB4B412}"/>
              </a:ext>
            </a:extLst>
          </p:cNvPr>
          <p:cNvPicPr>
            <a:picLocks noChangeAspect="1"/>
          </p:cNvPicPr>
          <p:nvPr/>
        </p:nvPicPr>
        <p:blipFill>
          <a:blip r:embed="rId10"/>
          <a:stretch>
            <a:fillRect/>
          </a:stretch>
        </p:blipFill>
        <p:spPr>
          <a:xfrm rot="694942">
            <a:off x="7992558" y="4202444"/>
            <a:ext cx="483536" cy="504559"/>
          </a:xfrm>
          <a:prstGeom prst="rect">
            <a:avLst/>
          </a:prstGeom>
        </p:spPr>
      </p:pic>
      <p:sp>
        <p:nvSpPr>
          <p:cNvPr id="2" name="TextBox 1">
            <a:extLst>
              <a:ext uri="{FF2B5EF4-FFF2-40B4-BE49-F238E27FC236}">
                <a16:creationId xmlns:a16="http://schemas.microsoft.com/office/drawing/2014/main" id="{24EF4612-9440-39CA-C783-3DFBA1699699}"/>
              </a:ext>
            </a:extLst>
          </p:cNvPr>
          <p:cNvSpPr txBox="1"/>
          <p:nvPr/>
        </p:nvSpPr>
        <p:spPr>
          <a:xfrm>
            <a:off x="9084470" y="1992510"/>
            <a:ext cx="2201333" cy="2462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FFFFFF"/>
                </a:solidFill>
                <a:effectLst/>
                <a:uLnTx/>
                <a:uFillTx/>
                <a:latin typeface="Arial"/>
                <a:ea typeface="+mn-ea"/>
                <a:cs typeface="Arial"/>
              </a:rPr>
              <a:t>Early escalation to primary care reduces urgent GP visits to care homes</a:t>
            </a:r>
          </a:p>
        </p:txBody>
      </p:sp>
    </p:spTree>
    <p:extLst>
      <p:ext uri="{BB962C8B-B14F-4D97-AF65-F5344CB8AC3E}">
        <p14:creationId xmlns:p14="http://schemas.microsoft.com/office/powerpoint/2010/main" val="1547075391"/>
      </p:ext>
    </p:extLst>
  </p:cSld>
  <p:clrMapOvr>
    <a:masterClrMapping/>
  </p:clrMapOvr>
</p:sld>
</file>

<file path=ppt/theme/theme1.xml><?xml version="1.0" encoding="utf-8"?>
<a:theme xmlns:a="http://schemas.openxmlformats.org/drawingml/2006/main" name="Office Theme">
  <a:themeElements>
    <a:clrScheme name="Custom 10">
      <a:dk1>
        <a:srgbClr val="302885"/>
      </a:dk1>
      <a:lt1>
        <a:srgbClr val="FFFFFF"/>
      </a:lt1>
      <a:dk2>
        <a:srgbClr val="534992"/>
      </a:dk2>
      <a:lt2>
        <a:srgbClr val="E8E6F3"/>
      </a:lt2>
      <a:accent1>
        <a:srgbClr val="E6007E"/>
      </a:accent1>
      <a:accent2>
        <a:srgbClr val="FFCA00"/>
      </a:accent2>
      <a:accent3>
        <a:srgbClr val="36A9E1"/>
      </a:accent3>
      <a:accent4>
        <a:srgbClr val="95C21F"/>
      </a:accent4>
      <a:accent5>
        <a:srgbClr val="F39200"/>
      </a:accent5>
      <a:accent6>
        <a:srgbClr val="302885"/>
      </a:accent6>
      <a:hlink>
        <a:srgbClr val="302885"/>
      </a:hlink>
      <a:folHlink>
        <a:srgbClr val="30288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Custom 10">
      <a:dk1>
        <a:srgbClr val="302885"/>
      </a:dk1>
      <a:lt1>
        <a:srgbClr val="FFFFFF"/>
      </a:lt1>
      <a:dk2>
        <a:srgbClr val="534992"/>
      </a:dk2>
      <a:lt2>
        <a:srgbClr val="E8E6F3"/>
      </a:lt2>
      <a:accent1>
        <a:srgbClr val="E6007E"/>
      </a:accent1>
      <a:accent2>
        <a:srgbClr val="FFCA00"/>
      </a:accent2>
      <a:accent3>
        <a:srgbClr val="36A9E1"/>
      </a:accent3>
      <a:accent4>
        <a:srgbClr val="95C21F"/>
      </a:accent4>
      <a:accent5>
        <a:srgbClr val="F39200"/>
      </a:accent5>
      <a:accent6>
        <a:srgbClr val="302885"/>
      </a:accent6>
      <a:hlink>
        <a:srgbClr val="302885"/>
      </a:hlink>
      <a:folHlink>
        <a:srgbClr val="30288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28ABAA5258B942907D5BF31900EE51" ma:contentTypeVersion="18" ma:contentTypeDescription="Create a new document." ma:contentTypeScope="" ma:versionID="50ec0b0cca55f5b0fcf4f4b5054e153a">
  <xsd:schema xmlns:xsd="http://www.w3.org/2001/XMLSchema" xmlns:xs="http://www.w3.org/2001/XMLSchema" xmlns:p="http://schemas.microsoft.com/office/2006/metadata/properties" xmlns:ns2="fe3d2241-cfff-485b-ac34-12060ef064de" xmlns:ns3="813783b2-86b0-45c9-bc43-e6bb1cecb7b8" targetNamespace="http://schemas.microsoft.com/office/2006/metadata/properties" ma:root="true" ma:fieldsID="24b22bea0263ad63d76263d04f878c7c" ns2:_="" ns3:_="">
    <xsd:import namespace="fe3d2241-cfff-485b-ac34-12060ef064de"/>
    <xsd:import namespace="813783b2-86b0-45c9-bc43-e6bb1cecb7b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3d2241-cfff-485b-ac34-12060ef064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6624216-d583-4636-a04d-17921d6eaf6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13783b2-86b0-45c9-bc43-e6bb1cecb7b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045620e-195f-41c8-b40c-95ffe676669f}" ma:internalName="TaxCatchAll" ma:showField="CatchAllData" ma:web="813783b2-86b0-45c9-bc43-e6bb1cecb7b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e3d2241-cfff-485b-ac34-12060ef064de">
      <Terms xmlns="http://schemas.microsoft.com/office/infopath/2007/PartnerControls"/>
    </lcf76f155ced4ddcb4097134ff3c332f>
    <TaxCatchAll xmlns="813783b2-86b0-45c9-bc43-e6bb1cecb7b8" xsi:nil="true"/>
    <SharedWithUsers xmlns="813783b2-86b0-45c9-bc43-e6bb1cecb7b8">
      <UserInfo>
        <DisplayName>Diane Fleming</DisplayName>
        <AccountId>156</AccountId>
        <AccountType/>
      </UserInfo>
    </SharedWithUsers>
  </documentManagement>
</p:properties>
</file>

<file path=customXml/itemProps1.xml><?xml version="1.0" encoding="utf-8"?>
<ds:datastoreItem xmlns:ds="http://schemas.openxmlformats.org/officeDocument/2006/customXml" ds:itemID="{8F94EF57-E2DD-4896-9866-B8E780A330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3d2241-cfff-485b-ac34-12060ef064de"/>
    <ds:schemaRef ds:uri="813783b2-86b0-45c9-bc43-e6bb1cecb7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D548C0-77EB-4FBE-856D-A21EA2E96F03}">
  <ds:schemaRefs>
    <ds:schemaRef ds:uri="http://schemas.microsoft.com/sharepoint/v3/contenttype/forms"/>
  </ds:schemaRefs>
</ds:datastoreItem>
</file>

<file path=customXml/itemProps3.xml><?xml version="1.0" encoding="utf-8"?>
<ds:datastoreItem xmlns:ds="http://schemas.openxmlformats.org/officeDocument/2006/customXml" ds:itemID="{520388AD-D2E8-45EF-BCAD-2D11CE211988}">
  <ds:schemaRefs>
    <ds:schemaRef ds:uri="http://schemas.microsoft.com/office/2006/documentManagement/types"/>
    <ds:schemaRef ds:uri="http://www.w3.org/XML/1998/namespace"/>
    <ds:schemaRef ds:uri="813783b2-86b0-45c9-bc43-e6bb1cecb7b8"/>
    <ds:schemaRef ds:uri="http://purl.org/dc/dcmitype/"/>
    <ds:schemaRef ds:uri="http://purl.org/dc/elements/1.1/"/>
    <ds:schemaRef ds:uri="fe3d2241-cfff-485b-ac34-12060ef064de"/>
    <ds:schemaRef ds:uri="http://schemas.microsoft.com/office/2006/metadata/properties"/>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6705</TotalTime>
  <Words>2084</Words>
  <Application>Microsoft Office PowerPoint</Application>
  <PresentationFormat>Widescreen</PresentationFormat>
  <Paragraphs>177</Paragraphs>
  <Slides>17</Slides>
  <Notes>7</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17</vt:i4>
      </vt:variant>
    </vt:vector>
  </HeadingPairs>
  <TitlesOfParts>
    <vt:vector size="27" baseType="lpstr">
      <vt:lpstr>Aptos</vt:lpstr>
      <vt:lpstr>Arial</vt:lpstr>
      <vt:lpstr>Calibri</vt:lpstr>
      <vt:lpstr>Calibri Light</vt:lpstr>
      <vt:lpstr>Helvetica Neue</vt:lpstr>
      <vt:lpstr>Lato</vt:lpstr>
      <vt:lpstr>System Font Regular</vt:lpstr>
      <vt:lpstr>Office Theme</vt:lpstr>
      <vt:lpstr>1_Office Theme</vt:lpstr>
      <vt:lpstr>2_Office Theme</vt:lpstr>
      <vt:lpstr>Managing deterioration Safety Improvement Programme April 2022 - June 2023) End of programme report </vt:lpstr>
      <vt:lpstr>  Introduction</vt:lpstr>
      <vt:lpstr>  Introduction</vt:lpstr>
      <vt:lpstr>Actions taken</vt:lpstr>
      <vt:lpstr>Impacts and outcomes</vt:lpstr>
      <vt:lpstr>Number of people and organisations reached</vt:lpstr>
      <vt:lpstr>PowerPoint Presentation</vt:lpstr>
      <vt:lpstr>PowerPoint Presentation</vt:lpstr>
      <vt:lpstr>PowerPoint Presentation</vt:lpstr>
      <vt:lpstr>Survey Feedback</vt:lpstr>
      <vt:lpstr>PowerPoint Presentation</vt:lpstr>
      <vt:lpstr>PowerPoint Presentation</vt:lpstr>
      <vt:lpstr>PowerPoint Presentation</vt:lpstr>
      <vt:lpstr>PowerPoint Presentation</vt:lpstr>
      <vt:lpstr>Resources</vt:lpstr>
      <vt:lpstr>Next steps</vt:lpstr>
      <vt:lpstr>Further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 goes here</dc:title>
  <dc:creator>Julie Warren</dc:creator>
  <cp:lastModifiedBy>Julie Warren</cp:lastModifiedBy>
  <cp:revision>43</cp:revision>
  <dcterms:created xsi:type="dcterms:W3CDTF">2021-07-07T11:52:20Z</dcterms:created>
  <dcterms:modified xsi:type="dcterms:W3CDTF">2024-11-21T16:00:42Z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0x010100F128ABAA5258B942907D5BF31900EE51</vt:lpwstr>
  </property>
  <property fmtid="{D5CDD505-2E9C-101B-9397-08002B2CF9AE}" pid="3" name="MediaServiceImageTags">
    <vt:lpwstr/>
  </property>
</Properties>
</file>