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7" r:id="rId5"/>
  </p:sldMasterIdLst>
  <p:notesMasterIdLst>
    <p:notesMasterId r:id="rId9"/>
  </p:notesMasterIdLst>
  <p:sldIdLst>
    <p:sldId id="263" r:id="rId6"/>
    <p:sldId id="264" r:id="rId7"/>
    <p:sldId id="265" r:id="rId8"/>
  </p:sldIdLst>
  <p:sldSz cx="16256000" cy="10160000"/>
  <p:notesSz cx="16256000" cy="10160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5D7A2E-DC85-6215-8778-60AEA396393D}" name="Kate Hardiman" initials="KH" userId="S::Kate.Hardiman@nottingham.ac.uk::bd8c8eb9-f3a0-4161-8bca-dc26c0a131d9" providerId="AD"/>
  <p188:author id="{515D97AA-9A7D-F0FB-4A86-C324664C3202}" name="Julie Warren" initials="JW" userId="S::Julie.Warren@nottingham.ac.uk::a0ea609a-27d6-45d7-8adc-9c1545897f9a" providerId="AD"/>
  <p188:author id="{A96F37CF-DC21-A0C4-68CA-11327319A779}" name="Gill Gookey" initials="GG" userId="S::gill.gookey@nottingham.ac.uk::e79f3d50-324a-4c3b-8e9f-960db3ba24bd" providerId="AD"/>
  <p188:author id="{F7D458E1-AFB0-349E-3393-533438E9AC6A}" name="Kate Hardiman" initials="KH" userId="S::kate.hardiman@nottingham.ac.uk::bd8c8eb9-f3a0-4161-8bca-dc26c0a131d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EB8"/>
    <a:srgbClr val="78BE20"/>
    <a:srgbClr val="0066FF"/>
    <a:srgbClr val="2451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BFE856-4FCB-4C99-8950-17AFAF5C1C5C}" v="1" dt="2025-03-12T12:31:50.17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p:cViewPr varScale="1">
        <p:scale>
          <a:sx n="45" d="100"/>
          <a:sy n="45" d="100"/>
        </p:scale>
        <p:origin x="294" y="4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2.xml"/><Relationship Id="rId15" Type="http://schemas.microsoft.com/office/2018/10/relationships/authors" Target="authors.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043738" cy="5095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9207500" y="0"/>
            <a:ext cx="7045325" cy="509588"/>
          </a:xfrm>
          <a:prstGeom prst="rect">
            <a:avLst/>
          </a:prstGeom>
        </p:spPr>
        <p:txBody>
          <a:bodyPr vert="horz" lIns="91440" tIns="45720" rIns="91440" bIns="45720" rtlCol="0"/>
          <a:lstStyle>
            <a:lvl1pPr algn="r">
              <a:defRPr sz="1200"/>
            </a:lvl1pPr>
          </a:lstStyle>
          <a:p>
            <a:fld id="{61FA7AE9-4D4C-4F1C-B060-422B6C7BC4C0}" type="datetimeFigureOut">
              <a:rPr lang="en-GB" smtClean="0"/>
              <a:t>16/04/2025</a:t>
            </a:fld>
            <a:endParaRPr lang="en-GB"/>
          </a:p>
        </p:txBody>
      </p:sp>
      <p:sp>
        <p:nvSpPr>
          <p:cNvPr id="4" name="Slide Image Placeholder 3"/>
          <p:cNvSpPr>
            <a:spLocks noGrp="1" noRot="1" noChangeAspect="1"/>
          </p:cNvSpPr>
          <p:nvPr>
            <p:ph type="sldImg" idx="2"/>
          </p:nvPr>
        </p:nvSpPr>
        <p:spPr>
          <a:xfrm>
            <a:off x="5384800" y="1270000"/>
            <a:ext cx="54864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625600" y="4889500"/>
            <a:ext cx="13004800" cy="40005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650413"/>
            <a:ext cx="7043738" cy="5095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9207500" y="9650413"/>
            <a:ext cx="7045325" cy="509587"/>
          </a:xfrm>
          <a:prstGeom prst="rect">
            <a:avLst/>
          </a:prstGeom>
        </p:spPr>
        <p:txBody>
          <a:bodyPr vert="horz" lIns="91440" tIns="45720" rIns="91440" bIns="45720" rtlCol="0" anchor="b"/>
          <a:lstStyle>
            <a:lvl1pPr algn="r">
              <a:defRPr sz="1200"/>
            </a:lvl1pPr>
          </a:lstStyle>
          <a:p>
            <a:fld id="{B070A7C2-4C31-48F1-ACFA-578E18D9FEDB}" type="slidenum">
              <a:rPr lang="en-GB" smtClean="0"/>
              <a:t>‹#›</a:t>
            </a:fld>
            <a:endParaRPr lang="en-GB"/>
          </a:p>
        </p:txBody>
      </p:sp>
    </p:spTree>
    <p:extLst>
      <p:ext uri="{BB962C8B-B14F-4D97-AF65-F5344CB8AC3E}">
        <p14:creationId xmlns:p14="http://schemas.microsoft.com/office/powerpoint/2010/main" val="1406990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3C820-D003-0B5E-0166-33527E9A9F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C85382-3984-E6EC-3621-36532F36D0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2EF90D-C555-BFC6-4E92-BE768F61ECC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167B9E6-3E17-3861-4B18-427913C4B5E7}"/>
              </a:ext>
            </a:extLst>
          </p:cNvPr>
          <p:cNvSpPr>
            <a:spLocks noGrp="1"/>
          </p:cNvSpPr>
          <p:nvPr>
            <p:ph type="sldNum" sz="quarter" idx="5"/>
          </p:nvPr>
        </p:nvSpPr>
        <p:spPr/>
        <p:txBody>
          <a:bodyPr/>
          <a:lstStyle/>
          <a:p>
            <a:fld id="{B070A7C2-4C31-48F1-ACFA-578E18D9FEDB}" type="slidenum">
              <a:rPr lang="en-GB" smtClean="0"/>
              <a:t>1</a:t>
            </a:fld>
            <a:endParaRPr lang="en-GB"/>
          </a:p>
        </p:txBody>
      </p:sp>
    </p:spTree>
    <p:extLst>
      <p:ext uri="{BB962C8B-B14F-4D97-AF65-F5344CB8AC3E}">
        <p14:creationId xmlns:p14="http://schemas.microsoft.com/office/powerpoint/2010/main" val="3424988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A6CFF-CC79-F706-7288-3F46DC0143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197CCA-7C2D-A13A-2D62-2ADD7C30BD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29B41C-7894-EBE4-F921-D653F64C504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DEC09DF-4DEF-97D6-3F0A-7E004B75D6EA}"/>
              </a:ext>
            </a:extLst>
          </p:cNvPr>
          <p:cNvSpPr>
            <a:spLocks noGrp="1"/>
          </p:cNvSpPr>
          <p:nvPr>
            <p:ph type="sldNum" sz="quarter" idx="5"/>
          </p:nvPr>
        </p:nvSpPr>
        <p:spPr/>
        <p:txBody>
          <a:bodyPr/>
          <a:lstStyle/>
          <a:p>
            <a:fld id="{B070A7C2-4C31-48F1-ACFA-578E18D9FEDB}" type="slidenum">
              <a:rPr lang="en-GB" smtClean="0"/>
              <a:t>2</a:t>
            </a:fld>
            <a:endParaRPr lang="en-GB"/>
          </a:p>
        </p:txBody>
      </p:sp>
    </p:spTree>
    <p:extLst>
      <p:ext uri="{BB962C8B-B14F-4D97-AF65-F5344CB8AC3E}">
        <p14:creationId xmlns:p14="http://schemas.microsoft.com/office/powerpoint/2010/main" val="228225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FEB5F-59CC-FBEE-61D0-089C2C8AB8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E0431A-63DE-45B8-A64C-2EB116CA94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7089F2-7015-0D1D-1AB2-D196D33C709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C6EB4FC-BA2A-F4D3-2DE2-8CFBA8DFCA75}"/>
              </a:ext>
            </a:extLst>
          </p:cNvPr>
          <p:cNvSpPr>
            <a:spLocks noGrp="1"/>
          </p:cNvSpPr>
          <p:nvPr>
            <p:ph type="sldNum" sz="quarter" idx="5"/>
          </p:nvPr>
        </p:nvSpPr>
        <p:spPr/>
        <p:txBody>
          <a:bodyPr/>
          <a:lstStyle/>
          <a:p>
            <a:fld id="{B070A7C2-4C31-48F1-ACFA-578E18D9FEDB}" type="slidenum">
              <a:rPr lang="en-GB" smtClean="0"/>
              <a:t>3</a:t>
            </a:fld>
            <a:endParaRPr lang="en-GB"/>
          </a:p>
        </p:txBody>
      </p:sp>
    </p:spTree>
    <p:extLst>
      <p:ext uri="{BB962C8B-B14F-4D97-AF65-F5344CB8AC3E}">
        <p14:creationId xmlns:p14="http://schemas.microsoft.com/office/powerpoint/2010/main" val="1513194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8" Type="http://schemas.openxmlformats.org/officeDocument/2006/relationships/hyperlink" Target="https://www.youtube.com/@HI_NENC" TargetMode="External"/><Relationship Id="rId3" Type="http://schemas.openxmlformats.org/officeDocument/2006/relationships/image" Target="../media/image5.png"/><Relationship Id="rId7" Type="http://schemas.openxmlformats.org/officeDocument/2006/relationships/hyperlink" Target="https://twitter.com/HI_NENC" TargetMode="External"/><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hyperlink" Target="https://www.facebook.com/HINENC" TargetMode="External"/><Relationship Id="rId5" Type="http://schemas.openxmlformats.org/officeDocument/2006/relationships/image" Target="../media/image7.png"/><Relationship Id="rId10" Type="http://schemas.openxmlformats.org/officeDocument/2006/relationships/hyperlink" Target="https://www.eventbrite.co.uk/o/health-innovation-north-east-and-north-cumbria-8313323745" TargetMode="External"/><Relationship Id="rId4" Type="http://schemas.openxmlformats.org/officeDocument/2006/relationships/image" Target="../media/image6.png"/><Relationship Id="rId9" Type="http://schemas.openxmlformats.org/officeDocument/2006/relationships/hyperlink" Target="https://www.linkedin.com/company/hi-nenc" TargetMode="Externa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219200" y="3149600"/>
            <a:ext cx="13817600" cy="2133600"/>
          </a:xfrm>
          <a:prstGeom prst="rect">
            <a:avLst/>
          </a:prstGeom>
        </p:spPr>
        <p:txBody>
          <a:bodyPr wrap="square" lIns="0" tIns="0" rIns="0" bIns="0">
            <a:spAutoFit/>
          </a:bodyPr>
          <a:lstStyle>
            <a:lvl1pPr>
              <a:defRPr sz="4500" b="1" i="0">
                <a:solidFill>
                  <a:schemeClr val="bg1"/>
                </a:solidFill>
                <a:latin typeface="ARS Maquette Pro"/>
                <a:cs typeface="ARS Maquette Pro"/>
              </a:defRPr>
            </a:lvl1pPr>
          </a:lstStyle>
          <a:p>
            <a:endParaRPr/>
          </a:p>
        </p:txBody>
      </p:sp>
      <p:sp>
        <p:nvSpPr>
          <p:cNvPr id="3" name="Holder 3"/>
          <p:cNvSpPr>
            <a:spLocks noGrp="1"/>
          </p:cNvSpPr>
          <p:nvPr>
            <p:ph type="subTitle" idx="4"/>
          </p:nvPr>
        </p:nvSpPr>
        <p:spPr>
          <a:xfrm>
            <a:off x="2438400" y="5689600"/>
            <a:ext cx="11379200" cy="25400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5" name="Holder 5"/>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960000" y="533333"/>
            <a:ext cx="14336000" cy="1600000"/>
          </a:xfrm>
          <a:prstGeom prst="rect">
            <a:avLst/>
          </a:prstGeom>
        </p:spPr>
        <p:txBody>
          <a:bodyPr vert="horz" lIns="0" tIns="0" rIns="0" bIns="0" rtlCol="0" anchor="t" anchorCtr="0">
            <a:normAutofit/>
          </a:bodyPr>
          <a:lstStyle/>
          <a:p>
            <a:r>
              <a:rPr lang="en-US"/>
              <a:t>Click to edit Master title style</a:t>
            </a:r>
            <a:endParaRPr lang="en-GB"/>
          </a:p>
        </p:txBody>
      </p:sp>
      <p:sp>
        <p:nvSpPr>
          <p:cNvPr id="5" name="Text Placeholder 2"/>
          <p:cNvSpPr>
            <a:spLocks noGrp="1"/>
          </p:cNvSpPr>
          <p:nvPr>
            <p:ph idx="1"/>
          </p:nvPr>
        </p:nvSpPr>
        <p:spPr>
          <a:xfrm>
            <a:off x="960000" y="2133336"/>
            <a:ext cx="14336000" cy="670513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50133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4415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500" b="1" i="0">
                <a:solidFill>
                  <a:schemeClr val="bg1"/>
                </a:solidFill>
                <a:latin typeface="ARS Maquette Pro"/>
                <a:cs typeface="ARS Maquette Pro"/>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5" name="Holder 5"/>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500" b="1" i="0">
                <a:solidFill>
                  <a:schemeClr val="bg1"/>
                </a:solidFill>
                <a:latin typeface="ARS Maquette Pro"/>
                <a:cs typeface="ARS Maquette Pro"/>
              </a:defRPr>
            </a:lvl1pPr>
          </a:lstStyle>
          <a:p>
            <a:endParaRPr/>
          </a:p>
        </p:txBody>
      </p:sp>
      <p:sp>
        <p:nvSpPr>
          <p:cNvPr id="3" name="Holder 3"/>
          <p:cNvSpPr>
            <a:spLocks noGrp="1"/>
          </p:cNvSpPr>
          <p:nvPr>
            <p:ph sz="half" idx="2"/>
          </p:nvPr>
        </p:nvSpPr>
        <p:spPr>
          <a:xfrm>
            <a:off x="812800" y="2336800"/>
            <a:ext cx="7071360"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8371840" y="2336800"/>
            <a:ext cx="7071360"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6" name="Holder 6"/>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500" b="1" i="0">
                <a:solidFill>
                  <a:schemeClr val="bg1"/>
                </a:solidFill>
                <a:latin typeface="ARS Maquette Pro"/>
                <a:cs typeface="ARS Maquette Pro"/>
              </a:defRPr>
            </a:lvl1pPr>
          </a:lstStyle>
          <a:p>
            <a:endParaRPr/>
          </a:p>
        </p:txBody>
      </p:sp>
      <p:sp>
        <p:nvSpPr>
          <p:cNvPr id="3" name="Holder 3"/>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4" name="Holder 4"/>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3" name="Holder 3"/>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p:cNvSpPr>
            <a:spLocks noGrp="1"/>
          </p:cNvSpPr>
          <p:nvPr>
            <p:ph type="title"/>
          </p:nvPr>
        </p:nvSpPr>
        <p:spPr>
          <a:xfrm>
            <a:off x="640000" y="2666667"/>
            <a:ext cx="14976000" cy="1693333"/>
          </a:xfrm>
          <a:prstGeom prst="rect">
            <a:avLst/>
          </a:prstGeom>
        </p:spPr>
        <p:txBody>
          <a:bodyPr anchor="ctr" anchorCtr="0">
            <a:normAutofit/>
          </a:bodyPr>
          <a:lstStyle>
            <a:lvl1pPr algn="ctr">
              <a:defRPr sz="5689">
                <a:solidFill>
                  <a:schemeClr val="accent1"/>
                </a:solidFill>
              </a:defRPr>
            </a:lvl1pPr>
          </a:lstStyle>
          <a:p>
            <a:r>
              <a:rPr lang="en-US"/>
              <a:t>Click to edit Master title style</a:t>
            </a:r>
            <a:endParaRPr lang="en-GB"/>
          </a:p>
        </p:txBody>
      </p:sp>
    </p:spTree>
    <p:extLst>
      <p:ext uri="{BB962C8B-B14F-4D97-AF65-F5344CB8AC3E}">
        <p14:creationId xmlns:p14="http://schemas.microsoft.com/office/powerpoint/2010/main" val="1163065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960000" y="533333"/>
            <a:ext cx="14336000" cy="1600000"/>
          </a:xfrm>
          <a:prstGeom prst="rect">
            <a:avLst/>
          </a:prstGeom>
        </p:spPr>
        <p:txBody>
          <a:bodyPr vert="horz" lIns="0" tIns="0" rIns="0" bIns="0" rtlCol="0" anchor="t" anchorCtr="0">
            <a:normAutofit/>
          </a:bodyPr>
          <a:lstStyle/>
          <a:p>
            <a:r>
              <a:rPr lang="en-US"/>
              <a:t>Click to edit Master title style</a:t>
            </a:r>
            <a:endParaRPr lang="en-GB"/>
          </a:p>
        </p:txBody>
      </p:sp>
      <p:sp>
        <p:nvSpPr>
          <p:cNvPr id="5" name="Text Placeholder 2"/>
          <p:cNvSpPr>
            <a:spLocks noGrp="1"/>
          </p:cNvSpPr>
          <p:nvPr>
            <p:ph idx="1"/>
          </p:nvPr>
        </p:nvSpPr>
        <p:spPr>
          <a:xfrm>
            <a:off x="960000" y="2133336"/>
            <a:ext cx="14336000" cy="670513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88614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ocial Follow">
    <p:spTree>
      <p:nvGrpSpPr>
        <p:cNvPr id="1" name=""/>
        <p:cNvGrpSpPr/>
        <p:nvPr/>
      </p:nvGrpSpPr>
      <p:grpSpPr>
        <a:xfrm>
          <a:off x="0" y="0"/>
          <a:ext cx="0" cy="0"/>
          <a:chOff x="0" y="0"/>
          <a:chExt cx="0" cy="0"/>
        </a:xfrm>
      </p:grpSpPr>
      <p:sp>
        <p:nvSpPr>
          <p:cNvPr id="2" name="TextBox 1"/>
          <p:cNvSpPr txBox="1"/>
          <p:nvPr userDrawn="1"/>
        </p:nvSpPr>
        <p:spPr>
          <a:xfrm>
            <a:off x="1599276" y="2093001"/>
            <a:ext cx="13697521" cy="4480498"/>
          </a:xfrm>
          <a:prstGeom prst="rect">
            <a:avLst/>
          </a:prstGeom>
          <a:noFill/>
        </p:spPr>
        <p:txBody>
          <a:bodyPr wrap="square" lIns="0" tIns="0" rIns="0" bIns="0" rtlCol="0">
            <a:noAutofit/>
          </a:bodyPr>
          <a:lstStyle/>
          <a:p>
            <a:pPr lvl="0">
              <a:lnSpc>
                <a:spcPct val="150000"/>
              </a:lnSpc>
            </a:pPr>
            <a:r>
              <a:rPr lang="en-US" sz="3200" b="1">
                <a:solidFill>
                  <a:schemeClr val="accent1"/>
                </a:solidFill>
              </a:rPr>
              <a:t>@HI_NENC</a:t>
            </a:r>
          </a:p>
          <a:p>
            <a:pPr lvl="0">
              <a:lnSpc>
                <a:spcPct val="150000"/>
              </a:lnSpc>
            </a:pPr>
            <a:r>
              <a:rPr lang="en-US" sz="3200" b="1">
                <a:solidFill>
                  <a:schemeClr val="accent1"/>
                </a:solidFill>
              </a:rPr>
              <a:t>HINENC</a:t>
            </a:r>
          </a:p>
          <a:p>
            <a:pPr lvl="0">
              <a:lnSpc>
                <a:spcPct val="150000"/>
              </a:lnSpc>
            </a:pPr>
            <a:r>
              <a:rPr lang="en-US" sz="3200" b="1">
                <a:solidFill>
                  <a:schemeClr val="accent1"/>
                </a:solidFill>
              </a:rPr>
              <a:t>hi-</a:t>
            </a:r>
            <a:r>
              <a:rPr lang="en-US" sz="3200" b="1" err="1">
                <a:solidFill>
                  <a:schemeClr val="accent1"/>
                </a:solidFill>
              </a:rPr>
              <a:t>nenc</a:t>
            </a:r>
            <a:endParaRPr lang="en-US" sz="3200" b="1">
              <a:solidFill>
                <a:schemeClr val="accent1"/>
              </a:solidFill>
            </a:endParaRPr>
          </a:p>
          <a:p>
            <a:pPr lvl="0">
              <a:lnSpc>
                <a:spcPct val="150000"/>
              </a:lnSpc>
            </a:pPr>
            <a:r>
              <a:rPr lang="en-US" sz="3200" b="1">
                <a:solidFill>
                  <a:schemeClr val="accent1"/>
                </a:solidFill>
              </a:rPr>
              <a:t>health-innovation-north-east-and-north-</a:t>
            </a:r>
            <a:r>
              <a:rPr lang="en-US" sz="3200" b="1" err="1">
                <a:solidFill>
                  <a:schemeClr val="accent1"/>
                </a:solidFill>
              </a:rPr>
              <a:t>cumbria</a:t>
            </a:r>
            <a:endParaRPr lang="en-US" sz="3200" b="1">
              <a:solidFill>
                <a:schemeClr val="accent1"/>
              </a:solidFill>
            </a:endParaRPr>
          </a:p>
          <a:p>
            <a:pPr lvl="0">
              <a:lnSpc>
                <a:spcPct val="150000"/>
              </a:lnSpc>
            </a:pPr>
            <a:r>
              <a:rPr lang="en-US" sz="3200" b="1">
                <a:solidFill>
                  <a:schemeClr val="accent1"/>
                </a:solidFill>
              </a:rPr>
              <a:t>@HI_NENC</a:t>
            </a:r>
            <a:endParaRPr lang="en-GB" sz="3200" b="1">
              <a:solidFill>
                <a:schemeClr val="accent1"/>
              </a:solidFill>
            </a:endParaRPr>
          </a:p>
          <a:p>
            <a:pPr>
              <a:lnSpc>
                <a:spcPct val="150000"/>
              </a:lnSpc>
            </a:pPr>
            <a:endParaRPr lang="en-GB" sz="3200" b="1">
              <a:solidFill>
                <a:schemeClr val="accent1"/>
              </a:solidFill>
            </a:endParaRP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8935" y="2377479"/>
            <a:ext cx="369472" cy="369471"/>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9137" y="3141979"/>
            <a:ext cx="229072" cy="459788"/>
          </a:xfrm>
          <a:prstGeom prst="rect">
            <a:avLst/>
          </a:prstGeom>
        </p:spPr>
      </p:pic>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2630" y="3996795"/>
            <a:ext cx="362084" cy="402316"/>
          </a:xfrm>
          <a:prstGeom prst="rect">
            <a:avLst/>
          </a:prstGeom>
        </p:spPr>
      </p:pic>
      <p:pic>
        <p:nvPicPr>
          <p:cNvPr id="6" name="Picture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2630" y="4794139"/>
            <a:ext cx="362084" cy="459788"/>
          </a:xfrm>
          <a:prstGeom prst="rect">
            <a:avLst/>
          </a:prstGeom>
        </p:spPr>
      </p:pic>
      <p:pic>
        <p:nvPicPr>
          <p:cNvPr id="7" name="Picture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31989" y="5648953"/>
            <a:ext cx="443367" cy="344841"/>
          </a:xfrm>
          <a:prstGeom prst="rect">
            <a:avLst/>
          </a:prstGeom>
        </p:spPr>
      </p:pic>
      <p:sp>
        <p:nvSpPr>
          <p:cNvPr id="9" name="TextBox 8"/>
          <p:cNvSpPr txBox="1"/>
          <p:nvPr userDrawn="1"/>
        </p:nvSpPr>
        <p:spPr>
          <a:xfrm>
            <a:off x="960001" y="533335"/>
            <a:ext cx="9600271" cy="875496"/>
          </a:xfrm>
          <a:prstGeom prst="rect">
            <a:avLst/>
          </a:prstGeom>
          <a:noFill/>
        </p:spPr>
        <p:txBody>
          <a:bodyPr wrap="square" lIns="0" tIns="0" rIns="0" bIns="0" rtlCol="0">
            <a:spAutoFit/>
          </a:bodyPr>
          <a:lstStyle/>
          <a:p>
            <a:r>
              <a:rPr lang="en-US" sz="5689" b="1">
                <a:solidFill>
                  <a:schemeClr val="accent1"/>
                </a:solidFill>
                <a:latin typeface="+mj-lt"/>
              </a:rPr>
              <a:t>Follow us on…</a:t>
            </a:r>
            <a:endParaRPr lang="en-GB" sz="5689" b="1">
              <a:solidFill>
                <a:schemeClr val="accent1"/>
              </a:solidFill>
              <a:latin typeface="+mj-lt"/>
            </a:endParaRPr>
          </a:p>
        </p:txBody>
      </p:sp>
      <p:sp>
        <p:nvSpPr>
          <p:cNvPr id="16" name="Rectangle 15">
            <a:hlinkClick r:id="rId7"/>
          </p:cNvPr>
          <p:cNvSpPr/>
          <p:nvPr userDrawn="1"/>
        </p:nvSpPr>
        <p:spPr>
          <a:xfrm>
            <a:off x="865336" y="2270858"/>
            <a:ext cx="2806841"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19" name="Rectangle 18">
            <a:hlinkClick r:id="rId8"/>
          </p:cNvPr>
          <p:cNvSpPr/>
          <p:nvPr userDrawn="1"/>
        </p:nvSpPr>
        <p:spPr>
          <a:xfrm>
            <a:off x="865336" y="5542334"/>
            <a:ext cx="2806841"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20" name="Rectangle 19">
            <a:hlinkClick r:id="rId9"/>
          </p:cNvPr>
          <p:cNvSpPr/>
          <p:nvPr userDrawn="1"/>
        </p:nvSpPr>
        <p:spPr>
          <a:xfrm>
            <a:off x="865336" y="3906596"/>
            <a:ext cx="2806841"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21" name="Rectangle 20">
            <a:hlinkClick r:id="rId10"/>
          </p:cNvPr>
          <p:cNvSpPr/>
          <p:nvPr userDrawn="1"/>
        </p:nvSpPr>
        <p:spPr>
          <a:xfrm>
            <a:off x="865340" y="4724464"/>
            <a:ext cx="9433057"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22" name="Rectangle 21">
            <a:hlinkClick r:id="rId11"/>
          </p:cNvPr>
          <p:cNvSpPr/>
          <p:nvPr userDrawn="1"/>
        </p:nvSpPr>
        <p:spPr>
          <a:xfrm>
            <a:off x="865336" y="3088728"/>
            <a:ext cx="2806841"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Tree>
    <p:extLst>
      <p:ext uri="{BB962C8B-B14F-4D97-AF65-F5344CB8AC3E}">
        <p14:creationId xmlns:p14="http://schemas.microsoft.com/office/powerpoint/2010/main" val="3598736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33128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10" Type="http://schemas.openxmlformats.org/officeDocument/2006/relationships/image" Target="../media/image3.png"/><Relationship Id="rId4" Type="http://schemas.openxmlformats.org/officeDocument/2006/relationships/slideLayout" Target="../slideLayouts/slideLayout9.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3300" y="504423"/>
            <a:ext cx="7021830" cy="711200"/>
          </a:xfrm>
          <a:prstGeom prst="rect">
            <a:avLst/>
          </a:prstGeom>
        </p:spPr>
        <p:txBody>
          <a:bodyPr wrap="square" lIns="0" tIns="0" rIns="0" bIns="0">
            <a:spAutoFit/>
          </a:bodyPr>
          <a:lstStyle>
            <a:lvl1pPr>
              <a:defRPr sz="4500" b="1" i="0">
                <a:solidFill>
                  <a:schemeClr val="bg1"/>
                </a:solidFill>
                <a:latin typeface="ARS Maquette Pro"/>
                <a:cs typeface="ARS Maquette Pro"/>
              </a:defRPr>
            </a:lvl1pPr>
          </a:lstStyle>
          <a:p>
            <a:endParaRPr/>
          </a:p>
        </p:txBody>
      </p:sp>
      <p:sp>
        <p:nvSpPr>
          <p:cNvPr id="3" name="Holder 3"/>
          <p:cNvSpPr>
            <a:spLocks noGrp="1"/>
          </p:cNvSpPr>
          <p:nvPr>
            <p:ph type="body" idx="1"/>
          </p:nvPr>
        </p:nvSpPr>
        <p:spPr>
          <a:xfrm>
            <a:off x="812800" y="2336800"/>
            <a:ext cx="14630400"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876300" y="9555764"/>
            <a:ext cx="3503295" cy="208279"/>
          </a:xfrm>
          <a:prstGeom prst="rect">
            <a:avLst/>
          </a:prstGeom>
        </p:spPr>
        <p:txBody>
          <a:bodyPr wrap="square" lIns="0" tIns="0" rIns="0" bIns="0">
            <a:spAutoFit/>
          </a:bodyPr>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5" name="Holder 5"/>
          <p:cNvSpPr>
            <a:spLocks noGrp="1"/>
          </p:cNvSpPr>
          <p:nvPr>
            <p:ph type="dt" sz="half" idx="6"/>
          </p:nvPr>
        </p:nvSpPr>
        <p:spPr>
          <a:xfrm>
            <a:off x="12213281" y="8946825"/>
            <a:ext cx="2839084" cy="785495"/>
          </a:xfrm>
          <a:prstGeom prst="rect">
            <a:avLst/>
          </a:prstGeom>
        </p:spPr>
        <p:txBody>
          <a:bodyPr wrap="square" lIns="0" tIns="0" rIns="0" bIns="0">
            <a:spAutoFit/>
          </a:bodyPr>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6" name="Holder 6"/>
          <p:cNvSpPr>
            <a:spLocks noGrp="1"/>
          </p:cNvSpPr>
          <p:nvPr>
            <p:ph type="sldNum" sz="quarter" idx="7"/>
          </p:nvPr>
        </p:nvSpPr>
        <p:spPr>
          <a:xfrm>
            <a:off x="11704320" y="9448800"/>
            <a:ext cx="3738880"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screenshot of a cellphone&#10;&#10;Description automatically generated">
            <a:extLst>
              <a:ext uri="{FF2B5EF4-FFF2-40B4-BE49-F238E27FC236}">
                <a16:creationId xmlns:a16="http://schemas.microsoft.com/office/drawing/2014/main" id="{5BFE3600-0FDE-8CD9-DD12-4A03B1C91DCD}"/>
              </a:ext>
            </a:extLst>
          </p:cNvPr>
          <p:cNvPicPr>
            <a:picLocks noChangeAspect="1"/>
          </p:cNvPicPr>
          <p:nvPr userDrawn="1"/>
        </p:nvPicPr>
        <p:blipFill rotWithShape="1">
          <a:blip r:embed="rId8">
            <a:alphaModFix amt="9000"/>
            <a:extLst>
              <a:ext uri="{28A0092B-C50C-407E-A947-70E740481C1C}">
                <a14:useLocalDpi xmlns:a14="http://schemas.microsoft.com/office/drawing/2010/main" val="0"/>
              </a:ext>
            </a:extLst>
          </a:blip>
          <a:srcRect t="18741" r="17222" b="20871"/>
          <a:stretch/>
        </p:blipFill>
        <p:spPr>
          <a:xfrm>
            <a:off x="7398645" y="0"/>
            <a:ext cx="8857356" cy="10160000"/>
          </a:xfrm>
          <a:prstGeom prst="rect">
            <a:avLst/>
          </a:prstGeom>
        </p:spPr>
      </p:pic>
      <p:sp>
        <p:nvSpPr>
          <p:cNvPr id="2" name="Title Placeholder 1"/>
          <p:cNvSpPr>
            <a:spLocks noGrp="1"/>
          </p:cNvSpPr>
          <p:nvPr>
            <p:ph type="title"/>
          </p:nvPr>
        </p:nvSpPr>
        <p:spPr>
          <a:xfrm>
            <a:off x="960000" y="533333"/>
            <a:ext cx="14336000" cy="1600000"/>
          </a:xfrm>
          <a:prstGeom prst="rect">
            <a:avLst/>
          </a:prstGeom>
        </p:spPr>
        <p:txBody>
          <a:bodyPr vert="horz" lIns="0" tIns="0" rIns="0" bIns="0" rtlCol="0" anchor="t" anchorCtr="0">
            <a:normAutofit/>
          </a:bodyPr>
          <a:lstStyle/>
          <a:p>
            <a:r>
              <a:rPr lang="en-US"/>
              <a:t>Click to edit Master title style</a:t>
            </a:r>
            <a:endParaRPr lang="en-GB"/>
          </a:p>
        </p:txBody>
      </p:sp>
      <p:sp>
        <p:nvSpPr>
          <p:cNvPr id="3" name="Text Placeholder 2"/>
          <p:cNvSpPr>
            <a:spLocks noGrp="1"/>
          </p:cNvSpPr>
          <p:nvPr>
            <p:ph type="body" idx="1"/>
          </p:nvPr>
        </p:nvSpPr>
        <p:spPr>
          <a:xfrm>
            <a:off x="960000" y="2133336"/>
            <a:ext cx="14336000" cy="670513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4" descr="A black and green text&#10;&#10;Description automatically generated with medium confidence">
            <a:extLst>
              <a:ext uri="{FF2B5EF4-FFF2-40B4-BE49-F238E27FC236}">
                <a16:creationId xmlns:a16="http://schemas.microsoft.com/office/drawing/2014/main" id="{AA655B07-CFB9-7DCF-3F1A-3FC6AAC76CCB}"/>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6333" y="9160128"/>
            <a:ext cx="3289499" cy="784117"/>
          </a:xfrm>
          <a:prstGeom prst="rect">
            <a:avLst/>
          </a:prstGeom>
        </p:spPr>
      </p:pic>
      <p:pic>
        <p:nvPicPr>
          <p:cNvPr id="7" name="Picture 6" descr="A black background with white text and blue and white letters&#10;&#10;Description automatically generated">
            <a:extLst>
              <a:ext uri="{FF2B5EF4-FFF2-40B4-BE49-F238E27FC236}">
                <a16:creationId xmlns:a16="http://schemas.microsoft.com/office/drawing/2014/main" id="{B4FBAFF5-D3E5-C48C-0455-C4E4DC8D3E5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4074406" y="8796541"/>
            <a:ext cx="1885261" cy="1147704"/>
          </a:xfrm>
          <a:prstGeom prst="rect">
            <a:avLst/>
          </a:prstGeom>
        </p:spPr>
      </p:pic>
    </p:spTree>
    <p:extLst>
      <p:ext uri="{BB962C8B-B14F-4D97-AF65-F5344CB8AC3E}">
        <p14:creationId xmlns:p14="http://schemas.microsoft.com/office/powerpoint/2010/main" val="1742432922"/>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Lst>
  <p:txStyles>
    <p:titleStyle>
      <a:lvl1pPr algn="l" defTabSz="1625519" rtl="0" eaLnBrk="1" latinLnBrk="0" hangingPunct="1">
        <a:spcBef>
          <a:spcPct val="0"/>
        </a:spcBef>
        <a:buNone/>
        <a:defRPr sz="5689" b="1" kern="1200">
          <a:solidFill>
            <a:schemeClr val="accent1"/>
          </a:solidFill>
          <a:latin typeface="+mj-lt"/>
          <a:ea typeface="+mj-ea"/>
          <a:cs typeface="+mj-cs"/>
        </a:defRPr>
      </a:lvl1pPr>
    </p:titleStyle>
    <p:bodyStyle>
      <a:lvl1pPr marL="609570" indent="-609570" algn="l" defTabSz="1625519" rtl="0" eaLnBrk="1" latinLnBrk="0" hangingPunct="1">
        <a:spcBef>
          <a:spcPct val="20000"/>
        </a:spcBef>
        <a:buClr>
          <a:schemeClr val="tx2"/>
        </a:buClr>
        <a:buFont typeface="Arial" pitchFamily="34" charset="0"/>
        <a:buChar char="•"/>
        <a:defRPr sz="4977" kern="1200">
          <a:solidFill>
            <a:schemeClr val="tx1"/>
          </a:solidFill>
          <a:latin typeface="+mn-lt"/>
          <a:ea typeface="+mn-ea"/>
          <a:cs typeface="+mn-cs"/>
        </a:defRPr>
      </a:lvl1pPr>
      <a:lvl2pPr marL="1320734" indent="-507974" algn="l" defTabSz="1625519" rtl="0" eaLnBrk="1" latinLnBrk="0" hangingPunct="1">
        <a:spcBef>
          <a:spcPct val="20000"/>
        </a:spcBef>
        <a:buClr>
          <a:schemeClr val="tx2"/>
        </a:buClr>
        <a:buFont typeface="Arial" pitchFamily="34" charset="0"/>
        <a:buChar char="–"/>
        <a:defRPr sz="3556" kern="1200">
          <a:solidFill>
            <a:schemeClr val="tx1"/>
          </a:solidFill>
          <a:latin typeface="+mn-lt"/>
          <a:ea typeface="+mn-ea"/>
          <a:cs typeface="+mn-cs"/>
        </a:defRPr>
      </a:lvl2pPr>
      <a:lvl3pPr marL="2031899" indent="-406379" algn="l" defTabSz="1625519" rtl="0" eaLnBrk="1" latinLnBrk="0" hangingPunct="1">
        <a:spcBef>
          <a:spcPct val="20000"/>
        </a:spcBef>
        <a:buClr>
          <a:schemeClr val="tx2"/>
        </a:buClr>
        <a:buFont typeface="Arial" pitchFamily="34" charset="0"/>
        <a:buChar char="•"/>
        <a:defRPr sz="3200" kern="1200">
          <a:solidFill>
            <a:schemeClr val="tx1"/>
          </a:solidFill>
          <a:latin typeface="+mn-lt"/>
          <a:ea typeface="+mn-ea"/>
          <a:cs typeface="+mn-cs"/>
        </a:defRPr>
      </a:lvl3pPr>
      <a:lvl4pPr marL="2844658" indent="-406379" algn="l" defTabSz="1625519" rtl="0" eaLnBrk="1" latinLnBrk="0" hangingPunct="1">
        <a:spcBef>
          <a:spcPct val="20000"/>
        </a:spcBef>
        <a:buClr>
          <a:schemeClr val="tx2"/>
        </a:buClr>
        <a:buFont typeface="Arial" pitchFamily="34" charset="0"/>
        <a:buChar char="–"/>
        <a:defRPr sz="2844" kern="1200">
          <a:solidFill>
            <a:schemeClr val="tx1"/>
          </a:solidFill>
          <a:latin typeface="+mn-lt"/>
          <a:ea typeface="+mn-ea"/>
          <a:cs typeface="+mn-cs"/>
        </a:defRPr>
      </a:lvl4pPr>
      <a:lvl5pPr marL="3657417" indent="-406379" algn="l" defTabSz="1625519" rtl="0" eaLnBrk="1" latinLnBrk="0" hangingPunct="1">
        <a:spcBef>
          <a:spcPct val="20000"/>
        </a:spcBef>
        <a:buClr>
          <a:schemeClr val="tx2"/>
        </a:buClr>
        <a:buFont typeface="Arial" pitchFamily="34" charset="0"/>
        <a:buChar char="•"/>
        <a:defRPr sz="3200" kern="1200">
          <a:solidFill>
            <a:schemeClr val="tx1"/>
          </a:solidFill>
          <a:latin typeface="+mn-lt"/>
          <a:ea typeface="+mn-ea"/>
          <a:cs typeface="+mn-cs"/>
        </a:defRPr>
      </a:lvl5pPr>
      <a:lvl6pPr marL="4470176"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6pPr>
      <a:lvl7pPr marL="5282936"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7pPr>
      <a:lvl8pPr marL="6095696"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8pPr>
      <a:lvl9pPr marL="6908454"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9pPr>
    </p:bodyStyle>
    <p:other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A820E-1F5A-1D49-1415-F80753457A67}"/>
            </a:ext>
          </a:extLst>
        </p:cNvPr>
        <p:cNvGrpSpPr/>
        <p:nvPr/>
      </p:nvGrpSpPr>
      <p:grpSpPr>
        <a:xfrm>
          <a:off x="0" y="0"/>
          <a:ext cx="0" cy="0"/>
          <a:chOff x="0" y="0"/>
          <a:chExt cx="0" cy="0"/>
        </a:xfrm>
      </p:grpSpPr>
      <p:sp>
        <p:nvSpPr>
          <p:cNvPr id="93" name="Rectangle 92">
            <a:extLst>
              <a:ext uri="{FF2B5EF4-FFF2-40B4-BE49-F238E27FC236}">
                <a16:creationId xmlns:a16="http://schemas.microsoft.com/office/drawing/2014/main" id="{60C7374F-7077-DC67-1AF3-BF32B46610F6}"/>
              </a:ext>
            </a:extLst>
          </p:cNvPr>
          <p:cNvSpPr/>
          <p:nvPr/>
        </p:nvSpPr>
        <p:spPr>
          <a:xfrm>
            <a:off x="0" y="1300022"/>
            <a:ext cx="16256001" cy="809153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object 3">
            <a:extLst>
              <a:ext uri="{FF2B5EF4-FFF2-40B4-BE49-F238E27FC236}">
                <a16:creationId xmlns:a16="http://schemas.microsoft.com/office/drawing/2014/main" id="{9B15B141-1ED1-9AAB-22C4-FA9F0E448116}"/>
              </a:ext>
            </a:extLst>
          </p:cNvPr>
          <p:cNvSpPr/>
          <p:nvPr/>
        </p:nvSpPr>
        <p:spPr>
          <a:xfrm>
            <a:off x="184227" y="2636857"/>
            <a:ext cx="7311557" cy="2622565"/>
          </a:xfrm>
          <a:custGeom>
            <a:avLst/>
            <a:gdLst/>
            <a:ahLst/>
            <a:cxnLst/>
            <a:rect l="l" t="t" r="r" b="b"/>
            <a:pathLst>
              <a:path w="7112000" h="2986404">
                <a:moveTo>
                  <a:pt x="7112000" y="0"/>
                </a:moveTo>
                <a:lnTo>
                  <a:pt x="0" y="0"/>
                </a:lnTo>
                <a:lnTo>
                  <a:pt x="0" y="2985998"/>
                </a:lnTo>
                <a:lnTo>
                  <a:pt x="7112000" y="2985998"/>
                </a:lnTo>
                <a:lnTo>
                  <a:pt x="7112000" y="0"/>
                </a:lnTo>
                <a:close/>
              </a:path>
            </a:pathLst>
          </a:custGeom>
          <a:solidFill>
            <a:srgbClr val="FFFFFF"/>
          </a:solidFill>
        </p:spPr>
        <p:txBody>
          <a:bodyPr wrap="square" lIns="0" tIns="0" rIns="0" bIns="0" rtlCol="0"/>
          <a:lstStyle/>
          <a:p>
            <a:endParaRPr/>
          </a:p>
        </p:txBody>
      </p:sp>
      <p:sp>
        <p:nvSpPr>
          <p:cNvPr id="5" name="object 5">
            <a:extLst>
              <a:ext uri="{FF2B5EF4-FFF2-40B4-BE49-F238E27FC236}">
                <a16:creationId xmlns:a16="http://schemas.microsoft.com/office/drawing/2014/main" id="{2E7BD61C-7CC4-1F8F-9BCA-4F5F281504EC}"/>
              </a:ext>
            </a:extLst>
          </p:cNvPr>
          <p:cNvSpPr/>
          <p:nvPr/>
        </p:nvSpPr>
        <p:spPr>
          <a:xfrm flipV="1">
            <a:off x="408250" y="2489200"/>
            <a:ext cx="14925731" cy="45719"/>
          </a:xfrm>
          <a:custGeom>
            <a:avLst/>
            <a:gdLst/>
            <a:ahLst/>
            <a:cxnLst/>
            <a:rect l="l" t="t" r="r" b="b"/>
            <a:pathLst>
              <a:path w="14478000">
                <a:moveTo>
                  <a:pt x="0" y="0"/>
                </a:moveTo>
                <a:lnTo>
                  <a:pt x="14478000" y="0"/>
                </a:lnTo>
              </a:path>
            </a:pathLst>
          </a:custGeom>
          <a:ln w="12700">
            <a:solidFill>
              <a:srgbClr val="78BE20"/>
            </a:solidFill>
          </a:ln>
        </p:spPr>
        <p:txBody>
          <a:bodyPr wrap="square" lIns="0" tIns="0" rIns="0" bIns="0" rtlCol="0"/>
          <a:lstStyle/>
          <a:p>
            <a:endParaRPr dirty="0"/>
          </a:p>
        </p:txBody>
      </p:sp>
      <p:sp>
        <p:nvSpPr>
          <p:cNvPr id="7" name="object 7">
            <a:extLst>
              <a:ext uri="{FF2B5EF4-FFF2-40B4-BE49-F238E27FC236}">
                <a16:creationId xmlns:a16="http://schemas.microsoft.com/office/drawing/2014/main" id="{E1957479-D340-2B94-1772-C32122FC5E53}"/>
              </a:ext>
            </a:extLst>
          </p:cNvPr>
          <p:cNvSpPr txBox="1"/>
          <p:nvPr/>
        </p:nvSpPr>
        <p:spPr>
          <a:xfrm>
            <a:off x="7573670" y="2635965"/>
            <a:ext cx="8388303" cy="2161041"/>
          </a:xfrm>
          <a:prstGeom prst="rect">
            <a:avLst/>
          </a:prstGeom>
          <a:solidFill>
            <a:srgbClr val="FFFFFF"/>
          </a:solidFill>
        </p:spPr>
        <p:txBody>
          <a:bodyPr vert="horz" wrap="square" lIns="72000" tIns="151765" rIns="72000" bIns="0" rtlCol="0" anchor="t">
            <a:spAutoFit/>
          </a:bodyPr>
          <a:lstStyle/>
          <a:p>
            <a:pPr marL="12700" algn="just">
              <a:spcBef>
                <a:spcPts val="300"/>
              </a:spcBef>
            </a:pPr>
            <a:r>
              <a:rPr lang="en-GB" sz="1400" b="1" spc="-10" dirty="0">
                <a:solidFill>
                  <a:srgbClr val="005EB8"/>
                </a:solidFill>
                <a:latin typeface="Arial" panose="020B0604020202020204" pitchFamily="34" charset="0"/>
                <a:cs typeface="Arial" panose="020B0604020202020204" pitchFamily="34" charset="0"/>
              </a:rPr>
              <a:t>What was the change?</a:t>
            </a:r>
          </a:p>
          <a:p>
            <a:pPr algn="just">
              <a:lnSpc>
                <a:spcPct val="125000"/>
              </a:lnSpc>
            </a:pPr>
            <a:r>
              <a:rPr lang="en-GB" sz="900" dirty="0">
                <a:effectLst/>
                <a:latin typeface="Arial"/>
                <a:ea typeface="Calibri"/>
                <a:cs typeface="Arial"/>
              </a:rPr>
              <a:t>Two </a:t>
            </a:r>
            <a:r>
              <a:rPr lang="en-GB" sz="900" dirty="0">
                <a:latin typeface="Arial"/>
                <a:ea typeface="Calibri"/>
                <a:cs typeface="Arial"/>
              </a:rPr>
              <a:t>types of digital</a:t>
            </a:r>
            <a:r>
              <a:rPr lang="en-GB" sz="900" dirty="0">
                <a:effectLst/>
                <a:latin typeface="Arial"/>
                <a:ea typeface="Calibri"/>
                <a:cs typeface="Arial"/>
              </a:rPr>
              <a:t> tools were created:</a:t>
            </a:r>
          </a:p>
          <a:p>
            <a:pPr marL="342900" indent="-342900" algn="just">
              <a:lnSpc>
                <a:spcPct val="107000"/>
              </a:lnSpc>
              <a:buFont typeface="Symbol" panose="05050102010706020507" pitchFamily="18" charset="2"/>
              <a:buChar char=""/>
            </a:pPr>
            <a:r>
              <a:rPr lang="en-GB" sz="900" b="1" dirty="0">
                <a:latin typeface="Arial"/>
                <a:ea typeface="Calibri"/>
                <a:cs typeface="Arial"/>
              </a:rPr>
              <a:t>Accurx </a:t>
            </a:r>
            <a:r>
              <a:rPr lang="en-GB" sz="900" b="1" dirty="0" err="1">
                <a:latin typeface="Arial"/>
                <a:ea typeface="Calibri"/>
                <a:cs typeface="Arial"/>
              </a:rPr>
              <a:t>Floreys</a:t>
            </a:r>
            <a:r>
              <a:rPr lang="en-GB" sz="900" b="1" dirty="0">
                <a:effectLst/>
                <a:latin typeface="Arial"/>
                <a:ea typeface="Calibri"/>
                <a:cs typeface="Arial"/>
              </a:rPr>
              <a:t>.</a:t>
            </a:r>
            <a:r>
              <a:rPr lang="en-GB" sz="900" dirty="0">
                <a:effectLst/>
                <a:latin typeface="Arial"/>
                <a:ea typeface="Calibri"/>
                <a:cs typeface="Arial"/>
              </a:rPr>
              <a:t> These are pre-appointment questionnaires that are sent electronically via text using Accurx within the clinical system.  Replies are logged in the clinical system ready for review by the healthcare professional.</a:t>
            </a:r>
          </a:p>
          <a:p>
            <a:pPr marL="742950" lvl="1" indent="-285750" algn="just">
              <a:lnSpc>
                <a:spcPct val="107000"/>
              </a:lnSpc>
              <a:buFont typeface="Courier New" panose="02070309020205020404" pitchFamily="49" charset="0"/>
              <a:buChar char="o"/>
            </a:pPr>
            <a:r>
              <a:rPr lang="en-GB" sz="900" dirty="0">
                <a:effectLst/>
                <a:latin typeface="Arial" panose="020B0604020202020204" pitchFamily="34" charset="0"/>
                <a:ea typeface="Calibri" panose="020F0502020204030204" pitchFamily="34" charset="0"/>
                <a:cs typeface="Arial" panose="020B0604020202020204" pitchFamily="34" charset="0"/>
              </a:rPr>
              <a:t>A health and well-being </a:t>
            </a:r>
            <a:r>
              <a:rPr lang="en-GB" sz="900" dirty="0" err="1">
                <a:effectLst/>
                <a:latin typeface="Arial" panose="020B0604020202020204" pitchFamily="34" charset="0"/>
                <a:ea typeface="Calibri" panose="020F0502020204030204" pitchFamily="34" charset="0"/>
                <a:cs typeface="Arial" panose="020B0604020202020204" pitchFamily="34" charset="0"/>
              </a:rPr>
              <a:t>florey</a:t>
            </a:r>
            <a:r>
              <a:rPr lang="en-GB" sz="900" dirty="0">
                <a:effectLst/>
                <a:latin typeface="Arial" panose="020B0604020202020204" pitchFamily="34" charset="0"/>
                <a:ea typeface="Calibri" panose="020F0502020204030204" pitchFamily="34" charset="0"/>
                <a:cs typeface="Arial" panose="020B0604020202020204" pitchFamily="34" charset="0"/>
              </a:rPr>
              <a:t> which can be used by any healthcare professional to understand how pain is affecting quality of life.</a:t>
            </a:r>
            <a:endParaRPr lang="en-GB" sz="900" dirty="0">
              <a:effectLst/>
              <a:latin typeface="Verdana" panose="020B0604030504040204" pitchFamily="34" charset="0"/>
              <a:ea typeface="Calibri" panose="020F0502020204030204" pitchFamily="34" charset="0"/>
              <a:cs typeface="Arial" panose="020B0604020202020204" pitchFamily="34" charset="0"/>
            </a:endParaRPr>
          </a:p>
          <a:p>
            <a:pPr marL="742950" lvl="1" indent="-285750" algn="just">
              <a:lnSpc>
                <a:spcPct val="107000"/>
              </a:lnSpc>
              <a:buFont typeface="Courier New" panose="02070309020205020404" pitchFamily="49" charset="0"/>
              <a:buChar char="o"/>
            </a:pPr>
            <a:r>
              <a:rPr lang="en-GB" sz="900" dirty="0">
                <a:effectLst/>
                <a:latin typeface="Arial" panose="020B0604020202020204" pitchFamily="34" charset="0"/>
                <a:ea typeface="Calibri" panose="020F0502020204030204" pitchFamily="34" charset="0"/>
                <a:cs typeface="Arial" panose="020B0604020202020204" pitchFamily="34" charset="0"/>
              </a:rPr>
              <a:t>A medicines review </a:t>
            </a:r>
            <a:r>
              <a:rPr lang="en-GB" sz="900" dirty="0" err="1">
                <a:effectLst/>
                <a:latin typeface="Arial" panose="020B0604020202020204" pitchFamily="34" charset="0"/>
                <a:ea typeface="Calibri" panose="020F0502020204030204" pitchFamily="34" charset="0"/>
                <a:cs typeface="Arial" panose="020B0604020202020204" pitchFamily="34" charset="0"/>
              </a:rPr>
              <a:t>florey</a:t>
            </a:r>
            <a:r>
              <a:rPr lang="en-GB" sz="900" dirty="0">
                <a:effectLst/>
                <a:latin typeface="Arial" panose="020B0604020202020204" pitchFamily="34" charset="0"/>
                <a:ea typeface="Calibri" panose="020F0502020204030204" pitchFamily="34" charset="0"/>
                <a:cs typeface="Arial" panose="020B0604020202020204" pitchFamily="34" charset="0"/>
              </a:rPr>
              <a:t> that helps the patient reflect on and communicate how well their medicines are working for them and any potential concerns.  </a:t>
            </a:r>
            <a:endParaRPr lang="en-GB" sz="900" dirty="0">
              <a:effectLst/>
              <a:latin typeface="Verdana" panose="020B0604030504040204" pitchFamily="34" charset="0"/>
              <a:ea typeface="Calibri" panose="020F0502020204030204" pitchFamily="34" charset="0"/>
              <a:cs typeface="Arial" panose="020B0604020202020204" pitchFamily="34" charset="0"/>
            </a:endParaRPr>
          </a:p>
          <a:p>
            <a:pPr marL="342900" indent="-342900" algn="just">
              <a:lnSpc>
                <a:spcPct val="107000"/>
              </a:lnSpc>
              <a:buFont typeface="Symbol" panose="05050102010706020507" pitchFamily="18" charset="2"/>
              <a:buChar char=""/>
            </a:pPr>
            <a:r>
              <a:rPr lang="en-GB" sz="900" b="1" dirty="0">
                <a:latin typeface="Arial"/>
                <a:ea typeface="Calibri"/>
                <a:cs typeface="Arial"/>
              </a:rPr>
              <a:t>SystmOne Chronic Pain management template and action plan.</a:t>
            </a:r>
            <a:r>
              <a:rPr lang="en-GB" sz="900" dirty="0">
                <a:latin typeface="Arial"/>
                <a:ea typeface="Calibri"/>
                <a:cs typeface="Arial"/>
              </a:rPr>
              <a:t> That support a holistic review using:</a:t>
            </a:r>
          </a:p>
          <a:p>
            <a:pPr marL="342900" lvl="8" indent="-342900" algn="just">
              <a:lnSpc>
                <a:spcPct val="107000"/>
              </a:lnSpc>
              <a:buFont typeface="Symbol" panose="05050102010706020507" pitchFamily="18" charset="2"/>
              <a:buChar char=""/>
            </a:pPr>
            <a:r>
              <a:rPr lang="en-GB" sz="900" dirty="0">
                <a:latin typeface="Arial"/>
                <a:ea typeface="Calibri"/>
                <a:cs typeface="Arial"/>
              </a:rPr>
              <a:t>A</a:t>
            </a:r>
            <a:r>
              <a:rPr lang="en-GB" sz="900" dirty="0">
                <a:effectLst/>
                <a:latin typeface="Arial"/>
                <a:ea typeface="Calibri"/>
                <a:cs typeface="Arial"/>
              </a:rPr>
              <a:t>  pain management review template that is completed in the clinical system during a consultation and includes a medicines review section but also assesses wellbeing.  </a:t>
            </a:r>
            <a:endParaRPr lang="en-GB" dirty="0">
              <a:latin typeface="Arial"/>
              <a:ea typeface="Calibri"/>
              <a:cs typeface="Arial"/>
            </a:endParaRPr>
          </a:p>
          <a:p>
            <a:pPr marL="342900" lvl="8" indent="-342900" algn="just">
              <a:lnSpc>
                <a:spcPct val="107000"/>
              </a:lnSpc>
              <a:buFont typeface="Symbol" panose="05050102010706020507" pitchFamily="18" charset="2"/>
              <a:buChar char=""/>
            </a:pPr>
            <a:r>
              <a:rPr lang="en-GB" sz="900" dirty="0">
                <a:effectLst/>
                <a:latin typeface="Arial"/>
                <a:ea typeface="Calibri"/>
                <a:cs typeface="Arial"/>
              </a:rPr>
              <a:t>A pain management action plan with two parts (self-management and medicines). The action plan is created with the patient during the consultation and can then be printed or sent electronically.  Once created it is accessible to all members of the primary and secondary healthcare team via the communication folder in SystmOne.</a:t>
            </a:r>
          </a:p>
        </p:txBody>
      </p:sp>
      <p:grpSp>
        <p:nvGrpSpPr>
          <p:cNvPr id="19" name="object 19">
            <a:extLst>
              <a:ext uri="{FF2B5EF4-FFF2-40B4-BE49-F238E27FC236}">
                <a16:creationId xmlns:a16="http://schemas.microsoft.com/office/drawing/2014/main" id="{AB03463B-E8B7-DF70-9D71-1E0E37B8A836}"/>
              </a:ext>
            </a:extLst>
          </p:cNvPr>
          <p:cNvGrpSpPr/>
          <p:nvPr/>
        </p:nvGrpSpPr>
        <p:grpSpPr>
          <a:xfrm>
            <a:off x="11477524" y="6375403"/>
            <a:ext cx="4823501" cy="5465735"/>
            <a:chOff x="11870232" y="3974128"/>
            <a:chExt cx="4442470" cy="5231718"/>
          </a:xfrm>
        </p:grpSpPr>
        <p:sp>
          <p:nvSpPr>
            <p:cNvPr id="20" name="object 20">
              <a:extLst>
                <a:ext uri="{FF2B5EF4-FFF2-40B4-BE49-F238E27FC236}">
                  <a16:creationId xmlns:a16="http://schemas.microsoft.com/office/drawing/2014/main" id="{3E9B9E6A-443C-412D-73FA-37694AE91D88}"/>
                </a:ext>
              </a:extLst>
            </p:cNvPr>
            <p:cNvSpPr/>
            <p:nvPr/>
          </p:nvSpPr>
          <p:spPr>
            <a:xfrm>
              <a:off x="15098233" y="9001376"/>
              <a:ext cx="281940" cy="204470"/>
            </a:xfrm>
            <a:custGeom>
              <a:avLst/>
              <a:gdLst/>
              <a:ahLst/>
              <a:cxnLst/>
              <a:rect l="l" t="t" r="r" b="b"/>
              <a:pathLst>
                <a:path w="281940" h="204470">
                  <a:moveTo>
                    <a:pt x="136436" y="0"/>
                  </a:moveTo>
                  <a:lnTo>
                    <a:pt x="37325" y="0"/>
                  </a:lnTo>
                  <a:lnTo>
                    <a:pt x="18973" y="87490"/>
                  </a:lnTo>
                  <a:lnTo>
                    <a:pt x="61798" y="87490"/>
                  </a:lnTo>
                  <a:lnTo>
                    <a:pt x="58127" y="102781"/>
                  </a:lnTo>
                  <a:lnTo>
                    <a:pt x="50336" y="121969"/>
                  </a:lnTo>
                  <a:lnTo>
                    <a:pt x="37555" y="138803"/>
                  </a:lnTo>
                  <a:lnTo>
                    <a:pt x="20528" y="152767"/>
                  </a:lnTo>
                  <a:lnTo>
                    <a:pt x="0" y="163347"/>
                  </a:lnTo>
                  <a:lnTo>
                    <a:pt x="19583" y="204342"/>
                  </a:lnTo>
                  <a:lnTo>
                    <a:pt x="58729" y="181915"/>
                  </a:lnTo>
                  <a:lnTo>
                    <a:pt x="87264" y="155244"/>
                  </a:lnTo>
                  <a:lnTo>
                    <a:pt x="106737" y="123297"/>
                  </a:lnTo>
                  <a:lnTo>
                    <a:pt x="118694" y="85039"/>
                  </a:lnTo>
                  <a:lnTo>
                    <a:pt x="136436" y="0"/>
                  </a:lnTo>
                  <a:close/>
                </a:path>
                <a:path w="281940" h="204470">
                  <a:moveTo>
                    <a:pt x="281431" y="0"/>
                  </a:moveTo>
                  <a:lnTo>
                    <a:pt x="182930" y="0"/>
                  </a:lnTo>
                  <a:lnTo>
                    <a:pt x="163969" y="87490"/>
                  </a:lnTo>
                  <a:lnTo>
                    <a:pt x="207403" y="87490"/>
                  </a:lnTo>
                  <a:lnTo>
                    <a:pt x="203733" y="102781"/>
                  </a:lnTo>
                  <a:lnTo>
                    <a:pt x="195932" y="121969"/>
                  </a:lnTo>
                  <a:lnTo>
                    <a:pt x="183084" y="138803"/>
                  </a:lnTo>
                  <a:lnTo>
                    <a:pt x="165876" y="152767"/>
                  </a:lnTo>
                  <a:lnTo>
                    <a:pt x="144995" y="163347"/>
                  </a:lnTo>
                  <a:lnTo>
                    <a:pt x="164579" y="204342"/>
                  </a:lnTo>
                  <a:lnTo>
                    <a:pt x="203725" y="181915"/>
                  </a:lnTo>
                  <a:lnTo>
                    <a:pt x="232260" y="155244"/>
                  </a:lnTo>
                  <a:lnTo>
                    <a:pt x="251733" y="123297"/>
                  </a:lnTo>
                  <a:lnTo>
                    <a:pt x="263690" y="85039"/>
                  </a:lnTo>
                  <a:lnTo>
                    <a:pt x="281431" y="0"/>
                  </a:lnTo>
                  <a:close/>
                </a:path>
              </a:pathLst>
            </a:custGeom>
            <a:solidFill>
              <a:srgbClr val="36977C"/>
            </a:solidFill>
          </p:spPr>
          <p:txBody>
            <a:bodyPr wrap="square" lIns="0" tIns="0" rIns="0" bIns="0" rtlCol="0"/>
            <a:lstStyle/>
            <a:p>
              <a:endParaRPr/>
            </a:p>
          </p:txBody>
        </p:sp>
        <p:sp>
          <p:nvSpPr>
            <p:cNvPr id="22" name="object 22">
              <a:extLst>
                <a:ext uri="{FF2B5EF4-FFF2-40B4-BE49-F238E27FC236}">
                  <a16:creationId xmlns:a16="http://schemas.microsoft.com/office/drawing/2014/main" id="{E0FD1531-EFAD-453B-87C0-09F25FEAF175}"/>
                </a:ext>
              </a:extLst>
            </p:cNvPr>
            <p:cNvSpPr/>
            <p:nvPr/>
          </p:nvSpPr>
          <p:spPr>
            <a:xfrm>
              <a:off x="11870232" y="4576907"/>
              <a:ext cx="2072005" cy="2064385"/>
            </a:xfrm>
            <a:custGeom>
              <a:avLst/>
              <a:gdLst/>
              <a:ahLst/>
              <a:cxnLst/>
              <a:rect l="l" t="t" r="r" b="b"/>
              <a:pathLst>
                <a:path w="2072005" h="2064384">
                  <a:moveTo>
                    <a:pt x="1036002" y="0"/>
                  </a:moveTo>
                  <a:lnTo>
                    <a:pt x="987233" y="1123"/>
                  </a:lnTo>
                  <a:lnTo>
                    <a:pt x="939045" y="4460"/>
                  </a:lnTo>
                  <a:lnTo>
                    <a:pt x="891486" y="9961"/>
                  </a:lnTo>
                  <a:lnTo>
                    <a:pt x="844608" y="17577"/>
                  </a:lnTo>
                  <a:lnTo>
                    <a:pt x="798459" y="27258"/>
                  </a:lnTo>
                  <a:lnTo>
                    <a:pt x="753089" y="38955"/>
                  </a:lnTo>
                  <a:lnTo>
                    <a:pt x="708548" y="52617"/>
                  </a:lnTo>
                  <a:lnTo>
                    <a:pt x="664886" y="68195"/>
                  </a:lnTo>
                  <a:lnTo>
                    <a:pt x="622153" y="85641"/>
                  </a:lnTo>
                  <a:lnTo>
                    <a:pt x="580398" y="104904"/>
                  </a:lnTo>
                  <a:lnTo>
                    <a:pt x="539671" y="125934"/>
                  </a:lnTo>
                  <a:lnTo>
                    <a:pt x="500022" y="148682"/>
                  </a:lnTo>
                  <a:lnTo>
                    <a:pt x="461500" y="173099"/>
                  </a:lnTo>
                  <a:lnTo>
                    <a:pt x="424156" y="199135"/>
                  </a:lnTo>
                  <a:lnTo>
                    <a:pt x="388039" y="226740"/>
                  </a:lnTo>
                  <a:lnTo>
                    <a:pt x="353198" y="255865"/>
                  </a:lnTo>
                  <a:lnTo>
                    <a:pt x="319684" y="286461"/>
                  </a:lnTo>
                  <a:lnTo>
                    <a:pt x="287547" y="318477"/>
                  </a:lnTo>
                  <a:lnTo>
                    <a:pt x="256836" y="351864"/>
                  </a:lnTo>
                  <a:lnTo>
                    <a:pt x="227600" y="386573"/>
                  </a:lnTo>
                  <a:lnTo>
                    <a:pt x="199890" y="422554"/>
                  </a:lnTo>
                  <a:lnTo>
                    <a:pt x="173756" y="459757"/>
                  </a:lnTo>
                  <a:lnTo>
                    <a:pt x="149246" y="498133"/>
                  </a:lnTo>
                  <a:lnTo>
                    <a:pt x="126411" y="537633"/>
                  </a:lnTo>
                  <a:lnTo>
                    <a:pt x="105301" y="578206"/>
                  </a:lnTo>
                  <a:lnTo>
                    <a:pt x="85966" y="619803"/>
                  </a:lnTo>
                  <a:lnTo>
                    <a:pt x="68454" y="662375"/>
                  </a:lnTo>
                  <a:lnTo>
                    <a:pt x="52816" y="705872"/>
                  </a:lnTo>
                  <a:lnTo>
                    <a:pt x="39102" y="750245"/>
                  </a:lnTo>
                  <a:lnTo>
                    <a:pt x="27361" y="795444"/>
                  </a:lnTo>
                  <a:lnTo>
                    <a:pt x="17644" y="841418"/>
                  </a:lnTo>
                  <a:lnTo>
                    <a:pt x="9999" y="888120"/>
                  </a:lnTo>
                  <a:lnTo>
                    <a:pt x="4477" y="935499"/>
                  </a:lnTo>
                  <a:lnTo>
                    <a:pt x="1127" y="983506"/>
                  </a:lnTo>
                  <a:lnTo>
                    <a:pt x="0" y="1032090"/>
                  </a:lnTo>
                  <a:lnTo>
                    <a:pt x="1127" y="1080676"/>
                  </a:lnTo>
                  <a:lnTo>
                    <a:pt x="4477" y="1128684"/>
                  </a:lnTo>
                  <a:lnTo>
                    <a:pt x="9999" y="1176063"/>
                  </a:lnTo>
                  <a:lnTo>
                    <a:pt x="17644" y="1222766"/>
                  </a:lnTo>
                  <a:lnTo>
                    <a:pt x="27361" y="1268741"/>
                  </a:lnTo>
                  <a:lnTo>
                    <a:pt x="39102" y="1313940"/>
                  </a:lnTo>
                  <a:lnTo>
                    <a:pt x="52816" y="1358313"/>
                  </a:lnTo>
                  <a:lnTo>
                    <a:pt x="68454" y="1401811"/>
                  </a:lnTo>
                  <a:lnTo>
                    <a:pt x="85966" y="1444383"/>
                  </a:lnTo>
                  <a:lnTo>
                    <a:pt x="105301" y="1485980"/>
                  </a:lnTo>
                  <a:lnTo>
                    <a:pt x="126411" y="1526554"/>
                  </a:lnTo>
                  <a:lnTo>
                    <a:pt x="149246" y="1566053"/>
                  </a:lnTo>
                  <a:lnTo>
                    <a:pt x="173756" y="1604429"/>
                  </a:lnTo>
                  <a:lnTo>
                    <a:pt x="199890" y="1641632"/>
                  </a:lnTo>
                  <a:lnTo>
                    <a:pt x="227600" y="1677613"/>
                  </a:lnTo>
                  <a:lnTo>
                    <a:pt x="256836" y="1712322"/>
                  </a:lnTo>
                  <a:lnTo>
                    <a:pt x="287547" y="1745709"/>
                  </a:lnTo>
                  <a:lnTo>
                    <a:pt x="319684" y="1777725"/>
                  </a:lnTo>
                  <a:lnTo>
                    <a:pt x="353198" y="1808320"/>
                  </a:lnTo>
                  <a:lnTo>
                    <a:pt x="388039" y="1837444"/>
                  </a:lnTo>
                  <a:lnTo>
                    <a:pt x="424156" y="1865049"/>
                  </a:lnTo>
                  <a:lnTo>
                    <a:pt x="461500" y="1891085"/>
                  </a:lnTo>
                  <a:lnTo>
                    <a:pt x="500022" y="1915501"/>
                  </a:lnTo>
                  <a:lnTo>
                    <a:pt x="539671" y="1938249"/>
                  </a:lnTo>
                  <a:lnTo>
                    <a:pt x="580398" y="1959279"/>
                  </a:lnTo>
                  <a:lnTo>
                    <a:pt x="622153" y="1978542"/>
                  </a:lnTo>
                  <a:lnTo>
                    <a:pt x="664886" y="1995987"/>
                  </a:lnTo>
                  <a:lnTo>
                    <a:pt x="708548" y="2011565"/>
                  </a:lnTo>
                  <a:lnTo>
                    <a:pt x="753089" y="2025227"/>
                  </a:lnTo>
                  <a:lnTo>
                    <a:pt x="798459" y="2036923"/>
                  </a:lnTo>
                  <a:lnTo>
                    <a:pt x="844608" y="2046604"/>
                  </a:lnTo>
                  <a:lnTo>
                    <a:pt x="891486" y="2054220"/>
                  </a:lnTo>
                  <a:lnTo>
                    <a:pt x="939045" y="2059721"/>
                  </a:lnTo>
                  <a:lnTo>
                    <a:pt x="987233" y="2063058"/>
                  </a:lnTo>
                  <a:lnTo>
                    <a:pt x="1036002" y="2064181"/>
                  </a:lnTo>
                  <a:lnTo>
                    <a:pt x="1084771" y="2063058"/>
                  </a:lnTo>
                  <a:lnTo>
                    <a:pt x="1132959" y="2059721"/>
                  </a:lnTo>
                  <a:lnTo>
                    <a:pt x="1180518" y="2054220"/>
                  </a:lnTo>
                  <a:lnTo>
                    <a:pt x="1227396" y="2046604"/>
                  </a:lnTo>
                  <a:lnTo>
                    <a:pt x="1273545" y="2036923"/>
                  </a:lnTo>
                  <a:lnTo>
                    <a:pt x="1318915" y="2025227"/>
                  </a:lnTo>
                  <a:lnTo>
                    <a:pt x="1363456" y="2011565"/>
                  </a:lnTo>
                  <a:lnTo>
                    <a:pt x="1407118" y="1995987"/>
                  </a:lnTo>
                  <a:lnTo>
                    <a:pt x="1449851" y="1978542"/>
                  </a:lnTo>
                  <a:lnTo>
                    <a:pt x="1491606" y="1959279"/>
                  </a:lnTo>
                  <a:lnTo>
                    <a:pt x="1532333" y="1938249"/>
                  </a:lnTo>
                  <a:lnTo>
                    <a:pt x="1571982" y="1915501"/>
                  </a:lnTo>
                  <a:lnTo>
                    <a:pt x="1610504" y="1891085"/>
                  </a:lnTo>
                  <a:lnTo>
                    <a:pt x="1647848" y="1865049"/>
                  </a:lnTo>
                  <a:lnTo>
                    <a:pt x="1683965" y="1837444"/>
                  </a:lnTo>
                  <a:lnTo>
                    <a:pt x="1718806" y="1808320"/>
                  </a:lnTo>
                  <a:lnTo>
                    <a:pt x="1752320" y="1777725"/>
                  </a:lnTo>
                  <a:lnTo>
                    <a:pt x="1784457" y="1745709"/>
                  </a:lnTo>
                  <a:lnTo>
                    <a:pt x="1815168" y="1712322"/>
                  </a:lnTo>
                  <a:lnTo>
                    <a:pt x="1844404" y="1677613"/>
                  </a:lnTo>
                  <a:lnTo>
                    <a:pt x="1872114" y="1641632"/>
                  </a:lnTo>
                  <a:lnTo>
                    <a:pt x="1898248" y="1604429"/>
                  </a:lnTo>
                  <a:lnTo>
                    <a:pt x="1922758" y="1566053"/>
                  </a:lnTo>
                  <a:lnTo>
                    <a:pt x="1945593" y="1526554"/>
                  </a:lnTo>
                  <a:lnTo>
                    <a:pt x="1966703" y="1485980"/>
                  </a:lnTo>
                  <a:lnTo>
                    <a:pt x="1986038" y="1444383"/>
                  </a:lnTo>
                  <a:lnTo>
                    <a:pt x="2003550" y="1401811"/>
                  </a:lnTo>
                  <a:lnTo>
                    <a:pt x="2019188" y="1358313"/>
                  </a:lnTo>
                  <a:lnTo>
                    <a:pt x="2032902" y="1313940"/>
                  </a:lnTo>
                  <a:lnTo>
                    <a:pt x="2044643" y="1268741"/>
                  </a:lnTo>
                  <a:lnTo>
                    <a:pt x="2054360" y="1222766"/>
                  </a:lnTo>
                  <a:lnTo>
                    <a:pt x="2062005" y="1176063"/>
                  </a:lnTo>
                  <a:lnTo>
                    <a:pt x="2067527" y="1128684"/>
                  </a:lnTo>
                  <a:lnTo>
                    <a:pt x="2070877" y="1080676"/>
                  </a:lnTo>
                  <a:lnTo>
                    <a:pt x="2072005" y="1032090"/>
                  </a:lnTo>
                  <a:lnTo>
                    <a:pt x="2070877" y="983506"/>
                  </a:lnTo>
                  <a:lnTo>
                    <a:pt x="2067527" y="935499"/>
                  </a:lnTo>
                  <a:lnTo>
                    <a:pt x="2062005" y="888120"/>
                  </a:lnTo>
                  <a:lnTo>
                    <a:pt x="2054360" y="841418"/>
                  </a:lnTo>
                  <a:lnTo>
                    <a:pt x="2044643" y="795444"/>
                  </a:lnTo>
                  <a:lnTo>
                    <a:pt x="2032902" y="750245"/>
                  </a:lnTo>
                  <a:lnTo>
                    <a:pt x="2019188" y="705872"/>
                  </a:lnTo>
                  <a:lnTo>
                    <a:pt x="2003550" y="662375"/>
                  </a:lnTo>
                  <a:lnTo>
                    <a:pt x="1986038" y="619803"/>
                  </a:lnTo>
                  <a:lnTo>
                    <a:pt x="1966703" y="578206"/>
                  </a:lnTo>
                  <a:lnTo>
                    <a:pt x="1945593" y="537633"/>
                  </a:lnTo>
                  <a:lnTo>
                    <a:pt x="1922758" y="498133"/>
                  </a:lnTo>
                  <a:lnTo>
                    <a:pt x="1898248" y="459757"/>
                  </a:lnTo>
                  <a:lnTo>
                    <a:pt x="1872114" y="422554"/>
                  </a:lnTo>
                  <a:lnTo>
                    <a:pt x="1844404" y="386573"/>
                  </a:lnTo>
                  <a:lnTo>
                    <a:pt x="1815168" y="351864"/>
                  </a:lnTo>
                  <a:lnTo>
                    <a:pt x="1784457" y="318477"/>
                  </a:lnTo>
                  <a:lnTo>
                    <a:pt x="1752320" y="286461"/>
                  </a:lnTo>
                  <a:lnTo>
                    <a:pt x="1718806" y="255865"/>
                  </a:lnTo>
                  <a:lnTo>
                    <a:pt x="1683965" y="226740"/>
                  </a:lnTo>
                  <a:lnTo>
                    <a:pt x="1647848" y="199135"/>
                  </a:lnTo>
                  <a:lnTo>
                    <a:pt x="1610504" y="173099"/>
                  </a:lnTo>
                  <a:lnTo>
                    <a:pt x="1571982" y="148682"/>
                  </a:lnTo>
                  <a:lnTo>
                    <a:pt x="1532333" y="125934"/>
                  </a:lnTo>
                  <a:lnTo>
                    <a:pt x="1491606" y="104904"/>
                  </a:lnTo>
                  <a:lnTo>
                    <a:pt x="1449851" y="85641"/>
                  </a:lnTo>
                  <a:lnTo>
                    <a:pt x="1407118" y="68195"/>
                  </a:lnTo>
                  <a:lnTo>
                    <a:pt x="1363456" y="52617"/>
                  </a:lnTo>
                  <a:lnTo>
                    <a:pt x="1318915" y="38955"/>
                  </a:lnTo>
                  <a:lnTo>
                    <a:pt x="1273545" y="27258"/>
                  </a:lnTo>
                  <a:lnTo>
                    <a:pt x="1227396" y="17577"/>
                  </a:lnTo>
                  <a:lnTo>
                    <a:pt x="1180518" y="9961"/>
                  </a:lnTo>
                  <a:lnTo>
                    <a:pt x="1132959" y="4460"/>
                  </a:lnTo>
                  <a:lnTo>
                    <a:pt x="1084771" y="1123"/>
                  </a:lnTo>
                  <a:lnTo>
                    <a:pt x="1036002" y="0"/>
                  </a:lnTo>
                  <a:close/>
                </a:path>
              </a:pathLst>
            </a:custGeom>
            <a:solidFill>
              <a:srgbClr val="0079C2"/>
            </a:solidFill>
          </p:spPr>
          <p:txBody>
            <a:bodyPr wrap="square" lIns="0" tIns="0" rIns="0" bIns="0" rtlCol="0" anchor="t"/>
            <a:lstStyle/>
            <a:p>
              <a:endParaRPr dirty="0"/>
            </a:p>
          </p:txBody>
        </p:sp>
        <p:pic>
          <p:nvPicPr>
            <p:cNvPr id="21" name="object 21">
              <a:extLst>
                <a:ext uri="{FF2B5EF4-FFF2-40B4-BE49-F238E27FC236}">
                  <a16:creationId xmlns:a16="http://schemas.microsoft.com/office/drawing/2014/main" id="{46E1C06C-6D12-D4D8-16E4-FED4DF7ACE94}"/>
                </a:ext>
              </a:extLst>
            </p:cNvPr>
            <p:cNvPicPr/>
            <p:nvPr/>
          </p:nvPicPr>
          <p:blipFill>
            <a:blip r:embed="rId3" cstate="print"/>
            <a:stretch>
              <a:fillRect/>
            </a:stretch>
          </p:blipFill>
          <p:spPr>
            <a:xfrm>
              <a:off x="13471619" y="3974128"/>
              <a:ext cx="2841083" cy="3429000"/>
            </a:xfrm>
            <a:prstGeom prst="rect">
              <a:avLst/>
            </a:prstGeom>
          </p:spPr>
        </p:pic>
      </p:grpSp>
      <p:sp>
        <p:nvSpPr>
          <p:cNvPr id="34" name="object 34">
            <a:extLst>
              <a:ext uri="{FF2B5EF4-FFF2-40B4-BE49-F238E27FC236}">
                <a16:creationId xmlns:a16="http://schemas.microsoft.com/office/drawing/2014/main" id="{CDB3BDC4-4F42-824F-196A-0585E7B00CBD}"/>
              </a:ext>
            </a:extLst>
          </p:cNvPr>
          <p:cNvSpPr/>
          <p:nvPr/>
        </p:nvSpPr>
        <p:spPr>
          <a:xfrm>
            <a:off x="4063695" y="5283689"/>
            <a:ext cx="3429000" cy="3992896"/>
          </a:xfrm>
          <a:custGeom>
            <a:avLst/>
            <a:gdLst/>
            <a:ahLst/>
            <a:cxnLst/>
            <a:rect l="l" t="t" r="r" b="b"/>
            <a:pathLst>
              <a:path w="3429000" h="3695700">
                <a:moveTo>
                  <a:pt x="3429000" y="0"/>
                </a:moveTo>
                <a:lnTo>
                  <a:pt x="0" y="0"/>
                </a:lnTo>
                <a:lnTo>
                  <a:pt x="0" y="3695700"/>
                </a:lnTo>
                <a:lnTo>
                  <a:pt x="3429000" y="3695700"/>
                </a:lnTo>
                <a:lnTo>
                  <a:pt x="3429000" y="0"/>
                </a:lnTo>
                <a:close/>
              </a:path>
            </a:pathLst>
          </a:custGeom>
          <a:solidFill>
            <a:srgbClr val="D4E5E2"/>
          </a:solidFill>
        </p:spPr>
        <p:txBody>
          <a:bodyPr wrap="square" lIns="72000" tIns="144000" rIns="72000" bIns="72000" rtlCol="0" anchor="t"/>
          <a:lstStyle/>
          <a:p>
            <a:pPr marL="12700">
              <a:spcBef>
                <a:spcPts val="300"/>
              </a:spcBef>
            </a:pPr>
            <a:r>
              <a:rPr lang="en-GB" sz="1400" b="1" spc="-10" dirty="0">
                <a:solidFill>
                  <a:srgbClr val="005EB8"/>
                </a:solidFill>
                <a:latin typeface="Arial" panose="020B0604020202020204" pitchFamily="34" charset="0"/>
                <a:cs typeface="Arial" panose="020B0604020202020204" pitchFamily="34" charset="0"/>
              </a:rPr>
              <a:t>How were the changes embedded into practice?</a:t>
            </a:r>
          </a:p>
          <a:p>
            <a:pPr marL="184150" indent="-171450">
              <a:spcBef>
                <a:spcPts val="300"/>
              </a:spcBef>
              <a:buFont typeface="Arial" panose="020B0604020202020204" pitchFamily="34" charset="0"/>
              <a:buChar char="•"/>
            </a:pPr>
            <a:r>
              <a:rPr lang="en-GB" sz="900" spc="-10" dirty="0">
                <a:solidFill>
                  <a:schemeClr val="tx1"/>
                </a:solidFill>
                <a:latin typeface="Arial"/>
                <a:cs typeface="Arial"/>
              </a:rPr>
              <a:t>A  user guide and short videos were created to support new users with the tools.</a:t>
            </a:r>
          </a:p>
          <a:p>
            <a:pPr marL="184150" indent="-171450">
              <a:spcBef>
                <a:spcPts val="300"/>
              </a:spcBef>
              <a:buFont typeface="Arial" panose="020B0604020202020204" pitchFamily="34" charset="0"/>
              <a:buChar char="•"/>
            </a:pPr>
            <a:r>
              <a:rPr lang="en-GB" sz="900" spc="-10" dirty="0">
                <a:solidFill>
                  <a:schemeClr val="tx1"/>
                </a:solidFill>
                <a:latin typeface="Arial"/>
                <a:cs typeface="Arial"/>
              </a:rPr>
              <a:t>Drop-in sessions with LWWP and JUCD leads to support implementation and obtain feedback.</a:t>
            </a:r>
          </a:p>
          <a:p>
            <a:pPr marL="184150" indent="-171450">
              <a:spcBef>
                <a:spcPts val="300"/>
              </a:spcBef>
              <a:buFont typeface="Arial" panose="020B0604020202020204" pitchFamily="34" charset="0"/>
              <a:buChar char="•"/>
            </a:pPr>
            <a:r>
              <a:rPr lang="en-GB" sz="900" spc="-10" dirty="0">
                <a:solidFill>
                  <a:schemeClr val="tx1"/>
                </a:solidFill>
                <a:latin typeface="Arial"/>
                <a:cs typeface="Arial"/>
              </a:rPr>
              <a:t>Initially, a number of clinicians were recruited to start using the tool with a view to provide feedback from themselves and their patients via two MS Teams Forms. Feedback rates were low but anecdotally, use was high and feedback positive.</a:t>
            </a:r>
          </a:p>
          <a:p>
            <a:pPr marL="184150" indent="-171450">
              <a:spcBef>
                <a:spcPts val="300"/>
              </a:spcBef>
              <a:buFont typeface="Arial" panose="020B0604020202020204" pitchFamily="34" charset="0"/>
              <a:buChar char="•"/>
            </a:pPr>
            <a:r>
              <a:rPr lang="en-GB" sz="900" spc="-10" dirty="0">
                <a:solidFill>
                  <a:schemeClr val="tx1"/>
                </a:solidFill>
                <a:latin typeface="Arial"/>
                <a:cs typeface="Arial"/>
              </a:rPr>
              <a:t>As we were not receiving any negative feedback the tools were launched at scale to all prescribers via  protected learning time events, (</a:t>
            </a:r>
            <a:r>
              <a:rPr lang="en-GB" sz="900" spc="-10">
                <a:solidFill>
                  <a:schemeClr val="tx1"/>
                </a:solidFill>
                <a:latin typeface="Arial"/>
                <a:cs typeface="Arial"/>
              </a:rPr>
              <a:t>QUEST sessions)</a:t>
            </a:r>
            <a:r>
              <a:rPr lang="en-GB" sz="900" spc="-10">
                <a:solidFill>
                  <a:srgbClr val="FF0000"/>
                </a:solidFill>
                <a:latin typeface="Arial"/>
                <a:cs typeface="Arial"/>
              </a:rPr>
              <a:t>.  </a:t>
            </a:r>
            <a:r>
              <a:rPr lang="en-GB" sz="900" spc="-10" dirty="0">
                <a:solidFill>
                  <a:schemeClr val="tx1"/>
                </a:solidFill>
                <a:latin typeface="Arial"/>
                <a:cs typeface="Arial"/>
              </a:rPr>
              <a:t>Further drop-in sessions were offered to support implementation</a:t>
            </a:r>
            <a:r>
              <a:rPr lang="en-GB" sz="900" spc="-10" dirty="0">
                <a:solidFill>
                  <a:srgbClr val="FF0000"/>
                </a:solidFill>
                <a:latin typeface="Arial"/>
                <a:cs typeface="Arial"/>
              </a:rPr>
              <a:t>.</a:t>
            </a:r>
          </a:p>
          <a:p>
            <a:pPr marL="184150" indent="-171450">
              <a:spcBef>
                <a:spcPts val="300"/>
              </a:spcBef>
              <a:buFont typeface="Arial" panose="020B0604020202020204" pitchFamily="34" charset="0"/>
              <a:buChar char="•"/>
            </a:pPr>
            <a:r>
              <a:rPr lang="en-GB" sz="900" spc="-10" dirty="0">
                <a:solidFill>
                  <a:schemeClr val="tx1"/>
                </a:solidFill>
                <a:latin typeface="Arial"/>
                <a:cs typeface="Arial"/>
              </a:rPr>
              <a:t>Even though the tools have been shared widely feedback using the MS Teams forms or email  has been very low.  </a:t>
            </a:r>
            <a:endParaRPr lang="en-GB" dirty="0">
              <a:solidFill>
                <a:schemeClr val="tx1"/>
              </a:solidFill>
            </a:endParaRPr>
          </a:p>
          <a:p>
            <a:pPr marL="184150" indent="-171450">
              <a:spcBef>
                <a:spcPts val="300"/>
              </a:spcBef>
              <a:buFont typeface="Arial" panose="020B0604020202020204" pitchFamily="34" charset="0"/>
              <a:buChar char="•"/>
            </a:pPr>
            <a:r>
              <a:rPr lang="en-GB" sz="900" spc="-10" dirty="0">
                <a:solidFill>
                  <a:schemeClr val="tx1"/>
                </a:solidFill>
                <a:latin typeface="Arial" panose="020B0604020202020204" pitchFamily="34" charset="0"/>
                <a:cs typeface="Arial" panose="020B0604020202020204" pitchFamily="34" charset="0"/>
              </a:rPr>
              <a:t>An interview with Sam Farrow (Senior Practice Pharmacist) describes how they have been using the tools as business as usual in practice for every pain management consultation. (see more on next slide)</a:t>
            </a:r>
          </a:p>
          <a:p>
            <a:pPr marL="184150" indent="-171450">
              <a:spcBef>
                <a:spcPts val="300"/>
              </a:spcBef>
              <a:buFont typeface="Arial" panose="020B0604020202020204" pitchFamily="34" charset="0"/>
              <a:buChar char="•"/>
            </a:pPr>
            <a:r>
              <a:rPr lang="en-GB" sz="900" spc="-10" dirty="0">
                <a:solidFill>
                  <a:schemeClr val="tx1"/>
                </a:solidFill>
                <a:latin typeface="Arial" panose="020B0604020202020204" pitchFamily="34" charset="0"/>
                <a:cs typeface="Arial" panose="020B0604020202020204" pitchFamily="34" charset="0"/>
              </a:rPr>
              <a:t>A strong possible reason for the low feedback rates is that the tools align with methods already in daily use in clinical practice and therefore they have been embedded easily.  The lack of negative feedback or improvement requests possibly support the effectiveness of the co-production process used.</a:t>
            </a:r>
          </a:p>
        </p:txBody>
      </p:sp>
      <p:pic>
        <p:nvPicPr>
          <p:cNvPr id="51" name="Picture 50">
            <a:extLst>
              <a:ext uri="{FF2B5EF4-FFF2-40B4-BE49-F238E27FC236}">
                <a16:creationId xmlns:a16="http://schemas.microsoft.com/office/drawing/2014/main" id="{5B53946F-9F29-3C7C-9930-F4F0CFF1A117}"/>
              </a:ext>
            </a:extLst>
          </p:cNvPr>
          <p:cNvPicPr>
            <a:picLocks noChangeAspect="1"/>
          </p:cNvPicPr>
          <p:nvPr/>
        </p:nvPicPr>
        <p:blipFill rotWithShape="1">
          <a:blip r:embed="rId4">
            <a:extLst>
              <a:ext uri="{28A0092B-C50C-407E-A947-70E740481C1C}">
                <a14:useLocalDpi xmlns:a14="http://schemas.microsoft.com/office/drawing/2010/main" val="0"/>
              </a:ext>
            </a:extLst>
          </a:blip>
          <a:srcRect l="4591" t="12184"/>
          <a:stretch/>
        </p:blipFill>
        <p:spPr bwMode="auto">
          <a:xfrm>
            <a:off x="125963" y="660400"/>
            <a:ext cx="3429000" cy="2233484"/>
          </a:xfrm>
          <a:prstGeom prst="rect">
            <a:avLst/>
          </a:prstGeom>
          <a:noFill/>
          <a:ln>
            <a:noFill/>
          </a:ln>
          <a:extLst>
            <a:ext uri="{53640926-AAD7-44D8-BBD7-CCE9431645EC}">
              <a14:shadowObscured xmlns:a14="http://schemas.microsoft.com/office/drawing/2010/main"/>
            </a:ext>
          </a:extLst>
        </p:spPr>
      </p:pic>
      <p:sp>
        <p:nvSpPr>
          <p:cNvPr id="86" name="Rectangle 5">
            <a:extLst>
              <a:ext uri="{FF2B5EF4-FFF2-40B4-BE49-F238E27FC236}">
                <a16:creationId xmlns:a16="http://schemas.microsoft.com/office/drawing/2014/main" id="{5B1252DF-D0B3-1A86-95AD-FE9E59A1B3D3}"/>
              </a:ext>
            </a:extLst>
          </p:cNvPr>
          <p:cNvSpPr>
            <a:spLocks noChangeArrowheads="1"/>
          </p:cNvSpPr>
          <p:nvPr/>
        </p:nvSpPr>
        <p:spPr bwMode="auto">
          <a:xfrm>
            <a:off x="127000" y="9619160"/>
            <a:ext cx="1625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lgn="l" rtl="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1pPr>
            <a:lvl2pPr marL="457200" algn="l" rtl="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2pPr>
            <a:lvl3pPr marL="914400" algn="l" rtl="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3pPr>
            <a:lvl4pPr marL="1371600" algn="l" rtl="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4pPr>
            <a:lvl5pPr marL="1828800" algn="l" rtl="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5pPr>
            <a:lvl6pPr marL="2286000" algn="l" rtl="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6pPr>
            <a:lvl7pPr marL="2743200" algn="l" rtl="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7pPr>
            <a:lvl8pPr marL="3200400" algn="l" rtl="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8pPr>
            <a:lvl9pPr marL="3657600" algn="l" rtl="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GB" altLang="en-US" sz="1000" b="0" i="0" u="none" strike="noStrike" cap="none" normalizeH="0" baseline="0" dirty="0">
                <a:ln>
                  <a:noFill/>
                </a:ln>
                <a:solidFill>
                  <a:srgbClr val="231F20"/>
                </a:solidFill>
                <a:effectLst/>
                <a:latin typeface="Arial" panose="020B0604020202020204" pitchFamily="34" charset="0"/>
                <a:ea typeface="Calibri" panose="020F0502020204030204" pitchFamily="34" charset="0"/>
                <a:cs typeface="Arial" panose="020B0604020202020204" pitchFamily="34" charset="0"/>
              </a:rPr>
              <a:t>Delivered by:		Led by:</a:t>
            </a:r>
            <a:endParaRPr kumimoji="0" lang="en-GB" altLang="en-US"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GB" altLang="en-US" sz="1200" b="0" i="0" u="none" strike="noStrike" cap="none" normalizeH="0" baseline="0" dirty="0">
                <a:ln>
                  <a:noFill/>
                </a:ln>
                <a:solidFill>
                  <a:srgbClr val="231F20"/>
                </a:solidFill>
                <a:effectLst/>
                <a:latin typeface="Arial" panose="020B0604020202020204" pitchFamily="34" charset="0"/>
                <a:ea typeface="Calibri" panose="020F0502020204030204" pitchFamily="34" charset="0"/>
                <a:cs typeface="Arial" panose="020B0604020202020204" pitchFamily="34" charset="0"/>
              </a:rPr>
              <a:t>East Midlands		</a:t>
            </a:r>
            <a:r>
              <a:rPr kumimoji="0" lang="en-GB" altLang="en-US" sz="1200" b="1" i="0" u="none" strike="noStrike" cap="none" normalizeH="0" baseline="0" dirty="0">
                <a:ln>
                  <a:noFill/>
                </a:ln>
                <a:solidFill>
                  <a:srgbClr val="231F20"/>
                </a:solidFill>
                <a:effectLst/>
                <a:latin typeface="Arial" panose="020B0604020202020204" pitchFamily="34" charset="0"/>
                <a:ea typeface="Calibri" panose="020F0502020204030204" pitchFamily="34" charset="0"/>
                <a:cs typeface="Arial" panose="020B0604020202020204" pitchFamily="34" charset="0"/>
              </a:rPr>
              <a:t>NHS England</a:t>
            </a:r>
            <a:br>
              <a:rPr kumimoji="0" lang="en-GB" altLang="en-US" sz="1200" b="0" i="0" u="none" strike="noStrike" cap="none" normalizeH="0" baseline="0" dirty="0">
                <a:ln>
                  <a:noFill/>
                </a:ln>
                <a:solidFill>
                  <a:srgbClr val="231F20"/>
                </a:solidFill>
                <a:effectLst/>
                <a:latin typeface="Arial" panose="020B0604020202020204" pitchFamily="34" charset="0"/>
                <a:ea typeface="Calibri" panose="020F0502020204030204" pitchFamily="34" charset="0"/>
                <a:cs typeface="Arial" panose="020B0604020202020204" pitchFamily="34" charset="0"/>
              </a:rPr>
            </a:br>
            <a:r>
              <a:rPr kumimoji="0" lang="en-GB" altLang="en-US" sz="1200" b="1" i="0" u="none" strike="noStrike" cap="none" normalizeH="0" baseline="0" dirty="0">
                <a:ln>
                  <a:noFill/>
                </a:ln>
                <a:solidFill>
                  <a:srgbClr val="005EB8"/>
                </a:solidFill>
                <a:effectLst/>
                <a:latin typeface="Arial" panose="020B0604020202020204" pitchFamily="34" charset="0"/>
                <a:ea typeface="Calibri" panose="020F0502020204030204" pitchFamily="34" charset="0"/>
                <a:cs typeface="Arial" panose="020B0604020202020204" pitchFamily="34" charset="0"/>
              </a:rPr>
              <a:t>Patient Safety Collaborative</a:t>
            </a:r>
            <a:r>
              <a:rPr kumimoji="0" lang="en-GB" altLang="en-US" sz="1200" b="1" i="0" u="none" strike="noStrike" cap="none" normalizeH="0" baseline="0" dirty="0">
                <a:ln>
                  <a:noFill/>
                </a:ln>
                <a:solidFill>
                  <a:srgbClr val="231F20"/>
                </a:solidFill>
                <a:effectLst/>
                <a:latin typeface="Arial" panose="020B0604020202020204" pitchFamily="34" charset="0"/>
                <a:ea typeface="Calibri" panose="020F0502020204030204" pitchFamily="34" charset="0"/>
                <a:cs typeface="Arial" panose="020B0604020202020204" pitchFamily="34" charset="0"/>
              </a:rPr>
              <a:t>		</a:t>
            </a:r>
            <a:endParaRPr kumimoji="0" lang="en-GB" altLang="en-US"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7" name="Rectangle 6">
            <a:extLst>
              <a:ext uri="{FF2B5EF4-FFF2-40B4-BE49-F238E27FC236}">
                <a16:creationId xmlns:a16="http://schemas.microsoft.com/office/drawing/2014/main" id="{C9E7A401-3EE0-1B48-C071-883AA8EB71B2}"/>
              </a:ext>
            </a:extLst>
          </p:cNvPr>
          <p:cNvSpPr>
            <a:spLocks noChangeArrowheads="1"/>
          </p:cNvSpPr>
          <p:nvPr/>
        </p:nvSpPr>
        <p:spPr bwMode="auto">
          <a:xfrm>
            <a:off x="127000" y="10152560"/>
            <a:ext cx="1625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8" name="Rectangle 87">
            <a:extLst>
              <a:ext uri="{FF2B5EF4-FFF2-40B4-BE49-F238E27FC236}">
                <a16:creationId xmlns:a16="http://schemas.microsoft.com/office/drawing/2014/main" id="{B9DB2A07-8502-DFDC-B78D-79063DD0078A}"/>
              </a:ext>
            </a:extLst>
          </p:cNvPr>
          <p:cNvSpPr/>
          <p:nvPr/>
        </p:nvSpPr>
        <p:spPr>
          <a:xfrm>
            <a:off x="11325557" y="9800590"/>
            <a:ext cx="4921901" cy="359410"/>
          </a:xfrm>
          <a:prstGeom prst="rect">
            <a:avLst/>
          </a:prstGeom>
          <a:solidFill>
            <a:srgbClr val="78BE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24000" tIns="0" rIns="914400" bIns="0" numCol="1" spcCol="0" rtlCol="0" fromWordArt="0" anchor="ctr" anchorCtr="0" forceAA="0" compatLnSpc="1">
            <a:prstTxWarp prst="textNoShape">
              <a:avLst/>
            </a:prstTxWarp>
            <a:noAutofit/>
          </a:bodyPr>
          <a:lstStyle/>
          <a:p>
            <a:pPr algn="ctr">
              <a:lnSpc>
                <a:spcPct val="125000"/>
              </a:lnSpc>
              <a:tabLst>
                <a:tab pos="5671185" algn="r"/>
              </a:tabLst>
            </a:pPr>
            <a:r>
              <a:rPr lang="nl-NL" sz="1200" b="1">
                <a:effectLst/>
                <a:latin typeface="Arial" panose="020B0604020202020204" pitchFamily="34" charset="0"/>
                <a:ea typeface="Calibri" panose="020F0502020204030204" pitchFamily="34" charset="0"/>
                <a:cs typeface="Times New Roman" panose="02020603050405020304" pitchFamily="18" charset="0"/>
              </a:rPr>
              <a:t>www.healthinnovation-em.org.uk</a:t>
            </a:r>
            <a:endParaRPr lang="en-GB" sz="11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91" name="object 8">
            <a:extLst>
              <a:ext uri="{FF2B5EF4-FFF2-40B4-BE49-F238E27FC236}">
                <a16:creationId xmlns:a16="http://schemas.microsoft.com/office/drawing/2014/main" id="{C0337ED2-4D41-E844-01A4-DFC617F87838}"/>
              </a:ext>
            </a:extLst>
          </p:cNvPr>
          <p:cNvSpPr txBox="1">
            <a:spLocks/>
          </p:cNvSpPr>
          <p:nvPr/>
        </p:nvSpPr>
        <p:spPr>
          <a:xfrm>
            <a:off x="3861314" y="1368380"/>
            <a:ext cx="9715993" cy="1120820"/>
          </a:xfrm>
          <a:prstGeom prst="rect">
            <a:avLst/>
          </a:prstGeom>
        </p:spPr>
        <p:txBody>
          <a:bodyPr vert="horz" wrap="square" lIns="0" tIns="12700" rIns="0" bIns="0" rtlCol="0">
            <a:spAutoFit/>
          </a:bodyPr>
          <a:lstStyle>
            <a:lvl1pPr>
              <a:defRPr sz="4500" b="1" i="0">
                <a:solidFill>
                  <a:schemeClr val="bg1"/>
                </a:solidFill>
                <a:latin typeface="ARS Maquette Pro"/>
                <a:ea typeface="+mj-ea"/>
                <a:cs typeface="ARS Maquette Pro"/>
              </a:defRPr>
            </a:lvl1pPr>
          </a:lstStyle>
          <a:p>
            <a:pPr marL="12700">
              <a:spcBef>
                <a:spcPts val="100"/>
              </a:spcBef>
            </a:pPr>
            <a:r>
              <a:rPr lang="en-GB" sz="3600" spc="-130" dirty="0">
                <a:latin typeface="Arial" panose="020B0604020202020204" pitchFamily="34" charset="0"/>
                <a:cs typeface="Arial" panose="020B0604020202020204" pitchFamily="34" charset="0"/>
              </a:rPr>
              <a:t>The use of digital pain management resources in primary care </a:t>
            </a:r>
            <a:endParaRPr lang="en-GB" sz="3600" spc="-120" dirty="0">
              <a:latin typeface="Arial" panose="020B0604020202020204" pitchFamily="34" charset="0"/>
              <a:cs typeface="Arial" panose="020B0604020202020204" pitchFamily="34" charset="0"/>
            </a:endParaRPr>
          </a:p>
        </p:txBody>
      </p:sp>
      <p:sp>
        <p:nvSpPr>
          <p:cNvPr id="92" name="object 23">
            <a:extLst>
              <a:ext uri="{FF2B5EF4-FFF2-40B4-BE49-F238E27FC236}">
                <a16:creationId xmlns:a16="http://schemas.microsoft.com/office/drawing/2014/main" id="{D4F2787A-2D42-0F4B-E555-18663BA038DF}"/>
              </a:ext>
            </a:extLst>
          </p:cNvPr>
          <p:cNvSpPr txBox="1"/>
          <p:nvPr/>
        </p:nvSpPr>
        <p:spPr>
          <a:xfrm>
            <a:off x="216780" y="2635965"/>
            <a:ext cx="7149220" cy="2926442"/>
          </a:xfrm>
          <a:prstGeom prst="rect">
            <a:avLst/>
          </a:prstGeom>
        </p:spPr>
        <p:txBody>
          <a:bodyPr vert="horz" wrap="square" lIns="0" tIns="93980" rIns="0" bIns="0" rtlCol="0" anchor="t">
            <a:spAutoFit/>
          </a:bodyPr>
          <a:lstStyle/>
          <a:p>
            <a:pPr marL="12700">
              <a:spcBef>
                <a:spcPts val="300"/>
              </a:spcBef>
            </a:pPr>
            <a:r>
              <a:rPr lang="en-GB" sz="1400" b="1" dirty="0">
                <a:solidFill>
                  <a:srgbClr val="005EB8"/>
                </a:solidFill>
                <a:latin typeface="Arial"/>
                <a:cs typeface="Arial"/>
              </a:rPr>
              <a:t>Improvement summary</a:t>
            </a:r>
            <a:endParaRPr lang="en-GB" sz="1400" b="1" spc="-10" dirty="0">
              <a:solidFill>
                <a:srgbClr val="005EB8"/>
              </a:solidFill>
              <a:latin typeface="Arial" panose="020B0604020202020204" pitchFamily="34" charset="0"/>
              <a:cs typeface="Arial" panose="020B0604020202020204" pitchFamily="34" charset="0"/>
            </a:endParaRPr>
          </a:p>
          <a:p>
            <a:pPr>
              <a:lnSpc>
                <a:spcPct val="125000"/>
              </a:lnSpc>
            </a:pPr>
            <a:r>
              <a:rPr lang="en-GB" sz="900" b="1" u="sng" dirty="0">
                <a:effectLst/>
                <a:latin typeface="Arial" panose="020B0604020202020204" pitchFamily="34" charset="0"/>
                <a:cs typeface="Arial" panose="020B0604020202020204" pitchFamily="34" charset="0"/>
              </a:rPr>
              <a:t>Background</a:t>
            </a:r>
          </a:p>
          <a:p>
            <a:pPr algn="just">
              <a:lnSpc>
                <a:spcPct val="125000"/>
              </a:lnSpc>
            </a:pPr>
            <a:r>
              <a:rPr lang="en-GB" sz="900" dirty="0">
                <a:effectLst/>
                <a:latin typeface="Arial"/>
                <a:ea typeface="Calibri"/>
                <a:cs typeface="Arial"/>
              </a:rPr>
              <a:t>The East Midlands Patient Safety Collaborative (EMPSC) have been supporting Joined Up Care Derbyshire Integrated Care System (JUCD) to take a systems approach to improving the management of chronic non-cancer pain (CNCP). At </a:t>
            </a:r>
            <a:r>
              <a:rPr lang="en-GB" sz="900" dirty="0">
                <a:latin typeface="Arial"/>
                <a:ea typeface="Calibri"/>
                <a:cs typeface="Arial"/>
              </a:rPr>
              <a:t>a system-wide</a:t>
            </a:r>
            <a:r>
              <a:rPr lang="en-GB" sz="900" dirty="0">
                <a:effectLst/>
                <a:latin typeface="Arial"/>
                <a:ea typeface="Calibri"/>
                <a:cs typeface="Arial"/>
              </a:rPr>
              <a:t> action planning event in March 2023, which was attended by a range of stakeholders including lived experience, one of the priorities identified was the need for a holistic pain management action plan that is owned by the patient and is accessible across the system.  This priority was included in the </a:t>
            </a:r>
            <a:r>
              <a:rPr lang="en-GB" sz="900" dirty="0">
                <a:latin typeface="Arial"/>
                <a:ea typeface="Calibri"/>
                <a:cs typeface="Arial"/>
              </a:rPr>
              <a:t>action planning for </a:t>
            </a:r>
            <a:r>
              <a:rPr lang="en-GB" sz="900" dirty="0">
                <a:effectLst/>
                <a:latin typeface="Arial"/>
                <a:ea typeface="Calibri"/>
                <a:cs typeface="Arial"/>
              </a:rPr>
              <a:t> 23/24. The clinical system primarily used across the ICS is </a:t>
            </a:r>
            <a:r>
              <a:rPr lang="en-GB" sz="900" dirty="0" err="1">
                <a:effectLst/>
                <a:latin typeface="Arial"/>
                <a:ea typeface="Calibri"/>
                <a:cs typeface="Arial"/>
              </a:rPr>
              <a:t>SystmOne</a:t>
            </a:r>
            <a:r>
              <a:rPr lang="en-GB" sz="900" dirty="0">
                <a:effectLst/>
                <a:latin typeface="Arial"/>
                <a:ea typeface="Calibri"/>
                <a:cs typeface="Arial"/>
              </a:rPr>
              <a:t> and there were no suitable digital solutions already in place. </a:t>
            </a:r>
          </a:p>
          <a:p>
            <a:pPr>
              <a:lnSpc>
                <a:spcPct val="125000"/>
              </a:lnSpc>
            </a:pPr>
            <a:r>
              <a:rPr lang="en-GB" sz="900" b="1" u="sng" dirty="0">
                <a:effectLst/>
                <a:latin typeface="Arial" panose="020B0604020202020204" pitchFamily="34" charset="0"/>
                <a:cs typeface="Arial" panose="020B0604020202020204" pitchFamily="34" charset="0"/>
              </a:rPr>
              <a:t>What happened</a:t>
            </a:r>
          </a:p>
          <a:p>
            <a:pPr algn="just">
              <a:lnSpc>
                <a:spcPct val="125000"/>
              </a:lnSpc>
            </a:pPr>
            <a:r>
              <a:rPr lang="en-GB" sz="900" dirty="0">
                <a:effectLst/>
                <a:latin typeface="Arial"/>
                <a:ea typeface="Calibri"/>
                <a:cs typeface="Arial"/>
              </a:rPr>
              <a:t>Having identified that there was no digital solutions already available and tested nationally. We took advice from </a:t>
            </a:r>
            <a:r>
              <a:rPr lang="en-GB" sz="900" dirty="0">
                <a:latin typeface="Arial"/>
                <a:ea typeface="Calibri"/>
                <a:cs typeface="Arial"/>
              </a:rPr>
              <a:t>Prof Roger</a:t>
            </a:r>
            <a:r>
              <a:rPr lang="en-GB" sz="900" dirty="0">
                <a:effectLst/>
                <a:latin typeface="Arial"/>
                <a:ea typeface="Calibri"/>
                <a:cs typeface="Arial"/>
              </a:rPr>
              <a:t> Knaggs, a national pain specialist, and explored possible solutions with Dr Frances Cole from the n</a:t>
            </a:r>
            <a:r>
              <a:rPr lang="en-GB" sz="900" dirty="0">
                <a:latin typeface="Arial"/>
                <a:ea typeface="Calibri"/>
                <a:cs typeface="Arial"/>
              </a:rPr>
              <a:t>ot-for-profit organisation </a:t>
            </a:r>
            <a:r>
              <a:rPr lang="en-GB" sz="900" dirty="0">
                <a:effectLst/>
                <a:latin typeface="Arial"/>
                <a:ea typeface="Calibri"/>
                <a:cs typeface="Arial"/>
              </a:rPr>
              <a:t>Live Well with Pain (LWWP).  This resulted in a collaboration to create, test, and evaluate a suite of digital tools using Accurx and SystmOne that are both in regular use in clinical practice. We based </a:t>
            </a:r>
            <a:r>
              <a:rPr lang="en-GB" sz="900" dirty="0">
                <a:latin typeface="Arial"/>
                <a:ea typeface="Calibri"/>
                <a:cs typeface="Arial"/>
              </a:rPr>
              <a:t>the content on</a:t>
            </a:r>
            <a:r>
              <a:rPr lang="en-GB" sz="900" dirty="0">
                <a:effectLst/>
                <a:latin typeface="Arial"/>
                <a:ea typeface="Calibri"/>
                <a:cs typeface="Arial"/>
              </a:rPr>
              <a:t> LWWP’s existing well-tested paper-based tools. The digital tools support a biopsychosocial approach, effective clinical reviews of chronic pain, and empower patients to better self-manage their chronic pain.</a:t>
            </a:r>
          </a:p>
          <a:p>
            <a:pPr algn="just">
              <a:lnSpc>
                <a:spcPct val="125000"/>
              </a:lnSpc>
            </a:pPr>
            <a:endParaRPr lang="en-GB" sz="900" dirty="0">
              <a:effectLst/>
              <a:latin typeface="Arial" panose="020B0604020202020204" pitchFamily="34" charset="0"/>
              <a:ea typeface="Calibri" panose="020F0502020204030204" pitchFamily="34" charset="0"/>
              <a:cs typeface="Arial" panose="020B0604020202020204" pitchFamily="34" charset="0"/>
            </a:endParaRPr>
          </a:p>
          <a:p>
            <a:pPr marL="12700">
              <a:spcBef>
                <a:spcPts val="300"/>
              </a:spcBef>
            </a:pPr>
            <a:endParaRPr sz="1000" dirty="0">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344408B7-C7D5-57C4-4931-B3D58582FFF3}"/>
              </a:ext>
            </a:extLst>
          </p:cNvPr>
          <p:cNvGrpSpPr/>
          <p:nvPr/>
        </p:nvGrpSpPr>
        <p:grpSpPr>
          <a:xfrm>
            <a:off x="7571400" y="6839667"/>
            <a:ext cx="3780647" cy="2064385"/>
            <a:chOff x="7680071" y="7327167"/>
            <a:chExt cx="3780647" cy="2064385"/>
          </a:xfrm>
        </p:grpSpPr>
        <p:sp>
          <p:nvSpPr>
            <p:cNvPr id="13" name="object 13">
              <a:extLst>
                <a:ext uri="{FF2B5EF4-FFF2-40B4-BE49-F238E27FC236}">
                  <a16:creationId xmlns:a16="http://schemas.microsoft.com/office/drawing/2014/main" id="{14D8A235-7E20-345E-B03B-2E842C3C2366}"/>
                </a:ext>
              </a:extLst>
            </p:cNvPr>
            <p:cNvSpPr/>
            <p:nvPr/>
          </p:nvSpPr>
          <p:spPr>
            <a:xfrm>
              <a:off x="7680071" y="7357407"/>
              <a:ext cx="3780647" cy="1434213"/>
            </a:xfrm>
            <a:custGeom>
              <a:avLst/>
              <a:gdLst/>
              <a:ahLst/>
              <a:cxnLst/>
              <a:rect l="l" t="t" r="r" b="b"/>
              <a:pathLst>
                <a:path w="3429000" h="3705225">
                  <a:moveTo>
                    <a:pt x="3429000" y="0"/>
                  </a:moveTo>
                  <a:lnTo>
                    <a:pt x="0" y="0"/>
                  </a:lnTo>
                  <a:lnTo>
                    <a:pt x="0" y="3704704"/>
                  </a:lnTo>
                  <a:lnTo>
                    <a:pt x="3429000" y="3704704"/>
                  </a:lnTo>
                  <a:lnTo>
                    <a:pt x="3429000" y="0"/>
                  </a:lnTo>
                  <a:close/>
                </a:path>
              </a:pathLst>
            </a:custGeom>
            <a:solidFill>
              <a:srgbClr val="FFFFFF"/>
            </a:solidFill>
          </p:spPr>
          <p:txBody>
            <a:bodyPr wrap="square" lIns="0" tIns="0" rIns="0" bIns="0" rtlCol="0"/>
            <a:lstStyle/>
            <a:p>
              <a:endParaRPr/>
            </a:p>
          </p:txBody>
        </p:sp>
        <p:sp>
          <p:nvSpPr>
            <p:cNvPr id="94" name="object 10">
              <a:extLst>
                <a:ext uri="{FF2B5EF4-FFF2-40B4-BE49-F238E27FC236}">
                  <a16:creationId xmlns:a16="http://schemas.microsoft.com/office/drawing/2014/main" id="{F2D5A27B-420A-10A3-A76D-4B4B3AE970B5}"/>
                </a:ext>
              </a:extLst>
            </p:cNvPr>
            <p:cNvSpPr/>
            <p:nvPr/>
          </p:nvSpPr>
          <p:spPr>
            <a:xfrm>
              <a:off x="7748027" y="7327167"/>
              <a:ext cx="3593567" cy="2064385"/>
            </a:xfrm>
            <a:custGeom>
              <a:avLst/>
              <a:gdLst/>
              <a:ahLst/>
              <a:cxnLst/>
              <a:rect l="l" t="t" r="r" b="b"/>
              <a:pathLst>
                <a:path w="3429000" h="2971800">
                  <a:moveTo>
                    <a:pt x="3429000" y="0"/>
                  </a:moveTo>
                  <a:lnTo>
                    <a:pt x="0" y="0"/>
                  </a:lnTo>
                  <a:lnTo>
                    <a:pt x="0" y="2971800"/>
                  </a:lnTo>
                  <a:lnTo>
                    <a:pt x="3429000" y="2971800"/>
                  </a:lnTo>
                  <a:lnTo>
                    <a:pt x="3429000" y="0"/>
                  </a:lnTo>
                  <a:close/>
                </a:path>
              </a:pathLst>
            </a:custGeom>
            <a:noFill/>
          </p:spPr>
          <p:txBody>
            <a:bodyPr wrap="square" lIns="72000" tIns="144000" rIns="72000" bIns="72000" rtlCol="0"/>
            <a:lstStyle/>
            <a:p>
              <a:pPr>
                <a:lnSpc>
                  <a:spcPct val="125000"/>
                </a:lnSpc>
              </a:pPr>
              <a:r>
                <a:rPr lang="en-GB" sz="1400" b="1">
                  <a:solidFill>
                    <a:srgbClr val="005EB8"/>
                  </a:solidFill>
                  <a:latin typeface="Arial" panose="020B0604020202020204" pitchFamily="34" charset="0"/>
                  <a:cs typeface="Arial" panose="020B0604020202020204" pitchFamily="34" charset="0"/>
                </a:rPr>
                <a:t>What was challenging?</a:t>
              </a:r>
            </a:p>
            <a:p>
              <a:pPr marL="342900" lvl="0" indent="-342900" algn="just">
                <a:lnSpc>
                  <a:spcPct val="107000"/>
                </a:lnSpc>
                <a:buFont typeface="Symbol" panose="05050102010706020507" pitchFamily="18" charset="2"/>
                <a:buChar char=""/>
              </a:pPr>
              <a:r>
                <a:rPr lang="en-GB" sz="900">
                  <a:effectLst/>
                  <a:latin typeface="Arial" panose="020B0604020202020204" pitchFamily="34" charset="0"/>
                  <a:ea typeface="Calibri" panose="020F0502020204030204" pitchFamily="34" charset="0"/>
                  <a:cs typeface="Arial" panose="020B0604020202020204" pitchFamily="34" charset="0"/>
                </a:rPr>
                <a:t>Identifying the capacity to develop the tools “on-top of the day job” within the changing environment in the NHS.</a:t>
              </a:r>
            </a:p>
            <a:p>
              <a:pPr marL="342900" lvl="0" indent="-342900" algn="just">
                <a:lnSpc>
                  <a:spcPct val="107000"/>
                </a:lnSpc>
                <a:buFont typeface="Symbol" panose="05050102010706020507" pitchFamily="18" charset="2"/>
                <a:buChar char=""/>
              </a:pPr>
              <a:r>
                <a:rPr lang="en-GB" sz="900">
                  <a:effectLst/>
                  <a:latin typeface="Arial" panose="020B0604020202020204" pitchFamily="34" charset="0"/>
                  <a:ea typeface="Calibri" panose="020F0502020204030204" pitchFamily="34" charset="0"/>
                  <a:cs typeface="Arial" panose="020B0604020202020204" pitchFamily="34" charset="0"/>
                </a:rPr>
                <a:t>Communicating virtually and in a timely manner.</a:t>
              </a:r>
            </a:p>
            <a:p>
              <a:pPr marL="342900" lvl="0" indent="-342900" algn="just">
                <a:lnSpc>
                  <a:spcPct val="107000"/>
                </a:lnSpc>
                <a:buFont typeface="Symbol" panose="05050102010706020507" pitchFamily="18" charset="2"/>
                <a:buChar char=""/>
              </a:pPr>
              <a:r>
                <a:rPr lang="en-GB" sz="900">
                  <a:latin typeface="Arial" panose="020B0604020202020204" pitchFamily="34" charset="0"/>
                  <a:ea typeface="Calibri" panose="020F0502020204030204" pitchFamily="34" charset="0"/>
                  <a:cs typeface="Arial" panose="020B0604020202020204" pitchFamily="34" charset="0"/>
                </a:rPr>
                <a:t>Obtaining feedback on the tools</a:t>
              </a:r>
              <a:endParaRPr lang="en-GB" sz="90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en-GB" sz="900">
                  <a:effectLst/>
                  <a:latin typeface="Arial" panose="020B0604020202020204" pitchFamily="34" charset="0"/>
                  <a:ea typeface="Calibri" panose="020F0502020204030204" pitchFamily="34" charset="0"/>
                  <a:cs typeface="Arial" panose="020B0604020202020204" pitchFamily="34" charset="0"/>
                </a:rPr>
                <a:t>Developing tools for a system that some parties did not have access to </a:t>
              </a:r>
              <a:r>
                <a:rPr lang="en-GB" sz="900" err="1">
                  <a:effectLst/>
                  <a:latin typeface="Arial" panose="020B0604020202020204" pitchFamily="34" charset="0"/>
                  <a:ea typeface="Calibri" panose="020F0502020204030204" pitchFamily="34" charset="0"/>
                  <a:cs typeface="Arial" panose="020B0604020202020204" pitchFamily="34" charset="0"/>
                </a:rPr>
                <a:t>i.e.SystmOne</a:t>
              </a:r>
              <a:r>
                <a:rPr lang="en-GB" sz="900">
                  <a:effectLst/>
                  <a:latin typeface="Arial" panose="020B0604020202020204" pitchFamily="34" charset="0"/>
                  <a:ea typeface="Calibri" panose="020F0502020204030204" pitchFamily="34" charset="0"/>
                  <a:cs typeface="Arial" panose="020B0604020202020204" pitchFamily="34" charset="0"/>
                </a:rPr>
                <a:t>.</a:t>
              </a:r>
            </a:p>
          </p:txBody>
        </p:sp>
      </p:grpSp>
      <p:sp>
        <p:nvSpPr>
          <p:cNvPr id="95" name="object 7">
            <a:extLst>
              <a:ext uri="{FF2B5EF4-FFF2-40B4-BE49-F238E27FC236}">
                <a16:creationId xmlns:a16="http://schemas.microsoft.com/office/drawing/2014/main" id="{8ECF1E6D-77F1-106E-3951-8151D2CEB997}"/>
              </a:ext>
            </a:extLst>
          </p:cNvPr>
          <p:cNvSpPr txBox="1"/>
          <p:nvPr/>
        </p:nvSpPr>
        <p:spPr>
          <a:xfrm>
            <a:off x="184227" y="5310293"/>
            <a:ext cx="3825330" cy="3941391"/>
          </a:xfrm>
          <a:prstGeom prst="rect">
            <a:avLst/>
          </a:prstGeom>
          <a:solidFill>
            <a:srgbClr val="FFFFFF"/>
          </a:solidFill>
        </p:spPr>
        <p:txBody>
          <a:bodyPr vert="horz" wrap="square" lIns="72000" tIns="151765" rIns="72000" bIns="72000" rtlCol="0" anchor="t">
            <a:spAutoFit/>
          </a:bodyPr>
          <a:lstStyle/>
          <a:p>
            <a:pPr>
              <a:spcBef>
                <a:spcPts val="300"/>
              </a:spcBef>
            </a:pPr>
            <a:r>
              <a:rPr lang="en-GB" sz="1400" b="1" dirty="0">
                <a:solidFill>
                  <a:srgbClr val="005EB8"/>
                </a:solidFill>
                <a:latin typeface="Arial" panose="020B0604020202020204" pitchFamily="34" charset="0"/>
                <a:cs typeface="Arial" panose="020B0604020202020204" pitchFamily="34" charset="0"/>
              </a:rPr>
              <a:t>What worked well?</a:t>
            </a:r>
          </a:p>
          <a:p>
            <a:pPr marL="342900" lvl="0" indent="-342900" algn="just">
              <a:lnSpc>
                <a:spcPct val="107000"/>
              </a:lnSpc>
              <a:buFont typeface="Symbol" panose="05050102010706020507" pitchFamily="18" charset="2"/>
              <a:buChar char=""/>
            </a:pPr>
            <a:r>
              <a:rPr lang="en-GB" sz="900" dirty="0">
                <a:effectLst/>
                <a:latin typeface="Arial"/>
                <a:ea typeface="Calibri"/>
                <a:cs typeface="Arial"/>
              </a:rPr>
              <a:t>Working with a trusted national </a:t>
            </a:r>
            <a:r>
              <a:rPr lang="en-GB" sz="900" dirty="0">
                <a:latin typeface="Arial"/>
                <a:ea typeface="Calibri"/>
                <a:cs typeface="Arial"/>
              </a:rPr>
              <a:t>partner</a:t>
            </a:r>
            <a:r>
              <a:rPr lang="en-GB" sz="900" dirty="0">
                <a:effectLst/>
                <a:latin typeface="Arial"/>
                <a:ea typeface="Calibri"/>
                <a:cs typeface="Arial"/>
              </a:rPr>
              <a:t> to both lead the collaboration and to ensure sustainability, future updating of the tools, and wider adoption and spread. </a:t>
            </a:r>
          </a:p>
          <a:p>
            <a:pPr marL="342900" lvl="0" indent="-342900" algn="just">
              <a:lnSpc>
                <a:spcPct val="107000"/>
              </a:lnSpc>
              <a:buFont typeface="Symbol" panose="05050102010706020507" pitchFamily="18" charset="2"/>
              <a:buChar char=""/>
            </a:pPr>
            <a:r>
              <a:rPr lang="en-GB" sz="900" dirty="0">
                <a:effectLst/>
                <a:latin typeface="Arial" panose="020B0604020202020204" pitchFamily="34" charset="0"/>
                <a:ea typeface="Calibri" panose="020F0502020204030204" pitchFamily="34" charset="0"/>
                <a:cs typeface="Arial" panose="020B0604020202020204" pitchFamily="34" charset="0"/>
              </a:rPr>
              <a:t>The EMPSC acting as an enabler.</a:t>
            </a:r>
            <a:endParaRPr lang="en-GB" sz="900" dirty="0">
              <a:effectLst/>
              <a:latin typeface="Verdana" panose="020B0604030504040204" pitchFamily="34" charset="0"/>
              <a:ea typeface="Calibri" panose="020F0502020204030204" pitchFamily="34" charset="0"/>
              <a:cs typeface="Arial" panose="020B0604020202020204" pitchFamily="34" charset="0"/>
            </a:endParaRPr>
          </a:p>
          <a:p>
            <a:pPr marL="342900" indent="-342900" algn="just">
              <a:lnSpc>
                <a:spcPct val="107000"/>
              </a:lnSpc>
              <a:buFont typeface="Symbol" panose="05050102010706020507" pitchFamily="18" charset="2"/>
              <a:buChar char=""/>
            </a:pPr>
            <a:r>
              <a:rPr lang="en-GB" sz="900" dirty="0">
                <a:effectLst/>
                <a:latin typeface="Arial"/>
                <a:ea typeface="Calibri"/>
                <a:cs typeface="Arial"/>
              </a:rPr>
              <a:t>Working with lived experience trainers in the development of the patient facing tool. Examples of this within the work include:</a:t>
            </a:r>
          </a:p>
          <a:p>
            <a:pPr marL="742950" lvl="1" indent="-285750" algn="just">
              <a:lnSpc>
                <a:spcPct val="107000"/>
              </a:lnSpc>
              <a:buFont typeface="Courier New" panose="02070309020205020404" pitchFamily="49" charset="0"/>
              <a:buChar char="o"/>
            </a:pPr>
            <a:r>
              <a:rPr lang="en-GB" sz="900" dirty="0">
                <a:effectLst/>
                <a:latin typeface="Arial" panose="020B0604020202020204" pitchFamily="34" charset="0"/>
                <a:ea typeface="Calibri" panose="020F0502020204030204" pitchFamily="34" charset="0"/>
                <a:cs typeface="Arial" panose="020B0604020202020204" pitchFamily="34" charset="0"/>
              </a:rPr>
              <a:t>Creation and formatting of all suggested patient facing content and questions.</a:t>
            </a:r>
            <a:endParaRPr lang="en-GB" sz="900" dirty="0">
              <a:effectLst/>
              <a:latin typeface="Verdana" panose="020B0604030504040204" pitchFamily="34" charset="0"/>
              <a:ea typeface="Calibri" panose="020F0502020204030204" pitchFamily="34" charset="0"/>
              <a:cs typeface="Arial" panose="020B0604020202020204" pitchFamily="34" charset="0"/>
            </a:endParaRPr>
          </a:p>
          <a:p>
            <a:pPr marL="742950" lvl="1" indent="-285750" algn="just">
              <a:lnSpc>
                <a:spcPct val="107000"/>
              </a:lnSpc>
              <a:buFont typeface="Courier New" panose="02070309020205020404" pitchFamily="49" charset="0"/>
              <a:buChar char="o"/>
            </a:pPr>
            <a:r>
              <a:rPr lang="en-GB" sz="900" dirty="0">
                <a:effectLst/>
                <a:latin typeface="Arial" panose="020B0604020202020204" pitchFamily="34" charset="0"/>
                <a:ea typeface="Calibri" panose="020F0502020204030204" pitchFamily="34" charset="0"/>
                <a:cs typeface="Arial" panose="020B0604020202020204" pitchFamily="34" charset="0"/>
              </a:rPr>
              <a:t>Testing of all tools such as </a:t>
            </a:r>
            <a:r>
              <a:rPr lang="en-GB" sz="900" dirty="0" err="1">
                <a:effectLst/>
                <a:latin typeface="Arial" panose="020B0604020202020204" pitchFamily="34" charset="0"/>
                <a:ea typeface="Calibri" panose="020F0502020204030204" pitchFamily="34" charset="0"/>
                <a:cs typeface="Arial" panose="020B0604020202020204" pitchFamily="34" charset="0"/>
              </a:rPr>
              <a:t>Accurx</a:t>
            </a:r>
            <a:r>
              <a:rPr lang="en-GB" sz="900" dirty="0">
                <a:effectLst/>
                <a:latin typeface="Arial" panose="020B0604020202020204" pitchFamily="34" charset="0"/>
                <a:ea typeface="Calibri" panose="020F0502020204030204" pitchFamily="34" charset="0"/>
                <a:cs typeface="Arial" panose="020B0604020202020204" pitchFamily="34" charset="0"/>
              </a:rPr>
              <a:t> questionnaires on digital devices. </a:t>
            </a:r>
            <a:endParaRPr lang="en-GB" sz="900" dirty="0">
              <a:effectLst/>
              <a:latin typeface="Verdana" panose="020B060403050404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en-GB" sz="900" dirty="0">
                <a:effectLst/>
                <a:latin typeface="Arial" panose="020B0604020202020204" pitchFamily="34" charset="0"/>
                <a:ea typeface="Calibri" panose="020F0502020204030204" pitchFamily="34" charset="0"/>
                <a:cs typeface="Arial" panose="020B0604020202020204" pitchFamily="34" charset="0"/>
              </a:rPr>
              <a:t>Having specialist skills available e.g. pain specialist, academic, evaluation.</a:t>
            </a:r>
            <a:endParaRPr lang="en-GB" sz="900" dirty="0">
              <a:effectLst/>
              <a:latin typeface="Verdana" panose="020B060403050404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en-GB" sz="900" dirty="0">
                <a:effectLst/>
                <a:latin typeface="Arial" panose="020B0604020202020204" pitchFamily="34" charset="0"/>
                <a:ea typeface="Calibri" panose="020F0502020204030204" pitchFamily="34" charset="0"/>
                <a:cs typeface="Arial" panose="020B0604020202020204" pitchFamily="34" charset="0"/>
              </a:rPr>
              <a:t>Co-creating these tools with members of the healthcare team in general practice ensured that the tools are fit for purpose in the clinical environment and fulfil any reporting requirements. </a:t>
            </a:r>
            <a:endParaRPr lang="en-GB" sz="900" dirty="0">
              <a:effectLst/>
              <a:latin typeface="Verdana" panose="020B060403050404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en-GB" sz="900" dirty="0">
                <a:effectLst/>
                <a:latin typeface="Arial" panose="020B0604020202020204" pitchFamily="34" charset="0"/>
                <a:ea typeface="Calibri" panose="020F0502020204030204" pitchFamily="34" charset="0"/>
                <a:cs typeface="Arial" panose="020B0604020202020204" pitchFamily="34" charset="0"/>
              </a:rPr>
              <a:t>Piloting tools early to allow for improvements.</a:t>
            </a:r>
            <a:endParaRPr lang="en-GB" sz="900" dirty="0">
              <a:effectLst/>
              <a:latin typeface="Verdana" panose="020B060403050404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en-GB" sz="900" dirty="0">
                <a:effectLst/>
                <a:latin typeface="Arial" panose="020B0604020202020204" pitchFamily="34" charset="0"/>
                <a:ea typeface="Calibri" panose="020F0502020204030204" pitchFamily="34" charset="0"/>
                <a:cs typeface="Arial" panose="020B0604020202020204" pitchFamily="34" charset="0"/>
              </a:rPr>
              <a:t>Thinking about ownership of the digital tools early.  For this work, the tools will be owned by LWWP with credit for developing and testing to both JUCD and Health Innovation East Midlands (as the host organisation for the EMPSC).</a:t>
            </a:r>
            <a:endParaRPr lang="en-GB" sz="9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en-GB" sz="900" dirty="0">
                <a:effectLst/>
                <a:latin typeface="Arial" panose="020B0604020202020204" pitchFamily="34" charset="0"/>
                <a:ea typeface="Calibri" panose="020F0502020204030204" pitchFamily="34" charset="0"/>
                <a:cs typeface="Arial" panose="020B0604020202020204" pitchFamily="34" charset="0"/>
              </a:rPr>
              <a:t>Aligning the tools to </a:t>
            </a:r>
            <a:r>
              <a:rPr lang="en-GB" sz="900" dirty="0">
                <a:latin typeface="Arial" panose="020B0604020202020204" pitchFamily="34" charset="0"/>
                <a:ea typeface="Calibri" panose="020F0502020204030204" pitchFamily="34" charset="0"/>
                <a:cs typeface="Arial" panose="020B0604020202020204" pitchFamily="34" charset="0"/>
              </a:rPr>
              <a:t>a way of working that was already common practice – practices are already using </a:t>
            </a:r>
            <a:r>
              <a:rPr lang="en-GB" sz="900" dirty="0" err="1">
                <a:latin typeface="Arial" panose="020B0604020202020204" pitchFamily="34" charset="0"/>
                <a:ea typeface="Calibri" panose="020F0502020204030204" pitchFamily="34" charset="0"/>
                <a:cs typeface="Arial" panose="020B0604020202020204" pitchFamily="34" charset="0"/>
              </a:rPr>
              <a:t>AccuRx</a:t>
            </a:r>
            <a:r>
              <a:rPr lang="en-GB" sz="900" dirty="0">
                <a:latin typeface="Arial" panose="020B0604020202020204" pitchFamily="34" charset="0"/>
                <a:ea typeface="Calibri" panose="020F0502020204030204" pitchFamily="34" charset="0"/>
                <a:cs typeface="Arial" panose="020B0604020202020204" pitchFamily="34" charset="0"/>
              </a:rPr>
              <a:t> and </a:t>
            </a:r>
            <a:r>
              <a:rPr lang="en-GB" sz="900" dirty="0" err="1">
                <a:latin typeface="Arial" panose="020B0604020202020204" pitchFamily="34" charset="0"/>
                <a:ea typeface="Calibri" panose="020F0502020204030204" pitchFamily="34" charset="0"/>
                <a:cs typeface="Arial" panose="020B0604020202020204" pitchFamily="34" charset="0"/>
              </a:rPr>
              <a:t>SysmOne</a:t>
            </a:r>
            <a:r>
              <a:rPr lang="en-GB" sz="900" dirty="0">
                <a:latin typeface="Arial" panose="020B0604020202020204" pitchFamily="34" charset="0"/>
                <a:ea typeface="Calibri" panose="020F0502020204030204" pitchFamily="34" charset="0"/>
                <a:cs typeface="Arial" panose="020B0604020202020204" pitchFamily="34" charset="0"/>
              </a:rPr>
              <a:t> templates so whilst the content is new, the practice is not. </a:t>
            </a:r>
            <a:endParaRPr lang="en-GB" sz="9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4" name="Picture 3" descr="A logo for a health innovation&#10;&#10;Description automatically generated">
            <a:extLst>
              <a:ext uri="{FF2B5EF4-FFF2-40B4-BE49-F238E27FC236}">
                <a16:creationId xmlns:a16="http://schemas.microsoft.com/office/drawing/2014/main" id="{30F67F35-D4B7-CBB8-2CBA-120237AEDD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73270" y="9406191"/>
            <a:ext cx="926797" cy="753809"/>
          </a:xfrm>
          <a:prstGeom prst="rect">
            <a:avLst/>
          </a:prstGeom>
        </p:spPr>
      </p:pic>
      <p:sp>
        <p:nvSpPr>
          <p:cNvPr id="2" name="object 7">
            <a:extLst>
              <a:ext uri="{FF2B5EF4-FFF2-40B4-BE49-F238E27FC236}">
                <a16:creationId xmlns:a16="http://schemas.microsoft.com/office/drawing/2014/main" id="{EC1793AE-668A-D27B-8BEF-9DFE4C37BED3}"/>
              </a:ext>
            </a:extLst>
          </p:cNvPr>
          <p:cNvSpPr txBox="1"/>
          <p:nvPr/>
        </p:nvSpPr>
        <p:spPr>
          <a:xfrm>
            <a:off x="7571400" y="4975028"/>
            <a:ext cx="8388302" cy="1707903"/>
          </a:xfrm>
          <a:prstGeom prst="rect">
            <a:avLst/>
          </a:prstGeom>
          <a:solidFill>
            <a:srgbClr val="FFFFFF"/>
          </a:solidFill>
        </p:spPr>
        <p:txBody>
          <a:bodyPr vert="horz" wrap="square" lIns="72000" tIns="151765" rIns="72000" bIns="0" rtlCol="0" anchor="t">
            <a:spAutoFit/>
          </a:bodyPr>
          <a:lstStyle/>
          <a:p>
            <a:pPr marL="12700" algn="just">
              <a:spcBef>
                <a:spcPts val="300"/>
              </a:spcBef>
            </a:pPr>
            <a:r>
              <a:rPr lang="en-GB" sz="1400" b="1" spc="-10" dirty="0">
                <a:solidFill>
                  <a:srgbClr val="005EB8"/>
                </a:solidFill>
                <a:latin typeface="Arial" panose="020B0604020202020204" pitchFamily="34" charset="0"/>
                <a:cs typeface="Arial" panose="020B0604020202020204" pitchFamily="34" charset="0"/>
              </a:rPr>
              <a:t>Who was involved in the collaboration?</a:t>
            </a:r>
          </a:p>
          <a:p>
            <a:pPr algn="just">
              <a:lnSpc>
                <a:spcPct val="125000"/>
              </a:lnSpc>
              <a:tabLst>
                <a:tab pos="873760" algn="l"/>
              </a:tabLst>
            </a:pPr>
            <a:r>
              <a:rPr lang="en-GB" sz="900" dirty="0">
                <a:effectLst/>
                <a:latin typeface="Arial" panose="020B0604020202020204" pitchFamily="34" charset="0"/>
                <a:ea typeface="Calibri" panose="020F0502020204030204" pitchFamily="34" charset="0"/>
                <a:cs typeface="Arial" panose="020B0604020202020204" pitchFamily="34" charset="0"/>
              </a:rPr>
              <a:t>The collaboration included a range of stakeholders who were all motivated to improve chronic pain management with notable contributions from: </a:t>
            </a:r>
          </a:p>
          <a:p>
            <a:pPr marL="342900" lvl="0" indent="-342900" algn="just">
              <a:lnSpc>
                <a:spcPct val="107000"/>
              </a:lnSpc>
              <a:buFont typeface="Symbol" panose="05050102010706020507" pitchFamily="18" charset="2"/>
              <a:buChar char=""/>
            </a:pPr>
            <a:r>
              <a:rPr lang="en-GB" sz="900" b="1" dirty="0">
                <a:effectLst/>
                <a:latin typeface="Arial"/>
                <a:ea typeface="Calibri"/>
                <a:cs typeface="Arial"/>
              </a:rPr>
              <a:t>Live Well With Pain</a:t>
            </a:r>
            <a:r>
              <a:rPr lang="en-GB" sz="900" dirty="0">
                <a:effectLst/>
                <a:latin typeface="Arial"/>
                <a:ea typeface="Calibri"/>
                <a:cs typeface="Arial"/>
              </a:rPr>
              <a:t>: Dr Frances Cole and Dr Emma Davies as pain management specialists and Lived Experience Trainers</a:t>
            </a:r>
          </a:p>
          <a:p>
            <a:pPr marL="342900" lvl="0" indent="-342900" algn="just">
              <a:lnSpc>
                <a:spcPct val="107000"/>
              </a:lnSpc>
              <a:buFont typeface="Symbol" panose="05050102010706020507" pitchFamily="18" charset="2"/>
              <a:buChar char=""/>
            </a:pPr>
            <a:r>
              <a:rPr lang="en-GB" sz="900" b="1" dirty="0">
                <a:effectLst/>
                <a:latin typeface="Arial"/>
                <a:ea typeface="Calibri"/>
                <a:cs typeface="Arial"/>
              </a:rPr>
              <a:t>Joined Up Care Derbyshire:</a:t>
            </a:r>
            <a:r>
              <a:rPr lang="en-GB" sz="900" dirty="0">
                <a:effectLst/>
                <a:latin typeface="Arial"/>
                <a:ea typeface="Calibri"/>
                <a:cs typeface="Arial"/>
              </a:rPr>
              <a:t> Medicines management team member providing clinical and technical input plus project management and engagement support, lived experience representation.</a:t>
            </a:r>
          </a:p>
          <a:p>
            <a:pPr marL="342900" lvl="0" indent="-342900" algn="just">
              <a:lnSpc>
                <a:spcPct val="107000"/>
              </a:lnSpc>
              <a:buFont typeface="Symbol" panose="05050102010706020507" pitchFamily="18" charset="2"/>
              <a:buChar char=""/>
            </a:pPr>
            <a:r>
              <a:rPr lang="en-GB" sz="900" b="1" dirty="0">
                <a:effectLst/>
                <a:latin typeface="Arial"/>
                <a:ea typeface="Calibri"/>
                <a:cs typeface="Arial"/>
              </a:rPr>
              <a:t>Health Innovation East Midlands:</a:t>
            </a:r>
            <a:r>
              <a:rPr lang="en-GB" sz="900" dirty="0">
                <a:effectLst/>
                <a:latin typeface="Arial"/>
                <a:ea typeface="Calibri"/>
                <a:cs typeface="Arial"/>
              </a:rPr>
              <a:t> Medicines Safety, project management and enabling support</a:t>
            </a:r>
          </a:p>
          <a:p>
            <a:pPr marL="342900" lvl="0" indent="-342900" algn="just">
              <a:lnSpc>
                <a:spcPct val="107000"/>
              </a:lnSpc>
              <a:buFont typeface="Symbol" panose="05050102010706020507" pitchFamily="18" charset="2"/>
              <a:buChar char=""/>
            </a:pPr>
            <a:r>
              <a:rPr lang="en-GB" sz="900" b="1" dirty="0">
                <a:effectLst/>
                <a:latin typeface="Arial"/>
                <a:ea typeface="Calibri"/>
                <a:cs typeface="Arial"/>
              </a:rPr>
              <a:t>Local GP practice and PCN teams</a:t>
            </a:r>
            <a:r>
              <a:rPr lang="en-GB" sz="900" dirty="0">
                <a:effectLst/>
                <a:latin typeface="Arial"/>
                <a:ea typeface="Calibri"/>
                <a:cs typeface="Arial"/>
              </a:rPr>
              <a:t>; including doctors, health and wellbeing coaches who are running pain management programmes, PCN pharmacy staff, PCN manager with  technical skills</a:t>
            </a:r>
          </a:p>
          <a:p>
            <a:pPr marL="342900" indent="-342900" algn="just">
              <a:buFont typeface="Symbol" panose="05050102010706020507" pitchFamily="18" charset="2"/>
              <a:buChar char=""/>
            </a:pPr>
            <a:r>
              <a:rPr lang="en-GB" sz="900" b="1" dirty="0">
                <a:effectLst/>
                <a:latin typeface="Arial"/>
                <a:ea typeface="Calibri"/>
                <a:cs typeface="Arial"/>
              </a:rPr>
              <a:t>National pain specialist and academic support</a:t>
            </a:r>
            <a:r>
              <a:rPr lang="en-GB" sz="900" dirty="0">
                <a:effectLst/>
                <a:latin typeface="Arial"/>
                <a:ea typeface="Calibri"/>
                <a:cs typeface="Arial"/>
              </a:rPr>
              <a:t>:</a:t>
            </a:r>
            <a:r>
              <a:rPr lang="en-GB" sz="900" dirty="0">
                <a:latin typeface="Arial"/>
                <a:ea typeface="Calibri"/>
                <a:cs typeface="Arial"/>
              </a:rPr>
              <a:t> Prof</a:t>
            </a:r>
            <a:r>
              <a:rPr lang="en-GB" sz="900" dirty="0">
                <a:effectLst/>
                <a:latin typeface="Arial"/>
                <a:ea typeface="Calibri"/>
                <a:cs typeface="Arial"/>
              </a:rPr>
              <a:t> Roger Knaggs</a:t>
            </a:r>
            <a:endParaRPr lang="en-GB" sz="900" dirty="0">
              <a:latin typeface="Arial"/>
              <a:ea typeface="Calibri"/>
              <a:cs typeface="Arial"/>
            </a:endParaRPr>
          </a:p>
          <a:p>
            <a:pPr marL="342900" lvl="0" indent="-342900" algn="just">
              <a:buFont typeface="Symbol" panose="05050102010706020507" pitchFamily="18" charset="2"/>
              <a:buChar char=""/>
            </a:pPr>
            <a:r>
              <a:rPr lang="en-GB" sz="900" b="1" dirty="0">
                <a:effectLst/>
                <a:latin typeface="Arial" panose="020B0604020202020204" pitchFamily="34" charset="0"/>
                <a:ea typeface="Calibri" panose="020F0502020204030204" pitchFamily="34" charset="0"/>
              </a:rPr>
              <a:t>Durham University:</a:t>
            </a:r>
            <a:r>
              <a:rPr lang="en-GB" sz="900" dirty="0">
                <a:effectLst/>
                <a:latin typeface="Arial" panose="020B0604020202020204" pitchFamily="34" charset="0"/>
                <a:ea typeface="Calibri" panose="020F0502020204030204" pitchFamily="34" charset="0"/>
              </a:rPr>
              <a:t> for evaluation support from Prof. Paul </a:t>
            </a:r>
            <a:r>
              <a:rPr lang="en-GB" sz="900" dirty="0" err="1">
                <a:effectLst/>
                <a:latin typeface="Arial" panose="020B0604020202020204" pitchFamily="34" charset="0"/>
                <a:ea typeface="Calibri" panose="020F0502020204030204" pitchFamily="34" charset="0"/>
              </a:rPr>
              <a:t>Chazot</a:t>
            </a:r>
            <a:endParaRPr lang="en-GB" sz="900" dirty="0">
              <a:effectLst/>
              <a:latin typeface="Verdana" panose="020B0604030504040204" pitchFamily="34" charset="0"/>
              <a:ea typeface="Calibri" panose="020F0502020204030204" pitchFamily="34" charset="0"/>
              <a:cs typeface="Arial" panose="020B0604020202020204" pitchFamily="34" charset="0"/>
            </a:endParaRPr>
          </a:p>
        </p:txBody>
      </p:sp>
      <p:pic>
        <p:nvPicPr>
          <p:cNvPr id="2050" name="Picture 2">
            <a:extLst>
              <a:ext uri="{FF2B5EF4-FFF2-40B4-BE49-F238E27FC236}">
                <a16:creationId xmlns:a16="http://schemas.microsoft.com/office/drawing/2014/main" id="{6CA1201B-8C9E-356B-4B85-8E2C674D1D7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39998" y="19938"/>
            <a:ext cx="3015439" cy="120919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0A581C8-215E-38DA-5DE6-0E4D00EEF246}"/>
              </a:ext>
            </a:extLst>
          </p:cNvPr>
          <p:cNvSpPr txBox="1"/>
          <p:nvPr/>
        </p:nvSpPr>
        <p:spPr>
          <a:xfrm>
            <a:off x="11670289" y="7334392"/>
            <a:ext cx="1625986" cy="1569660"/>
          </a:xfrm>
          <a:prstGeom prst="rect">
            <a:avLst/>
          </a:prstGeom>
          <a:noFill/>
        </p:spPr>
        <p:txBody>
          <a:bodyPr wrap="square" rtlCol="0">
            <a:spAutoFit/>
          </a:bodyPr>
          <a:lstStyle/>
          <a:p>
            <a:pPr algn="ctr"/>
            <a:r>
              <a:rPr lang="en-GB" sz="1600" dirty="0">
                <a:solidFill>
                  <a:schemeClr val="bg1"/>
                </a:solidFill>
              </a:rPr>
              <a:t>“The use of digital tools aims to support the move from analogue to digital”</a:t>
            </a:r>
          </a:p>
        </p:txBody>
      </p:sp>
    </p:spTree>
    <p:extLst>
      <p:ext uri="{BB962C8B-B14F-4D97-AF65-F5344CB8AC3E}">
        <p14:creationId xmlns:p14="http://schemas.microsoft.com/office/powerpoint/2010/main" val="978001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9F768-A2A1-C8E6-0C44-9B018F39056F}"/>
            </a:ext>
          </a:extLst>
        </p:cNvPr>
        <p:cNvGrpSpPr/>
        <p:nvPr/>
      </p:nvGrpSpPr>
      <p:grpSpPr>
        <a:xfrm>
          <a:off x="0" y="0"/>
          <a:ext cx="0" cy="0"/>
          <a:chOff x="0" y="0"/>
          <a:chExt cx="0" cy="0"/>
        </a:xfrm>
      </p:grpSpPr>
      <p:sp>
        <p:nvSpPr>
          <p:cNvPr id="83" name="Rectangle 82">
            <a:extLst>
              <a:ext uri="{FF2B5EF4-FFF2-40B4-BE49-F238E27FC236}">
                <a16:creationId xmlns:a16="http://schemas.microsoft.com/office/drawing/2014/main" id="{EEF6ADB6-A94E-A977-43EB-6AC604FFEF29}"/>
              </a:ext>
            </a:extLst>
          </p:cNvPr>
          <p:cNvSpPr/>
          <p:nvPr/>
        </p:nvSpPr>
        <p:spPr>
          <a:xfrm>
            <a:off x="0" y="1300022"/>
            <a:ext cx="16256001" cy="809153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 name="object 13">
            <a:extLst>
              <a:ext uri="{FF2B5EF4-FFF2-40B4-BE49-F238E27FC236}">
                <a16:creationId xmlns:a16="http://schemas.microsoft.com/office/drawing/2014/main" id="{D7B985C2-F5F7-71C9-59C3-18D294B6BEF0}"/>
              </a:ext>
            </a:extLst>
          </p:cNvPr>
          <p:cNvSpPr/>
          <p:nvPr/>
        </p:nvSpPr>
        <p:spPr>
          <a:xfrm>
            <a:off x="8622843" y="5739768"/>
            <a:ext cx="2368177" cy="2253445"/>
          </a:xfrm>
          <a:custGeom>
            <a:avLst/>
            <a:gdLst/>
            <a:ahLst/>
            <a:cxnLst/>
            <a:rect l="l" t="t" r="r" b="b"/>
            <a:pathLst>
              <a:path w="3429000" h="3705225">
                <a:moveTo>
                  <a:pt x="3429000" y="0"/>
                </a:moveTo>
                <a:lnTo>
                  <a:pt x="0" y="0"/>
                </a:lnTo>
                <a:lnTo>
                  <a:pt x="0" y="3704704"/>
                </a:lnTo>
                <a:lnTo>
                  <a:pt x="3429000" y="3704704"/>
                </a:lnTo>
                <a:lnTo>
                  <a:pt x="3429000" y="0"/>
                </a:lnTo>
                <a:close/>
              </a:path>
            </a:pathLst>
          </a:custGeom>
          <a:solidFill>
            <a:srgbClr val="FFFFFF"/>
          </a:solidFill>
        </p:spPr>
        <p:txBody>
          <a:bodyPr wrap="square" lIns="0" tIns="0" rIns="0" bIns="0" rtlCol="0"/>
          <a:lstStyle/>
          <a:p>
            <a:endParaRPr dirty="0"/>
          </a:p>
        </p:txBody>
      </p:sp>
      <p:sp>
        <p:nvSpPr>
          <p:cNvPr id="14" name="object 14">
            <a:extLst>
              <a:ext uri="{FF2B5EF4-FFF2-40B4-BE49-F238E27FC236}">
                <a16:creationId xmlns:a16="http://schemas.microsoft.com/office/drawing/2014/main" id="{56AE05CB-CF3E-F011-FC3E-97E7FA49839B}"/>
              </a:ext>
            </a:extLst>
          </p:cNvPr>
          <p:cNvSpPr txBox="1"/>
          <p:nvPr/>
        </p:nvSpPr>
        <p:spPr>
          <a:xfrm>
            <a:off x="8710788" y="5856694"/>
            <a:ext cx="3074035" cy="538609"/>
          </a:xfrm>
          <a:prstGeom prst="rect">
            <a:avLst/>
          </a:prstGeom>
        </p:spPr>
        <p:txBody>
          <a:bodyPr vert="horz" wrap="square" lIns="0" tIns="93980" rIns="0" bIns="0" rtlCol="0" anchor="t">
            <a:spAutoFit/>
          </a:bodyPr>
          <a:lstStyle/>
          <a:p>
            <a:pPr marL="12700">
              <a:lnSpc>
                <a:spcPct val="100000"/>
              </a:lnSpc>
              <a:spcBef>
                <a:spcPts val="740"/>
              </a:spcBef>
            </a:pPr>
            <a:r>
              <a:rPr lang="en-GB" sz="1400" b="1" dirty="0">
                <a:solidFill>
                  <a:srgbClr val="005EB8"/>
                </a:solidFill>
                <a:latin typeface="Arial"/>
                <a:cs typeface="ARS Maquette Pro"/>
              </a:rPr>
              <a:t>Find out more</a:t>
            </a:r>
          </a:p>
          <a:p>
            <a:pPr marL="12700">
              <a:lnSpc>
                <a:spcPct val="100000"/>
              </a:lnSpc>
              <a:spcBef>
                <a:spcPts val="740"/>
              </a:spcBef>
            </a:pPr>
            <a:r>
              <a:rPr lang="en-GB" sz="900" dirty="0">
                <a:solidFill>
                  <a:srgbClr val="005EB8"/>
                </a:solidFill>
                <a:latin typeface="Arial"/>
                <a:cs typeface="ARS Maquette Pro"/>
              </a:rPr>
              <a:t>healthinnovation-em@nottingham.ac.uk</a:t>
            </a:r>
          </a:p>
        </p:txBody>
      </p:sp>
      <p:grpSp>
        <p:nvGrpSpPr>
          <p:cNvPr id="15" name="object 15">
            <a:extLst>
              <a:ext uri="{FF2B5EF4-FFF2-40B4-BE49-F238E27FC236}">
                <a16:creationId xmlns:a16="http://schemas.microsoft.com/office/drawing/2014/main" id="{7D2B052B-4C82-00D0-355B-C9BF95808B93}"/>
              </a:ext>
            </a:extLst>
          </p:cNvPr>
          <p:cNvGrpSpPr/>
          <p:nvPr/>
        </p:nvGrpSpPr>
        <p:grpSpPr>
          <a:xfrm>
            <a:off x="10997084" y="5762645"/>
            <a:ext cx="5253355" cy="3972560"/>
            <a:chOff x="11003158" y="6187900"/>
            <a:chExt cx="5253355" cy="3972560"/>
          </a:xfrm>
        </p:grpSpPr>
        <p:sp>
          <p:nvSpPr>
            <p:cNvPr id="16" name="object 16">
              <a:extLst>
                <a:ext uri="{FF2B5EF4-FFF2-40B4-BE49-F238E27FC236}">
                  <a16:creationId xmlns:a16="http://schemas.microsoft.com/office/drawing/2014/main" id="{CA5057F2-1597-5BDF-0214-8138669FCC37}"/>
                </a:ext>
              </a:extLst>
            </p:cNvPr>
            <p:cNvSpPr/>
            <p:nvPr/>
          </p:nvSpPr>
          <p:spPr>
            <a:xfrm>
              <a:off x="11003158" y="6187900"/>
              <a:ext cx="5253355" cy="3972560"/>
            </a:xfrm>
            <a:custGeom>
              <a:avLst/>
              <a:gdLst/>
              <a:ahLst/>
              <a:cxnLst/>
              <a:rect l="l" t="t" r="r" b="b"/>
              <a:pathLst>
                <a:path w="5253355" h="3972559">
                  <a:moveTo>
                    <a:pt x="2799664" y="0"/>
                  </a:moveTo>
                  <a:lnTo>
                    <a:pt x="2750934" y="405"/>
                  </a:lnTo>
                  <a:lnTo>
                    <a:pt x="2702406" y="1618"/>
                  </a:lnTo>
                  <a:lnTo>
                    <a:pt x="2654087" y="3630"/>
                  </a:lnTo>
                  <a:lnTo>
                    <a:pt x="2605981" y="6437"/>
                  </a:lnTo>
                  <a:lnTo>
                    <a:pt x="2558098" y="10031"/>
                  </a:lnTo>
                  <a:lnTo>
                    <a:pt x="2510443" y="14405"/>
                  </a:lnTo>
                  <a:lnTo>
                    <a:pt x="2463022" y="19554"/>
                  </a:lnTo>
                  <a:lnTo>
                    <a:pt x="2415844" y="25470"/>
                  </a:lnTo>
                  <a:lnTo>
                    <a:pt x="2368913" y="32147"/>
                  </a:lnTo>
                  <a:lnTo>
                    <a:pt x="2322238" y="39578"/>
                  </a:lnTo>
                  <a:lnTo>
                    <a:pt x="2275825" y="47757"/>
                  </a:lnTo>
                  <a:lnTo>
                    <a:pt x="2229680" y="56677"/>
                  </a:lnTo>
                  <a:lnTo>
                    <a:pt x="2183811" y="66333"/>
                  </a:lnTo>
                  <a:lnTo>
                    <a:pt x="2138224" y="76716"/>
                  </a:lnTo>
                  <a:lnTo>
                    <a:pt x="2092925" y="87821"/>
                  </a:lnTo>
                  <a:lnTo>
                    <a:pt x="2047922" y="99640"/>
                  </a:lnTo>
                  <a:lnTo>
                    <a:pt x="2003221" y="112169"/>
                  </a:lnTo>
                  <a:lnTo>
                    <a:pt x="1958829" y="125399"/>
                  </a:lnTo>
                  <a:lnTo>
                    <a:pt x="1914753" y="139324"/>
                  </a:lnTo>
                  <a:lnTo>
                    <a:pt x="1870999" y="153938"/>
                  </a:lnTo>
                  <a:lnTo>
                    <a:pt x="1827574" y="169235"/>
                  </a:lnTo>
                  <a:lnTo>
                    <a:pt x="1784485" y="185207"/>
                  </a:lnTo>
                  <a:lnTo>
                    <a:pt x="1741739" y="201848"/>
                  </a:lnTo>
                  <a:lnTo>
                    <a:pt x="1699342" y="219151"/>
                  </a:lnTo>
                  <a:lnTo>
                    <a:pt x="1657300" y="237111"/>
                  </a:lnTo>
                  <a:lnTo>
                    <a:pt x="1615622" y="255720"/>
                  </a:lnTo>
                  <a:lnTo>
                    <a:pt x="1574313" y="274971"/>
                  </a:lnTo>
                  <a:lnTo>
                    <a:pt x="1533380" y="294859"/>
                  </a:lnTo>
                  <a:lnTo>
                    <a:pt x="1492830" y="315377"/>
                  </a:lnTo>
                  <a:lnTo>
                    <a:pt x="1452669" y="336518"/>
                  </a:lnTo>
                  <a:lnTo>
                    <a:pt x="1412905" y="358275"/>
                  </a:lnTo>
                  <a:lnTo>
                    <a:pt x="1373544" y="380643"/>
                  </a:lnTo>
                  <a:lnTo>
                    <a:pt x="1334593" y="403613"/>
                  </a:lnTo>
                  <a:lnTo>
                    <a:pt x="1296058" y="427181"/>
                  </a:lnTo>
                  <a:lnTo>
                    <a:pt x="1257946" y="451339"/>
                  </a:lnTo>
                  <a:lnTo>
                    <a:pt x="1220265" y="476081"/>
                  </a:lnTo>
                  <a:lnTo>
                    <a:pt x="1183020" y="501400"/>
                  </a:lnTo>
                  <a:lnTo>
                    <a:pt x="1146218" y="527289"/>
                  </a:lnTo>
                  <a:lnTo>
                    <a:pt x="1109867" y="553743"/>
                  </a:lnTo>
                  <a:lnTo>
                    <a:pt x="1073972" y="580754"/>
                  </a:lnTo>
                  <a:lnTo>
                    <a:pt x="1038541" y="608316"/>
                  </a:lnTo>
                  <a:lnTo>
                    <a:pt x="1003580" y="636423"/>
                  </a:lnTo>
                  <a:lnTo>
                    <a:pt x="969096" y="665067"/>
                  </a:lnTo>
                  <a:lnTo>
                    <a:pt x="935096" y="694242"/>
                  </a:lnTo>
                  <a:lnTo>
                    <a:pt x="901586" y="723943"/>
                  </a:lnTo>
                  <a:lnTo>
                    <a:pt x="868574" y="754161"/>
                  </a:lnTo>
                  <a:lnTo>
                    <a:pt x="836065" y="784891"/>
                  </a:lnTo>
                  <a:lnTo>
                    <a:pt x="804067" y="816126"/>
                  </a:lnTo>
                  <a:lnTo>
                    <a:pt x="772587" y="847859"/>
                  </a:lnTo>
                  <a:lnTo>
                    <a:pt x="741630" y="880084"/>
                  </a:lnTo>
                  <a:lnTo>
                    <a:pt x="711204" y="912795"/>
                  </a:lnTo>
                  <a:lnTo>
                    <a:pt x="681316" y="945984"/>
                  </a:lnTo>
                  <a:lnTo>
                    <a:pt x="651972" y="979646"/>
                  </a:lnTo>
                  <a:lnTo>
                    <a:pt x="623179" y="1013773"/>
                  </a:lnTo>
                  <a:lnTo>
                    <a:pt x="594943" y="1048359"/>
                  </a:lnTo>
                  <a:lnTo>
                    <a:pt x="567272" y="1083398"/>
                  </a:lnTo>
                  <a:lnTo>
                    <a:pt x="540172" y="1118882"/>
                  </a:lnTo>
                  <a:lnTo>
                    <a:pt x="513650" y="1154806"/>
                  </a:lnTo>
                  <a:lnTo>
                    <a:pt x="487713" y="1191163"/>
                  </a:lnTo>
                  <a:lnTo>
                    <a:pt x="462366" y="1227946"/>
                  </a:lnTo>
                  <a:lnTo>
                    <a:pt x="437618" y="1265149"/>
                  </a:lnTo>
                  <a:lnTo>
                    <a:pt x="413475" y="1302765"/>
                  </a:lnTo>
                  <a:lnTo>
                    <a:pt x="389943" y="1340787"/>
                  </a:lnTo>
                  <a:lnTo>
                    <a:pt x="367029" y="1379210"/>
                  </a:lnTo>
                  <a:lnTo>
                    <a:pt x="344740" y="1418025"/>
                  </a:lnTo>
                  <a:lnTo>
                    <a:pt x="323083" y="1457228"/>
                  </a:lnTo>
                  <a:lnTo>
                    <a:pt x="302064" y="1496811"/>
                  </a:lnTo>
                  <a:lnTo>
                    <a:pt x="281690" y="1536768"/>
                  </a:lnTo>
                  <a:lnTo>
                    <a:pt x="261968" y="1577092"/>
                  </a:lnTo>
                  <a:lnTo>
                    <a:pt x="242904" y="1617777"/>
                  </a:lnTo>
                  <a:lnTo>
                    <a:pt x="224506" y="1658815"/>
                  </a:lnTo>
                  <a:lnTo>
                    <a:pt x="206779" y="1700202"/>
                  </a:lnTo>
                  <a:lnTo>
                    <a:pt x="189732" y="1741929"/>
                  </a:lnTo>
                  <a:lnTo>
                    <a:pt x="173370" y="1783990"/>
                  </a:lnTo>
                  <a:lnTo>
                    <a:pt x="157699" y="1826379"/>
                  </a:lnTo>
                  <a:lnTo>
                    <a:pt x="142728" y="1869090"/>
                  </a:lnTo>
                  <a:lnTo>
                    <a:pt x="128463" y="1912115"/>
                  </a:lnTo>
                  <a:lnTo>
                    <a:pt x="114909" y="1955449"/>
                  </a:lnTo>
                  <a:lnTo>
                    <a:pt x="102075" y="1999084"/>
                  </a:lnTo>
                  <a:lnTo>
                    <a:pt x="89966" y="2043013"/>
                  </a:lnTo>
                  <a:lnTo>
                    <a:pt x="78590" y="2087232"/>
                  </a:lnTo>
                  <a:lnTo>
                    <a:pt x="67953" y="2131732"/>
                  </a:lnTo>
                  <a:lnTo>
                    <a:pt x="58062" y="2176508"/>
                  </a:lnTo>
                  <a:lnTo>
                    <a:pt x="48924" y="2221552"/>
                  </a:lnTo>
                  <a:lnTo>
                    <a:pt x="40545" y="2266858"/>
                  </a:lnTo>
                  <a:lnTo>
                    <a:pt x="32932" y="2312421"/>
                  </a:lnTo>
                  <a:lnTo>
                    <a:pt x="26092" y="2358232"/>
                  </a:lnTo>
                  <a:lnTo>
                    <a:pt x="20032" y="2404285"/>
                  </a:lnTo>
                  <a:lnTo>
                    <a:pt x="14757" y="2450575"/>
                  </a:lnTo>
                  <a:lnTo>
                    <a:pt x="10276" y="2497094"/>
                  </a:lnTo>
                  <a:lnTo>
                    <a:pt x="6594" y="2543836"/>
                  </a:lnTo>
                  <a:lnTo>
                    <a:pt x="3719" y="2590794"/>
                  </a:lnTo>
                  <a:lnTo>
                    <a:pt x="1657" y="2637962"/>
                  </a:lnTo>
                  <a:lnTo>
                    <a:pt x="415" y="2685332"/>
                  </a:lnTo>
                  <a:lnTo>
                    <a:pt x="0" y="2732900"/>
                  </a:lnTo>
                  <a:lnTo>
                    <a:pt x="415" y="2780467"/>
                  </a:lnTo>
                  <a:lnTo>
                    <a:pt x="1657" y="2827837"/>
                  </a:lnTo>
                  <a:lnTo>
                    <a:pt x="3719" y="2875005"/>
                  </a:lnTo>
                  <a:lnTo>
                    <a:pt x="6594" y="2921962"/>
                  </a:lnTo>
                  <a:lnTo>
                    <a:pt x="10276" y="2968704"/>
                  </a:lnTo>
                  <a:lnTo>
                    <a:pt x="14757" y="3015222"/>
                  </a:lnTo>
                  <a:lnTo>
                    <a:pt x="20032" y="3061512"/>
                  </a:lnTo>
                  <a:lnTo>
                    <a:pt x="26092" y="3107565"/>
                  </a:lnTo>
                  <a:lnTo>
                    <a:pt x="32932" y="3153376"/>
                  </a:lnTo>
                  <a:lnTo>
                    <a:pt x="40545" y="3198938"/>
                  </a:lnTo>
                  <a:lnTo>
                    <a:pt x="48924" y="3244244"/>
                  </a:lnTo>
                  <a:lnTo>
                    <a:pt x="58062" y="3289288"/>
                  </a:lnTo>
                  <a:lnTo>
                    <a:pt x="67953" y="3334063"/>
                  </a:lnTo>
                  <a:lnTo>
                    <a:pt x="78590" y="3378563"/>
                  </a:lnTo>
                  <a:lnTo>
                    <a:pt x="89966" y="3422781"/>
                  </a:lnTo>
                  <a:lnTo>
                    <a:pt x="102075" y="3466711"/>
                  </a:lnTo>
                  <a:lnTo>
                    <a:pt x="114909" y="3510345"/>
                  </a:lnTo>
                  <a:lnTo>
                    <a:pt x="128463" y="3553678"/>
                  </a:lnTo>
                  <a:lnTo>
                    <a:pt x="142728" y="3596703"/>
                  </a:lnTo>
                  <a:lnTo>
                    <a:pt x="157699" y="3639414"/>
                  </a:lnTo>
                  <a:lnTo>
                    <a:pt x="173370" y="3681803"/>
                  </a:lnTo>
                  <a:lnTo>
                    <a:pt x="189732" y="3723864"/>
                  </a:lnTo>
                  <a:lnTo>
                    <a:pt x="206779" y="3765591"/>
                  </a:lnTo>
                  <a:lnTo>
                    <a:pt x="224506" y="3806977"/>
                  </a:lnTo>
                  <a:lnTo>
                    <a:pt x="242904" y="3848015"/>
                  </a:lnTo>
                  <a:lnTo>
                    <a:pt x="261968" y="3888700"/>
                  </a:lnTo>
                  <a:lnTo>
                    <a:pt x="281690" y="3929024"/>
                  </a:lnTo>
                  <a:lnTo>
                    <a:pt x="302064" y="3968980"/>
                  </a:lnTo>
                  <a:lnTo>
                    <a:pt x="303719" y="3972098"/>
                  </a:lnTo>
                  <a:lnTo>
                    <a:pt x="5252840" y="3972098"/>
                  </a:lnTo>
                  <a:lnTo>
                    <a:pt x="5252840" y="1414982"/>
                  </a:lnTo>
                  <a:lnTo>
                    <a:pt x="5232299" y="1379210"/>
                  </a:lnTo>
                  <a:lnTo>
                    <a:pt x="5209385" y="1340787"/>
                  </a:lnTo>
                  <a:lnTo>
                    <a:pt x="5185853" y="1302765"/>
                  </a:lnTo>
                  <a:lnTo>
                    <a:pt x="5161709" y="1265149"/>
                  </a:lnTo>
                  <a:lnTo>
                    <a:pt x="5136961" y="1227946"/>
                  </a:lnTo>
                  <a:lnTo>
                    <a:pt x="5111615" y="1191163"/>
                  </a:lnTo>
                  <a:lnTo>
                    <a:pt x="5085677" y="1154806"/>
                  </a:lnTo>
                  <a:lnTo>
                    <a:pt x="5059155" y="1118882"/>
                  </a:lnTo>
                  <a:lnTo>
                    <a:pt x="5032055" y="1083398"/>
                  </a:lnTo>
                  <a:lnTo>
                    <a:pt x="5004384" y="1048359"/>
                  </a:lnTo>
                  <a:lnTo>
                    <a:pt x="4976149" y="1013773"/>
                  </a:lnTo>
                  <a:lnTo>
                    <a:pt x="4947356" y="979646"/>
                  </a:lnTo>
                  <a:lnTo>
                    <a:pt x="4918012" y="945984"/>
                  </a:lnTo>
                  <a:lnTo>
                    <a:pt x="4888123" y="912795"/>
                  </a:lnTo>
                  <a:lnTo>
                    <a:pt x="4857697" y="880084"/>
                  </a:lnTo>
                  <a:lnTo>
                    <a:pt x="4826741" y="847859"/>
                  </a:lnTo>
                  <a:lnTo>
                    <a:pt x="4795260" y="816126"/>
                  </a:lnTo>
                  <a:lnTo>
                    <a:pt x="4763262" y="784891"/>
                  </a:lnTo>
                  <a:lnTo>
                    <a:pt x="4730754" y="754161"/>
                  </a:lnTo>
                  <a:lnTo>
                    <a:pt x="4697741" y="723943"/>
                  </a:lnTo>
                  <a:lnTo>
                    <a:pt x="4664231" y="694242"/>
                  </a:lnTo>
                  <a:lnTo>
                    <a:pt x="4630231" y="665067"/>
                  </a:lnTo>
                  <a:lnTo>
                    <a:pt x="4595747" y="636423"/>
                  </a:lnTo>
                  <a:lnTo>
                    <a:pt x="4560787" y="608316"/>
                  </a:lnTo>
                  <a:lnTo>
                    <a:pt x="4525355" y="580754"/>
                  </a:lnTo>
                  <a:lnTo>
                    <a:pt x="4489461" y="553743"/>
                  </a:lnTo>
                  <a:lnTo>
                    <a:pt x="4453109" y="527289"/>
                  </a:lnTo>
                  <a:lnTo>
                    <a:pt x="4416308" y="501400"/>
                  </a:lnTo>
                  <a:lnTo>
                    <a:pt x="4379063" y="476081"/>
                  </a:lnTo>
                  <a:lnTo>
                    <a:pt x="4341381" y="451339"/>
                  </a:lnTo>
                  <a:lnTo>
                    <a:pt x="4303269" y="427181"/>
                  </a:lnTo>
                  <a:lnTo>
                    <a:pt x="4264735" y="403613"/>
                  </a:lnTo>
                  <a:lnTo>
                    <a:pt x="4225783" y="380643"/>
                  </a:lnTo>
                  <a:lnTo>
                    <a:pt x="4186422" y="358275"/>
                  </a:lnTo>
                  <a:lnTo>
                    <a:pt x="4146658" y="336518"/>
                  </a:lnTo>
                  <a:lnTo>
                    <a:pt x="4106498" y="315377"/>
                  </a:lnTo>
                  <a:lnTo>
                    <a:pt x="4065947" y="294859"/>
                  </a:lnTo>
                  <a:lnTo>
                    <a:pt x="4025015" y="274971"/>
                  </a:lnTo>
                  <a:lnTo>
                    <a:pt x="3983705" y="255720"/>
                  </a:lnTo>
                  <a:lnTo>
                    <a:pt x="3942027" y="237111"/>
                  </a:lnTo>
                  <a:lnTo>
                    <a:pt x="3899986" y="219151"/>
                  </a:lnTo>
                  <a:lnTo>
                    <a:pt x="3857589" y="201848"/>
                  </a:lnTo>
                  <a:lnTo>
                    <a:pt x="3814842" y="185207"/>
                  </a:lnTo>
                  <a:lnTo>
                    <a:pt x="3771753" y="169235"/>
                  </a:lnTo>
                  <a:lnTo>
                    <a:pt x="3728328" y="153938"/>
                  </a:lnTo>
                  <a:lnTo>
                    <a:pt x="3684574" y="139324"/>
                  </a:lnTo>
                  <a:lnTo>
                    <a:pt x="3640498" y="125399"/>
                  </a:lnTo>
                  <a:lnTo>
                    <a:pt x="3596106" y="112169"/>
                  </a:lnTo>
                  <a:lnTo>
                    <a:pt x="3551405" y="99640"/>
                  </a:lnTo>
                  <a:lnTo>
                    <a:pt x="3506402" y="87821"/>
                  </a:lnTo>
                  <a:lnTo>
                    <a:pt x="3461104" y="76716"/>
                  </a:lnTo>
                  <a:lnTo>
                    <a:pt x="3415516" y="66333"/>
                  </a:lnTo>
                  <a:lnTo>
                    <a:pt x="3369647" y="56677"/>
                  </a:lnTo>
                  <a:lnTo>
                    <a:pt x="3323502" y="47757"/>
                  </a:lnTo>
                  <a:lnTo>
                    <a:pt x="3277089" y="39578"/>
                  </a:lnTo>
                  <a:lnTo>
                    <a:pt x="3230414" y="32147"/>
                  </a:lnTo>
                  <a:lnTo>
                    <a:pt x="3183484" y="25470"/>
                  </a:lnTo>
                  <a:lnTo>
                    <a:pt x="3136305" y="19554"/>
                  </a:lnTo>
                  <a:lnTo>
                    <a:pt x="3088885" y="14405"/>
                  </a:lnTo>
                  <a:lnTo>
                    <a:pt x="3041230" y="10031"/>
                  </a:lnTo>
                  <a:lnTo>
                    <a:pt x="2993346" y="6437"/>
                  </a:lnTo>
                  <a:lnTo>
                    <a:pt x="2945241" y="3630"/>
                  </a:lnTo>
                  <a:lnTo>
                    <a:pt x="2896921" y="1618"/>
                  </a:lnTo>
                  <a:lnTo>
                    <a:pt x="2848393" y="405"/>
                  </a:lnTo>
                  <a:lnTo>
                    <a:pt x="2799664" y="0"/>
                  </a:lnTo>
                  <a:close/>
                </a:path>
              </a:pathLst>
            </a:custGeom>
            <a:solidFill>
              <a:srgbClr val="EAF2F0"/>
            </a:solidFill>
          </p:spPr>
          <p:txBody>
            <a:bodyPr wrap="square" lIns="0" tIns="0" rIns="0" bIns="0" rtlCol="0"/>
            <a:lstStyle/>
            <a:p>
              <a:endParaRPr/>
            </a:p>
          </p:txBody>
        </p:sp>
        <p:sp>
          <p:nvSpPr>
            <p:cNvPr id="17" name="object 17">
              <a:extLst>
                <a:ext uri="{FF2B5EF4-FFF2-40B4-BE49-F238E27FC236}">
                  <a16:creationId xmlns:a16="http://schemas.microsoft.com/office/drawing/2014/main" id="{ABD3EB1C-4C2B-261A-98D5-93C45637EE60}"/>
                </a:ext>
              </a:extLst>
            </p:cNvPr>
            <p:cNvSpPr/>
            <p:nvPr/>
          </p:nvSpPr>
          <p:spPr>
            <a:xfrm>
              <a:off x="12017089" y="7126344"/>
              <a:ext cx="281940" cy="204470"/>
            </a:xfrm>
            <a:custGeom>
              <a:avLst/>
              <a:gdLst/>
              <a:ahLst/>
              <a:cxnLst/>
              <a:rect l="l" t="t" r="r" b="b"/>
              <a:pathLst>
                <a:path w="281940" h="204470">
                  <a:moveTo>
                    <a:pt x="261848" y="0"/>
                  </a:moveTo>
                  <a:lnTo>
                    <a:pt x="222702" y="22427"/>
                  </a:lnTo>
                  <a:lnTo>
                    <a:pt x="194167" y="49098"/>
                  </a:lnTo>
                  <a:lnTo>
                    <a:pt x="162737" y="119303"/>
                  </a:lnTo>
                  <a:lnTo>
                    <a:pt x="144995" y="204343"/>
                  </a:lnTo>
                  <a:lnTo>
                    <a:pt x="244106" y="204343"/>
                  </a:lnTo>
                  <a:lnTo>
                    <a:pt x="262458" y="116852"/>
                  </a:lnTo>
                  <a:lnTo>
                    <a:pt x="219633" y="116852"/>
                  </a:lnTo>
                  <a:lnTo>
                    <a:pt x="223304" y="101561"/>
                  </a:lnTo>
                  <a:lnTo>
                    <a:pt x="231095" y="82373"/>
                  </a:lnTo>
                  <a:lnTo>
                    <a:pt x="243876" y="65539"/>
                  </a:lnTo>
                  <a:lnTo>
                    <a:pt x="260903" y="51575"/>
                  </a:lnTo>
                  <a:lnTo>
                    <a:pt x="281432" y="40995"/>
                  </a:lnTo>
                  <a:lnTo>
                    <a:pt x="261848" y="0"/>
                  </a:lnTo>
                  <a:close/>
                </a:path>
                <a:path w="281940" h="204470">
                  <a:moveTo>
                    <a:pt x="116852" y="0"/>
                  </a:moveTo>
                  <a:lnTo>
                    <a:pt x="77706" y="22427"/>
                  </a:lnTo>
                  <a:lnTo>
                    <a:pt x="49171" y="49098"/>
                  </a:lnTo>
                  <a:lnTo>
                    <a:pt x="17741" y="119303"/>
                  </a:lnTo>
                  <a:lnTo>
                    <a:pt x="0" y="204343"/>
                  </a:lnTo>
                  <a:lnTo>
                    <a:pt x="98501" y="204343"/>
                  </a:lnTo>
                  <a:lnTo>
                    <a:pt x="117462" y="116852"/>
                  </a:lnTo>
                  <a:lnTo>
                    <a:pt x="74028" y="116852"/>
                  </a:lnTo>
                  <a:lnTo>
                    <a:pt x="77698" y="101561"/>
                  </a:lnTo>
                  <a:lnTo>
                    <a:pt x="85499" y="82373"/>
                  </a:lnTo>
                  <a:lnTo>
                    <a:pt x="98347" y="65539"/>
                  </a:lnTo>
                  <a:lnTo>
                    <a:pt x="115555" y="51575"/>
                  </a:lnTo>
                  <a:lnTo>
                    <a:pt x="136436" y="40995"/>
                  </a:lnTo>
                  <a:lnTo>
                    <a:pt x="116852" y="0"/>
                  </a:lnTo>
                  <a:close/>
                </a:path>
              </a:pathLst>
            </a:custGeom>
            <a:solidFill>
              <a:srgbClr val="36977C"/>
            </a:solidFill>
          </p:spPr>
          <p:txBody>
            <a:bodyPr wrap="square" lIns="0" tIns="0" rIns="0" bIns="0" rtlCol="0"/>
            <a:lstStyle/>
            <a:p>
              <a:endParaRPr/>
            </a:p>
          </p:txBody>
        </p:sp>
      </p:grpSp>
      <p:sp>
        <p:nvSpPr>
          <p:cNvPr id="18" name="object 18">
            <a:extLst>
              <a:ext uri="{FF2B5EF4-FFF2-40B4-BE49-F238E27FC236}">
                <a16:creationId xmlns:a16="http://schemas.microsoft.com/office/drawing/2014/main" id="{F5F17B5A-C499-F291-4CDD-44438EBE8F37}"/>
              </a:ext>
            </a:extLst>
          </p:cNvPr>
          <p:cNvSpPr txBox="1"/>
          <p:nvPr/>
        </p:nvSpPr>
        <p:spPr>
          <a:xfrm>
            <a:off x="11698266" y="6605997"/>
            <a:ext cx="3913504" cy="1682577"/>
          </a:xfrm>
          <a:prstGeom prst="rect">
            <a:avLst/>
          </a:prstGeom>
        </p:spPr>
        <p:txBody>
          <a:bodyPr vert="horz" wrap="square" lIns="0" tIns="15875" rIns="0" bIns="0" rtlCol="0">
            <a:spAutoFit/>
          </a:bodyPr>
          <a:lstStyle/>
          <a:p>
            <a:pPr marL="340360" algn="ctr">
              <a:lnSpc>
                <a:spcPct val="110000"/>
              </a:lnSpc>
              <a:spcBef>
                <a:spcPts val="125"/>
              </a:spcBef>
            </a:pPr>
            <a:r>
              <a:rPr lang="en-GB" sz="2000" b="1" i="1" dirty="0">
                <a:solidFill>
                  <a:srgbClr val="23516F"/>
                </a:solidFill>
                <a:latin typeface="Arial" panose="020B0604020202020204" pitchFamily="34" charset="0"/>
                <a:cs typeface="Arial" panose="020B0604020202020204" pitchFamily="34" charset="0"/>
              </a:rPr>
              <a:t>The questionnaires are a time efficient way of capturing the data. The questions aid the navigation of the consultation</a:t>
            </a:r>
            <a:endParaRPr lang="en-GB" sz="2000" dirty="0">
              <a:latin typeface="Arial" panose="020B0604020202020204" pitchFamily="34" charset="0"/>
              <a:cs typeface="Arial" panose="020B0604020202020204" pitchFamily="34" charset="0"/>
            </a:endParaRPr>
          </a:p>
        </p:txBody>
      </p:sp>
      <p:grpSp>
        <p:nvGrpSpPr>
          <p:cNvPr id="6" name="Group 5">
            <a:extLst>
              <a:ext uri="{FF2B5EF4-FFF2-40B4-BE49-F238E27FC236}">
                <a16:creationId xmlns:a16="http://schemas.microsoft.com/office/drawing/2014/main" id="{DB67CC1C-AAFB-F23D-8288-0C6E3176D469}"/>
              </a:ext>
            </a:extLst>
          </p:cNvPr>
          <p:cNvGrpSpPr/>
          <p:nvPr/>
        </p:nvGrpSpPr>
        <p:grpSpPr>
          <a:xfrm>
            <a:off x="872283" y="5751688"/>
            <a:ext cx="3432853" cy="3277660"/>
            <a:chOff x="872283" y="5751688"/>
            <a:chExt cx="3432853" cy="3277660"/>
          </a:xfrm>
        </p:grpSpPr>
        <p:sp>
          <p:nvSpPr>
            <p:cNvPr id="34" name="object 34">
              <a:extLst>
                <a:ext uri="{FF2B5EF4-FFF2-40B4-BE49-F238E27FC236}">
                  <a16:creationId xmlns:a16="http://schemas.microsoft.com/office/drawing/2014/main" id="{638BF33F-180B-84AA-4B89-19C57909D235}"/>
                </a:ext>
              </a:extLst>
            </p:cNvPr>
            <p:cNvSpPr/>
            <p:nvPr/>
          </p:nvSpPr>
          <p:spPr>
            <a:xfrm>
              <a:off x="872283" y="5751688"/>
              <a:ext cx="3429000" cy="3277660"/>
            </a:xfrm>
            <a:custGeom>
              <a:avLst/>
              <a:gdLst/>
              <a:ahLst/>
              <a:cxnLst/>
              <a:rect l="l" t="t" r="r" b="b"/>
              <a:pathLst>
                <a:path w="3429000" h="3695700">
                  <a:moveTo>
                    <a:pt x="3429000" y="0"/>
                  </a:moveTo>
                  <a:lnTo>
                    <a:pt x="0" y="0"/>
                  </a:lnTo>
                  <a:lnTo>
                    <a:pt x="0" y="3695700"/>
                  </a:lnTo>
                  <a:lnTo>
                    <a:pt x="3429000" y="3695700"/>
                  </a:lnTo>
                  <a:lnTo>
                    <a:pt x="3429000" y="0"/>
                  </a:lnTo>
                  <a:close/>
                </a:path>
              </a:pathLst>
            </a:custGeom>
            <a:solidFill>
              <a:srgbClr val="D4E5E2"/>
            </a:solidFill>
          </p:spPr>
          <p:txBody>
            <a:bodyPr wrap="square" lIns="0" tIns="0" rIns="0" bIns="0" rtlCol="0"/>
            <a:lstStyle/>
            <a:p>
              <a:endParaRPr/>
            </a:p>
          </p:txBody>
        </p:sp>
        <p:sp>
          <p:nvSpPr>
            <p:cNvPr id="35" name="object 35">
              <a:extLst>
                <a:ext uri="{FF2B5EF4-FFF2-40B4-BE49-F238E27FC236}">
                  <a16:creationId xmlns:a16="http://schemas.microsoft.com/office/drawing/2014/main" id="{D9CF19FA-5446-1F89-CB76-074E7EA90EF1}"/>
                </a:ext>
              </a:extLst>
            </p:cNvPr>
            <p:cNvSpPr txBox="1"/>
            <p:nvPr/>
          </p:nvSpPr>
          <p:spPr>
            <a:xfrm>
              <a:off x="981016" y="5839644"/>
              <a:ext cx="3324120" cy="3026470"/>
            </a:xfrm>
            <a:prstGeom prst="rect">
              <a:avLst/>
            </a:prstGeom>
          </p:spPr>
          <p:txBody>
            <a:bodyPr vert="horz" wrap="square" lIns="0" tIns="93980" rIns="0" bIns="0" rtlCol="0" anchor="t">
              <a:spAutoFit/>
            </a:bodyPr>
            <a:lstStyle/>
            <a:p>
              <a:pPr>
                <a:spcBef>
                  <a:spcPts val="300"/>
                </a:spcBef>
              </a:pPr>
              <a:r>
                <a:rPr lang="en-GB" sz="1400" b="1" spc="-10" dirty="0">
                  <a:solidFill>
                    <a:srgbClr val="005EB8"/>
                  </a:solidFill>
                  <a:latin typeface="Arial" panose="020B0604020202020204" pitchFamily="34" charset="0"/>
                  <a:cs typeface="Arial" panose="020B0604020202020204" pitchFamily="34" charset="0"/>
                </a:rPr>
                <a:t>What outcome changes are anticipated?</a:t>
              </a:r>
            </a:p>
            <a:p>
              <a:pPr>
                <a:spcBef>
                  <a:spcPts val="300"/>
                </a:spcBef>
              </a:pPr>
              <a:r>
                <a:rPr lang="en-GB" sz="900" dirty="0">
                  <a:effectLst/>
                  <a:latin typeface="Arial"/>
                  <a:cs typeface="Arial"/>
                </a:rPr>
                <a:t>Patient changes : </a:t>
              </a:r>
              <a:endParaRPr lang="en-GB" sz="900" dirty="0">
                <a:latin typeface="Arial"/>
                <a:cs typeface="Arial"/>
              </a:endParaRPr>
            </a:p>
            <a:p>
              <a:pPr marL="171450" lvl="4" indent="-171450">
                <a:spcBef>
                  <a:spcPts val="300"/>
                </a:spcBef>
                <a:buFont typeface="Arial" panose="020B0604020202020204" pitchFamily="34" charset="0"/>
                <a:buChar char="•"/>
              </a:pPr>
              <a:r>
                <a:rPr lang="en-GB" sz="900" dirty="0">
                  <a:latin typeface="Arial"/>
                  <a:cs typeface="Arial"/>
                </a:rPr>
                <a:t>Supports</a:t>
              </a:r>
              <a:r>
                <a:rPr lang="en-GB" sz="900" dirty="0">
                  <a:effectLst/>
                  <a:latin typeface="Arial"/>
                  <a:cs typeface="Arial"/>
                </a:rPr>
                <a:t> patients to become more proactive in their pain </a:t>
              </a:r>
              <a:r>
                <a:rPr lang="en-GB" sz="900" dirty="0">
                  <a:latin typeface="Arial"/>
                  <a:cs typeface="Arial"/>
                </a:rPr>
                <a:t>management</a:t>
              </a:r>
              <a:endParaRPr lang="en-GB" dirty="0">
                <a:latin typeface="Arial"/>
                <a:cs typeface="Arial"/>
              </a:endParaRPr>
            </a:p>
            <a:p>
              <a:pPr marL="171450" indent="-171450">
                <a:spcBef>
                  <a:spcPts val="300"/>
                </a:spcBef>
                <a:buFont typeface="Arial" panose="020B0604020202020204" pitchFamily="34" charset="0"/>
                <a:buChar char="•"/>
              </a:pPr>
              <a:r>
                <a:rPr lang="en-GB" sz="900" dirty="0">
                  <a:latin typeface="Arial"/>
                  <a:cs typeface="Arial"/>
                </a:rPr>
                <a:t>Supports patients to be more </a:t>
              </a:r>
              <a:r>
                <a:rPr lang="en-GB" sz="900" dirty="0">
                  <a:effectLst/>
                  <a:latin typeface="Arial"/>
                  <a:cs typeface="Arial"/>
                </a:rPr>
                <a:t>prepared for the consultation</a:t>
              </a:r>
              <a:endParaRPr lang="en-GB" sz="900" dirty="0">
                <a:latin typeface="Arial"/>
                <a:cs typeface="Arial"/>
              </a:endParaRPr>
            </a:p>
            <a:p>
              <a:pPr marL="171450" indent="-171450">
                <a:spcBef>
                  <a:spcPts val="300"/>
                </a:spcBef>
                <a:buFont typeface="Arial" panose="020B0604020202020204" pitchFamily="34" charset="0"/>
                <a:buChar char="•"/>
              </a:pPr>
              <a:r>
                <a:rPr lang="en-GB" sz="900" dirty="0">
                  <a:effectLst/>
                  <a:latin typeface="Arial"/>
                  <a:cs typeface="Arial"/>
                </a:rPr>
                <a:t>Patient’s feel listened to and have a personalised plan based around what matters to them</a:t>
              </a:r>
            </a:p>
            <a:p>
              <a:pPr marL="171450" indent="-171450">
                <a:spcBef>
                  <a:spcPts val="300"/>
                </a:spcBef>
                <a:buFont typeface="Arial" panose="020B0604020202020204" pitchFamily="34" charset="0"/>
                <a:buChar char="•"/>
              </a:pPr>
              <a:r>
                <a:rPr lang="en-GB" sz="900" dirty="0">
                  <a:latin typeface="Arial"/>
                  <a:cs typeface="Arial"/>
                </a:rPr>
                <a:t>Patients have an action plan they can share with other care providers and family</a:t>
              </a:r>
              <a:r>
                <a:rPr lang="en-GB" sz="900" dirty="0">
                  <a:effectLst/>
                  <a:latin typeface="Arial"/>
                  <a:cs typeface="Arial"/>
                </a:rPr>
                <a:t>. </a:t>
              </a:r>
              <a:endParaRPr lang="en-GB" dirty="0">
                <a:latin typeface="Arial"/>
                <a:cs typeface="Arial"/>
              </a:endParaRPr>
            </a:p>
            <a:p>
              <a:pPr>
                <a:spcBef>
                  <a:spcPts val="300"/>
                </a:spcBef>
              </a:pPr>
              <a:r>
                <a:rPr lang="en-GB" sz="900" dirty="0">
                  <a:effectLst/>
                  <a:latin typeface="Arial"/>
                  <a:cs typeface="Arial"/>
                </a:rPr>
                <a:t>Clinicians:</a:t>
              </a:r>
            </a:p>
            <a:p>
              <a:pPr marL="171450" indent="-171450">
                <a:spcBef>
                  <a:spcPts val="300"/>
                </a:spcBef>
                <a:buFont typeface="Arial" panose="020B0604020202020204" pitchFamily="34" charset="0"/>
                <a:buChar char="•"/>
              </a:pPr>
              <a:r>
                <a:rPr lang="en-GB" sz="900" dirty="0">
                  <a:effectLst/>
                  <a:latin typeface="Arial"/>
                  <a:cs typeface="Arial"/>
                </a:rPr>
                <a:t>Use consultation time effectively</a:t>
              </a:r>
            </a:p>
            <a:p>
              <a:pPr marL="171450" indent="-171450">
                <a:spcBef>
                  <a:spcPts val="300"/>
                </a:spcBef>
                <a:buFont typeface="Arial" panose="020B0604020202020204" pitchFamily="34" charset="0"/>
                <a:buChar char="•"/>
              </a:pPr>
              <a:r>
                <a:rPr lang="en-GB" sz="900" dirty="0">
                  <a:latin typeface="Arial"/>
                  <a:cs typeface="Arial"/>
                </a:rPr>
                <a:t>Survey </a:t>
              </a:r>
              <a:r>
                <a:rPr lang="en-GB" sz="900" dirty="0">
                  <a:effectLst/>
                  <a:latin typeface="Arial"/>
                  <a:cs typeface="Arial"/>
                </a:rPr>
                <a:t>accurately documents patient needs</a:t>
              </a:r>
              <a:endParaRPr lang="en-GB" sz="900" dirty="0">
                <a:latin typeface="Arial"/>
                <a:cs typeface="Arial"/>
              </a:endParaRPr>
            </a:p>
            <a:p>
              <a:pPr marL="171450" indent="-171450">
                <a:spcBef>
                  <a:spcPts val="300"/>
                </a:spcBef>
                <a:buFont typeface="Arial" panose="020B0604020202020204" pitchFamily="34" charset="0"/>
                <a:buChar char="•"/>
              </a:pPr>
              <a:r>
                <a:rPr lang="en-GB" sz="900" dirty="0">
                  <a:latin typeface="Arial"/>
                  <a:cs typeface="Arial"/>
                </a:rPr>
                <a:t>Supports the consideration of  </a:t>
              </a:r>
              <a:r>
                <a:rPr lang="en-GB" sz="900" dirty="0">
                  <a:effectLst/>
                  <a:latin typeface="Arial"/>
                  <a:cs typeface="Arial"/>
                </a:rPr>
                <a:t>non-pharmacological support</a:t>
              </a:r>
            </a:p>
            <a:p>
              <a:pPr marL="171450" indent="-171450">
                <a:spcBef>
                  <a:spcPts val="300"/>
                </a:spcBef>
                <a:buFont typeface="Arial" panose="020B0604020202020204" pitchFamily="34" charset="0"/>
                <a:buChar char="•"/>
              </a:pPr>
              <a:r>
                <a:rPr lang="en-GB" sz="900" dirty="0">
                  <a:latin typeface="Arial"/>
                  <a:cs typeface="Arial"/>
                </a:rPr>
                <a:t>Any colleague with access to SystmOne can access the action plan</a:t>
              </a:r>
              <a:endParaRPr lang="en-GB" sz="900" dirty="0">
                <a:effectLst/>
                <a:latin typeface="Arial"/>
                <a:cs typeface="Arial"/>
              </a:endParaRPr>
            </a:p>
            <a:p>
              <a:pPr>
                <a:spcBef>
                  <a:spcPts val="300"/>
                </a:spcBef>
              </a:pPr>
              <a:endParaRPr lang="en-GB" sz="900" b="1" spc="-10" dirty="0">
                <a:solidFill>
                  <a:schemeClr val="tx1"/>
                </a:solidFill>
                <a:latin typeface="Arial" panose="020B0604020202020204" pitchFamily="34" charset="0"/>
                <a:cs typeface="Arial" panose="020B0604020202020204" pitchFamily="34" charset="0"/>
              </a:endParaRPr>
            </a:p>
          </p:txBody>
        </p:sp>
      </p:grpSp>
      <p:sp>
        <p:nvSpPr>
          <p:cNvPr id="36" name="object 36">
            <a:extLst>
              <a:ext uri="{FF2B5EF4-FFF2-40B4-BE49-F238E27FC236}">
                <a16:creationId xmlns:a16="http://schemas.microsoft.com/office/drawing/2014/main" id="{A064A334-FED6-D489-B3AA-D5EE5A2DECF2}"/>
              </a:ext>
            </a:extLst>
          </p:cNvPr>
          <p:cNvSpPr/>
          <p:nvPr/>
        </p:nvSpPr>
        <p:spPr>
          <a:xfrm>
            <a:off x="4470638" y="5738069"/>
            <a:ext cx="3959975" cy="3359375"/>
          </a:xfrm>
          <a:custGeom>
            <a:avLst/>
            <a:gdLst/>
            <a:ahLst/>
            <a:cxnLst/>
            <a:rect l="l" t="t" r="r" b="b"/>
            <a:pathLst>
              <a:path w="3429000" h="3705225">
                <a:moveTo>
                  <a:pt x="3429000" y="0"/>
                </a:moveTo>
                <a:lnTo>
                  <a:pt x="0" y="0"/>
                </a:lnTo>
                <a:lnTo>
                  <a:pt x="0" y="3704704"/>
                </a:lnTo>
                <a:lnTo>
                  <a:pt x="3429000" y="3704704"/>
                </a:lnTo>
                <a:lnTo>
                  <a:pt x="3429000" y="0"/>
                </a:lnTo>
                <a:close/>
              </a:path>
            </a:pathLst>
          </a:custGeom>
          <a:solidFill>
            <a:srgbClr val="F9EFD2"/>
          </a:solidFill>
        </p:spPr>
        <p:txBody>
          <a:bodyPr wrap="square" lIns="0" tIns="0" rIns="0" bIns="0" rtlCol="0"/>
          <a:lstStyle/>
          <a:p>
            <a:endParaRPr/>
          </a:p>
        </p:txBody>
      </p:sp>
      <p:sp>
        <p:nvSpPr>
          <p:cNvPr id="43" name="object 43">
            <a:extLst>
              <a:ext uri="{FF2B5EF4-FFF2-40B4-BE49-F238E27FC236}">
                <a16:creationId xmlns:a16="http://schemas.microsoft.com/office/drawing/2014/main" id="{C8F33A02-E761-552A-FAAA-0B28D5025113}"/>
              </a:ext>
            </a:extLst>
          </p:cNvPr>
          <p:cNvSpPr txBox="1"/>
          <p:nvPr/>
        </p:nvSpPr>
        <p:spPr>
          <a:xfrm>
            <a:off x="4605923" y="5771467"/>
            <a:ext cx="3658126" cy="3372077"/>
          </a:xfrm>
          <a:prstGeom prst="rect">
            <a:avLst/>
          </a:prstGeom>
        </p:spPr>
        <p:txBody>
          <a:bodyPr vert="horz" wrap="square" lIns="0" tIns="172085" rIns="0" bIns="0" rtlCol="0" anchor="t">
            <a:spAutoFit/>
          </a:bodyPr>
          <a:lstStyle/>
          <a:p>
            <a:pPr marL="194310" marR="827405">
              <a:lnSpc>
                <a:spcPts val="1800"/>
              </a:lnSpc>
              <a:spcBef>
                <a:spcPts val="1355"/>
              </a:spcBef>
            </a:pPr>
            <a:r>
              <a:rPr lang="en-GB" sz="1400" b="1" dirty="0">
                <a:solidFill>
                  <a:srgbClr val="005EB8"/>
                </a:solidFill>
                <a:latin typeface="Arial"/>
                <a:cs typeface="ARS Maquette Pro"/>
              </a:rPr>
              <a:t>Health</a:t>
            </a:r>
            <a:r>
              <a:rPr lang="en-GB" sz="1400" b="1" spc="-25" dirty="0">
                <a:solidFill>
                  <a:srgbClr val="005EB8"/>
                </a:solidFill>
                <a:latin typeface="Arial"/>
                <a:cs typeface="ARS Maquette Pro"/>
              </a:rPr>
              <a:t> </a:t>
            </a:r>
            <a:r>
              <a:rPr lang="en-GB" sz="1400" b="1" dirty="0">
                <a:solidFill>
                  <a:srgbClr val="005EB8"/>
                </a:solidFill>
                <a:latin typeface="Arial"/>
                <a:cs typeface="ARS Maquette Pro"/>
              </a:rPr>
              <a:t>and</a:t>
            </a:r>
            <a:r>
              <a:rPr lang="en-GB" sz="1400" b="1" spc="-25" dirty="0">
                <a:solidFill>
                  <a:srgbClr val="005EB8"/>
                </a:solidFill>
                <a:latin typeface="Arial"/>
                <a:cs typeface="ARS Maquette Pro"/>
              </a:rPr>
              <a:t> </a:t>
            </a:r>
            <a:r>
              <a:rPr lang="en-GB" sz="1400" b="1" dirty="0">
                <a:solidFill>
                  <a:srgbClr val="005EB8"/>
                </a:solidFill>
                <a:latin typeface="Arial"/>
                <a:cs typeface="ARS Maquette Pro"/>
              </a:rPr>
              <a:t>care</a:t>
            </a:r>
            <a:r>
              <a:rPr lang="en-GB" sz="1400" b="1" spc="-20" dirty="0">
                <a:solidFill>
                  <a:srgbClr val="005EB8"/>
                </a:solidFill>
                <a:latin typeface="Arial"/>
                <a:cs typeface="ARS Maquette Pro"/>
              </a:rPr>
              <a:t> </a:t>
            </a:r>
            <a:r>
              <a:rPr lang="en-GB" sz="1400" b="1" spc="-10" dirty="0">
                <a:solidFill>
                  <a:srgbClr val="005EB8"/>
                </a:solidFill>
                <a:latin typeface="Arial"/>
                <a:cs typeface="ARS Maquette Pro"/>
              </a:rPr>
              <a:t>system success</a:t>
            </a:r>
          </a:p>
          <a:p>
            <a:pPr marL="179705" marR="827405" indent="-171450">
              <a:buFont typeface="Arial" panose="020B0604020202020204" pitchFamily="34" charset="0"/>
              <a:buChar char="•"/>
            </a:pPr>
            <a:r>
              <a:rPr lang="en-GB" sz="900" dirty="0">
                <a:solidFill>
                  <a:schemeClr val="tx1"/>
                </a:solidFill>
                <a:latin typeface="Arial"/>
                <a:cs typeface="ARS Maquette Pro"/>
              </a:rPr>
              <a:t>The creation of tools the digital tools was in response to listening to the needs of the system and including lived experience in the system approach to improvement</a:t>
            </a:r>
          </a:p>
          <a:p>
            <a:pPr marL="179705" marR="827405" indent="-171450">
              <a:buFont typeface="Arial" panose="020B0604020202020204" pitchFamily="34" charset="0"/>
              <a:buChar char="•"/>
            </a:pPr>
            <a:r>
              <a:rPr lang="en-GB" sz="900" dirty="0">
                <a:solidFill>
                  <a:schemeClr val="tx1"/>
                </a:solidFill>
                <a:latin typeface="Arial"/>
                <a:cs typeface="ARS Maquette Pro"/>
              </a:rPr>
              <a:t>The tools were co-created with the care providers and lived experience to ensure they met their needs.</a:t>
            </a:r>
            <a:endParaRPr lang="en-GB" sz="900" dirty="0">
              <a:solidFill>
                <a:schemeClr val="tx1"/>
              </a:solidFill>
              <a:latin typeface="Arial"/>
            </a:endParaRPr>
          </a:p>
          <a:p>
            <a:pPr marL="179705" marR="827405" indent="-171450">
              <a:buFont typeface="Arial" panose="020B0604020202020204" pitchFamily="34" charset="0"/>
              <a:buChar char="•"/>
            </a:pPr>
            <a:r>
              <a:rPr lang="en-GB" sz="900" dirty="0">
                <a:solidFill>
                  <a:schemeClr val="tx1"/>
                </a:solidFill>
                <a:latin typeface="Arial"/>
                <a:cs typeface="ARS Maquette Pro"/>
              </a:rPr>
              <a:t>The tools have been implemented at scale with almost no negative feedback, indicating that the tools are fit for purpose and were found to be supportive.</a:t>
            </a:r>
          </a:p>
          <a:p>
            <a:pPr marL="179705" marR="827405" indent="-171450">
              <a:buFont typeface="Arial" panose="020B0604020202020204" pitchFamily="34" charset="0"/>
              <a:buChar char="•"/>
            </a:pPr>
            <a:r>
              <a:rPr lang="en-GB" sz="900" dirty="0">
                <a:solidFill>
                  <a:schemeClr val="tx1"/>
                </a:solidFill>
                <a:latin typeface="Arial"/>
                <a:cs typeface="ARS Maquette Pro"/>
              </a:rPr>
              <a:t>The tools have been shared with two other Health Innovation Networks</a:t>
            </a:r>
            <a:endParaRPr lang="en-GB" dirty="0">
              <a:solidFill>
                <a:schemeClr val="tx1"/>
              </a:solidFill>
            </a:endParaRPr>
          </a:p>
          <a:p>
            <a:pPr marL="179705" marR="827405" indent="-171450">
              <a:buFont typeface="Arial" panose="020B0604020202020204" pitchFamily="34" charset="0"/>
              <a:buChar char="•"/>
            </a:pPr>
            <a:r>
              <a:rPr lang="en-GB" sz="900" dirty="0">
                <a:solidFill>
                  <a:schemeClr val="tx1"/>
                </a:solidFill>
                <a:latin typeface="Arial"/>
                <a:cs typeface="ARS Maquette Pro"/>
              </a:rPr>
              <a:t>The tools and feedback have been shared with Live Well With Pain to support national distribution. </a:t>
            </a:r>
          </a:p>
          <a:p>
            <a:pPr marL="179705" marR="827405" indent="-171450">
              <a:buFont typeface="Arial" panose="020B0604020202020204" pitchFamily="34" charset="0"/>
              <a:buChar char="•"/>
            </a:pPr>
            <a:r>
              <a:rPr lang="en-GB" sz="900" dirty="0">
                <a:solidFill>
                  <a:schemeClr val="tx1"/>
                </a:solidFill>
                <a:latin typeface="Arial"/>
                <a:cs typeface="ARS Maquette Pro"/>
              </a:rPr>
              <a:t>Supporting a holistic review of CNCP empowers patients to manage their pain better and supports the reduction in inappropriate opioid prescribing. </a:t>
            </a:r>
          </a:p>
          <a:p>
            <a:pPr marL="194310" marR="300990">
              <a:lnSpc>
                <a:spcPts val="1400"/>
              </a:lnSpc>
              <a:spcBef>
                <a:spcPts val="520"/>
              </a:spcBef>
            </a:pPr>
            <a:endParaRPr sz="1200" dirty="0">
              <a:latin typeface="ARS Maquette Pro"/>
              <a:cs typeface="ARS Maquette Pro"/>
            </a:endParaRPr>
          </a:p>
        </p:txBody>
      </p:sp>
      <p:sp>
        <p:nvSpPr>
          <p:cNvPr id="54" name="object 54">
            <a:extLst>
              <a:ext uri="{FF2B5EF4-FFF2-40B4-BE49-F238E27FC236}">
                <a16:creationId xmlns:a16="http://schemas.microsoft.com/office/drawing/2014/main" id="{8FDD700B-44B3-2204-FF63-B62C71F1E71E}"/>
              </a:ext>
            </a:extLst>
          </p:cNvPr>
          <p:cNvSpPr txBox="1"/>
          <p:nvPr/>
        </p:nvSpPr>
        <p:spPr>
          <a:xfrm>
            <a:off x="8436160" y="6597596"/>
            <a:ext cx="2562777" cy="501419"/>
          </a:xfrm>
          <a:prstGeom prst="rect">
            <a:avLst/>
          </a:prstGeom>
        </p:spPr>
        <p:txBody>
          <a:bodyPr vert="horz" wrap="square" lIns="0" tIns="26670" rIns="0" bIns="0" rtlCol="0" anchor="t">
            <a:spAutoFit/>
          </a:bodyPr>
          <a:lstStyle/>
          <a:p>
            <a:pPr marL="12700" marR="5080">
              <a:lnSpc>
                <a:spcPts val="1100"/>
              </a:lnSpc>
              <a:spcBef>
                <a:spcPts val="210"/>
              </a:spcBef>
            </a:pPr>
            <a:endParaRPr lang="en-GB" sz="1000" u="sng" dirty="0">
              <a:solidFill>
                <a:srgbClr val="000000"/>
              </a:solidFill>
              <a:latin typeface="Arial" panose="020B0604020202020204" pitchFamily="34" charset="0"/>
              <a:cs typeface="Arial" panose="020B0604020202020204" pitchFamily="34" charset="0"/>
            </a:endParaRPr>
          </a:p>
          <a:p>
            <a:pPr marL="12700" marR="5080">
              <a:lnSpc>
                <a:spcPts val="1100"/>
              </a:lnSpc>
              <a:spcBef>
                <a:spcPts val="210"/>
              </a:spcBef>
            </a:pPr>
            <a:endParaRPr lang="en-GB" sz="1000" u="sng" dirty="0">
              <a:solidFill>
                <a:srgbClr val="005EB8"/>
              </a:solidFill>
              <a:latin typeface="Arial" panose="020B0604020202020204" pitchFamily="34" charset="0"/>
            </a:endParaRPr>
          </a:p>
          <a:p>
            <a:pPr marL="12700" marR="5080">
              <a:lnSpc>
                <a:spcPts val="1100"/>
              </a:lnSpc>
              <a:spcBef>
                <a:spcPts val="210"/>
              </a:spcBef>
            </a:pPr>
            <a:r>
              <a:rPr lang="en-GB" sz="1000" b="0" i="0" dirty="0">
                <a:solidFill>
                  <a:srgbClr val="000000"/>
                </a:solidFill>
                <a:effectLst/>
                <a:latin typeface="Arial" panose="020B0604020202020204" pitchFamily="34" charset="0"/>
              </a:rPr>
              <a:t> </a:t>
            </a:r>
            <a:r>
              <a:rPr sz="1000" spc="-10" dirty="0">
                <a:solidFill>
                  <a:srgbClr val="23516F"/>
                </a:solidFill>
                <a:latin typeface="ARS Maquette Pro"/>
                <a:cs typeface="ARS Maquette Pro"/>
              </a:rPr>
              <a:t>.</a:t>
            </a:r>
            <a:endParaRPr sz="1000" dirty="0">
              <a:latin typeface="ARS Maquette Pro"/>
              <a:cs typeface="ARS Maquette Pro"/>
            </a:endParaRPr>
          </a:p>
        </p:txBody>
      </p:sp>
      <p:sp>
        <p:nvSpPr>
          <p:cNvPr id="87" name="Rectangle 6">
            <a:extLst>
              <a:ext uri="{FF2B5EF4-FFF2-40B4-BE49-F238E27FC236}">
                <a16:creationId xmlns:a16="http://schemas.microsoft.com/office/drawing/2014/main" id="{16C62DDC-5F85-4532-A10C-CF668E27245B}"/>
              </a:ext>
            </a:extLst>
          </p:cNvPr>
          <p:cNvSpPr>
            <a:spLocks noChangeArrowheads="1"/>
          </p:cNvSpPr>
          <p:nvPr/>
        </p:nvSpPr>
        <p:spPr bwMode="auto">
          <a:xfrm>
            <a:off x="127000" y="10152560"/>
            <a:ext cx="1625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8" name="Rectangle 87">
            <a:extLst>
              <a:ext uri="{FF2B5EF4-FFF2-40B4-BE49-F238E27FC236}">
                <a16:creationId xmlns:a16="http://schemas.microsoft.com/office/drawing/2014/main" id="{8F8C1F12-AC03-17F6-42A1-5F3EA32C0BA2}"/>
              </a:ext>
            </a:extLst>
          </p:cNvPr>
          <p:cNvSpPr/>
          <p:nvPr/>
        </p:nvSpPr>
        <p:spPr>
          <a:xfrm>
            <a:off x="11325557" y="9800590"/>
            <a:ext cx="4921901" cy="35941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24000" tIns="0" rIns="914400" bIns="0" numCol="1" spcCol="0" rtlCol="0" fromWordArt="0" anchor="ctr" anchorCtr="0" forceAA="0" compatLnSpc="1">
            <a:prstTxWarp prst="textNoShape">
              <a:avLst/>
            </a:prstTxWarp>
            <a:noAutofit/>
          </a:bodyPr>
          <a:lstStyle/>
          <a:p>
            <a:pPr algn="ctr">
              <a:lnSpc>
                <a:spcPct val="125000"/>
              </a:lnSpc>
              <a:tabLst>
                <a:tab pos="5671185" algn="r"/>
              </a:tabLst>
            </a:pPr>
            <a:r>
              <a:rPr lang="nl-NL" sz="1200" b="1">
                <a:effectLst/>
                <a:latin typeface="Arial" panose="020B0604020202020204" pitchFamily="34" charset="0"/>
                <a:ea typeface="Calibri" panose="020F0502020204030204" pitchFamily="34" charset="0"/>
                <a:cs typeface="Times New Roman" panose="02020603050405020304" pitchFamily="18" charset="0"/>
              </a:rPr>
              <a:t>www.healthinnovation-em.org.uk</a:t>
            </a:r>
            <a:endParaRPr lang="en-GB" sz="11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3A2201F8-3EA7-C97C-339D-32E5BEAE1B98}"/>
              </a:ext>
            </a:extLst>
          </p:cNvPr>
          <p:cNvSpPr txBox="1"/>
          <p:nvPr/>
        </p:nvSpPr>
        <p:spPr>
          <a:xfrm>
            <a:off x="167013" y="9409852"/>
            <a:ext cx="8130208" cy="646331"/>
          </a:xfrm>
          <a:prstGeom prst="rect">
            <a:avLst/>
          </a:prstGeom>
          <a:noFill/>
        </p:spPr>
        <p:txBody>
          <a:bodyPr wrap="square">
            <a:spAutoFit/>
          </a:bodyPr>
          <a:lstStyle/>
          <a:p>
            <a:pPr>
              <a:tabLst>
                <a:tab pos="2865755" algn="ctr"/>
                <a:tab pos="5731510" algn="r"/>
              </a:tabLst>
            </a:pPr>
            <a:r>
              <a:rPr lang="en-GB" sz="18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East Midlands</a:t>
            </a:r>
            <a:br>
              <a:rPr lang="en-GB" sz="18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br>
            <a:r>
              <a:rPr lang="en-GB" sz="1800" b="1" dirty="0">
                <a:solidFill>
                  <a:srgbClr val="005EB8"/>
                </a:solidFill>
                <a:effectLst/>
                <a:latin typeface="Arial" panose="020B0604020202020204" pitchFamily="34" charset="0"/>
                <a:ea typeface="Calibri" panose="020F0502020204030204" pitchFamily="34" charset="0"/>
                <a:cs typeface="Times New Roman" panose="02020603050405020304" pitchFamily="18" charset="0"/>
              </a:rPr>
              <a:t>Patient Safety Collaborative</a:t>
            </a:r>
            <a:r>
              <a:rPr lang="en-GB" sz="1600" dirty="0">
                <a:effectLst/>
                <a:latin typeface="Arial" panose="020B0604020202020204" pitchFamily="34" charset="0"/>
                <a:ea typeface="Calibri" panose="020F0502020204030204" pitchFamily="34" charset="0"/>
                <a:cs typeface="Times New Roman" panose="02020603050405020304" pitchFamily="18" charset="0"/>
              </a:rPr>
              <a:t>		</a:t>
            </a:r>
            <a:r>
              <a:rPr lang="en-GB" sz="1200" dirty="0">
                <a:solidFill>
                  <a:srgbClr val="005EB8"/>
                </a:solidFill>
                <a:effectLst/>
                <a:latin typeface="Arial" panose="020B0604020202020204" pitchFamily="34" charset="0"/>
                <a:ea typeface="Calibri" panose="020F0502020204030204" pitchFamily="34" charset="0"/>
                <a:cs typeface="Times New Roman" panose="02020603050405020304" pitchFamily="18" charset="0"/>
              </a:rPr>
              <a:t>2</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26" name="object 48">
            <a:extLst>
              <a:ext uri="{FF2B5EF4-FFF2-40B4-BE49-F238E27FC236}">
                <a16:creationId xmlns:a16="http://schemas.microsoft.com/office/drawing/2014/main" id="{0557C8AD-94AA-26AA-3605-0E33DD99EA56}"/>
              </a:ext>
            </a:extLst>
          </p:cNvPr>
          <p:cNvPicPr/>
          <p:nvPr/>
        </p:nvPicPr>
        <p:blipFill>
          <a:blip r:embed="rId3" cstate="print"/>
          <a:stretch>
            <a:fillRect/>
          </a:stretch>
        </p:blipFill>
        <p:spPr>
          <a:xfrm>
            <a:off x="15142054" y="7994085"/>
            <a:ext cx="213271" cy="162559"/>
          </a:xfrm>
          <a:prstGeom prst="rect">
            <a:avLst/>
          </a:prstGeom>
        </p:spPr>
      </p:pic>
      <p:sp>
        <p:nvSpPr>
          <p:cNvPr id="84" name="object 5">
            <a:extLst>
              <a:ext uri="{FF2B5EF4-FFF2-40B4-BE49-F238E27FC236}">
                <a16:creationId xmlns:a16="http://schemas.microsoft.com/office/drawing/2014/main" id="{713BB21B-EAE0-39E5-2DFD-A3E52528C53B}"/>
              </a:ext>
            </a:extLst>
          </p:cNvPr>
          <p:cNvSpPr/>
          <p:nvPr/>
        </p:nvSpPr>
        <p:spPr>
          <a:xfrm flipV="1">
            <a:off x="812799" y="2626362"/>
            <a:ext cx="14925731" cy="45719"/>
          </a:xfrm>
          <a:custGeom>
            <a:avLst/>
            <a:gdLst/>
            <a:ahLst/>
            <a:cxnLst/>
            <a:rect l="l" t="t" r="r" b="b"/>
            <a:pathLst>
              <a:path w="14478000">
                <a:moveTo>
                  <a:pt x="0" y="0"/>
                </a:moveTo>
                <a:lnTo>
                  <a:pt x="14478000" y="0"/>
                </a:lnTo>
              </a:path>
            </a:pathLst>
          </a:custGeom>
          <a:ln w="12700">
            <a:solidFill>
              <a:srgbClr val="78BE20"/>
            </a:solidFill>
          </a:ln>
        </p:spPr>
        <p:txBody>
          <a:bodyPr wrap="square" lIns="0" tIns="0" rIns="0" bIns="0" rtlCol="0"/>
          <a:lstStyle/>
          <a:p>
            <a:endParaRPr dirty="0"/>
          </a:p>
        </p:txBody>
      </p:sp>
      <p:pic>
        <p:nvPicPr>
          <p:cNvPr id="85" name="Picture 84">
            <a:extLst>
              <a:ext uri="{FF2B5EF4-FFF2-40B4-BE49-F238E27FC236}">
                <a16:creationId xmlns:a16="http://schemas.microsoft.com/office/drawing/2014/main" id="{3B537EB6-7914-BCA6-410D-366E81C53318}"/>
              </a:ext>
            </a:extLst>
          </p:cNvPr>
          <p:cNvPicPr>
            <a:picLocks noChangeAspect="1"/>
          </p:cNvPicPr>
          <p:nvPr/>
        </p:nvPicPr>
        <p:blipFill rotWithShape="1">
          <a:blip r:embed="rId4">
            <a:extLst>
              <a:ext uri="{28A0092B-C50C-407E-A947-70E740481C1C}">
                <a14:useLocalDpi xmlns:a14="http://schemas.microsoft.com/office/drawing/2010/main" val="0"/>
              </a:ext>
            </a:extLst>
          </a:blip>
          <a:srcRect l="4591" t="12184"/>
          <a:stretch/>
        </p:blipFill>
        <p:spPr bwMode="auto">
          <a:xfrm>
            <a:off x="125963" y="660400"/>
            <a:ext cx="3429000" cy="2233484"/>
          </a:xfrm>
          <a:prstGeom prst="rect">
            <a:avLst/>
          </a:prstGeom>
          <a:noFill/>
          <a:ln>
            <a:noFill/>
          </a:ln>
          <a:extLst>
            <a:ext uri="{53640926-AAD7-44D8-BBD7-CCE9431645EC}">
              <a14:shadowObscured xmlns:a14="http://schemas.microsoft.com/office/drawing/2010/main"/>
            </a:ext>
          </a:extLst>
        </p:spPr>
      </p:pic>
      <p:sp>
        <p:nvSpPr>
          <p:cNvPr id="89" name="object 8">
            <a:extLst>
              <a:ext uri="{FF2B5EF4-FFF2-40B4-BE49-F238E27FC236}">
                <a16:creationId xmlns:a16="http://schemas.microsoft.com/office/drawing/2014/main" id="{21858226-1617-30B0-1532-2B556FA8AD72}"/>
              </a:ext>
            </a:extLst>
          </p:cNvPr>
          <p:cNvSpPr txBox="1">
            <a:spLocks/>
          </p:cNvSpPr>
          <p:nvPr/>
        </p:nvSpPr>
        <p:spPr>
          <a:xfrm>
            <a:off x="3861314" y="1368380"/>
            <a:ext cx="9715993" cy="1120820"/>
          </a:xfrm>
          <a:prstGeom prst="rect">
            <a:avLst/>
          </a:prstGeom>
        </p:spPr>
        <p:txBody>
          <a:bodyPr vert="horz" wrap="square" lIns="0" tIns="12700" rIns="0" bIns="0" rtlCol="0">
            <a:spAutoFit/>
          </a:bodyPr>
          <a:lstStyle>
            <a:lvl1pPr>
              <a:defRPr sz="4500" b="1" i="0">
                <a:solidFill>
                  <a:schemeClr val="bg1"/>
                </a:solidFill>
                <a:latin typeface="ARS Maquette Pro"/>
                <a:ea typeface="+mj-ea"/>
                <a:cs typeface="ARS Maquette Pro"/>
              </a:defRPr>
            </a:lvl1pPr>
          </a:lstStyle>
          <a:p>
            <a:pPr marL="12700">
              <a:spcBef>
                <a:spcPts val="100"/>
              </a:spcBef>
            </a:pPr>
            <a:r>
              <a:rPr lang="en-GB" sz="3600" spc="-130" dirty="0">
                <a:latin typeface="Arial" panose="020B0604020202020204" pitchFamily="34" charset="0"/>
                <a:cs typeface="Arial" panose="020B0604020202020204" pitchFamily="34" charset="0"/>
              </a:rPr>
              <a:t>The use of digital pain management resources in primary care </a:t>
            </a:r>
            <a:endParaRPr lang="en-GB" sz="3600" spc="-12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89F65D40-EBF0-FB47-C187-698574B866CC}"/>
              </a:ext>
            </a:extLst>
          </p:cNvPr>
          <p:cNvSpPr txBox="1"/>
          <p:nvPr/>
        </p:nvSpPr>
        <p:spPr>
          <a:xfrm>
            <a:off x="11684600" y="8331593"/>
            <a:ext cx="4359219" cy="4693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spcBef>
                <a:spcPts val="300"/>
              </a:spcBef>
            </a:pPr>
            <a:r>
              <a:rPr lang="en-GB" sz="1100" b="1" dirty="0">
                <a:solidFill>
                  <a:srgbClr val="005EB8"/>
                </a:solidFill>
                <a:latin typeface="Arial"/>
                <a:cs typeface="Arial"/>
              </a:rPr>
              <a:t>Sam Farrow</a:t>
            </a:r>
            <a:endParaRPr lang="en-GB" sz="1100" dirty="0">
              <a:latin typeface="Arial"/>
              <a:cs typeface="Arial"/>
            </a:endParaRPr>
          </a:p>
          <a:p>
            <a:pPr algn="l">
              <a:spcBef>
                <a:spcPts val="300"/>
              </a:spcBef>
            </a:pPr>
            <a:r>
              <a:rPr lang="en-GB" sz="1100" dirty="0">
                <a:latin typeface="Arial"/>
                <a:cs typeface="Arial"/>
              </a:rPr>
              <a:t>Senior Practice Pharmacist</a:t>
            </a:r>
            <a:endParaRPr lang="en-GB" sz="1100" dirty="0">
              <a:solidFill>
                <a:srgbClr val="000000"/>
              </a:solidFill>
              <a:latin typeface="Arial"/>
              <a:cs typeface="Arial"/>
            </a:endParaRPr>
          </a:p>
        </p:txBody>
      </p:sp>
      <p:sp>
        <p:nvSpPr>
          <p:cNvPr id="4" name="Rectangle 3">
            <a:extLst>
              <a:ext uri="{FF2B5EF4-FFF2-40B4-BE49-F238E27FC236}">
                <a16:creationId xmlns:a16="http://schemas.microsoft.com/office/drawing/2014/main" id="{3C5D4B78-5CF8-A5CB-8190-567E0662DEE4}"/>
              </a:ext>
            </a:extLst>
          </p:cNvPr>
          <p:cNvSpPr/>
          <p:nvPr/>
        </p:nvSpPr>
        <p:spPr>
          <a:xfrm>
            <a:off x="889000" y="2893884"/>
            <a:ext cx="14849530" cy="272666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300"/>
              </a:spcBef>
            </a:pPr>
            <a:r>
              <a:rPr lang="en-GB" sz="1400" b="1" spc="-10" dirty="0">
                <a:solidFill>
                  <a:srgbClr val="005EB8"/>
                </a:solidFill>
                <a:latin typeface="Arial" panose="020B0604020202020204" pitchFamily="34" charset="0"/>
                <a:cs typeface="Arial" panose="020B0604020202020204" pitchFamily="34" charset="0"/>
              </a:rPr>
              <a:t>What was the Evaluation?</a:t>
            </a:r>
          </a:p>
          <a:p>
            <a:pPr marL="171450" indent="-171450">
              <a:spcBef>
                <a:spcPts val="300"/>
              </a:spcBef>
              <a:buFont typeface="Arial" panose="020B0604020202020204" pitchFamily="34" charset="0"/>
              <a:buChar char="•"/>
            </a:pPr>
            <a:r>
              <a:rPr lang="en-GB" sz="900" b="1" spc="-10" dirty="0">
                <a:solidFill>
                  <a:schemeClr val="tx1"/>
                </a:solidFill>
                <a:latin typeface="Arial" panose="020B0604020202020204" pitchFamily="34" charset="0"/>
                <a:cs typeface="Arial" panose="020B0604020202020204" pitchFamily="34" charset="0"/>
              </a:rPr>
              <a:t>We collected feedback in several ways – drop-in sessions, email, MS forms and interviews.  The plan was to use the MS form (patient and staff) as the formal evaluation method. </a:t>
            </a:r>
          </a:p>
          <a:p>
            <a:pPr marL="171450" indent="-171450">
              <a:spcBef>
                <a:spcPts val="300"/>
              </a:spcBef>
              <a:buFont typeface="Arial" panose="020B0604020202020204" pitchFamily="34" charset="0"/>
              <a:buChar char="•"/>
            </a:pPr>
            <a:r>
              <a:rPr lang="en-GB" sz="900" b="1" spc="-10" dirty="0">
                <a:solidFill>
                  <a:schemeClr val="tx1"/>
                </a:solidFill>
                <a:latin typeface="Arial" panose="020B0604020202020204" pitchFamily="34" charset="0"/>
                <a:cs typeface="Arial" panose="020B0604020202020204" pitchFamily="34" charset="0"/>
              </a:rPr>
              <a:t>Numbers were low on feedback on MS forms but also the numbers were low for people wanting to feedback. We had planning to use Durham University as our evaluation partner on improvements however this was not needed. We view this as a positive as the tools being used with no negative feedback.</a:t>
            </a:r>
          </a:p>
          <a:p>
            <a:pPr marL="171450" indent="-171450">
              <a:spcBef>
                <a:spcPts val="300"/>
              </a:spcBef>
              <a:buFont typeface="Arial" panose="020B0604020202020204" pitchFamily="34" charset="0"/>
              <a:buChar char="•"/>
            </a:pPr>
            <a:r>
              <a:rPr lang="en-GB" sz="900" b="1" spc="-10" dirty="0">
                <a:solidFill>
                  <a:schemeClr val="tx1"/>
                </a:solidFill>
                <a:latin typeface="Arial" panose="020B0604020202020204" pitchFamily="34" charset="0"/>
                <a:cs typeface="Arial" panose="020B0604020202020204" pitchFamily="34" charset="0"/>
              </a:rPr>
              <a:t>An overview of the results from the form can be found in the appendix. The feedback from both patients and staff was resoundingly positive in favour of using the tools. </a:t>
            </a:r>
          </a:p>
          <a:p>
            <a:pPr>
              <a:spcBef>
                <a:spcPts val="300"/>
              </a:spcBef>
            </a:pPr>
            <a:r>
              <a:rPr lang="en-GB" sz="900" b="1" spc="-10" dirty="0">
                <a:solidFill>
                  <a:schemeClr val="tx1"/>
                </a:solidFill>
                <a:latin typeface="Arial" panose="020B0604020202020204" pitchFamily="34" charset="0"/>
                <a:cs typeface="Arial" panose="020B0604020202020204" pitchFamily="34" charset="0"/>
              </a:rPr>
              <a:t>Summary of feedback obtained from interview with Sam Farrow:</a:t>
            </a:r>
          </a:p>
          <a:p>
            <a:pPr marL="171450" indent="-171450">
              <a:spcBef>
                <a:spcPts val="300"/>
              </a:spcBef>
              <a:buFontTx/>
              <a:buChar char="-"/>
            </a:pPr>
            <a:r>
              <a:rPr lang="en-GB" sz="900" b="1" i="1" spc="-10" dirty="0">
                <a:solidFill>
                  <a:srgbClr val="0070C0"/>
                </a:solidFill>
                <a:latin typeface="Arial" panose="020B0604020202020204" pitchFamily="34" charset="0"/>
                <a:cs typeface="Arial" panose="020B0604020202020204" pitchFamily="34" charset="0"/>
              </a:rPr>
              <a:t>“</a:t>
            </a:r>
            <a:r>
              <a:rPr lang="en-GB" sz="1000" b="1" i="1" spc="-10" dirty="0">
                <a:solidFill>
                  <a:srgbClr val="0070C0"/>
                </a:solidFill>
                <a:latin typeface="Arial" panose="020B0604020202020204" pitchFamily="34" charset="0"/>
                <a:cs typeface="Arial" panose="020B0604020202020204" pitchFamily="34" charset="0"/>
              </a:rPr>
              <a:t>The questionnaires are a time efficient way of capturing data. The questions asked aid the navigation of a consultation. They allow patients time to think about the answers to their questions and the questionnaires help to gather more information than is achievable in a 10-20-minute consultation. It also enables a lot of background and foundations to be collected pre-consultation and patient plans are actioned within the first consultation instead of at follow up”</a:t>
            </a:r>
          </a:p>
          <a:p>
            <a:pPr>
              <a:spcBef>
                <a:spcPts val="300"/>
              </a:spcBef>
            </a:pPr>
            <a:r>
              <a:rPr lang="en-GB" sz="900" b="1" spc="-10" dirty="0">
                <a:solidFill>
                  <a:schemeClr val="tx1"/>
                </a:solidFill>
                <a:latin typeface="Arial" panose="020B0604020202020204" pitchFamily="34" charset="0"/>
                <a:cs typeface="Arial" panose="020B0604020202020204" pitchFamily="34" charset="0"/>
              </a:rPr>
              <a:t>Why do the digital tools help meet the challenge?</a:t>
            </a:r>
          </a:p>
          <a:p>
            <a:pPr marL="171450" indent="-171450">
              <a:spcBef>
                <a:spcPts val="300"/>
              </a:spcBef>
              <a:buFontTx/>
              <a:buChar char="-"/>
            </a:pPr>
            <a:r>
              <a:rPr lang="en-GB" sz="900" b="1" spc="-10" dirty="0">
                <a:solidFill>
                  <a:schemeClr val="tx1"/>
                </a:solidFill>
                <a:latin typeface="Arial" panose="020B0604020202020204" pitchFamily="34" charset="0"/>
                <a:cs typeface="Arial" panose="020B0604020202020204" pitchFamily="34" charset="0"/>
              </a:rPr>
              <a:t>There was a 65% response rate to using the digital tools pre-consultation. Sam felt that this was likely due to the patient feeling listened to, engaged, empowered and involved in their treatment plan. </a:t>
            </a:r>
          </a:p>
          <a:p>
            <a:pPr marL="171450" indent="-171450">
              <a:spcBef>
                <a:spcPts val="300"/>
              </a:spcBef>
              <a:buFontTx/>
              <a:buChar char="-"/>
            </a:pPr>
            <a:r>
              <a:rPr lang="en-GB" sz="900" b="1" spc="-10" dirty="0">
                <a:solidFill>
                  <a:schemeClr val="tx1"/>
                </a:solidFill>
                <a:latin typeface="Arial" panose="020B0604020202020204" pitchFamily="34" charset="0"/>
                <a:cs typeface="Arial" panose="020B0604020202020204" pitchFamily="34" charset="0"/>
              </a:rPr>
              <a:t>Focuses the conversation to ensure a thorough and complete consultation within the limited time they have (20 minutes for initial consultation and 10 minutes for a follow up)</a:t>
            </a:r>
          </a:p>
          <a:p>
            <a:pPr marL="171450" indent="-171450">
              <a:spcBef>
                <a:spcPts val="300"/>
              </a:spcBef>
              <a:buFontTx/>
              <a:buChar char="-"/>
            </a:pPr>
            <a:r>
              <a:rPr lang="en-GB" sz="900" b="1" spc="-10" dirty="0">
                <a:solidFill>
                  <a:schemeClr val="tx1"/>
                </a:solidFill>
                <a:latin typeface="Arial" panose="020B0604020202020204" pitchFamily="34" charset="0"/>
                <a:cs typeface="Arial" panose="020B0604020202020204" pitchFamily="34" charset="0"/>
              </a:rPr>
              <a:t>Patients get a ‘plan’ within the first consultation instead of just an assessment as they have the information first. </a:t>
            </a:r>
          </a:p>
          <a:p>
            <a:pPr marL="171450" indent="-171450">
              <a:spcBef>
                <a:spcPts val="300"/>
              </a:spcBef>
              <a:buFontTx/>
              <a:buChar char="-"/>
            </a:pPr>
            <a:r>
              <a:rPr lang="en-GB" sz="900" b="1" spc="-10" dirty="0">
                <a:solidFill>
                  <a:schemeClr val="tx1"/>
                </a:solidFill>
                <a:latin typeface="Arial" panose="020B0604020202020204" pitchFamily="34" charset="0"/>
                <a:cs typeface="Arial" panose="020B0604020202020204" pitchFamily="34" charset="0"/>
              </a:rPr>
              <a:t>Acknowledgement was made that not all patients have access to a smart phone/tablet and therefore paper alternative offered to those who cannot complete digitally</a:t>
            </a:r>
          </a:p>
          <a:p>
            <a:pPr>
              <a:spcBef>
                <a:spcPts val="300"/>
              </a:spcBef>
            </a:pPr>
            <a:endParaRPr lang="en-GB" sz="900" b="1" spc="-10" dirty="0">
              <a:solidFill>
                <a:schemeClr val="tx1"/>
              </a:solidFill>
              <a:latin typeface="Arial" panose="020B0604020202020204" pitchFamily="34" charset="0"/>
              <a:cs typeface="Arial" panose="020B0604020202020204" pitchFamily="34" charset="0"/>
            </a:endParaRPr>
          </a:p>
          <a:p>
            <a:pPr algn="ctr"/>
            <a:endParaRPr lang="en-GB" sz="400" dirty="0"/>
          </a:p>
        </p:txBody>
      </p:sp>
      <p:pic>
        <p:nvPicPr>
          <p:cNvPr id="5" name="Picture 2">
            <a:extLst>
              <a:ext uri="{FF2B5EF4-FFF2-40B4-BE49-F238E27FC236}">
                <a16:creationId xmlns:a16="http://schemas.microsoft.com/office/drawing/2014/main" id="{1030C6FB-C99C-EDB8-CF77-E534EFC49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39998" y="19938"/>
            <a:ext cx="3015439" cy="1209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1476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CD149-790D-66F2-4C33-4F81946E9914}"/>
            </a:ext>
          </a:extLst>
        </p:cNvPr>
        <p:cNvGrpSpPr/>
        <p:nvPr/>
      </p:nvGrpSpPr>
      <p:grpSpPr>
        <a:xfrm>
          <a:off x="0" y="0"/>
          <a:ext cx="0" cy="0"/>
          <a:chOff x="0" y="0"/>
          <a:chExt cx="0" cy="0"/>
        </a:xfrm>
      </p:grpSpPr>
      <p:sp>
        <p:nvSpPr>
          <p:cNvPr id="83" name="Rectangle 82">
            <a:extLst>
              <a:ext uri="{FF2B5EF4-FFF2-40B4-BE49-F238E27FC236}">
                <a16:creationId xmlns:a16="http://schemas.microsoft.com/office/drawing/2014/main" id="{570D546B-2CE4-81A4-1E0A-53685E034765}"/>
              </a:ext>
            </a:extLst>
          </p:cNvPr>
          <p:cNvSpPr/>
          <p:nvPr/>
        </p:nvSpPr>
        <p:spPr>
          <a:xfrm>
            <a:off x="116589" y="1234873"/>
            <a:ext cx="15859514" cy="8174979"/>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4" name="object 14">
            <a:extLst>
              <a:ext uri="{FF2B5EF4-FFF2-40B4-BE49-F238E27FC236}">
                <a16:creationId xmlns:a16="http://schemas.microsoft.com/office/drawing/2014/main" id="{517881AC-A9C0-B5D2-1A73-52943F1B0F94}"/>
              </a:ext>
            </a:extLst>
          </p:cNvPr>
          <p:cNvSpPr txBox="1"/>
          <p:nvPr/>
        </p:nvSpPr>
        <p:spPr>
          <a:xfrm>
            <a:off x="8432482" y="6077011"/>
            <a:ext cx="3074035" cy="310341"/>
          </a:xfrm>
          <a:prstGeom prst="rect">
            <a:avLst/>
          </a:prstGeom>
        </p:spPr>
        <p:txBody>
          <a:bodyPr vert="horz" wrap="square" lIns="0" tIns="93980" rIns="0" bIns="0" rtlCol="0" anchor="t">
            <a:spAutoFit/>
          </a:bodyPr>
          <a:lstStyle/>
          <a:p>
            <a:pPr marL="12700">
              <a:lnSpc>
                <a:spcPct val="100000"/>
              </a:lnSpc>
              <a:spcBef>
                <a:spcPts val="740"/>
              </a:spcBef>
            </a:pPr>
            <a:r>
              <a:rPr lang="en-GB" sz="1400" b="1" dirty="0">
                <a:solidFill>
                  <a:srgbClr val="005EB8"/>
                </a:solidFill>
                <a:latin typeface="Arial"/>
                <a:cs typeface="ARS Maquette Pro"/>
              </a:rPr>
              <a:t>Find out more</a:t>
            </a:r>
            <a:endParaRPr lang="en-GB" sz="1400" dirty="0">
              <a:solidFill>
                <a:srgbClr val="005EB8"/>
              </a:solidFill>
              <a:latin typeface="Arial"/>
              <a:cs typeface="ARS Maquette Pro"/>
            </a:endParaRPr>
          </a:p>
        </p:txBody>
      </p:sp>
      <p:sp>
        <p:nvSpPr>
          <p:cNvPr id="43" name="object 43">
            <a:extLst>
              <a:ext uri="{FF2B5EF4-FFF2-40B4-BE49-F238E27FC236}">
                <a16:creationId xmlns:a16="http://schemas.microsoft.com/office/drawing/2014/main" id="{5260E297-07EB-A526-88CC-7A1BE463D771}"/>
              </a:ext>
            </a:extLst>
          </p:cNvPr>
          <p:cNvSpPr txBox="1"/>
          <p:nvPr/>
        </p:nvSpPr>
        <p:spPr>
          <a:xfrm>
            <a:off x="4503653" y="5994400"/>
            <a:ext cx="3429000" cy="392864"/>
          </a:xfrm>
          <a:prstGeom prst="rect">
            <a:avLst/>
          </a:prstGeom>
        </p:spPr>
        <p:txBody>
          <a:bodyPr vert="horz" wrap="square" lIns="0" tIns="172085" rIns="0" bIns="0" rtlCol="0" anchor="t">
            <a:spAutoFit/>
          </a:bodyPr>
          <a:lstStyle/>
          <a:p>
            <a:pPr marL="194310" marR="827405">
              <a:lnSpc>
                <a:spcPts val="1800"/>
              </a:lnSpc>
              <a:spcBef>
                <a:spcPts val="1355"/>
              </a:spcBef>
            </a:pPr>
            <a:r>
              <a:rPr lang="en-GB" sz="1400" b="1" dirty="0">
                <a:solidFill>
                  <a:srgbClr val="005EB8"/>
                </a:solidFill>
                <a:latin typeface="Arial"/>
                <a:cs typeface="ARS Maquette Pro"/>
              </a:rPr>
              <a:t>Health</a:t>
            </a:r>
            <a:r>
              <a:rPr lang="en-GB" sz="1400" b="1" spc="-25" dirty="0">
                <a:solidFill>
                  <a:srgbClr val="005EB8"/>
                </a:solidFill>
                <a:latin typeface="Arial"/>
                <a:cs typeface="ARS Maquette Pro"/>
              </a:rPr>
              <a:t> </a:t>
            </a:r>
            <a:r>
              <a:rPr lang="en-GB" sz="1400" b="1" dirty="0">
                <a:solidFill>
                  <a:srgbClr val="005EB8"/>
                </a:solidFill>
                <a:latin typeface="Arial"/>
                <a:cs typeface="ARS Maquette Pro"/>
              </a:rPr>
              <a:t>and</a:t>
            </a:r>
            <a:r>
              <a:rPr lang="en-GB" sz="1400" b="1" spc="-25" dirty="0">
                <a:solidFill>
                  <a:srgbClr val="005EB8"/>
                </a:solidFill>
                <a:latin typeface="Arial"/>
                <a:cs typeface="ARS Maquette Pro"/>
              </a:rPr>
              <a:t> </a:t>
            </a:r>
            <a:r>
              <a:rPr lang="en-GB" sz="1400" b="1" dirty="0">
                <a:solidFill>
                  <a:srgbClr val="005EB8"/>
                </a:solidFill>
                <a:latin typeface="Arial"/>
                <a:cs typeface="ARS Maquette Pro"/>
              </a:rPr>
              <a:t>care</a:t>
            </a:r>
            <a:r>
              <a:rPr lang="en-GB" sz="1400" b="1" spc="-20" dirty="0">
                <a:solidFill>
                  <a:srgbClr val="005EB8"/>
                </a:solidFill>
                <a:latin typeface="Arial"/>
                <a:cs typeface="ARS Maquette Pro"/>
              </a:rPr>
              <a:t> </a:t>
            </a:r>
            <a:r>
              <a:rPr lang="en-GB" sz="1400" b="1" spc="-10" dirty="0">
                <a:solidFill>
                  <a:srgbClr val="005EB8"/>
                </a:solidFill>
                <a:latin typeface="Arial"/>
                <a:cs typeface="ARS Maquette Pro"/>
              </a:rPr>
              <a:t>system</a:t>
            </a:r>
            <a:endParaRPr sz="1200" dirty="0">
              <a:latin typeface="ARS Maquette Pro"/>
              <a:cs typeface="ARS Maquette Pro"/>
            </a:endParaRPr>
          </a:p>
        </p:txBody>
      </p:sp>
      <p:sp>
        <p:nvSpPr>
          <p:cNvPr id="54" name="object 54">
            <a:extLst>
              <a:ext uri="{FF2B5EF4-FFF2-40B4-BE49-F238E27FC236}">
                <a16:creationId xmlns:a16="http://schemas.microsoft.com/office/drawing/2014/main" id="{93EB5808-621C-2523-3521-8C6CBD37935D}"/>
              </a:ext>
            </a:extLst>
          </p:cNvPr>
          <p:cNvSpPr txBox="1"/>
          <p:nvPr/>
        </p:nvSpPr>
        <p:spPr>
          <a:xfrm>
            <a:off x="8436160" y="6597596"/>
            <a:ext cx="2562777" cy="501419"/>
          </a:xfrm>
          <a:prstGeom prst="rect">
            <a:avLst/>
          </a:prstGeom>
        </p:spPr>
        <p:txBody>
          <a:bodyPr vert="horz" wrap="square" lIns="0" tIns="26670" rIns="0" bIns="0" rtlCol="0" anchor="t">
            <a:spAutoFit/>
          </a:bodyPr>
          <a:lstStyle/>
          <a:p>
            <a:pPr marL="12700" marR="5080">
              <a:lnSpc>
                <a:spcPts val="1100"/>
              </a:lnSpc>
              <a:spcBef>
                <a:spcPts val="210"/>
              </a:spcBef>
            </a:pPr>
            <a:endParaRPr lang="en-GB" sz="1000" u="sng" dirty="0">
              <a:solidFill>
                <a:srgbClr val="000000"/>
              </a:solidFill>
              <a:latin typeface="Arial" panose="020B0604020202020204" pitchFamily="34" charset="0"/>
              <a:cs typeface="Arial" panose="020B0604020202020204" pitchFamily="34" charset="0"/>
            </a:endParaRPr>
          </a:p>
          <a:p>
            <a:pPr marL="12700" marR="5080">
              <a:lnSpc>
                <a:spcPts val="1100"/>
              </a:lnSpc>
              <a:spcBef>
                <a:spcPts val="210"/>
              </a:spcBef>
            </a:pPr>
            <a:endParaRPr lang="en-GB" sz="1000" u="sng" dirty="0">
              <a:solidFill>
                <a:srgbClr val="005EB8"/>
              </a:solidFill>
              <a:latin typeface="Arial" panose="020B0604020202020204" pitchFamily="34" charset="0"/>
            </a:endParaRPr>
          </a:p>
          <a:p>
            <a:pPr marL="12700" marR="5080">
              <a:lnSpc>
                <a:spcPts val="1100"/>
              </a:lnSpc>
              <a:spcBef>
                <a:spcPts val="210"/>
              </a:spcBef>
            </a:pPr>
            <a:r>
              <a:rPr lang="en-GB" sz="1000" b="0" i="0" dirty="0">
                <a:solidFill>
                  <a:srgbClr val="000000"/>
                </a:solidFill>
                <a:effectLst/>
                <a:latin typeface="Arial" panose="020B0604020202020204" pitchFamily="34" charset="0"/>
              </a:rPr>
              <a:t> </a:t>
            </a:r>
            <a:r>
              <a:rPr sz="1000" spc="-10" dirty="0">
                <a:solidFill>
                  <a:srgbClr val="23516F"/>
                </a:solidFill>
                <a:latin typeface="ARS Maquette Pro"/>
                <a:cs typeface="ARS Maquette Pro"/>
              </a:rPr>
              <a:t>.</a:t>
            </a:r>
            <a:endParaRPr sz="1000" dirty="0">
              <a:latin typeface="ARS Maquette Pro"/>
              <a:cs typeface="ARS Maquette Pro"/>
            </a:endParaRPr>
          </a:p>
        </p:txBody>
      </p:sp>
      <p:sp>
        <p:nvSpPr>
          <p:cNvPr id="87" name="Rectangle 6">
            <a:extLst>
              <a:ext uri="{FF2B5EF4-FFF2-40B4-BE49-F238E27FC236}">
                <a16:creationId xmlns:a16="http://schemas.microsoft.com/office/drawing/2014/main" id="{36F06795-FAFE-854F-4FEF-E4BC495C4FFF}"/>
              </a:ext>
            </a:extLst>
          </p:cNvPr>
          <p:cNvSpPr>
            <a:spLocks noChangeArrowheads="1"/>
          </p:cNvSpPr>
          <p:nvPr/>
        </p:nvSpPr>
        <p:spPr bwMode="auto">
          <a:xfrm>
            <a:off x="127000" y="10152560"/>
            <a:ext cx="1625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8" name="Rectangle 87">
            <a:extLst>
              <a:ext uri="{FF2B5EF4-FFF2-40B4-BE49-F238E27FC236}">
                <a16:creationId xmlns:a16="http://schemas.microsoft.com/office/drawing/2014/main" id="{6B2F0584-1195-DF81-596F-90BF21D51C39}"/>
              </a:ext>
            </a:extLst>
          </p:cNvPr>
          <p:cNvSpPr/>
          <p:nvPr/>
        </p:nvSpPr>
        <p:spPr>
          <a:xfrm>
            <a:off x="11325557" y="9800590"/>
            <a:ext cx="4921901" cy="35941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24000" tIns="0" rIns="914400" bIns="0" numCol="1" spcCol="0" rtlCol="0" fromWordArt="0" anchor="ctr" anchorCtr="0" forceAA="0" compatLnSpc="1">
            <a:prstTxWarp prst="textNoShape">
              <a:avLst/>
            </a:prstTxWarp>
            <a:noAutofit/>
          </a:bodyPr>
          <a:lstStyle/>
          <a:p>
            <a:pPr algn="ctr">
              <a:lnSpc>
                <a:spcPct val="125000"/>
              </a:lnSpc>
              <a:tabLst>
                <a:tab pos="5671185" algn="r"/>
              </a:tabLst>
            </a:pPr>
            <a:r>
              <a:rPr lang="nl-NL" sz="1200" b="1">
                <a:effectLst/>
                <a:latin typeface="Arial" panose="020B0604020202020204" pitchFamily="34" charset="0"/>
                <a:ea typeface="Calibri" panose="020F0502020204030204" pitchFamily="34" charset="0"/>
                <a:cs typeface="Times New Roman" panose="02020603050405020304" pitchFamily="18" charset="0"/>
              </a:rPr>
              <a:t>www.healthinnovation-em.org.uk</a:t>
            </a:r>
            <a:endParaRPr lang="en-GB" sz="11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BDE4D94A-D6FB-66AD-BDD8-26FA564F0BC3}"/>
              </a:ext>
            </a:extLst>
          </p:cNvPr>
          <p:cNvSpPr txBox="1"/>
          <p:nvPr/>
        </p:nvSpPr>
        <p:spPr>
          <a:xfrm>
            <a:off x="167013" y="9409852"/>
            <a:ext cx="8130208" cy="646331"/>
          </a:xfrm>
          <a:prstGeom prst="rect">
            <a:avLst/>
          </a:prstGeom>
          <a:noFill/>
        </p:spPr>
        <p:txBody>
          <a:bodyPr wrap="square">
            <a:spAutoFit/>
          </a:bodyPr>
          <a:lstStyle/>
          <a:p>
            <a:pPr>
              <a:tabLst>
                <a:tab pos="2865755" algn="ctr"/>
                <a:tab pos="5731510" algn="r"/>
              </a:tabLst>
            </a:pPr>
            <a:r>
              <a:rPr lang="en-GB" sz="18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East Midlands</a:t>
            </a:r>
            <a:br>
              <a:rPr lang="en-GB" sz="18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br>
            <a:r>
              <a:rPr lang="en-GB" sz="1800" b="1" dirty="0">
                <a:solidFill>
                  <a:srgbClr val="005EB8"/>
                </a:solidFill>
                <a:effectLst/>
                <a:latin typeface="Arial" panose="020B0604020202020204" pitchFamily="34" charset="0"/>
                <a:ea typeface="Calibri" panose="020F0502020204030204" pitchFamily="34" charset="0"/>
                <a:cs typeface="Times New Roman" panose="02020603050405020304" pitchFamily="18" charset="0"/>
              </a:rPr>
              <a:t>Patient Safety Collaborative</a:t>
            </a:r>
            <a:r>
              <a:rPr lang="en-GB" sz="1600" dirty="0">
                <a:effectLst/>
                <a:latin typeface="Arial" panose="020B0604020202020204" pitchFamily="34" charset="0"/>
                <a:ea typeface="Calibri" panose="020F0502020204030204" pitchFamily="34" charset="0"/>
                <a:cs typeface="Times New Roman" panose="02020603050405020304" pitchFamily="18" charset="0"/>
              </a:rPr>
              <a:t>		</a:t>
            </a:r>
            <a:r>
              <a:rPr lang="en-GB" sz="1200" dirty="0">
                <a:solidFill>
                  <a:srgbClr val="005EB8"/>
                </a:solidFill>
                <a:effectLst/>
                <a:latin typeface="Arial" panose="020B0604020202020204" pitchFamily="34" charset="0"/>
                <a:ea typeface="Calibri" panose="020F0502020204030204" pitchFamily="34" charset="0"/>
                <a:cs typeface="Times New Roman" panose="02020603050405020304" pitchFamily="18" charset="0"/>
              </a:rPr>
              <a:t>2</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84" name="object 5">
            <a:extLst>
              <a:ext uri="{FF2B5EF4-FFF2-40B4-BE49-F238E27FC236}">
                <a16:creationId xmlns:a16="http://schemas.microsoft.com/office/drawing/2014/main" id="{C85DE5E7-E46C-7664-3B51-C0F093F4692B}"/>
              </a:ext>
            </a:extLst>
          </p:cNvPr>
          <p:cNvSpPr/>
          <p:nvPr/>
        </p:nvSpPr>
        <p:spPr>
          <a:xfrm flipV="1">
            <a:off x="812799" y="2626362"/>
            <a:ext cx="14925731" cy="45719"/>
          </a:xfrm>
          <a:custGeom>
            <a:avLst/>
            <a:gdLst/>
            <a:ahLst/>
            <a:cxnLst/>
            <a:rect l="l" t="t" r="r" b="b"/>
            <a:pathLst>
              <a:path w="14478000">
                <a:moveTo>
                  <a:pt x="0" y="0"/>
                </a:moveTo>
                <a:lnTo>
                  <a:pt x="14478000" y="0"/>
                </a:lnTo>
              </a:path>
            </a:pathLst>
          </a:custGeom>
          <a:ln w="12700">
            <a:solidFill>
              <a:srgbClr val="78BE20"/>
            </a:solidFill>
          </a:ln>
        </p:spPr>
        <p:txBody>
          <a:bodyPr wrap="square" lIns="0" tIns="0" rIns="0" bIns="0" rtlCol="0"/>
          <a:lstStyle/>
          <a:p>
            <a:endParaRPr dirty="0"/>
          </a:p>
        </p:txBody>
      </p:sp>
      <p:pic>
        <p:nvPicPr>
          <p:cNvPr id="85" name="Picture 84">
            <a:extLst>
              <a:ext uri="{FF2B5EF4-FFF2-40B4-BE49-F238E27FC236}">
                <a16:creationId xmlns:a16="http://schemas.microsoft.com/office/drawing/2014/main" id="{93EC67F4-EBB1-758D-2DF5-CE1EBD43EC92}"/>
              </a:ext>
            </a:extLst>
          </p:cNvPr>
          <p:cNvPicPr>
            <a:picLocks noChangeAspect="1"/>
          </p:cNvPicPr>
          <p:nvPr/>
        </p:nvPicPr>
        <p:blipFill rotWithShape="1">
          <a:blip r:embed="rId3">
            <a:extLst>
              <a:ext uri="{28A0092B-C50C-407E-A947-70E740481C1C}">
                <a14:useLocalDpi xmlns:a14="http://schemas.microsoft.com/office/drawing/2010/main" val="0"/>
              </a:ext>
            </a:extLst>
          </a:blip>
          <a:srcRect l="4591" t="12184"/>
          <a:stretch/>
        </p:blipFill>
        <p:spPr bwMode="auto">
          <a:xfrm>
            <a:off x="125963" y="660400"/>
            <a:ext cx="3429000" cy="2233484"/>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CA39C323-AF9E-A4A7-5F3C-AF651E0B0D65}"/>
              </a:ext>
            </a:extLst>
          </p:cNvPr>
          <p:cNvSpPr txBox="1"/>
          <p:nvPr/>
        </p:nvSpPr>
        <p:spPr>
          <a:xfrm>
            <a:off x="4051181" y="1777056"/>
            <a:ext cx="10515600" cy="646331"/>
          </a:xfrm>
          <a:prstGeom prst="rect">
            <a:avLst/>
          </a:prstGeom>
          <a:noFill/>
        </p:spPr>
        <p:txBody>
          <a:bodyPr wrap="square" rtlCol="0">
            <a:spAutoFit/>
          </a:bodyPr>
          <a:lstStyle/>
          <a:p>
            <a:r>
              <a:rPr lang="en-GB" sz="3600" dirty="0">
                <a:solidFill>
                  <a:schemeClr val="bg1"/>
                </a:solidFill>
              </a:rPr>
              <a:t>Appendix  – MS Form evaluation</a:t>
            </a:r>
          </a:p>
        </p:txBody>
      </p:sp>
      <p:sp>
        <p:nvSpPr>
          <p:cNvPr id="15" name="Rectangle 14">
            <a:extLst>
              <a:ext uri="{FF2B5EF4-FFF2-40B4-BE49-F238E27FC236}">
                <a16:creationId xmlns:a16="http://schemas.microsoft.com/office/drawing/2014/main" id="{071D7DAE-B6DB-8430-971D-FD1815030160}"/>
              </a:ext>
            </a:extLst>
          </p:cNvPr>
          <p:cNvSpPr/>
          <p:nvPr/>
        </p:nvSpPr>
        <p:spPr>
          <a:xfrm>
            <a:off x="9516533" y="3593182"/>
            <a:ext cx="4289001" cy="17195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400" dirty="0"/>
              <a:t>67% </a:t>
            </a:r>
          </a:p>
          <a:p>
            <a:pPr algn="ctr"/>
            <a:r>
              <a:rPr lang="en-GB" sz="2000"/>
              <a:t>Found the tool easy to</a:t>
            </a:r>
            <a:r>
              <a:rPr lang="en-GB" sz="2000" dirty="0"/>
              <a:t> use</a:t>
            </a:r>
            <a:endParaRPr lang="en-GB" sz="2000">
              <a:ea typeface="Calibri"/>
              <a:cs typeface="Calibri"/>
            </a:endParaRPr>
          </a:p>
        </p:txBody>
      </p:sp>
      <p:sp>
        <p:nvSpPr>
          <p:cNvPr id="18" name="Rectangle 17">
            <a:extLst>
              <a:ext uri="{FF2B5EF4-FFF2-40B4-BE49-F238E27FC236}">
                <a16:creationId xmlns:a16="http://schemas.microsoft.com/office/drawing/2014/main" id="{8BFC95FA-3FB1-2688-EB5D-E8B15AC48C97}"/>
              </a:ext>
            </a:extLst>
          </p:cNvPr>
          <p:cNvSpPr/>
          <p:nvPr/>
        </p:nvSpPr>
        <p:spPr>
          <a:xfrm>
            <a:off x="9530889" y="7336652"/>
            <a:ext cx="4281582" cy="194542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400" dirty="0"/>
              <a:t>67% </a:t>
            </a:r>
          </a:p>
          <a:p>
            <a:pPr algn="ctr"/>
            <a:r>
              <a:rPr lang="en-GB" sz="2000"/>
              <a:t>Reported </a:t>
            </a:r>
            <a:r>
              <a:rPr lang="en-GB" sz="2000" dirty="0"/>
              <a:t>that they were</a:t>
            </a:r>
            <a:r>
              <a:rPr lang="en-GB" sz="2000"/>
              <a:t> better</a:t>
            </a:r>
            <a:r>
              <a:rPr lang="en-GB" sz="2000" dirty="0"/>
              <a:t> able to talk about their pain</a:t>
            </a:r>
          </a:p>
        </p:txBody>
      </p:sp>
      <p:sp>
        <p:nvSpPr>
          <p:cNvPr id="24" name="Rectangle 23">
            <a:extLst>
              <a:ext uri="{FF2B5EF4-FFF2-40B4-BE49-F238E27FC236}">
                <a16:creationId xmlns:a16="http://schemas.microsoft.com/office/drawing/2014/main" id="{5661D129-7BD2-4849-A2D9-EA5F7127F2B1}"/>
              </a:ext>
            </a:extLst>
          </p:cNvPr>
          <p:cNvSpPr/>
          <p:nvPr/>
        </p:nvSpPr>
        <p:spPr>
          <a:xfrm>
            <a:off x="9530890" y="5329711"/>
            <a:ext cx="4281581" cy="202488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400" dirty="0"/>
              <a:t>50% </a:t>
            </a:r>
          </a:p>
          <a:p>
            <a:pPr algn="ctr"/>
            <a:r>
              <a:rPr lang="en-GB" sz="2000"/>
              <a:t>Agreed </a:t>
            </a:r>
            <a:r>
              <a:rPr lang="en-GB" sz="2000" dirty="0"/>
              <a:t>that </a:t>
            </a:r>
            <a:r>
              <a:rPr lang="en-GB" sz="2000"/>
              <a:t>the consultation </a:t>
            </a:r>
            <a:r>
              <a:rPr lang="en-GB" sz="2000" dirty="0"/>
              <a:t>helped them </a:t>
            </a:r>
            <a:r>
              <a:rPr lang="en-GB" sz="2000"/>
              <a:t>to better </a:t>
            </a:r>
            <a:r>
              <a:rPr lang="en-GB" sz="2000" dirty="0"/>
              <a:t>manage and </a:t>
            </a:r>
            <a:r>
              <a:rPr lang="en-GB" sz="2000"/>
              <a:t>understand</a:t>
            </a:r>
            <a:r>
              <a:rPr lang="en-GB" sz="2000" dirty="0"/>
              <a:t> their pain </a:t>
            </a:r>
            <a:endParaRPr lang="en-GB" sz="2000">
              <a:ea typeface="Calibri"/>
              <a:cs typeface="Calibri"/>
            </a:endParaRPr>
          </a:p>
        </p:txBody>
      </p:sp>
      <p:pic>
        <p:nvPicPr>
          <p:cNvPr id="30" name="Picture 2">
            <a:extLst>
              <a:ext uri="{FF2B5EF4-FFF2-40B4-BE49-F238E27FC236}">
                <a16:creationId xmlns:a16="http://schemas.microsoft.com/office/drawing/2014/main" id="{9803BF9A-BAA1-32E6-D48A-D82DDD55C3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39998" y="19938"/>
            <a:ext cx="3015439" cy="120919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D41F7F1F-3DF8-08D7-DFA7-FB330D052E46}"/>
              </a:ext>
            </a:extLst>
          </p:cNvPr>
          <p:cNvSpPr/>
          <p:nvPr/>
        </p:nvSpPr>
        <p:spPr>
          <a:xfrm>
            <a:off x="9516533" y="2775357"/>
            <a:ext cx="4269974" cy="612773"/>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b="1" dirty="0"/>
              <a:t>Patient feedback (n=3)</a:t>
            </a:r>
          </a:p>
        </p:txBody>
      </p:sp>
      <p:sp>
        <p:nvSpPr>
          <p:cNvPr id="3" name="Rectangle 2">
            <a:extLst>
              <a:ext uri="{FF2B5EF4-FFF2-40B4-BE49-F238E27FC236}">
                <a16:creationId xmlns:a16="http://schemas.microsoft.com/office/drawing/2014/main" id="{4E540A2D-1CE0-D56C-E642-DD573ECE838E}"/>
              </a:ext>
            </a:extLst>
          </p:cNvPr>
          <p:cNvSpPr/>
          <p:nvPr/>
        </p:nvSpPr>
        <p:spPr>
          <a:xfrm>
            <a:off x="2565400" y="2783231"/>
            <a:ext cx="4291141" cy="591606"/>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b="1" dirty="0"/>
              <a:t>Clinician Feedback (n=4)</a:t>
            </a:r>
          </a:p>
        </p:txBody>
      </p:sp>
      <p:sp>
        <p:nvSpPr>
          <p:cNvPr id="8" name="Rectangle 7">
            <a:extLst>
              <a:ext uri="{FF2B5EF4-FFF2-40B4-BE49-F238E27FC236}">
                <a16:creationId xmlns:a16="http://schemas.microsoft.com/office/drawing/2014/main" id="{15544BAA-0201-945C-81C0-7884519223B9}"/>
              </a:ext>
            </a:extLst>
          </p:cNvPr>
          <p:cNvSpPr/>
          <p:nvPr/>
        </p:nvSpPr>
        <p:spPr>
          <a:xfrm>
            <a:off x="2565400" y="3589398"/>
            <a:ext cx="4289001" cy="173671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400" dirty="0"/>
              <a:t>50% </a:t>
            </a:r>
          </a:p>
          <a:p>
            <a:pPr algn="ctr"/>
            <a:r>
              <a:rPr lang="en-GB" sz="2000" dirty="0"/>
              <a:t>Using both tools</a:t>
            </a:r>
            <a:r>
              <a:rPr lang="en-GB" sz="2000"/>
              <a:t> (</a:t>
            </a:r>
            <a:r>
              <a:rPr lang="en-GB" sz="2000" err="1"/>
              <a:t>AccuRx</a:t>
            </a:r>
            <a:r>
              <a:rPr lang="en-GB" sz="2000"/>
              <a:t> and </a:t>
            </a:r>
            <a:r>
              <a:rPr lang="en-GB" sz="2000" err="1"/>
              <a:t>SystmOne</a:t>
            </a:r>
            <a:r>
              <a:rPr lang="en-GB" sz="2000"/>
              <a:t> template)</a:t>
            </a:r>
            <a:endParaRPr lang="en-GB" sz="2000">
              <a:ea typeface="Calibri"/>
              <a:cs typeface="Calibri"/>
            </a:endParaRPr>
          </a:p>
        </p:txBody>
      </p:sp>
      <p:sp>
        <p:nvSpPr>
          <p:cNvPr id="16" name="Rectangle 15">
            <a:extLst>
              <a:ext uri="{FF2B5EF4-FFF2-40B4-BE49-F238E27FC236}">
                <a16:creationId xmlns:a16="http://schemas.microsoft.com/office/drawing/2014/main" id="{CCFF066D-74F7-FBFC-5E69-9DA72EAFB460}"/>
              </a:ext>
            </a:extLst>
          </p:cNvPr>
          <p:cNvSpPr/>
          <p:nvPr/>
        </p:nvSpPr>
        <p:spPr>
          <a:xfrm>
            <a:off x="2565400" y="7340735"/>
            <a:ext cx="4290200" cy="195519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400" dirty="0"/>
              <a:t>Strong agreement </a:t>
            </a:r>
          </a:p>
          <a:p>
            <a:pPr algn="ctr"/>
            <a:r>
              <a:rPr lang="en-GB" sz="2000"/>
              <a:t>That the tools support better-quality conversations </a:t>
            </a:r>
            <a:r>
              <a:rPr lang="en-GB" sz="2000" dirty="0"/>
              <a:t>in the </a:t>
            </a:r>
            <a:r>
              <a:rPr lang="en-GB" sz="2000"/>
              <a:t>consultation.</a:t>
            </a:r>
            <a:r>
              <a:rPr lang="en-GB" sz="2000" dirty="0"/>
              <a:t> </a:t>
            </a:r>
            <a:endParaRPr lang="en-GB" sz="2000">
              <a:ea typeface="Calibri"/>
              <a:cs typeface="Calibri"/>
            </a:endParaRPr>
          </a:p>
        </p:txBody>
      </p:sp>
      <p:sp>
        <p:nvSpPr>
          <p:cNvPr id="21" name="Rectangle 20">
            <a:extLst>
              <a:ext uri="{FF2B5EF4-FFF2-40B4-BE49-F238E27FC236}">
                <a16:creationId xmlns:a16="http://schemas.microsoft.com/office/drawing/2014/main" id="{7CBE1921-A4A6-189A-9B19-859B7EE29E84}"/>
              </a:ext>
            </a:extLst>
          </p:cNvPr>
          <p:cNvSpPr/>
          <p:nvPr/>
        </p:nvSpPr>
        <p:spPr>
          <a:xfrm>
            <a:off x="2565400" y="5312708"/>
            <a:ext cx="4276342" cy="207710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400" dirty="0"/>
              <a:t>Strong agreement </a:t>
            </a:r>
          </a:p>
          <a:p>
            <a:pPr algn="ctr"/>
            <a:r>
              <a:rPr lang="en-GB" sz="2000"/>
              <a:t>That the tools were easy to </a:t>
            </a:r>
            <a:r>
              <a:rPr lang="en-GB" sz="2000" dirty="0"/>
              <a:t>use and</a:t>
            </a:r>
            <a:r>
              <a:rPr lang="en-GB" sz="2000"/>
              <a:t> support for</a:t>
            </a:r>
            <a:r>
              <a:rPr lang="en-GB" sz="2000" dirty="0"/>
              <a:t> continued use</a:t>
            </a:r>
            <a:endParaRPr lang="en-GB" sz="2000">
              <a:ea typeface="Calibri"/>
              <a:cs typeface="Calibri"/>
            </a:endParaRPr>
          </a:p>
        </p:txBody>
      </p:sp>
    </p:spTree>
    <p:extLst>
      <p:ext uri="{BB962C8B-B14F-4D97-AF65-F5344CB8AC3E}">
        <p14:creationId xmlns:p14="http://schemas.microsoft.com/office/powerpoint/2010/main" val="11478043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rand Theme">
  <a:themeElements>
    <a:clrScheme name="AHSN">
      <a:dk1>
        <a:srgbClr val="3C3C3C"/>
      </a:dk1>
      <a:lt1>
        <a:sysClr val="window" lastClr="FFFFFF"/>
      </a:lt1>
      <a:dk2>
        <a:srgbClr val="3C3C3C"/>
      </a:dk2>
      <a:lt2>
        <a:srgbClr val="FFFFFF"/>
      </a:lt2>
      <a:accent1>
        <a:srgbClr val="74921A"/>
      </a:accent1>
      <a:accent2>
        <a:srgbClr val="007BC2"/>
      </a:accent2>
      <a:accent3>
        <a:srgbClr val="A84D97"/>
      </a:accent3>
      <a:accent4>
        <a:srgbClr val="A2C617"/>
      </a:accent4>
      <a:accent5>
        <a:srgbClr val="E44920"/>
      </a:accent5>
      <a:accent6>
        <a:srgbClr val="244563"/>
      </a:accent6>
      <a:hlink>
        <a:srgbClr val="3C3C3C"/>
      </a:hlink>
      <a:folHlink>
        <a:srgbClr val="3C3C3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4678E7D7BDE4B4CB4E9B15006B7465C" ma:contentTypeVersion="18" ma:contentTypeDescription="Create a new document." ma:contentTypeScope="" ma:versionID="905d3dcecb951f8c71982afa89d93669">
  <xsd:schema xmlns:xsd="http://www.w3.org/2001/XMLSchema" xmlns:xs="http://www.w3.org/2001/XMLSchema" xmlns:p="http://schemas.microsoft.com/office/2006/metadata/properties" xmlns:ns2="39d06a62-e99b-49c3-830f-4227cc5f2fb6" xmlns:ns3="a555fdd4-b414-49fa-8344-9645b521ef34" targetNamespace="http://schemas.microsoft.com/office/2006/metadata/properties" ma:root="true" ma:fieldsID="1ebad59eedb866ee5712bad5da2c45c4" ns2:_="" ns3:_="">
    <xsd:import namespace="39d06a62-e99b-49c3-830f-4227cc5f2fb6"/>
    <xsd:import namespace="a555fdd4-b414-49fa-8344-9645b521ef3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d06a62-e99b-49c3-830f-4227cc5f2f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6624216-d583-4636-a04d-17921d6eaf6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555fdd4-b414-49fa-8344-9645b521ef3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ff42017-29d0-4bf3-aaa2-d95b328dfa11}" ma:internalName="TaxCatchAll" ma:showField="CatchAllData" ma:web="a555fdd4-b414-49fa-8344-9645b521ef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9d06a62-e99b-49c3-830f-4227cc5f2fb6">
      <Terms xmlns="http://schemas.microsoft.com/office/infopath/2007/PartnerControls"/>
    </lcf76f155ced4ddcb4097134ff3c332f>
    <TaxCatchAll xmlns="a555fdd4-b414-49fa-8344-9645b521ef34"/>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5E77D2-2974-4240-B8DB-D49EED08AB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d06a62-e99b-49c3-830f-4227cc5f2fb6"/>
    <ds:schemaRef ds:uri="a555fdd4-b414-49fa-8344-9645b521ef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C31B7F1-0965-4091-992E-68EB192EC5D2}">
  <ds:schemaRefs>
    <ds:schemaRef ds:uri="http://schemas.microsoft.com/office/2006/documentManagement/types"/>
    <ds:schemaRef ds:uri="http://purl.org/dc/elements/1.1/"/>
    <ds:schemaRef ds:uri="39d06a62-e99b-49c3-830f-4227cc5f2fb6"/>
    <ds:schemaRef ds:uri="http://purl.org/dc/dcmitype/"/>
    <ds:schemaRef ds:uri="http://www.w3.org/XML/1998/namespace"/>
    <ds:schemaRef ds:uri="a555fdd4-b414-49fa-8344-9645b521ef34"/>
    <ds:schemaRef ds:uri="http://purl.org/dc/terms/"/>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2B84CC11-0DF8-4FCB-973D-495AA44A79D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1576</TotalTime>
  <Words>1859</Words>
  <Application>Microsoft Office PowerPoint</Application>
  <PresentationFormat>Custom</PresentationFormat>
  <Paragraphs>115</Paragraphs>
  <Slides>3</Slides>
  <Notes>3</Notes>
  <HiddenSlides>0</HiddenSlides>
  <MMClips>0</MMClips>
  <ScaleCrop>false</ScaleCrop>
  <HeadingPairs>
    <vt:vector size="4" baseType="variant">
      <vt:variant>
        <vt:lpstr>Theme</vt:lpstr>
      </vt:variant>
      <vt:variant>
        <vt:i4>2</vt:i4>
      </vt:variant>
      <vt:variant>
        <vt:lpstr>Slide Titles</vt:lpstr>
      </vt:variant>
      <vt:variant>
        <vt:i4>3</vt:i4>
      </vt:variant>
    </vt:vector>
  </HeadingPairs>
  <TitlesOfParts>
    <vt:vector size="5" baseType="lpstr">
      <vt:lpstr>Office Theme</vt:lpstr>
      <vt:lpstr>Brand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HIN Impact Report 2023-24</dc:title>
  <cp:lastModifiedBy>Kate Hardiman</cp:lastModifiedBy>
  <cp:revision>122</cp:revision>
  <dcterms:created xsi:type="dcterms:W3CDTF">2025-01-02T11:50:41Z</dcterms:created>
  <dcterms:modified xsi:type="dcterms:W3CDTF">2025-04-16T09:35:54Z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2025-01-02T00:00:00Z</vt:filetime>
  </property>
  <property fmtid="{D5CDD505-2E9C-101B-9397-08002B2CF9AE}" pid="3" name="Creator">
    <vt:lpwstr>Adobe InDesign 20.0 (Macintosh)</vt:lpwstr>
  </property>
  <property fmtid="{D5CDD505-2E9C-101B-9397-08002B2CF9AE}" pid="4" name="LastSaved">
    <vt:filetime>2025-01-02T00:00:00Z</vt:filetime>
  </property>
  <property fmtid="{D5CDD505-2E9C-101B-9397-08002B2CF9AE}" pid="5" name="Producer">
    <vt:lpwstr>Adobe PDF Library 17.0</vt:lpwstr>
  </property>
  <property fmtid="{D5CDD505-2E9C-101B-9397-08002B2CF9AE}" pid="6" name="ContentTypeId">
    <vt:lpwstr>0x01010024678E7D7BDE4B4CB4E9B15006B7465C</vt:lpwstr>
  </property>
  <property fmtid="{D5CDD505-2E9C-101B-9397-08002B2CF9AE}" pid="7" name="MediaServiceImageTags">
    <vt:lpwstr/>
  </property>
</Properties>
</file>