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7"/>
  </p:notesMasterIdLst>
  <p:sldIdLst>
    <p:sldId id="258" r:id="rId6"/>
  </p:sldIdLst>
  <p:sldSz cx="16256000" cy="10160000"/>
  <p:notesSz cx="162560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5D7A2E-DC85-6215-8778-60AEA396393D}" name="Kate Hardiman" initials="KH" userId="S::Kate.Hardiman@nottingham.ac.uk::bd8c8eb9-f3a0-4161-8bca-dc26c0a131d9" providerId="AD"/>
  <p188:author id="{515D97AA-9A7D-F0FB-4A86-C324664C3202}" name="Julie Warren" initials="JW" userId="S::Julie.Warren@nottingham.ac.uk::a0ea609a-27d6-45d7-8adc-9c1545897f9a" providerId="AD"/>
  <p188:author id="{A96F37CF-DC21-A0C4-68CA-11327319A779}" name="Gill Gookey" initials="GG" userId="S::gill.gookey@nottingham.ac.uk::e79f3d50-324a-4c3b-8e9f-960db3ba24bd" providerId="AD"/>
  <p188:author id="{F7D458E1-AFB0-349E-3393-533438E9AC6A}" name="Kate Hardiman" initials="KH" userId="S::kate.hardiman@nottingham.ac.uk::bd8c8eb9-f3a0-4161-8bca-dc26c0a131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78BE20"/>
    <a:srgbClr val="0066FF"/>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p:scale>
          <a:sx n="80" d="100"/>
          <a:sy n="80" d="100"/>
        </p:scale>
        <p:origin x="744" y="-1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Mcbain" userId="2813983b-cb63-4d5f-a300-ab198211067e" providerId="ADAL" clId="{25F19D8E-13DE-46F0-9061-6D3F6ACDC12E}"/>
    <pc:docChg chg="undo redo custSel modSld">
      <pc:chgData name="Richard Mcbain" userId="2813983b-cb63-4d5f-a300-ab198211067e" providerId="ADAL" clId="{25F19D8E-13DE-46F0-9061-6D3F6ACDC12E}" dt="2025-04-30T13:36:04.601" v="1536" actId="20577"/>
      <pc:docMkLst>
        <pc:docMk/>
      </pc:docMkLst>
      <pc:sldChg chg="modSp mod">
        <pc:chgData name="Richard Mcbain" userId="2813983b-cb63-4d5f-a300-ab198211067e" providerId="ADAL" clId="{25F19D8E-13DE-46F0-9061-6D3F6ACDC12E}" dt="2025-04-30T13:36:04.601" v="1536" actId="20577"/>
        <pc:sldMkLst>
          <pc:docMk/>
          <pc:sldMk cId="0" sldId="258"/>
        </pc:sldMkLst>
        <pc:spChg chg="mod">
          <ac:chgData name="Richard Mcbain" userId="2813983b-cb63-4d5f-a300-ab198211067e" providerId="ADAL" clId="{25F19D8E-13DE-46F0-9061-6D3F6ACDC12E}" dt="2025-04-30T13:33:08.792" v="1504"/>
          <ac:spMkLst>
            <pc:docMk/>
            <pc:sldMk cId="0" sldId="258"/>
            <ac:spMk id="2" creationId="{08DE9DDB-9925-2621-047C-38A17A47DE15}"/>
          </ac:spMkLst>
        </pc:spChg>
        <pc:spChg chg="mod">
          <ac:chgData name="Richard Mcbain" userId="2813983b-cb63-4d5f-a300-ab198211067e" providerId="ADAL" clId="{25F19D8E-13DE-46F0-9061-6D3F6ACDC12E}" dt="2025-04-30T13:36:04.601" v="1536" actId="20577"/>
          <ac:spMkLst>
            <pc:docMk/>
            <pc:sldMk cId="0" sldId="258"/>
            <ac:spMk id="7" creationId="{00000000-0000-0000-0000-000000000000}"/>
          </ac:spMkLst>
        </pc:spChg>
        <pc:spChg chg="mod">
          <ac:chgData name="Richard Mcbain" userId="2813983b-cb63-4d5f-a300-ab198211067e" providerId="ADAL" clId="{25F19D8E-13DE-46F0-9061-6D3F6ACDC12E}" dt="2025-04-24T19:13:31.832" v="1417" actId="14100"/>
          <ac:spMkLst>
            <pc:docMk/>
            <pc:sldMk cId="0" sldId="258"/>
            <ac:spMk id="13" creationId="{00000000-0000-0000-0000-000000000000}"/>
          </ac:spMkLst>
        </pc:spChg>
        <pc:spChg chg="mod">
          <ac:chgData name="Richard Mcbain" userId="2813983b-cb63-4d5f-a300-ab198211067e" providerId="ADAL" clId="{25F19D8E-13DE-46F0-9061-6D3F6ACDC12E}" dt="2025-04-24T19:11:04.837" v="1303" actId="20577"/>
          <ac:spMkLst>
            <pc:docMk/>
            <pc:sldMk cId="0" sldId="258"/>
            <ac:spMk id="25" creationId="{00000000-0000-0000-0000-000000000000}"/>
          </ac:spMkLst>
        </pc:spChg>
        <pc:spChg chg="mod">
          <ac:chgData name="Richard Mcbain" userId="2813983b-cb63-4d5f-a300-ab198211067e" providerId="ADAL" clId="{25F19D8E-13DE-46F0-9061-6D3F6ACDC12E}" dt="2025-04-30T13:32:47.623" v="1503" actId="20577"/>
          <ac:spMkLst>
            <pc:docMk/>
            <pc:sldMk cId="0" sldId="258"/>
            <ac:spMk id="34" creationId="{00000000-0000-0000-0000-000000000000}"/>
          </ac:spMkLst>
        </pc:spChg>
        <pc:spChg chg="mod">
          <ac:chgData name="Richard Mcbain" userId="2813983b-cb63-4d5f-a300-ab198211067e" providerId="ADAL" clId="{25F19D8E-13DE-46F0-9061-6D3F6ACDC12E}" dt="2025-04-24T19:13:37.281" v="1418" actId="20577"/>
          <ac:spMkLst>
            <pc:docMk/>
            <pc:sldMk cId="0" sldId="258"/>
            <ac:spMk id="94" creationId="{0442245D-3D41-1ED4-ABF2-F216AD0A08DB}"/>
          </ac:spMkLst>
        </pc:spChg>
        <pc:spChg chg="mod">
          <ac:chgData name="Richard Mcbain" userId="2813983b-cb63-4d5f-a300-ab198211067e" providerId="ADAL" clId="{25F19D8E-13DE-46F0-9061-6D3F6ACDC12E}" dt="2025-04-24T14:45:40.105" v="439" actId="114"/>
          <ac:spMkLst>
            <pc:docMk/>
            <pc:sldMk cId="0" sldId="258"/>
            <ac:spMk id="95" creationId="{E083613D-51A9-E54B-E627-64795A0B99E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9207500" y="0"/>
            <a:ext cx="7045325" cy="509588"/>
          </a:xfrm>
          <a:prstGeom prst="rect">
            <a:avLst/>
          </a:prstGeom>
        </p:spPr>
        <p:txBody>
          <a:bodyPr vert="horz" lIns="91440" tIns="45720" rIns="91440" bIns="45720" rtlCol="0"/>
          <a:lstStyle>
            <a:lvl1pPr algn="r">
              <a:defRPr sz="1200"/>
            </a:lvl1pPr>
          </a:lstStyle>
          <a:p>
            <a:fld id="{61FA7AE9-4D4C-4F1C-B060-422B6C7BC4C0}" type="datetimeFigureOut">
              <a:rPr lang="en-GB" smtClean="0"/>
              <a:t>30/04/2025</a:t>
            </a:fld>
            <a:endParaRPr lang="en-GB"/>
          </a:p>
        </p:txBody>
      </p:sp>
      <p:sp>
        <p:nvSpPr>
          <p:cNvPr id="4" name="Slide Image Placeholder 3"/>
          <p:cNvSpPr>
            <a:spLocks noGrp="1" noRot="1" noChangeAspect="1"/>
          </p:cNvSpPr>
          <p:nvPr>
            <p:ph type="sldImg" idx="2"/>
          </p:nvPr>
        </p:nvSpPr>
        <p:spPr>
          <a:xfrm>
            <a:off x="5384800" y="1270000"/>
            <a:ext cx="54864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889500"/>
            <a:ext cx="1300480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50413"/>
            <a:ext cx="7043738" cy="5095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9207500" y="9650413"/>
            <a:ext cx="7045325" cy="509587"/>
          </a:xfrm>
          <a:prstGeom prst="rect">
            <a:avLst/>
          </a:prstGeom>
        </p:spPr>
        <p:txBody>
          <a:bodyPr vert="horz" lIns="91440" tIns="45720" rIns="91440" bIns="45720" rtlCol="0" anchor="b"/>
          <a:lstStyle>
            <a:lvl1pPr algn="r">
              <a:defRPr sz="1200"/>
            </a:lvl1pPr>
          </a:lstStyle>
          <a:p>
            <a:fld id="{B070A7C2-4C31-48F1-ACFA-578E18D9FEDB}" type="slidenum">
              <a:rPr lang="en-GB" smtClean="0"/>
              <a:t>‹#›</a:t>
            </a:fld>
            <a:endParaRPr lang="en-GB"/>
          </a:p>
        </p:txBody>
      </p:sp>
    </p:spTree>
    <p:extLst>
      <p:ext uri="{BB962C8B-B14F-4D97-AF65-F5344CB8AC3E}">
        <p14:creationId xmlns:p14="http://schemas.microsoft.com/office/powerpoint/2010/main" val="140699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70A7C2-4C31-48F1-ACFA-578E18D9FEDB}" type="slidenum">
              <a:rPr lang="en-GB" smtClean="0"/>
              <a:t>1</a:t>
            </a:fld>
            <a:endParaRPr lang="en-GB"/>
          </a:p>
        </p:txBody>
      </p:sp>
    </p:spTree>
    <p:extLst>
      <p:ext uri="{BB962C8B-B14F-4D97-AF65-F5344CB8AC3E}">
        <p14:creationId xmlns:p14="http://schemas.microsoft.com/office/powerpoint/2010/main" val="973799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hyperlink" Target="https://www.youtube.com/@HI_NENC" TargetMode="External"/><Relationship Id="rId3" Type="http://schemas.openxmlformats.org/officeDocument/2006/relationships/image" Target="../media/image5.png"/><Relationship Id="rId7" Type="http://schemas.openxmlformats.org/officeDocument/2006/relationships/hyperlink" Target="https://twitter.com/HI_NENC"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hyperlink" Target="https://www.facebook.com/HINENC" TargetMode="External"/><Relationship Id="rId5" Type="http://schemas.openxmlformats.org/officeDocument/2006/relationships/image" Target="../media/image7.png"/><Relationship Id="rId10" Type="http://schemas.openxmlformats.org/officeDocument/2006/relationships/hyperlink" Target="https://www.eventbrite.co.uk/o/health-innovation-north-east-and-north-cumbria-8313323745" TargetMode="External"/><Relationship Id="rId4" Type="http://schemas.openxmlformats.org/officeDocument/2006/relationships/image" Target="../media/image6.png"/><Relationship Id="rId9" Type="http://schemas.openxmlformats.org/officeDocument/2006/relationships/hyperlink" Target="https://www.linkedin.com/company/hi-nenc"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3149600"/>
            <a:ext cx="13817600" cy="21336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subTitle" idx="4"/>
          </p:nvPr>
        </p:nvSpPr>
        <p:spPr>
          <a:xfrm>
            <a:off x="2438400" y="5689600"/>
            <a:ext cx="11379200" cy="2540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013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41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sz="half" idx="2"/>
          </p:nvPr>
        </p:nvSpPr>
        <p:spPr>
          <a:xfrm>
            <a:off x="812800" y="2336800"/>
            <a:ext cx="707136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336800"/>
            <a:ext cx="7071360"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6" name="Holder 6"/>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4" name="Holder 4"/>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3" name="Holder 3"/>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640000" y="2666667"/>
            <a:ext cx="14976000" cy="1693333"/>
          </a:xfrm>
          <a:prstGeom prst="rect">
            <a:avLst/>
          </a:prstGeom>
        </p:spPr>
        <p:txBody>
          <a:bodyPr anchor="ctr" anchorCtr="0">
            <a:normAutofit/>
          </a:bodyPr>
          <a:lstStyle>
            <a:lvl1pPr algn="ctr">
              <a:defRPr sz="5689">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116306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8861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cial Follow">
    <p:spTree>
      <p:nvGrpSpPr>
        <p:cNvPr id="1" name=""/>
        <p:cNvGrpSpPr/>
        <p:nvPr/>
      </p:nvGrpSpPr>
      <p:grpSpPr>
        <a:xfrm>
          <a:off x="0" y="0"/>
          <a:ext cx="0" cy="0"/>
          <a:chOff x="0" y="0"/>
          <a:chExt cx="0" cy="0"/>
        </a:xfrm>
      </p:grpSpPr>
      <p:sp>
        <p:nvSpPr>
          <p:cNvPr id="2" name="TextBox 1"/>
          <p:cNvSpPr txBox="1"/>
          <p:nvPr userDrawn="1"/>
        </p:nvSpPr>
        <p:spPr>
          <a:xfrm>
            <a:off x="1599276" y="2093001"/>
            <a:ext cx="13697521" cy="4480498"/>
          </a:xfrm>
          <a:prstGeom prst="rect">
            <a:avLst/>
          </a:prstGeom>
          <a:noFill/>
        </p:spPr>
        <p:txBody>
          <a:bodyPr wrap="square" lIns="0" tIns="0" rIns="0" bIns="0" rtlCol="0">
            <a:noAutofit/>
          </a:bodyPr>
          <a:lstStyle/>
          <a:p>
            <a:pPr lvl="0">
              <a:lnSpc>
                <a:spcPct val="150000"/>
              </a:lnSpc>
            </a:pPr>
            <a:r>
              <a:rPr lang="en-US" sz="3200" b="1">
                <a:solidFill>
                  <a:schemeClr val="accent1"/>
                </a:solidFill>
              </a:rPr>
              <a:t>@HI_NENC</a:t>
            </a:r>
          </a:p>
          <a:p>
            <a:pPr lvl="0">
              <a:lnSpc>
                <a:spcPct val="150000"/>
              </a:lnSpc>
            </a:pPr>
            <a:r>
              <a:rPr lang="en-US" sz="3200" b="1">
                <a:solidFill>
                  <a:schemeClr val="accent1"/>
                </a:solidFill>
              </a:rPr>
              <a:t>HINENC</a:t>
            </a:r>
          </a:p>
          <a:p>
            <a:pPr lvl="0">
              <a:lnSpc>
                <a:spcPct val="150000"/>
              </a:lnSpc>
            </a:pPr>
            <a:r>
              <a:rPr lang="en-US" sz="3200" b="1">
                <a:solidFill>
                  <a:schemeClr val="accent1"/>
                </a:solidFill>
              </a:rPr>
              <a:t>hi-</a:t>
            </a:r>
            <a:r>
              <a:rPr lang="en-US" sz="3200" b="1" err="1">
                <a:solidFill>
                  <a:schemeClr val="accent1"/>
                </a:solidFill>
              </a:rPr>
              <a:t>nenc</a:t>
            </a:r>
            <a:endParaRPr lang="en-US" sz="3200" b="1">
              <a:solidFill>
                <a:schemeClr val="accent1"/>
              </a:solidFill>
            </a:endParaRPr>
          </a:p>
          <a:p>
            <a:pPr lvl="0">
              <a:lnSpc>
                <a:spcPct val="150000"/>
              </a:lnSpc>
            </a:pPr>
            <a:r>
              <a:rPr lang="en-US" sz="3200" b="1">
                <a:solidFill>
                  <a:schemeClr val="accent1"/>
                </a:solidFill>
              </a:rPr>
              <a:t>health-innovation-north-east-and-north-</a:t>
            </a:r>
            <a:r>
              <a:rPr lang="en-US" sz="3200" b="1" err="1">
                <a:solidFill>
                  <a:schemeClr val="accent1"/>
                </a:solidFill>
              </a:rPr>
              <a:t>cumbria</a:t>
            </a:r>
            <a:endParaRPr lang="en-US" sz="3200" b="1">
              <a:solidFill>
                <a:schemeClr val="accent1"/>
              </a:solidFill>
            </a:endParaRPr>
          </a:p>
          <a:p>
            <a:pPr lvl="0">
              <a:lnSpc>
                <a:spcPct val="150000"/>
              </a:lnSpc>
            </a:pPr>
            <a:r>
              <a:rPr lang="en-US" sz="3200" b="1">
                <a:solidFill>
                  <a:schemeClr val="accent1"/>
                </a:solidFill>
              </a:rPr>
              <a:t>@HI_NENC</a:t>
            </a:r>
            <a:endParaRPr lang="en-GB" sz="3200" b="1">
              <a:solidFill>
                <a:schemeClr val="accent1"/>
              </a:solidFill>
            </a:endParaRPr>
          </a:p>
          <a:p>
            <a:pPr>
              <a:lnSpc>
                <a:spcPct val="150000"/>
              </a:lnSpc>
            </a:pPr>
            <a:endParaRPr lang="en-GB" sz="3200" b="1">
              <a:solidFill>
                <a:schemeClr val="accent1"/>
              </a:solidFill>
            </a:endParaRP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935" y="2377479"/>
            <a:ext cx="369472" cy="3694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137" y="3141979"/>
            <a:ext cx="229072" cy="459788"/>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630" y="3996795"/>
            <a:ext cx="362084" cy="402316"/>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630" y="4794139"/>
            <a:ext cx="362084" cy="459788"/>
          </a:xfrm>
          <a:prstGeom prst="rect">
            <a:avLst/>
          </a:prstGeom>
        </p:spPr>
      </p:pic>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1989" y="5648953"/>
            <a:ext cx="443367" cy="344841"/>
          </a:xfrm>
          <a:prstGeom prst="rect">
            <a:avLst/>
          </a:prstGeom>
        </p:spPr>
      </p:pic>
      <p:sp>
        <p:nvSpPr>
          <p:cNvPr id="9" name="TextBox 8"/>
          <p:cNvSpPr txBox="1"/>
          <p:nvPr userDrawn="1"/>
        </p:nvSpPr>
        <p:spPr>
          <a:xfrm>
            <a:off x="960001" y="533335"/>
            <a:ext cx="9600271" cy="875496"/>
          </a:xfrm>
          <a:prstGeom prst="rect">
            <a:avLst/>
          </a:prstGeom>
          <a:noFill/>
        </p:spPr>
        <p:txBody>
          <a:bodyPr wrap="square" lIns="0" tIns="0" rIns="0" bIns="0" rtlCol="0">
            <a:spAutoFit/>
          </a:bodyPr>
          <a:lstStyle/>
          <a:p>
            <a:r>
              <a:rPr lang="en-US" sz="5689" b="1">
                <a:solidFill>
                  <a:schemeClr val="accent1"/>
                </a:solidFill>
                <a:latin typeface="+mj-lt"/>
              </a:rPr>
              <a:t>Follow us on…</a:t>
            </a:r>
            <a:endParaRPr lang="en-GB" sz="5689" b="1">
              <a:solidFill>
                <a:schemeClr val="accent1"/>
              </a:solidFill>
              <a:latin typeface="+mj-lt"/>
            </a:endParaRPr>
          </a:p>
        </p:txBody>
      </p:sp>
      <p:sp>
        <p:nvSpPr>
          <p:cNvPr id="16" name="Rectangle 15">
            <a:hlinkClick r:id="rId7"/>
          </p:cNvPr>
          <p:cNvSpPr/>
          <p:nvPr userDrawn="1"/>
        </p:nvSpPr>
        <p:spPr>
          <a:xfrm>
            <a:off x="865336" y="227085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9" name="Rectangle 18">
            <a:hlinkClick r:id="rId8"/>
          </p:cNvPr>
          <p:cNvSpPr/>
          <p:nvPr userDrawn="1"/>
        </p:nvSpPr>
        <p:spPr>
          <a:xfrm>
            <a:off x="865336" y="5542334"/>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0" name="Rectangle 19">
            <a:hlinkClick r:id="rId9"/>
          </p:cNvPr>
          <p:cNvSpPr/>
          <p:nvPr userDrawn="1"/>
        </p:nvSpPr>
        <p:spPr>
          <a:xfrm>
            <a:off x="865336" y="3906596"/>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1" name="Rectangle 20">
            <a:hlinkClick r:id="rId10"/>
          </p:cNvPr>
          <p:cNvSpPr/>
          <p:nvPr userDrawn="1"/>
        </p:nvSpPr>
        <p:spPr>
          <a:xfrm>
            <a:off x="865340" y="4724464"/>
            <a:ext cx="9433057"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2" name="Rectangle 21">
            <a:hlinkClick r:id="rId11"/>
          </p:cNvPr>
          <p:cNvSpPr/>
          <p:nvPr userDrawn="1"/>
        </p:nvSpPr>
        <p:spPr>
          <a:xfrm>
            <a:off x="865336" y="308872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Tree>
    <p:extLst>
      <p:ext uri="{BB962C8B-B14F-4D97-AF65-F5344CB8AC3E}">
        <p14:creationId xmlns:p14="http://schemas.microsoft.com/office/powerpoint/2010/main" val="3598736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12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3.png"/><Relationship Id="rId4" Type="http://schemas.openxmlformats.org/officeDocument/2006/relationships/slideLayout" Target="../slideLayouts/slideLayout9.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3300" y="504423"/>
            <a:ext cx="7021830" cy="7112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a:xfrm>
            <a:off x="812800" y="2336800"/>
            <a:ext cx="1463040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76300" y="9555764"/>
            <a:ext cx="3503295" cy="208279"/>
          </a:xfrm>
          <a:prstGeom prst="rect">
            <a:avLst/>
          </a:prstGeom>
        </p:spPr>
        <p:txBody>
          <a:bodyPr wrap="square" lIns="0" tIns="0" rIns="0" bIns="0">
            <a:spAutoFit/>
          </a:bodyPr>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a:xfrm>
            <a:off x="12213281" y="8946825"/>
            <a:ext cx="2839084" cy="785495"/>
          </a:xfrm>
          <a:prstGeom prst="rect">
            <a:avLst/>
          </a:prstGeom>
        </p:spPr>
        <p:txBody>
          <a:bodyPr wrap="square" lIns="0" tIns="0" rIns="0" bIns="0">
            <a:spAutoFit/>
          </a:bodyPr>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a:xfrm>
            <a:off x="11704320" y="9448800"/>
            <a:ext cx="3738880"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screenshot of a cellphone&#10;&#10;Description automatically generated">
            <a:extLst>
              <a:ext uri="{FF2B5EF4-FFF2-40B4-BE49-F238E27FC236}">
                <a16:creationId xmlns:a16="http://schemas.microsoft.com/office/drawing/2014/main" id="{5BFE3600-0FDE-8CD9-DD12-4A03B1C91DCD}"/>
              </a:ext>
            </a:extLst>
          </p:cNvPr>
          <p:cNvPicPr>
            <a:picLocks noChangeAspect="1"/>
          </p:cNvPicPr>
          <p:nvPr userDrawn="1"/>
        </p:nvPicPr>
        <p:blipFill rotWithShape="1">
          <a:blip r:embed="rId8">
            <a:alphaModFix amt="9000"/>
            <a:extLst>
              <a:ext uri="{28A0092B-C50C-407E-A947-70E740481C1C}">
                <a14:useLocalDpi xmlns:a14="http://schemas.microsoft.com/office/drawing/2010/main" val="0"/>
              </a:ext>
            </a:extLst>
          </a:blip>
          <a:srcRect t="18741" r="17222" b="20871"/>
          <a:stretch/>
        </p:blipFill>
        <p:spPr>
          <a:xfrm>
            <a:off x="7398645" y="0"/>
            <a:ext cx="8857356" cy="10160000"/>
          </a:xfrm>
          <a:prstGeom prst="rect">
            <a:avLst/>
          </a:prstGeom>
        </p:spPr>
      </p:pic>
      <p:sp>
        <p:nvSpPr>
          <p:cNvPr id="2"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A black and green text&#10;&#10;Description automatically generated with medium confidence">
            <a:extLst>
              <a:ext uri="{FF2B5EF4-FFF2-40B4-BE49-F238E27FC236}">
                <a16:creationId xmlns:a16="http://schemas.microsoft.com/office/drawing/2014/main" id="{AA655B07-CFB9-7DCF-3F1A-3FC6AAC76CC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6333" y="9160128"/>
            <a:ext cx="3289499" cy="784117"/>
          </a:xfrm>
          <a:prstGeom prst="rect">
            <a:avLst/>
          </a:prstGeom>
        </p:spPr>
      </p:pic>
      <p:pic>
        <p:nvPicPr>
          <p:cNvPr id="7" name="Picture 6" descr="A black background with white text and blue and white letters&#10;&#10;Description automatically generated">
            <a:extLst>
              <a:ext uri="{FF2B5EF4-FFF2-40B4-BE49-F238E27FC236}">
                <a16:creationId xmlns:a16="http://schemas.microsoft.com/office/drawing/2014/main" id="{B4FBAFF5-D3E5-C48C-0455-C4E4DC8D3E5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074406" y="8796541"/>
            <a:ext cx="1885261" cy="1147704"/>
          </a:xfrm>
          <a:prstGeom prst="rect">
            <a:avLst/>
          </a:prstGeom>
        </p:spPr>
      </p:pic>
    </p:spTree>
    <p:extLst>
      <p:ext uri="{BB962C8B-B14F-4D97-AF65-F5344CB8AC3E}">
        <p14:creationId xmlns:p14="http://schemas.microsoft.com/office/powerpoint/2010/main" val="174243292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l" defTabSz="1625519" rtl="0" eaLnBrk="1" latinLnBrk="0" hangingPunct="1">
        <a:spcBef>
          <a:spcPct val="0"/>
        </a:spcBef>
        <a:buNone/>
        <a:defRPr sz="5689" b="1" kern="1200">
          <a:solidFill>
            <a:schemeClr val="accent1"/>
          </a:solidFill>
          <a:latin typeface="+mj-lt"/>
          <a:ea typeface="+mj-ea"/>
          <a:cs typeface="+mj-cs"/>
        </a:defRPr>
      </a:lvl1pPr>
    </p:titleStyle>
    <p:bodyStyle>
      <a:lvl1pPr marL="609570" indent="-609570" algn="l" defTabSz="1625519" rtl="0" eaLnBrk="1" latinLnBrk="0" hangingPunct="1">
        <a:spcBef>
          <a:spcPct val="20000"/>
        </a:spcBef>
        <a:buClr>
          <a:schemeClr val="tx2"/>
        </a:buClr>
        <a:buFont typeface="Arial" pitchFamily="34" charset="0"/>
        <a:buChar char="•"/>
        <a:defRPr sz="4977" kern="1200">
          <a:solidFill>
            <a:schemeClr val="tx1"/>
          </a:solidFill>
          <a:latin typeface="+mn-lt"/>
          <a:ea typeface="+mn-ea"/>
          <a:cs typeface="+mn-cs"/>
        </a:defRPr>
      </a:lvl1pPr>
      <a:lvl2pPr marL="1320734" indent="-507974" algn="l" defTabSz="1625519" rtl="0" eaLnBrk="1" latinLnBrk="0" hangingPunct="1">
        <a:spcBef>
          <a:spcPct val="20000"/>
        </a:spcBef>
        <a:buClr>
          <a:schemeClr val="tx2"/>
        </a:buClr>
        <a:buFont typeface="Arial" pitchFamily="34" charset="0"/>
        <a:buChar char="–"/>
        <a:defRPr sz="3556" kern="1200">
          <a:solidFill>
            <a:schemeClr val="tx1"/>
          </a:solidFill>
          <a:latin typeface="+mn-lt"/>
          <a:ea typeface="+mn-ea"/>
          <a:cs typeface="+mn-cs"/>
        </a:defRPr>
      </a:lvl2pPr>
      <a:lvl3pPr marL="2031899"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3pPr>
      <a:lvl4pPr marL="2844658" indent="-406379" algn="l" defTabSz="1625519" rtl="0" eaLnBrk="1" latinLnBrk="0" hangingPunct="1">
        <a:spcBef>
          <a:spcPct val="20000"/>
        </a:spcBef>
        <a:buClr>
          <a:schemeClr val="tx2"/>
        </a:buClr>
        <a:buFont typeface="Arial" pitchFamily="34" charset="0"/>
        <a:buChar char="–"/>
        <a:defRPr sz="2844" kern="1200">
          <a:solidFill>
            <a:schemeClr val="tx1"/>
          </a:solidFill>
          <a:latin typeface="+mn-lt"/>
          <a:ea typeface="+mn-ea"/>
          <a:cs typeface="+mn-cs"/>
        </a:defRPr>
      </a:lvl4pPr>
      <a:lvl5pPr marL="3657417"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5pPr>
      <a:lvl6pPr marL="447017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293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569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454"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DFFAC879-1FAD-6404-81B8-B787838A8B79}"/>
              </a:ext>
            </a:extLst>
          </p:cNvPr>
          <p:cNvSpPr/>
          <p:nvPr/>
        </p:nvSpPr>
        <p:spPr>
          <a:xfrm>
            <a:off x="200516" y="1398445"/>
            <a:ext cx="16256001" cy="8309927"/>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object 3"/>
          <p:cNvSpPr/>
          <p:nvPr/>
        </p:nvSpPr>
        <p:spPr>
          <a:xfrm>
            <a:off x="259207" y="2639131"/>
            <a:ext cx="7868793" cy="2047202"/>
          </a:xfrm>
          <a:custGeom>
            <a:avLst/>
            <a:gdLst/>
            <a:ahLst/>
            <a:cxnLst/>
            <a:rect l="l" t="t" r="r" b="b"/>
            <a:pathLst>
              <a:path w="7112000" h="2986404">
                <a:moveTo>
                  <a:pt x="7112000" y="0"/>
                </a:moveTo>
                <a:lnTo>
                  <a:pt x="0" y="0"/>
                </a:lnTo>
                <a:lnTo>
                  <a:pt x="0" y="2985998"/>
                </a:lnTo>
                <a:lnTo>
                  <a:pt x="7112000" y="2985998"/>
                </a:lnTo>
                <a:lnTo>
                  <a:pt x="7112000" y="0"/>
                </a:lnTo>
                <a:close/>
              </a:path>
            </a:pathLst>
          </a:custGeom>
          <a:solidFill>
            <a:srgbClr val="FFFFFF"/>
          </a:solidFill>
        </p:spPr>
        <p:txBody>
          <a:bodyPr wrap="square" lIns="0" tIns="0" rIns="0" bIns="0" rtlCol="0"/>
          <a:lstStyle/>
          <a:p>
            <a:endParaRPr/>
          </a:p>
        </p:txBody>
      </p:sp>
      <p:sp>
        <p:nvSpPr>
          <p:cNvPr id="5" name="object 5"/>
          <p:cNvSpPr/>
          <p:nvPr/>
        </p:nvSpPr>
        <p:spPr>
          <a:xfrm flipV="1">
            <a:off x="408250" y="2489200"/>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sp>
        <p:nvSpPr>
          <p:cNvPr id="7" name="object 7"/>
          <p:cNvSpPr txBox="1"/>
          <p:nvPr/>
        </p:nvSpPr>
        <p:spPr>
          <a:xfrm>
            <a:off x="8204199" y="2635965"/>
            <a:ext cx="8043259" cy="3805465"/>
          </a:xfrm>
          <a:prstGeom prst="rect">
            <a:avLst/>
          </a:prstGeom>
          <a:solidFill>
            <a:srgbClr val="FFFFFF"/>
          </a:solidFill>
        </p:spPr>
        <p:txBody>
          <a:bodyPr vert="horz" wrap="square" lIns="72000" tIns="151765" rIns="72000" bIns="0" rtlCol="0" anchor="t">
            <a:spAutoFit/>
          </a:bodyPr>
          <a:lstStyle/>
          <a:p>
            <a:pPr marL="12700" algn="just">
              <a:spcBef>
                <a:spcPts val="300"/>
              </a:spcBef>
            </a:pPr>
            <a:r>
              <a:rPr lang="en-GB" sz="1400" b="1" spc="-10" dirty="0">
                <a:solidFill>
                  <a:srgbClr val="005EB8"/>
                </a:solidFill>
                <a:latin typeface="Arial" panose="020B0604020202020204" pitchFamily="34" charset="0"/>
                <a:cs typeface="Arial" panose="020B0604020202020204" pitchFamily="34" charset="0"/>
              </a:rPr>
              <a:t>What was the outcome of the intervention?</a:t>
            </a:r>
          </a:p>
          <a:p>
            <a:pPr>
              <a:lnSpc>
                <a:spcPct val="115000"/>
              </a:lnSpc>
              <a:spcAft>
                <a:spcPts val="800"/>
              </a:spcAft>
              <a:buNone/>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On evaluation there was not a significant change between the pre-ALS data and post-ALS data with regards to ACB score or </a:t>
            </a:r>
            <a:r>
              <a:rPr lang="en-GB" sz="1050" spc="-10" dirty="0">
                <a:effectLst/>
                <a:latin typeface="Arial" panose="020B0604020202020204" pitchFamily="34" charset="0"/>
                <a:ea typeface="Aptos" panose="020B0004020202020204" pitchFamily="34" charset="0"/>
              </a:rPr>
              <a:t>percentage of patients prescribed 2 or more unique medicines likely to cause kidney injury</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the aim of the project. </a:t>
            </a:r>
            <a:r>
              <a:rPr lang="en-GB" sz="1050" kern="100" dirty="0">
                <a:latin typeface="Arial" panose="020B0604020202020204" pitchFamily="34" charset="0"/>
                <a:ea typeface="Aptos" panose="020B0004020202020204" pitchFamily="34" charset="0"/>
                <a:cs typeface="Times New Roman" panose="02020603050405020304" pitchFamily="18" charset="0"/>
              </a:rPr>
              <a:t>3</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of patients in both the pre-ALS group and post-ALS group had their ACB score reduced. However, this is likely due to the reporting methodology, as ACB scores were grouped 0-3, 4-6, 7-9 and 10+, and therefore 1 step changes within the groups were not shown. Had actual ACB scores been noted, the result would have been reflected in the data and is something that can be amended in the future when using this methodology. It is known however, that any dose reduction in higher scoring ACB medication results in a lowering of clinical risk, despite not affecting overall ACB scores. For example, </a:t>
            </a:r>
            <a:r>
              <a:rPr lang="en-GB" sz="1050" kern="100" dirty="0">
                <a:latin typeface="Arial" panose="020B0604020202020204" pitchFamily="34" charset="0"/>
                <a:ea typeface="Aptos" panose="020B0004020202020204" pitchFamily="34" charset="0"/>
                <a:cs typeface="Times New Roman" panose="02020603050405020304" pitchFamily="18" charset="0"/>
              </a:rPr>
              <a:t>the</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patient who had their dose of Amitripty</a:t>
            </a:r>
            <a:r>
              <a:rPr lang="en-GB" sz="1050" kern="100" dirty="0">
                <a:latin typeface="Arial" panose="020B0604020202020204" pitchFamily="34" charset="0"/>
                <a:ea typeface="Aptos" panose="020B0004020202020204" pitchFamily="34" charset="0"/>
                <a:cs typeface="Times New Roman" panose="02020603050405020304" pitchFamily="18" charset="0"/>
              </a:rPr>
              <a:t>line</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reduced, although their ACB score remained 4-6, their risk of harm had been reduced. The data shows that over 38/39% (pre/post ALS) of patients that had potential for change (those who accepted a change to medication) had a medication with an ACB score of 2 or 3 reduced/stopped, but only </a:t>
            </a:r>
            <a:r>
              <a:rPr lang="en-GB" sz="1050" kern="100" dirty="0">
                <a:latin typeface="Arial" panose="020B0604020202020204" pitchFamily="34" charset="0"/>
                <a:ea typeface="Aptos" panose="020B0004020202020204" pitchFamily="34" charset="0"/>
                <a:cs typeface="Times New Roman" panose="02020603050405020304" pitchFamily="18" charset="0"/>
              </a:rPr>
              <a:t>5</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/3% showed a change in overall ACB score. </a:t>
            </a:r>
          </a:p>
          <a:p>
            <a:pPr>
              <a:lnSpc>
                <a:spcPct val="115000"/>
              </a:lnSpc>
              <a:spcAft>
                <a:spcPts val="800"/>
              </a:spcAft>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Throughout the HIEM delivery of the local ALS training, attendees were asked on their levels of confidence in undertaking SMRs. At the start of the training only 8% of delegates reported feeling ‘very’ confident, with 8% reporting ‘not at all,’ but when asked again at the end of the training, 47% reported feeling ‘very’ confident and no one reported feeling ‘not at all’ confident. Although this targeted approach pilot study focussed on a group of patients stratified via their ACB score</a:t>
            </a:r>
            <a:r>
              <a:rPr lang="en-GB" sz="1050" kern="100" dirty="0">
                <a:latin typeface="Arial" panose="020B0604020202020204" pitchFamily="34" charset="0"/>
                <a:ea typeface="Aptos" panose="020B0004020202020204" pitchFamily="34" charset="0"/>
                <a:cs typeface="Times New Roman" panose="02020603050405020304" pitchFamily="18" charset="0"/>
              </a:rPr>
              <a:t>s or number of medicines associated with kidney damage</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a secondary outcome was a clear change in the confidence of clinicians to deprescribe medications not connected to these </a:t>
            </a:r>
            <a:r>
              <a:rPr lang="en-GB" sz="1050" kern="100">
                <a:effectLst/>
                <a:latin typeface="Arial" panose="020B0604020202020204" pitchFamily="34" charset="0"/>
                <a:ea typeface="Aptos" panose="020B0004020202020204" pitchFamily="34" charset="0"/>
                <a:cs typeface="Times New Roman" panose="02020603050405020304" pitchFamily="18" charset="0"/>
              </a:rPr>
              <a:t>comparators. </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On analysis, before completing the ALS only 36% of medications stopped or having dosage reduced were not related to the selected comparators, whereas after the ALS training, this number rose to 64%. This highlights the impact in confidence </a:t>
            </a:r>
            <a:r>
              <a:rPr lang="en-GB" sz="1050" kern="100" dirty="0">
                <a:latin typeface="Arial" panose="020B0604020202020204" pitchFamily="34" charset="0"/>
                <a:ea typeface="Aptos" panose="020B0004020202020204" pitchFamily="34" charset="0"/>
                <a:cs typeface="Times New Roman" panose="02020603050405020304" pitchFamily="18" charset="0"/>
              </a:rPr>
              <a:t>of the clinicians in deprescribing other medicines.</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105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13"/>
          <p:cNvSpPr/>
          <p:nvPr/>
        </p:nvSpPr>
        <p:spPr>
          <a:xfrm>
            <a:off x="8204199" y="6515400"/>
            <a:ext cx="4059528" cy="2872005"/>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FFFFF"/>
          </a:solidFill>
        </p:spPr>
        <p:txBody>
          <a:bodyPr wrap="square" lIns="0" tIns="0" rIns="0" bIns="0" rtlCol="0"/>
          <a:lstStyle/>
          <a:p>
            <a:endParaRPr/>
          </a:p>
        </p:txBody>
      </p:sp>
      <p:sp>
        <p:nvSpPr>
          <p:cNvPr id="34" name="object 34"/>
          <p:cNvSpPr/>
          <p:nvPr/>
        </p:nvSpPr>
        <p:spPr>
          <a:xfrm>
            <a:off x="269329" y="4776926"/>
            <a:ext cx="4199340" cy="4646474"/>
          </a:xfrm>
          <a:custGeom>
            <a:avLst/>
            <a:gdLst/>
            <a:ahLst/>
            <a:cxnLst/>
            <a:rect l="l" t="t" r="r" b="b"/>
            <a:pathLst>
              <a:path w="3429000" h="3695700">
                <a:moveTo>
                  <a:pt x="3429000" y="0"/>
                </a:moveTo>
                <a:lnTo>
                  <a:pt x="0" y="0"/>
                </a:lnTo>
                <a:lnTo>
                  <a:pt x="0" y="3695700"/>
                </a:lnTo>
                <a:lnTo>
                  <a:pt x="3429000" y="3695700"/>
                </a:lnTo>
                <a:lnTo>
                  <a:pt x="3429000" y="0"/>
                </a:lnTo>
                <a:close/>
              </a:path>
            </a:pathLst>
          </a:custGeom>
          <a:solidFill>
            <a:srgbClr val="D4E5E2"/>
          </a:solidFill>
        </p:spPr>
        <p:txBody>
          <a:bodyPr wrap="square" lIns="72000" tIns="144000" rIns="72000" bIns="72000" rtlCol="0"/>
          <a:lstStyle/>
          <a:p>
            <a:pPr marL="12700" algn="just">
              <a:spcBef>
                <a:spcPts val="300"/>
              </a:spcBef>
            </a:pPr>
            <a:r>
              <a:rPr lang="en-GB" b="1" spc="-10" dirty="0">
                <a:solidFill>
                  <a:srgbClr val="005EB8"/>
                </a:solidFill>
                <a:latin typeface="Arial" panose="020B0604020202020204" pitchFamily="34" charset="0"/>
                <a:cs typeface="Arial" panose="020B0604020202020204" pitchFamily="34" charset="0"/>
              </a:rPr>
              <a:t>What was the intervention?</a:t>
            </a:r>
          </a:p>
          <a:p>
            <a:pPr>
              <a:lnSpc>
                <a:spcPct val="110000"/>
              </a:lnSpc>
              <a:spcAft>
                <a:spcPts val="600"/>
              </a:spcAft>
              <a:buNone/>
            </a:pPr>
            <a:r>
              <a:rPr lang="en-GB" sz="1050" spc="-10" dirty="0">
                <a:latin typeface="Arial" panose="020B0604020202020204" pitchFamily="34" charset="0"/>
                <a:ea typeface="Arial" panose="020B0604020202020204" pitchFamily="34" charset="0"/>
                <a:cs typeface="Arial" panose="020B0604020202020204" pitchFamily="34" charset="0"/>
              </a:rPr>
              <a:t>City South</a:t>
            </a:r>
            <a:r>
              <a:rPr lang="en-GB" sz="1050" spc="-10" dirty="0">
                <a:effectLst/>
                <a:latin typeface="Arial" panose="020B0604020202020204" pitchFamily="34" charset="0"/>
                <a:ea typeface="Arial" panose="020B0604020202020204" pitchFamily="34" charset="0"/>
                <a:cs typeface="Arial" panose="020B0604020202020204" pitchFamily="34" charset="0"/>
              </a:rPr>
              <a:t> PCN has 3 GP practices and serves a patient population of </a:t>
            </a:r>
            <a:r>
              <a:rPr lang="en-GB" sz="1050" spc="-10" dirty="0">
                <a:latin typeface="Arial" panose="020B0604020202020204" pitchFamily="34" charset="0"/>
                <a:ea typeface="Arial" panose="020B0604020202020204" pitchFamily="34" charset="0"/>
                <a:cs typeface="Arial" panose="020B0604020202020204" pitchFamily="34" charset="0"/>
              </a:rPr>
              <a:t>3</a:t>
            </a:r>
            <a:r>
              <a:rPr lang="en-GB" sz="1050" spc="-10" dirty="0">
                <a:effectLst/>
                <a:latin typeface="Arial" panose="020B0604020202020204" pitchFamily="34" charset="0"/>
                <a:ea typeface="Arial" panose="020B0604020202020204" pitchFamily="34" charset="0"/>
                <a:cs typeface="Arial" panose="020B0604020202020204" pitchFamily="34" charset="0"/>
              </a:rPr>
              <a:t>7,000. There is a higher proportion of older adults and the elderly, and BME groups form 32% of the population. SMRs are regularly conducted by both GPs and pharmacists </a:t>
            </a:r>
            <a:r>
              <a:rPr lang="en-GB" sz="1050" spc="-10" dirty="0">
                <a:latin typeface="Arial" panose="020B0604020202020204" pitchFamily="34" charset="0"/>
                <a:ea typeface="Arial" panose="020B0604020202020204" pitchFamily="34" charset="0"/>
                <a:cs typeface="Arial" panose="020B0604020202020204" pitchFamily="34" charset="0"/>
              </a:rPr>
              <a:t>within</a:t>
            </a:r>
            <a:r>
              <a:rPr lang="en-GB" sz="1050" spc="-10" dirty="0">
                <a:effectLst/>
                <a:latin typeface="Arial" panose="020B0604020202020204" pitchFamily="34" charset="0"/>
                <a:ea typeface="Arial" panose="020B0604020202020204" pitchFamily="34" charset="0"/>
                <a:cs typeface="Arial" panose="020B0604020202020204" pitchFamily="34" charset="0"/>
              </a:rPr>
              <a:t> City South, but for this intervention 2 experienced pharmacists were chosen. </a:t>
            </a: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For this study, </a:t>
            </a:r>
            <a:r>
              <a:rPr lang="en-GB" sz="1050" spc="-10" dirty="0">
                <a:effectLst/>
                <a:latin typeface="Arial" panose="020B0604020202020204" pitchFamily="34" charset="0"/>
                <a:ea typeface="Aptos" panose="020B0004020202020204" pitchFamily="34" charset="0"/>
              </a:rPr>
              <a:t>City South PCN chose 2 comparators: the percentage of patients prescribed 2 or more medicines with moderate to high Anticholinergic burden (ACB), and the percentage of patients prescribed 2 or more unique medicines likely to cause kidney injury. These comparators were chosen as City South are the fourth worst performing PCN in the county for ACB (8.48% v ICB average of 7.32%) and had already been working on Kidney injury medicines. </a:t>
            </a: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For a period of 3 weeks, after undertaking a SMR, </a:t>
            </a:r>
            <a:r>
              <a:rPr lang="en-GB" sz="1050" spc="-10" dirty="0">
                <a:latin typeface="Arial" panose="020B0604020202020204" pitchFamily="34" charset="0"/>
                <a:ea typeface="Arial" panose="020B0604020202020204" pitchFamily="34" charset="0"/>
                <a:cs typeface="Arial" panose="020B0604020202020204" pitchFamily="34" charset="0"/>
              </a:rPr>
              <a:t>the </a:t>
            </a:r>
            <a:r>
              <a:rPr lang="en-GB" sz="1050" spc="-10" dirty="0">
                <a:effectLst/>
                <a:latin typeface="Arial" panose="020B0604020202020204" pitchFamily="34" charset="0"/>
                <a:ea typeface="Arial" panose="020B0604020202020204" pitchFamily="34" charset="0"/>
                <a:cs typeface="Arial" panose="020B0604020202020204" pitchFamily="34" charset="0"/>
              </a:rPr>
              <a:t>pharmacists  completed a MS Form providing baseline data about the outcomes of SMRs. The clinicians then completed the ALS training delivered by HIEM and a further 3 weeks of SMR data was collected on a similar patient caseload via the same MS Form.</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0000"/>
              </a:lnSpc>
              <a:spcAft>
                <a:spcPts val="600"/>
              </a:spcAft>
            </a:pPr>
            <a:r>
              <a:rPr lang="en-GB" sz="1050" spc="-10" dirty="0">
                <a:effectLst/>
                <a:latin typeface="Arial" panose="020B0604020202020204" pitchFamily="34" charset="0"/>
                <a:ea typeface="Arial" panose="020B0604020202020204" pitchFamily="34" charset="0"/>
                <a:cs typeface="Arial" panose="020B0604020202020204" pitchFamily="34" charset="0"/>
              </a:rPr>
              <a:t>Overall, </a:t>
            </a:r>
            <a:r>
              <a:rPr lang="en-GB" sz="1050" spc="-10" dirty="0">
                <a:latin typeface="Arial" panose="020B0604020202020204" pitchFamily="34" charset="0"/>
                <a:ea typeface="Arial" panose="020B0604020202020204" pitchFamily="34" charset="0"/>
                <a:cs typeface="Arial" panose="020B0604020202020204" pitchFamily="34" charset="0"/>
              </a:rPr>
              <a:t>89</a:t>
            </a:r>
            <a:r>
              <a:rPr lang="en-GB" sz="1050" spc="-10" dirty="0">
                <a:effectLst/>
                <a:latin typeface="Arial" panose="020B0604020202020204" pitchFamily="34" charset="0"/>
                <a:ea typeface="Arial" panose="020B0604020202020204" pitchFamily="34" charset="0"/>
                <a:cs typeface="Arial" panose="020B0604020202020204" pitchFamily="34" charset="0"/>
              </a:rPr>
              <a:t> SMRs were completed across the 6-week data collection periods, 58 in the pre-ALS timeframe and </a:t>
            </a:r>
            <a:r>
              <a:rPr lang="en-GB" sz="1050" spc="-10" dirty="0">
                <a:latin typeface="Arial" panose="020B0604020202020204" pitchFamily="34" charset="0"/>
                <a:ea typeface="Arial" panose="020B0604020202020204" pitchFamily="34" charset="0"/>
                <a:cs typeface="Arial" panose="020B0604020202020204" pitchFamily="34" charset="0"/>
              </a:rPr>
              <a:t>31</a:t>
            </a:r>
            <a:r>
              <a:rPr lang="en-GB" sz="1050" spc="-10" dirty="0">
                <a:effectLst/>
                <a:latin typeface="Arial" panose="020B0604020202020204" pitchFamily="34" charset="0"/>
                <a:ea typeface="Arial" panose="020B0604020202020204" pitchFamily="34" charset="0"/>
                <a:cs typeface="Arial" panose="020B0604020202020204" pitchFamily="34" charset="0"/>
              </a:rPr>
              <a:t> in the post-ALS timeframe. Although not ideal, this discrepancy can be attributed to the nature of clinical work, with annual leave, sickness and other clinical commitments all having the potential to limit SMR numbers. </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87" name="Rectangle 6">
            <a:extLst>
              <a:ext uri="{FF2B5EF4-FFF2-40B4-BE49-F238E27FC236}">
                <a16:creationId xmlns:a16="http://schemas.microsoft.com/office/drawing/2014/main" id="{6F7F8F23-0129-25B9-6120-C4B17261FABC}"/>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37A6D042-C7F4-E9F3-3B31-F3DFA690B33C}"/>
              </a:ext>
            </a:extLst>
          </p:cNvPr>
          <p:cNvSpPr/>
          <p:nvPr/>
        </p:nvSpPr>
        <p:spPr>
          <a:xfrm>
            <a:off x="11325557" y="9800590"/>
            <a:ext cx="4921901" cy="359410"/>
          </a:xfrm>
          <a:prstGeom prst="rect">
            <a:avLst/>
          </a:prstGeom>
          <a:solidFill>
            <a:srgbClr val="78BE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1" name="object 8">
            <a:extLst>
              <a:ext uri="{FF2B5EF4-FFF2-40B4-BE49-F238E27FC236}">
                <a16:creationId xmlns:a16="http://schemas.microsoft.com/office/drawing/2014/main" id="{809F8D77-9CD7-2530-B8CC-C9850C0E13EB}"/>
              </a:ext>
            </a:extLst>
          </p:cNvPr>
          <p:cNvSpPr txBox="1">
            <a:spLocks/>
          </p:cNvSpPr>
          <p:nvPr/>
        </p:nvSpPr>
        <p:spPr>
          <a:xfrm>
            <a:off x="3861314" y="1368380"/>
            <a:ext cx="9715993" cy="1120820"/>
          </a:xfrm>
          <a:prstGeom prst="rect">
            <a:avLst/>
          </a:prstGeom>
        </p:spPr>
        <p:txBody>
          <a:bodyPr vert="horz" wrap="square" lIns="0" tIns="12700" rIns="0" bIns="0" rtlCol="0">
            <a:spAutoFit/>
          </a:bodyPr>
          <a:lstStyle>
            <a:lvl1pPr>
              <a:defRPr sz="4500" b="1" i="0">
                <a:solidFill>
                  <a:schemeClr val="bg1"/>
                </a:solidFill>
                <a:latin typeface="ARS Maquette Pro"/>
                <a:ea typeface="+mj-ea"/>
                <a:cs typeface="ARS Maquette Pro"/>
              </a:defRPr>
            </a:lvl1pPr>
          </a:lstStyle>
          <a:p>
            <a:pPr marL="12700">
              <a:spcBef>
                <a:spcPts val="100"/>
              </a:spcBef>
            </a:pPr>
            <a:r>
              <a:rPr lang="en-GB" sz="3600" spc="-130" dirty="0">
                <a:latin typeface="Arial" panose="020B0604020202020204" pitchFamily="34" charset="0"/>
                <a:cs typeface="Arial" panose="020B0604020202020204" pitchFamily="34" charset="0"/>
              </a:rPr>
              <a:t>Targeted approach to Prescribing Change :  City South PCN</a:t>
            </a:r>
            <a:endParaRPr lang="en-GB" sz="3600" spc="-120" dirty="0">
              <a:latin typeface="Arial" panose="020B0604020202020204" pitchFamily="34" charset="0"/>
              <a:cs typeface="Arial" panose="020B0604020202020204" pitchFamily="34" charset="0"/>
            </a:endParaRPr>
          </a:p>
        </p:txBody>
      </p:sp>
      <p:sp>
        <p:nvSpPr>
          <p:cNvPr id="92" name="object 23">
            <a:extLst>
              <a:ext uri="{FF2B5EF4-FFF2-40B4-BE49-F238E27FC236}">
                <a16:creationId xmlns:a16="http://schemas.microsoft.com/office/drawing/2014/main" id="{011B87A0-8457-84A1-4A95-41FE5AEBC5D3}"/>
              </a:ext>
            </a:extLst>
          </p:cNvPr>
          <p:cNvSpPr txBox="1"/>
          <p:nvPr/>
        </p:nvSpPr>
        <p:spPr>
          <a:xfrm>
            <a:off x="361509" y="2588863"/>
            <a:ext cx="7690293" cy="2271648"/>
          </a:xfrm>
          <a:prstGeom prst="rect">
            <a:avLst/>
          </a:prstGeom>
        </p:spPr>
        <p:txBody>
          <a:bodyPr vert="horz" wrap="square" lIns="0" tIns="93980" rIns="0" bIns="0" rtlCol="0" anchor="t">
            <a:spAutoFit/>
          </a:bodyPr>
          <a:lstStyle/>
          <a:p>
            <a:pPr marL="12700">
              <a:spcBef>
                <a:spcPts val="300"/>
              </a:spcBef>
            </a:pPr>
            <a:r>
              <a:rPr lang="en-GB" sz="1400" b="1" dirty="0">
                <a:solidFill>
                  <a:srgbClr val="005EB8"/>
                </a:solidFill>
                <a:latin typeface="Arial"/>
                <a:cs typeface="Arial"/>
              </a:rPr>
              <a:t>Innovation summary</a:t>
            </a:r>
            <a:endParaRPr lang="en-GB" sz="1400" b="1" spc="-10" dirty="0">
              <a:solidFill>
                <a:srgbClr val="005EB8"/>
              </a:solidFill>
              <a:latin typeface="Arial" panose="020B0604020202020204" pitchFamily="34" charset="0"/>
              <a:cs typeface="Arial" panose="020B0604020202020204" pitchFamily="34" charset="0"/>
            </a:endParaRP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Medicines are meant to help patients, but they can cause harm. In January 2025 over 1.1 million people received 10 or more medicines. These people are 3 times more likely to suffer harm and be admitted to hospital due to adverse drug reactions. This adds preventable costs to the healthcare system and reduces quality of care.</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Bespoke Action Learning Set (ALS) training was developed by Health Innovation Wessex aiming to increase clinician confidence in undertaking structured medication reviews (SMRs) with patients. These reviews are aimed at optimising medications, ensuring that patients take the fewest number of medications to receive optimal impacts and reduce any side effects and any potential adverse drug reactions. This training was rolled out as part of the national ‘Polypharmacy: Getting the balance right’ programme.  Health Innovation East Midlands (HIEM) trained 6 local clinicians to become trainers and delivered local ALS training to clinicians across the East Midlands, however data from NHS BSA </a:t>
            </a:r>
            <a:r>
              <a:rPr lang="en-GB" sz="1050" spc="-10" dirty="0" err="1">
                <a:effectLst/>
                <a:latin typeface="Arial" panose="020B0604020202020204" pitchFamily="34" charset="0"/>
                <a:ea typeface="Arial" panose="020B0604020202020204" pitchFamily="34" charset="0"/>
                <a:cs typeface="Arial" panose="020B0604020202020204" pitchFamily="34" charset="0"/>
              </a:rPr>
              <a:t>ePACT</a:t>
            </a:r>
            <a:r>
              <a:rPr lang="en-GB" sz="1050" spc="-10" dirty="0">
                <a:effectLst/>
                <a:latin typeface="Arial" panose="020B0604020202020204" pitchFamily="34" charset="0"/>
                <a:ea typeface="Arial" panose="020B0604020202020204" pitchFamily="34" charset="0"/>
                <a:cs typeface="Arial" panose="020B0604020202020204" pitchFamily="34" charset="0"/>
              </a:rPr>
              <a:t> 2 still did not show the expected local impact.</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marL="12700">
              <a:spcBef>
                <a:spcPts val="300"/>
              </a:spcBef>
            </a:pPr>
            <a:endParaRPr sz="1100" dirty="0">
              <a:latin typeface="Arial" panose="020B0604020202020204" pitchFamily="34" charset="0"/>
              <a:cs typeface="Arial" panose="020B0604020202020204" pitchFamily="34" charset="0"/>
            </a:endParaRPr>
          </a:p>
        </p:txBody>
      </p:sp>
      <p:sp>
        <p:nvSpPr>
          <p:cNvPr id="94" name="object 10">
            <a:extLst>
              <a:ext uri="{FF2B5EF4-FFF2-40B4-BE49-F238E27FC236}">
                <a16:creationId xmlns:a16="http://schemas.microsoft.com/office/drawing/2014/main" id="{0442245D-3D41-1ED4-ABF2-F216AD0A08DB}"/>
              </a:ext>
            </a:extLst>
          </p:cNvPr>
          <p:cNvSpPr/>
          <p:nvPr/>
        </p:nvSpPr>
        <p:spPr>
          <a:xfrm>
            <a:off x="8230955" y="6397040"/>
            <a:ext cx="3745633" cy="2366379"/>
          </a:xfrm>
          <a:custGeom>
            <a:avLst/>
            <a:gdLst/>
            <a:ahLst/>
            <a:cxnLst/>
            <a:rect l="l" t="t" r="r" b="b"/>
            <a:pathLst>
              <a:path w="3429000" h="2971800">
                <a:moveTo>
                  <a:pt x="3429000" y="0"/>
                </a:moveTo>
                <a:lnTo>
                  <a:pt x="0" y="0"/>
                </a:lnTo>
                <a:lnTo>
                  <a:pt x="0" y="2971800"/>
                </a:lnTo>
                <a:lnTo>
                  <a:pt x="3429000" y="2971800"/>
                </a:lnTo>
                <a:lnTo>
                  <a:pt x="3429000" y="0"/>
                </a:lnTo>
                <a:close/>
              </a:path>
            </a:pathLst>
          </a:custGeom>
          <a:noFill/>
        </p:spPr>
        <p:txBody>
          <a:bodyPr wrap="square" lIns="72000" tIns="144000" rIns="72000" bIns="72000" rtlCol="0"/>
          <a:lstStyle/>
          <a:p>
            <a:pPr>
              <a:lnSpc>
                <a:spcPct val="125000"/>
              </a:lnSpc>
            </a:pPr>
            <a:r>
              <a:rPr lang="en-GB" sz="1400" b="1" dirty="0">
                <a:solidFill>
                  <a:srgbClr val="005EB8"/>
                </a:solidFill>
                <a:latin typeface="Arial" panose="020B0604020202020204" pitchFamily="34" charset="0"/>
                <a:cs typeface="Arial" panose="020B0604020202020204" pitchFamily="34" charset="0"/>
              </a:rPr>
              <a:t>What was challenging?</a:t>
            </a:r>
          </a:p>
          <a:p>
            <a:pPr>
              <a:lnSpc>
                <a:spcPct val="125000"/>
              </a:lnSpc>
            </a:pPr>
            <a:endParaRPr lang="en-GB" sz="1400" b="1" dirty="0">
              <a:solidFill>
                <a:srgbClr val="005EB8"/>
              </a:solidFill>
              <a:latin typeface="Arial" panose="020B0604020202020204" pitchFamily="34" charset="0"/>
              <a:cs typeface="Arial" panose="020B0604020202020204" pitchFamily="34" charset="0"/>
            </a:endParaRPr>
          </a:p>
          <a:p>
            <a:pPr lvl="0">
              <a:lnSpc>
                <a:spcPct val="107000"/>
              </a:lnSpc>
            </a:pPr>
            <a:r>
              <a:rPr lang="en-GB" sz="1000" spc="-10" dirty="0">
                <a:latin typeface="Arial" panose="020B0604020202020204" pitchFamily="34" charset="0"/>
                <a:cs typeface="Arial" panose="020B0604020202020204" pitchFamily="34" charset="0"/>
              </a:rPr>
              <a:t>There was no overall change in either ACB score, or percentage of patients prescribed 2 or more unique medicines likely to cause kidney injury, or the overall number of medications that patients are on, and this is mainly due to the reporting methodology. This will be amended for future reproductions of this intervention.</a:t>
            </a:r>
            <a:endParaRPr lang="en-GB" sz="1000" dirty="0">
              <a:latin typeface="Arial" panose="020B0604020202020204" pitchFamily="34" charset="0"/>
              <a:cs typeface="Arial" panose="020B0604020202020204" pitchFamily="34" charset="0"/>
            </a:endParaRPr>
          </a:p>
          <a:p>
            <a:pPr lvl="0">
              <a:lnSpc>
                <a:spcPct val="107000"/>
              </a:lnSpc>
            </a:pPr>
            <a:endParaRPr lang="en-GB" sz="1000" spc="-10" dirty="0">
              <a:effectLst/>
              <a:latin typeface="Arial" panose="020B0604020202020204" pitchFamily="34" charset="0"/>
              <a:ea typeface="Arial" panose="020B0604020202020204" pitchFamily="34" charset="0"/>
              <a:cs typeface="Arial" panose="020B0604020202020204" pitchFamily="34" charset="0"/>
            </a:endParaRPr>
          </a:p>
          <a:p>
            <a:pPr lvl="0">
              <a:lnSpc>
                <a:spcPct val="107000"/>
              </a:lnSpc>
            </a:pPr>
            <a:r>
              <a:rPr lang="en-GB" sz="1000" spc="-10" dirty="0">
                <a:effectLst/>
                <a:latin typeface="Arial" panose="020B0604020202020204" pitchFamily="34" charset="0"/>
                <a:ea typeface="Arial" panose="020B0604020202020204" pitchFamily="34" charset="0"/>
                <a:cs typeface="Arial" panose="020B0604020202020204" pitchFamily="34" charset="0"/>
              </a:rPr>
              <a:t>Overall, </a:t>
            </a:r>
            <a:r>
              <a:rPr lang="en-GB" sz="1000" spc="-10" dirty="0">
                <a:latin typeface="Arial" panose="020B0604020202020204" pitchFamily="34" charset="0"/>
                <a:ea typeface="Arial" panose="020B0604020202020204" pitchFamily="34" charset="0"/>
                <a:cs typeface="Arial" panose="020B0604020202020204" pitchFamily="34" charset="0"/>
              </a:rPr>
              <a:t>89</a:t>
            </a:r>
            <a:r>
              <a:rPr lang="en-GB" sz="1000" spc="-10" dirty="0">
                <a:effectLst/>
                <a:latin typeface="Arial" panose="020B0604020202020204" pitchFamily="34" charset="0"/>
                <a:ea typeface="Arial" panose="020B0604020202020204" pitchFamily="34" charset="0"/>
                <a:cs typeface="Arial" panose="020B0604020202020204" pitchFamily="34" charset="0"/>
              </a:rPr>
              <a:t> SMRs were completed across the 6-week data collection periods, </a:t>
            </a:r>
            <a:r>
              <a:rPr lang="en-GB" sz="1000" spc="-10" dirty="0">
                <a:latin typeface="Arial" panose="020B0604020202020204" pitchFamily="34" charset="0"/>
                <a:ea typeface="Arial" panose="020B0604020202020204" pitchFamily="34" charset="0"/>
                <a:cs typeface="Arial" panose="020B0604020202020204" pitchFamily="34" charset="0"/>
              </a:rPr>
              <a:t>58</a:t>
            </a:r>
            <a:r>
              <a:rPr lang="en-GB" sz="1000" spc="-10" dirty="0">
                <a:effectLst/>
                <a:latin typeface="Arial" panose="020B0604020202020204" pitchFamily="34" charset="0"/>
                <a:ea typeface="Arial" panose="020B0604020202020204" pitchFamily="34" charset="0"/>
                <a:cs typeface="Arial" panose="020B0604020202020204" pitchFamily="34" charset="0"/>
              </a:rPr>
              <a:t> in the pre-ALS timeframe and </a:t>
            </a:r>
            <a:r>
              <a:rPr lang="en-GB" sz="1000" spc="-10" dirty="0">
                <a:latin typeface="Arial" panose="020B0604020202020204" pitchFamily="34" charset="0"/>
                <a:ea typeface="Arial" panose="020B0604020202020204" pitchFamily="34" charset="0"/>
                <a:cs typeface="Arial" panose="020B0604020202020204" pitchFamily="34" charset="0"/>
              </a:rPr>
              <a:t>31</a:t>
            </a:r>
            <a:r>
              <a:rPr lang="en-GB" sz="1000" spc="-10" dirty="0">
                <a:effectLst/>
                <a:latin typeface="Arial" panose="020B0604020202020204" pitchFamily="34" charset="0"/>
                <a:ea typeface="Arial" panose="020B0604020202020204" pitchFamily="34" charset="0"/>
                <a:cs typeface="Arial" panose="020B0604020202020204" pitchFamily="34" charset="0"/>
              </a:rPr>
              <a:t> in the post-ALS timeframe. Although not ideal, this discrepancy can be attributed to the nature of clinical work, with annual leave, sickness and other clinical commitments all having the potential to limit SMR numbers</a:t>
            </a:r>
            <a:r>
              <a:rPr lang="en-GB" sz="1000" spc="-10" dirty="0">
                <a:latin typeface="Arial" panose="020B0604020202020204" pitchFamily="34" charset="0"/>
                <a:ea typeface="Arial" panose="020B0604020202020204" pitchFamily="34" charset="0"/>
                <a:cs typeface="Arial" panose="020B0604020202020204" pitchFamily="34" charset="0"/>
              </a:rPr>
              <a:t>.</a:t>
            </a:r>
          </a:p>
        </p:txBody>
      </p:sp>
      <p:sp>
        <p:nvSpPr>
          <p:cNvPr id="95" name="object 7">
            <a:extLst>
              <a:ext uri="{FF2B5EF4-FFF2-40B4-BE49-F238E27FC236}">
                <a16:creationId xmlns:a16="http://schemas.microsoft.com/office/drawing/2014/main" id="{E083613D-51A9-E54B-E627-64795A0B99EC}"/>
              </a:ext>
            </a:extLst>
          </p:cNvPr>
          <p:cNvSpPr txBox="1"/>
          <p:nvPr/>
        </p:nvSpPr>
        <p:spPr>
          <a:xfrm>
            <a:off x="4570284" y="6066698"/>
            <a:ext cx="3554639" cy="3320708"/>
          </a:xfrm>
          <a:prstGeom prst="rect">
            <a:avLst/>
          </a:prstGeom>
          <a:solidFill>
            <a:srgbClr val="FFFFFF"/>
          </a:solidFill>
        </p:spPr>
        <p:txBody>
          <a:bodyPr vert="horz" wrap="square" lIns="72000" tIns="151765" rIns="72000" bIns="72000" rtlCol="0" anchor="t">
            <a:spAutoFit/>
          </a:bodyPr>
          <a:lstStyle/>
          <a:p>
            <a:pPr>
              <a:spcBef>
                <a:spcPts val="300"/>
              </a:spcBef>
            </a:pPr>
            <a:r>
              <a:rPr lang="en-GB" sz="1400" b="1" dirty="0">
                <a:solidFill>
                  <a:srgbClr val="005EB8"/>
                </a:solidFill>
                <a:latin typeface="Arial" panose="020B0604020202020204" pitchFamily="34" charset="0"/>
                <a:cs typeface="Arial" panose="020B0604020202020204" pitchFamily="34" charset="0"/>
              </a:rPr>
              <a:t>What worked well?</a:t>
            </a:r>
          </a:p>
          <a:p>
            <a:pPr>
              <a:lnSpc>
                <a:spcPct val="115000"/>
              </a:lnSpc>
              <a:spcAft>
                <a:spcPts val="800"/>
              </a:spcAft>
            </a:pPr>
            <a:r>
              <a:rPr lang="en-GB" sz="1050" kern="100" dirty="0">
                <a:latin typeface="Arial" panose="020B0604020202020204" pitchFamily="34" charset="0"/>
                <a:ea typeface="Aptos" panose="020B0004020202020204" pitchFamily="34" charset="0"/>
                <a:cs typeface="Times New Roman" panose="02020603050405020304" pitchFamily="18" charset="0"/>
              </a:rPr>
              <a:t>35 (24 pre/11 post)</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patients were found to have optimal medications, providing peac</a:t>
            </a:r>
            <a:r>
              <a:rPr lang="en-GB" sz="1050" kern="100" dirty="0">
                <a:latin typeface="Arial" panose="020B0604020202020204" pitchFamily="34" charset="0"/>
                <a:ea typeface="Aptos" panose="020B0004020202020204" pitchFamily="34" charset="0"/>
                <a:cs typeface="Times New Roman" panose="02020603050405020304" pitchFamily="18" charset="0"/>
              </a:rPr>
              <a:t>e of mind. </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49 (31 pre/18 post) medications were stopped or had dose reductions, reducing potential harm and avoiding potential side effects. Shared decision making was shown by the 11 (9 pre/2 post) patients that had risks associated with medications that may have been reduced but were keen to continue with their current regime. </a:t>
            </a:r>
          </a:p>
          <a:p>
            <a:pPr>
              <a:lnSpc>
                <a:spcPct val="115000"/>
              </a:lnSpc>
              <a:spcAft>
                <a:spcPts val="800"/>
              </a:spcAft>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The main objective of a SMR is to ensure that the patient has their medications optimised and in both pre- and post ALS groups, patients were also prescribed one new medication. This can be a positive outcome, as it shows that clinicians have taken a holistic approach to optimising the prescribed medications within the SMRs and the patients’ needs are being met</a:t>
            </a:r>
            <a:r>
              <a:rPr lang="en-GB" sz="1050" i="1" kern="100" dirty="0">
                <a:effectLst/>
                <a:latin typeface="Arial" panose="020B0604020202020204" pitchFamily="34" charset="0"/>
                <a:ea typeface="Aptos" panose="020B0004020202020204" pitchFamily="34" charset="0"/>
                <a:cs typeface="Times New Roman" panose="02020603050405020304" pitchFamily="18" charset="0"/>
              </a:rPr>
              <a:t>.</a:t>
            </a:r>
            <a:endParaRPr lang="en-GB" sz="1050" i="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logo for a health innovation&#10;&#10;Description automatically generated">
            <a:extLst>
              <a:ext uri="{FF2B5EF4-FFF2-40B4-BE49-F238E27FC236}">
                <a16:creationId xmlns:a16="http://schemas.microsoft.com/office/drawing/2014/main" id="{F92ABEB9-858C-9B01-151B-7D0E30F7C4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478" y="110630"/>
            <a:ext cx="1453322" cy="1182057"/>
          </a:xfrm>
          <a:prstGeom prst="rect">
            <a:avLst/>
          </a:prstGeom>
        </p:spPr>
      </p:pic>
      <p:sp>
        <p:nvSpPr>
          <p:cNvPr id="2" name="TextBox 1">
            <a:extLst>
              <a:ext uri="{FF2B5EF4-FFF2-40B4-BE49-F238E27FC236}">
                <a16:creationId xmlns:a16="http://schemas.microsoft.com/office/drawing/2014/main" id="{08DE9DDB-9925-2621-047C-38A17A47DE15}"/>
              </a:ext>
            </a:extLst>
          </p:cNvPr>
          <p:cNvSpPr txBox="1"/>
          <p:nvPr/>
        </p:nvSpPr>
        <p:spPr>
          <a:xfrm>
            <a:off x="4570284" y="4790545"/>
            <a:ext cx="3557715" cy="1141018"/>
          </a:xfrm>
          <a:prstGeom prst="rect">
            <a:avLst/>
          </a:prstGeom>
          <a:solidFill>
            <a:schemeClr val="bg1"/>
          </a:solidFill>
        </p:spPr>
        <p:txBody>
          <a:bodyPr wrap="square" rtlCol="0">
            <a:spAutoFit/>
          </a:bodyPr>
          <a:lstStyle/>
          <a:p>
            <a:r>
              <a:rPr lang="en-US" sz="1400" b="1" dirty="0">
                <a:solidFill>
                  <a:srgbClr val="005EB8"/>
                </a:solidFill>
                <a:latin typeface="Arial" panose="020B0604020202020204" pitchFamily="34" charset="0"/>
                <a:cs typeface="Arial" panose="020B0604020202020204" pitchFamily="34" charset="0"/>
              </a:rPr>
              <a:t>Aim</a:t>
            </a:r>
            <a:endParaRPr lang="en-US" sz="1400" b="1" dirty="0">
              <a:solidFill>
                <a:srgbClr val="005EB8"/>
              </a:solidFill>
              <a:effectLst/>
              <a:latin typeface="Arial" panose="020B0604020202020204" pitchFamily="34" charset="0"/>
              <a:cs typeface="Arial" panose="020B0604020202020204" pitchFamily="34" charset="0"/>
            </a:endParaRPr>
          </a:p>
          <a:p>
            <a:pPr>
              <a:lnSpc>
                <a:spcPct val="110000"/>
              </a:lnSpc>
              <a:spcAft>
                <a:spcPts val="600"/>
              </a:spcAft>
            </a:pPr>
            <a:r>
              <a:rPr lang="en-GB" sz="1000" spc="-10" dirty="0">
                <a:effectLst/>
                <a:latin typeface="Arial" panose="020B0604020202020204" pitchFamily="34" charset="0"/>
                <a:ea typeface="Arial" panose="020B0604020202020204" pitchFamily="34" charset="0"/>
                <a:cs typeface="Arial" panose="020B0604020202020204" pitchFamily="34" charset="0"/>
              </a:rPr>
              <a:t>This targeted approach to prescribing change is a system innovation that theorises a focused approach to highlight the link between targeted training, an increase in the quality of SMRs to optimise prescribed medications, and a reduction in problematic polypharmacy.</a:t>
            </a:r>
            <a:endParaRPr lang="en-GB" sz="1000" dirty="0">
              <a:effectLst/>
              <a:latin typeface="Arial" panose="020B0604020202020204" pitchFamily="34" charset="0"/>
              <a:ea typeface="Arial" panose="020B0604020202020204" pitchFamily="34" charset="0"/>
              <a:cs typeface="Times New Roman" panose="02020603050405020304" pitchFamily="18" charset="0"/>
            </a:endParaRPr>
          </a:p>
        </p:txBody>
      </p:sp>
      <p:pic>
        <p:nvPicPr>
          <p:cNvPr id="8" name="Picture 7" descr="A screenshot of a computer&#10;&#10;AI-generated content may be incorrect.">
            <a:extLst>
              <a:ext uri="{FF2B5EF4-FFF2-40B4-BE49-F238E27FC236}">
                <a16:creationId xmlns:a16="http://schemas.microsoft.com/office/drawing/2014/main" id="{119C258C-3CFB-6C8A-29EC-7309759F7DA7}"/>
              </a:ext>
            </a:extLst>
          </p:cNvPr>
          <p:cNvPicPr>
            <a:picLocks noChangeAspect="1"/>
          </p:cNvPicPr>
          <p:nvPr/>
        </p:nvPicPr>
        <p:blipFill rotWithShape="1">
          <a:blip r:embed="rId4"/>
          <a:srcRect l="76393" t="43984" r="12736" b="32119"/>
          <a:stretch/>
        </p:blipFill>
        <p:spPr bwMode="auto">
          <a:xfrm>
            <a:off x="13037684" y="7187853"/>
            <a:ext cx="3218316" cy="2326095"/>
          </a:xfrm>
          <a:prstGeom prst="rect">
            <a:avLst/>
          </a:prstGeom>
          <a:ln>
            <a:noFill/>
          </a:ln>
          <a:extLst>
            <a:ext uri="{53640926-AAD7-44D8-BBD7-CCE9431645EC}">
              <a14:shadowObscured xmlns:a14="http://schemas.microsoft.com/office/drawing/2010/main"/>
            </a:ext>
          </a:extLst>
        </p:spPr>
      </p:pic>
      <p:grpSp>
        <p:nvGrpSpPr>
          <p:cNvPr id="19" name="object 19"/>
          <p:cNvGrpSpPr/>
          <p:nvPr/>
        </p:nvGrpSpPr>
        <p:grpSpPr>
          <a:xfrm>
            <a:off x="12032221" y="6477150"/>
            <a:ext cx="3509941" cy="4628939"/>
            <a:chOff x="11870232" y="4576907"/>
            <a:chExt cx="3509941" cy="4628939"/>
          </a:xfrm>
        </p:grpSpPr>
        <p:sp>
          <p:nvSpPr>
            <p:cNvPr id="20" name="object 20"/>
            <p:cNvSpPr/>
            <p:nvPr/>
          </p:nvSpPr>
          <p:spPr>
            <a:xfrm>
              <a:off x="15098233" y="9001376"/>
              <a:ext cx="281940" cy="204470"/>
            </a:xfrm>
            <a:custGeom>
              <a:avLst/>
              <a:gdLst/>
              <a:ahLst/>
              <a:cxnLst/>
              <a:rect l="l" t="t" r="r" b="b"/>
              <a:pathLst>
                <a:path w="281940" h="204470">
                  <a:moveTo>
                    <a:pt x="136436" y="0"/>
                  </a:moveTo>
                  <a:lnTo>
                    <a:pt x="37325" y="0"/>
                  </a:lnTo>
                  <a:lnTo>
                    <a:pt x="18973" y="87490"/>
                  </a:lnTo>
                  <a:lnTo>
                    <a:pt x="61798" y="87490"/>
                  </a:lnTo>
                  <a:lnTo>
                    <a:pt x="58127" y="102781"/>
                  </a:lnTo>
                  <a:lnTo>
                    <a:pt x="50336" y="121969"/>
                  </a:lnTo>
                  <a:lnTo>
                    <a:pt x="37555" y="138803"/>
                  </a:lnTo>
                  <a:lnTo>
                    <a:pt x="20528" y="152767"/>
                  </a:lnTo>
                  <a:lnTo>
                    <a:pt x="0" y="163347"/>
                  </a:lnTo>
                  <a:lnTo>
                    <a:pt x="19583" y="204342"/>
                  </a:lnTo>
                  <a:lnTo>
                    <a:pt x="58729" y="181915"/>
                  </a:lnTo>
                  <a:lnTo>
                    <a:pt x="87264" y="155244"/>
                  </a:lnTo>
                  <a:lnTo>
                    <a:pt x="106737" y="123297"/>
                  </a:lnTo>
                  <a:lnTo>
                    <a:pt x="118694" y="85039"/>
                  </a:lnTo>
                  <a:lnTo>
                    <a:pt x="136436" y="0"/>
                  </a:lnTo>
                  <a:close/>
                </a:path>
                <a:path w="281940" h="204470">
                  <a:moveTo>
                    <a:pt x="281431" y="0"/>
                  </a:moveTo>
                  <a:lnTo>
                    <a:pt x="182930" y="0"/>
                  </a:lnTo>
                  <a:lnTo>
                    <a:pt x="163969" y="87490"/>
                  </a:lnTo>
                  <a:lnTo>
                    <a:pt x="207403" y="87490"/>
                  </a:lnTo>
                  <a:lnTo>
                    <a:pt x="203733" y="102781"/>
                  </a:lnTo>
                  <a:lnTo>
                    <a:pt x="195932" y="121969"/>
                  </a:lnTo>
                  <a:lnTo>
                    <a:pt x="183084" y="138803"/>
                  </a:lnTo>
                  <a:lnTo>
                    <a:pt x="165876" y="152767"/>
                  </a:lnTo>
                  <a:lnTo>
                    <a:pt x="144995" y="163347"/>
                  </a:lnTo>
                  <a:lnTo>
                    <a:pt x="164579" y="204342"/>
                  </a:lnTo>
                  <a:lnTo>
                    <a:pt x="203725" y="181915"/>
                  </a:lnTo>
                  <a:lnTo>
                    <a:pt x="232260" y="155244"/>
                  </a:lnTo>
                  <a:lnTo>
                    <a:pt x="251733" y="123297"/>
                  </a:lnTo>
                  <a:lnTo>
                    <a:pt x="263690" y="85039"/>
                  </a:lnTo>
                  <a:lnTo>
                    <a:pt x="281431" y="0"/>
                  </a:lnTo>
                  <a:close/>
                </a:path>
              </a:pathLst>
            </a:custGeom>
            <a:solidFill>
              <a:srgbClr val="36977C"/>
            </a:solidFill>
          </p:spPr>
          <p:txBody>
            <a:bodyPr wrap="square" lIns="0" tIns="0" rIns="0" bIns="0" rtlCol="0"/>
            <a:lstStyle/>
            <a:p>
              <a:endParaRPr/>
            </a:p>
          </p:txBody>
        </p:sp>
        <p:sp>
          <p:nvSpPr>
            <p:cNvPr id="22" name="object 22"/>
            <p:cNvSpPr/>
            <p:nvPr/>
          </p:nvSpPr>
          <p:spPr>
            <a:xfrm>
              <a:off x="11870232" y="4576907"/>
              <a:ext cx="2072005" cy="2064385"/>
            </a:xfrm>
            <a:custGeom>
              <a:avLst/>
              <a:gdLst/>
              <a:ahLst/>
              <a:cxnLst/>
              <a:rect l="l" t="t" r="r" b="b"/>
              <a:pathLst>
                <a:path w="2072005" h="2064384">
                  <a:moveTo>
                    <a:pt x="1036002" y="0"/>
                  </a:moveTo>
                  <a:lnTo>
                    <a:pt x="987233" y="1123"/>
                  </a:lnTo>
                  <a:lnTo>
                    <a:pt x="939045" y="4460"/>
                  </a:lnTo>
                  <a:lnTo>
                    <a:pt x="891486" y="9961"/>
                  </a:lnTo>
                  <a:lnTo>
                    <a:pt x="844608" y="17577"/>
                  </a:lnTo>
                  <a:lnTo>
                    <a:pt x="798459" y="27258"/>
                  </a:lnTo>
                  <a:lnTo>
                    <a:pt x="753089" y="38955"/>
                  </a:lnTo>
                  <a:lnTo>
                    <a:pt x="708548" y="52617"/>
                  </a:lnTo>
                  <a:lnTo>
                    <a:pt x="664886" y="68195"/>
                  </a:lnTo>
                  <a:lnTo>
                    <a:pt x="622153" y="85641"/>
                  </a:lnTo>
                  <a:lnTo>
                    <a:pt x="580398" y="104904"/>
                  </a:lnTo>
                  <a:lnTo>
                    <a:pt x="539671" y="125934"/>
                  </a:lnTo>
                  <a:lnTo>
                    <a:pt x="500022" y="148682"/>
                  </a:lnTo>
                  <a:lnTo>
                    <a:pt x="461500" y="173099"/>
                  </a:lnTo>
                  <a:lnTo>
                    <a:pt x="424156" y="199135"/>
                  </a:lnTo>
                  <a:lnTo>
                    <a:pt x="388039" y="226740"/>
                  </a:lnTo>
                  <a:lnTo>
                    <a:pt x="353198" y="255865"/>
                  </a:lnTo>
                  <a:lnTo>
                    <a:pt x="319684" y="286461"/>
                  </a:lnTo>
                  <a:lnTo>
                    <a:pt x="287547" y="318477"/>
                  </a:lnTo>
                  <a:lnTo>
                    <a:pt x="256836" y="351864"/>
                  </a:lnTo>
                  <a:lnTo>
                    <a:pt x="227600" y="386573"/>
                  </a:lnTo>
                  <a:lnTo>
                    <a:pt x="199890" y="422554"/>
                  </a:lnTo>
                  <a:lnTo>
                    <a:pt x="173756" y="459757"/>
                  </a:lnTo>
                  <a:lnTo>
                    <a:pt x="149246" y="498133"/>
                  </a:lnTo>
                  <a:lnTo>
                    <a:pt x="126411" y="537633"/>
                  </a:lnTo>
                  <a:lnTo>
                    <a:pt x="105301" y="578206"/>
                  </a:lnTo>
                  <a:lnTo>
                    <a:pt x="85966" y="619803"/>
                  </a:lnTo>
                  <a:lnTo>
                    <a:pt x="68454" y="662375"/>
                  </a:lnTo>
                  <a:lnTo>
                    <a:pt x="52816" y="705872"/>
                  </a:lnTo>
                  <a:lnTo>
                    <a:pt x="39102" y="750245"/>
                  </a:lnTo>
                  <a:lnTo>
                    <a:pt x="27361" y="795444"/>
                  </a:lnTo>
                  <a:lnTo>
                    <a:pt x="17644" y="841418"/>
                  </a:lnTo>
                  <a:lnTo>
                    <a:pt x="9999" y="888120"/>
                  </a:lnTo>
                  <a:lnTo>
                    <a:pt x="4477" y="935499"/>
                  </a:lnTo>
                  <a:lnTo>
                    <a:pt x="1127" y="983506"/>
                  </a:lnTo>
                  <a:lnTo>
                    <a:pt x="0" y="1032090"/>
                  </a:lnTo>
                  <a:lnTo>
                    <a:pt x="1127" y="1080676"/>
                  </a:lnTo>
                  <a:lnTo>
                    <a:pt x="4477" y="1128684"/>
                  </a:lnTo>
                  <a:lnTo>
                    <a:pt x="9999" y="1176063"/>
                  </a:lnTo>
                  <a:lnTo>
                    <a:pt x="17644" y="1222766"/>
                  </a:lnTo>
                  <a:lnTo>
                    <a:pt x="27361" y="1268741"/>
                  </a:lnTo>
                  <a:lnTo>
                    <a:pt x="39102" y="1313940"/>
                  </a:lnTo>
                  <a:lnTo>
                    <a:pt x="52816" y="1358313"/>
                  </a:lnTo>
                  <a:lnTo>
                    <a:pt x="68454" y="1401811"/>
                  </a:lnTo>
                  <a:lnTo>
                    <a:pt x="85966" y="1444383"/>
                  </a:lnTo>
                  <a:lnTo>
                    <a:pt x="105301" y="1485980"/>
                  </a:lnTo>
                  <a:lnTo>
                    <a:pt x="126411" y="1526554"/>
                  </a:lnTo>
                  <a:lnTo>
                    <a:pt x="149246" y="1566053"/>
                  </a:lnTo>
                  <a:lnTo>
                    <a:pt x="173756" y="1604429"/>
                  </a:lnTo>
                  <a:lnTo>
                    <a:pt x="199890" y="1641632"/>
                  </a:lnTo>
                  <a:lnTo>
                    <a:pt x="227600" y="1677613"/>
                  </a:lnTo>
                  <a:lnTo>
                    <a:pt x="256836" y="1712322"/>
                  </a:lnTo>
                  <a:lnTo>
                    <a:pt x="287547" y="1745709"/>
                  </a:lnTo>
                  <a:lnTo>
                    <a:pt x="319684" y="1777725"/>
                  </a:lnTo>
                  <a:lnTo>
                    <a:pt x="353198" y="1808320"/>
                  </a:lnTo>
                  <a:lnTo>
                    <a:pt x="388039" y="1837444"/>
                  </a:lnTo>
                  <a:lnTo>
                    <a:pt x="424156" y="1865049"/>
                  </a:lnTo>
                  <a:lnTo>
                    <a:pt x="461500" y="1891085"/>
                  </a:lnTo>
                  <a:lnTo>
                    <a:pt x="500022" y="1915501"/>
                  </a:lnTo>
                  <a:lnTo>
                    <a:pt x="539671" y="1938249"/>
                  </a:lnTo>
                  <a:lnTo>
                    <a:pt x="580398" y="1959279"/>
                  </a:lnTo>
                  <a:lnTo>
                    <a:pt x="622153" y="1978542"/>
                  </a:lnTo>
                  <a:lnTo>
                    <a:pt x="664886" y="1995987"/>
                  </a:lnTo>
                  <a:lnTo>
                    <a:pt x="708548" y="2011565"/>
                  </a:lnTo>
                  <a:lnTo>
                    <a:pt x="753089" y="2025227"/>
                  </a:lnTo>
                  <a:lnTo>
                    <a:pt x="798459" y="2036923"/>
                  </a:lnTo>
                  <a:lnTo>
                    <a:pt x="844608" y="2046604"/>
                  </a:lnTo>
                  <a:lnTo>
                    <a:pt x="891486" y="2054220"/>
                  </a:lnTo>
                  <a:lnTo>
                    <a:pt x="939045" y="2059721"/>
                  </a:lnTo>
                  <a:lnTo>
                    <a:pt x="987233" y="2063058"/>
                  </a:lnTo>
                  <a:lnTo>
                    <a:pt x="1036002" y="2064181"/>
                  </a:lnTo>
                  <a:lnTo>
                    <a:pt x="1084771" y="2063058"/>
                  </a:lnTo>
                  <a:lnTo>
                    <a:pt x="1132959" y="2059721"/>
                  </a:lnTo>
                  <a:lnTo>
                    <a:pt x="1180518" y="2054220"/>
                  </a:lnTo>
                  <a:lnTo>
                    <a:pt x="1227396" y="2046604"/>
                  </a:lnTo>
                  <a:lnTo>
                    <a:pt x="1273545" y="2036923"/>
                  </a:lnTo>
                  <a:lnTo>
                    <a:pt x="1318915" y="2025227"/>
                  </a:lnTo>
                  <a:lnTo>
                    <a:pt x="1363456" y="2011565"/>
                  </a:lnTo>
                  <a:lnTo>
                    <a:pt x="1407118" y="1995987"/>
                  </a:lnTo>
                  <a:lnTo>
                    <a:pt x="1449851" y="1978542"/>
                  </a:lnTo>
                  <a:lnTo>
                    <a:pt x="1491606" y="1959279"/>
                  </a:lnTo>
                  <a:lnTo>
                    <a:pt x="1532333" y="1938249"/>
                  </a:lnTo>
                  <a:lnTo>
                    <a:pt x="1571982" y="1915501"/>
                  </a:lnTo>
                  <a:lnTo>
                    <a:pt x="1610504" y="1891085"/>
                  </a:lnTo>
                  <a:lnTo>
                    <a:pt x="1647848" y="1865049"/>
                  </a:lnTo>
                  <a:lnTo>
                    <a:pt x="1683965" y="1837444"/>
                  </a:lnTo>
                  <a:lnTo>
                    <a:pt x="1718806" y="1808320"/>
                  </a:lnTo>
                  <a:lnTo>
                    <a:pt x="1752320" y="1777725"/>
                  </a:lnTo>
                  <a:lnTo>
                    <a:pt x="1784457" y="1745709"/>
                  </a:lnTo>
                  <a:lnTo>
                    <a:pt x="1815168" y="1712322"/>
                  </a:lnTo>
                  <a:lnTo>
                    <a:pt x="1844404" y="1677613"/>
                  </a:lnTo>
                  <a:lnTo>
                    <a:pt x="1872114" y="1641632"/>
                  </a:lnTo>
                  <a:lnTo>
                    <a:pt x="1898248" y="1604429"/>
                  </a:lnTo>
                  <a:lnTo>
                    <a:pt x="1922758" y="1566053"/>
                  </a:lnTo>
                  <a:lnTo>
                    <a:pt x="1945593" y="1526554"/>
                  </a:lnTo>
                  <a:lnTo>
                    <a:pt x="1966703" y="1485980"/>
                  </a:lnTo>
                  <a:lnTo>
                    <a:pt x="1986038" y="1444383"/>
                  </a:lnTo>
                  <a:lnTo>
                    <a:pt x="2003550" y="1401811"/>
                  </a:lnTo>
                  <a:lnTo>
                    <a:pt x="2019188" y="1358313"/>
                  </a:lnTo>
                  <a:lnTo>
                    <a:pt x="2032902" y="1313940"/>
                  </a:lnTo>
                  <a:lnTo>
                    <a:pt x="2044643" y="1268741"/>
                  </a:lnTo>
                  <a:lnTo>
                    <a:pt x="2054360" y="1222766"/>
                  </a:lnTo>
                  <a:lnTo>
                    <a:pt x="2062005" y="1176063"/>
                  </a:lnTo>
                  <a:lnTo>
                    <a:pt x="2067527" y="1128684"/>
                  </a:lnTo>
                  <a:lnTo>
                    <a:pt x="2070877" y="1080676"/>
                  </a:lnTo>
                  <a:lnTo>
                    <a:pt x="2072005" y="1032090"/>
                  </a:lnTo>
                  <a:lnTo>
                    <a:pt x="2070877" y="983506"/>
                  </a:lnTo>
                  <a:lnTo>
                    <a:pt x="2067527" y="935499"/>
                  </a:lnTo>
                  <a:lnTo>
                    <a:pt x="2062005" y="888120"/>
                  </a:lnTo>
                  <a:lnTo>
                    <a:pt x="2054360" y="841418"/>
                  </a:lnTo>
                  <a:lnTo>
                    <a:pt x="2044643" y="795444"/>
                  </a:lnTo>
                  <a:lnTo>
                    <a:pt x="2032902" y="750245"/>
                  </a:lnTo>
                  <a:lnTo>
                    <a:pt x="2019188" y="705872"/>
                  </a:lnTo>
                  <a:lnTo>
                    <a:pt x="2003550" y="662375"/>
                  </a:lnTo>
                  <a:lnTo>
                    <a:pt x="1986038" y="619803"/>
                  </a:lnTo>
                  <a:lnTo>
                    <a:pt x="1966703" y="578206"/>
                  </a:lnTo>
                  <a:lnTo>
                    <a:pt x="1945593" y="537633"/>
                  </a:lnTo>
                  <a:lnTo>
                    <a:pt x="1922758" y="498133"/>
                  </a:lnTo>
                  <a:lnTo>
                    <a:pt x="1898248" y="459757"/>
                  </a:lnTo>
                  <a:lnTo>
                    <a:pt x="1872114" y="422554"/>
                  </a:lnTo>
                  <a:lnTo>
                    <a:pt x="1844404" y="386573"/>
                  </a:lnTo>
                  <a:lnTo>
                    <a:pt x="1815168" y="351864"/>
                  </a:lnTo>
                  <a:lnTo>
                    <a:pt x="1784457" y="318477"/>
                  </a:lnTo>
                  <a:lnTo>
                    <a:pt x="1752320" y="286461"/>
                  </a:lnTo>
                  <a:lnTo>
                    <a:pt x="1718806" y="255865"/>
                  </a:lnTo>
                  <a:lnTo>
                    <a:pt x="1683965" y="226740"/>
                  </a:lnTo>
                  <a:lnTo>
                    <a:pt x="1647848" y="199135"/>
                  </a:lnTo>
                  <a:lnTo>
                    <a:pt x="1610504" y="173099"/>
                  </a:lnTo>
                  <a:lnTo>
                    <a:pt x="1571982" y="148682"/>
                  </a:lnTo>
                  <a:lnTo>
                    <a:pt x="1532333" y="125934"/>
                  </a:lnTo>
                  <a:lnTo>
                    <a:pt x="1491606" y="104904"/>
                  </a:lnTo>
                  <a:lnTo>
                    <a:pt x="1449851" y="85641"/>
                  </a:lnTo>
                  <a:lnTo>
                    <a:pt x="1407118" y="68195"/>
                  </a:lnTo>
                  <a:lnTo>
                    <a:pt x="1363456" y="52617"/>
                  </a:lnTo>
                  <a:lnTo>
                    <a:pt x="1318915" y="38955"/>
                  </a:lnTo>
                  <a:lnTo>
                    <a:pt x="1273545" y="27258"/>
                  </a:lnTo>
                  <a:lnTo>
                    <a:pt x="1227396" y="17577"/>
                  </a:lnTo>
                  <a:lnTo>
                    <a:pt x="1180518" y="9961"/>
                  </a:lnTo>
                  <a:lnTo>
                    <a:pt x="1132959" y="4460"/>
                  </a:lnTo>
                  <a:lnTo>
                    <a:pt x="1084771" y="1123"/>
                  </a:lnTo>
                  <a:lnTo>
                    <a:pt x="1036002" y="0"/>
                  </a:lnTo>
                  <a:close/>
                </a:path>
              </a:pathLst>
            </a:custGeom>
            <a:solidFill>
              <a:srgbClr val="0079C2"/>
            </a:solidFill>
          </p:spPr>
          <p:txBody>
            <a:bodyPr wrap="square" lIns="0" tIns="0" rIns="0" bIns="0" rtlCol="0"/>
            <a:lstStyle/>
            <a:p>
              <a:endParaRPr/>
            </a:p>
          </p:txBody>
        </p:sp>
      </p:grpSp>
      <p:sp>
        <p:nvSpPr>
          <p:cNvPr id="25" name="object 25"/>
          <p:cNvSpPr txBox="1"/>
          <p:nvPr/>
        </p:nvSpPr>
        <p:spPr>
          <a:xfrm>
            <a:off x="12362085" y="6757679"/>
            <a:ext cx="1424422" cy="1305486"/>
          </a:xfrm>
          <a:prstGeom prst="rect">
            <a:avLst/>
          </a:prstGeom>
        </p:spPr>
        <p:txBody>
          <a:bodyPr vert="horz" wrap="square" lIns="0" tIns="12700" rIns="0" bIns="0" rtlCol="0" anchor="t">
            <a:spAutoFit/>
          </a:bodyPr>
          <a:lstStyle/>
          <a:p>
            <a:pPr algn="ctr"/>
            <a:r>
              <a:rPr lang="en-GB" sz="1400" b="1" i="1" spc="-10" dirty="0">
                <a:solidFill>
                  <a:srgbClr val="FFFFFF"/>
                </a:solidFill>
                <a:latin typeface="Arial" panose="020B0604020202020204" pitchFamily="34" charset="0"/>
                <a:cs typeface="Arial" panose="020B0604020202020204" pitchFamily="34" charset="0"/>
              </a:rPr>
              <a:t>ALS training helped prescribers feel more confident  with shared decision making</a:t>
            </a:r>
            <a:endParaRPr sz="1400" i="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rand Theme">
  <a:themeElements>
    <a:clrScheme name="AHSN">
      <a:dk1>
        <a:srgbClr val="3C3C3C"/>
      </a:dk1>
      <a:lt1>
        <a:sysClr val="window" lastClr="FFFFFF"/>
      </a:lt1>
      <a:dk2>
        <a:srgbClr val="3C3C3C"/>
      </a:dk2>
      <a:lt2>
        <a:srgbClr val="FFFFFF"/>
      </a:lt2>
      <a:accent1>
        <a:srgbClr val="74921A"/>
      </a:accent1>
      <a:accent2>
        <a:srgbClr val="007BC2"/>
      </a:accent2>
      <a:accent3>
        <a:srgbClr val="A84D97"/>
      </a:accent3>
      <a:accent4>
        <a:srgbClr val="A2C617"/>
      </a:accent4>
      <a:accent5>
        <a:srgbClr val="E44920"/>
      </a:accent5>
      <a:accent6>
        <a:srgbClr val="244563"/>
      </a:accent6>
      <a:hlink>
        <a:srgbClr val="3C3C3C"/>
      </a:hlink>
      <a:folHlink>
        <a:srgbClr val="3C3C3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678E7D7BDE4B4CB4E9B15006B7465C" ma:contentTypeVersion="18" ma:contentTypeDescription="Create a new document." ma:contentTypeScope="" ma:versionID="905d3dcecb951f8c71982afa89d93669">
  <xsd:schema xmlns:xsd="http://www.w3.org/2001/XMLSchema" xmlns:xs="http://www.w3.org/2001/XMLSchema" xmlns:p="http://schemas.microsoft.com/office/2006/metadata/properties" xmlns:ns2="39d06a62-e99b-49c3-830f-4227cc5f2fb6" xmlns:ns3="a555fdd4-b414-49fa-8344-9645b521ef34" targetNamespace="http://schemas.microsoft.com/office/2006/metadata/properties" ma:root="true" ma:fieldsID="1ebad59eedb866ee5712bad5da2c45c4" ns2:_="" ns3:_="">
    <xsd:import namespace="39d06a62-e99b-49c3-830f-4227cc5f2fb6"/>
    <xsd:import namespace="a555fdd4-b414-49fa-8344-9645b521ef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06a62-e99b-49c3-830f-4227cc5f2f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55fdd4-b414-49fa-8344-9645b521ef3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f42017-29d0-4bf3-aaa2-d95b328dfa11}" ma:internalName="TaxCatchAll" ma:showField="CatchAllData" ma:web="a555fdd4-b414-49fa-8344-9645b521ef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9d06a62-e99b-49c3-830f-4227cc5f2fb6">
      <Terms xmlns="http://schemas.microsoft.com/office/infopath/2007/PartnerControls"/>
    </lcf76f155ced4ddcb4097134ff3c332f>
    <TaxCatchAll xmlns="a555fdd4-b414-49fa-8344-9645b521ef34"/>
  </documentManagement>
</p:properties>
</file>

<file path=customXml/itemProps1.xml><?xml version="1.0" encoding="utf-8"?>
<ds:datastoreItem xmlns:ds="http://schemas.openxmlformats.org/officeDocument/2006/customXml" ds:itemID="{415E77D2-2974-4240-B8DB-D49EED08A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06a62-e99b-49c3-830f-4227cc5f2fb6"/>
    <ds:schemaRef ds:uri="a555fdd4-b414-49fa-8344-9645b521ef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84CC11-0DF8-4FCB-973D-495AA44A79D0}">
  <ds:schemaRefs>
    <ds:schemaRef ds:uri="http://schemas.microsoft.com/sharepoint/v3/contenttype/forms"/>
  </ds:schemaRefs>
</ds:datastoreItem>
</file>

<file path=customXml/itemProps3.xml><?xml version="1.0" encoding="utf-8"?>
<ds:datastoreItem xmlns:ds="http://schemas.openxmlformats.org/officeDocument/2006/customXml" ds:itemID="{1C31B7F1-0965-4091-992E-68EB192EC5D2}">
  <ds:schemaRefs>
    <ds:schemaRef ds:uri="http://schemas.microsoft.com/office/infopath/2007/PartnerControls"/>
    <ds:schemaRef ds:uri="http://purl.org/dc/dcmitype/"/>
    <ds:schemaRef ds:uri="http://schemas.openxmlformats.org/package/2006/metadata/core-properties"/>
    <ds:schemaRef ds:uri="a555fdd4-b414-49fa-8344-9645b521ef34"/>
    <ds:schemaRef ds:uri="http://schemas.microsoft.com/office/2006/documentManagement/types"/>
    <ds:schemaRef ds:uri="http://schemas.microsoft.com/office/2006/metadata/properties"/>
    <ds:schemaRef ds:uri="http://www.w3.org/XML/1998/namespace"/>
    <ds:schemaRef ds:uri="39d06a62-e99b-49c3-830f-4227cc5f2fb6"/>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472</TotalTime>
  <Words>1225</Words>
  <Application>Microsoft Office PowerPoint</Application>
  <PresentationFormat>Custom</PresentationFormat>
  <Paragraphs>25</Paragraphs>
  <Slides>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Aptos</vt:lpstr>
      <vt:lpstr>Arial</vt:lpstr>
      <vt:lpstr>ARS Maquette Pro</vt:lpstr>
      <vt:lpstr>Calibri</vt:lpstr>
      <vt:lpstr>Office Theme</vt:lpstr>
      <vt:lpstr>Brand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Impact Report 2023-24</dc:title>
  <dc:creator>Graham Dunthorne</dc:creator>
  <cp:lastModifiedBy>Richard Mcbain</cp:lastModifiedBy>
  <cp:revision>128</cp:revision>
  <dcterms:created xsi:type="dcterms:W3CDTF">2025-01-02T11:50:41Z</dcterms:created>
  <dcterms:modified xsi:type="dcterms:W3CDTF">2025-04-30T13:36:17Z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2025-01-02T00:00:00Z</vt:filetime>
  </property>
  <property fmtid="{D5CDD505-2E9C-101B-9397-08002B2CF9AE}" pid="3" name="Creator">
    <vt:lpwstr>Adobe InDesign 20.0 (Macintosh)</vt:lpwstr>
  </property>
  <property fmtid="{D5CDD505-2E9C-101B-9397-08002B2CF9AE}" pid="4" name="LastSaved">
    <vt:filetime>2025-01-02T00:00:00Z</vt:filetime>
  </property>
  <property fmtid="{D5CDD505-2E9C-101B-9397-08002B2CF9AE}" pid="5" name="Producer">
    <vt:lpwstr>Adobe PDF Library 17.0</vt:lpwstr>
  </property>
  <property fmtid="{D5CDD505-2E9C-101B-9397-08002B2CF9AE}" pid="6" name="ContentTypeId">
    <vt:lpwstr>0x01010024678E7D7BDE4B4CB4E9B15006B7465C</vt:lpwstr>
  </property>
  <property fmtid="{D5CDD505-2E9C-101B-9397-08002B2CF9AE}" pid="7" name="MediaServiceImageTags">
    <vt:lpwstr/>
  </property>
</Properties>
</file>