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7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20"/>
  </p:notesMasterIdLst>
  <p:sldIdLst>
    <p:sldId id="256" r:id="rId2"/>
    <p:sldId id="429" r:id="rId3"/>
    <p:sldId id="257" r:id="rId4"/>
    <p:sldId id="1126" r:id="rId5"/>
    <p:sldId id="259" r:id="rId6"/>
    <p:sldId id="260" r:id="rId7"/>
    <p:sldId id="496" r:id="rId8"/>
    <p:sldId id="1176" r:id="rId9"/>
    <p:sldId id="499" r:id="rId10"/>
    <p:sldId id="1171" r:id="rId11"/>
    <p:sldId id="1151" r:id="rId12"/>
    <p:sldId id="1174" r:id="rId13"/>
    <p:sldId id="267" r:id="rId14"/>
    <p:sldId id="1177" r:id="rId15"/>
    <p:sldId id="470" r:id="rId16"/>
    <p:sldId id="415" r:id="rId17"/>
    <p:sldId id="1148" r:id="rId18"/>
    <p:sldId id="419" r:id="rId19"/>
  </p:sldIdLst>
  <p:sldSz cx="12192000" cy="6858000"/>
  <p:notesSz cx="6858000" cy="12192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3E2A18E-68E0-4432-9C4A-86BF4CBD815D}">
          <p14:sldIdLst>
            <p14:sldId id="256"/>
          </p14:sldIdLst>
        </p14:section>
        <p14:section name="About Me" id="{D55F55BC-11E6-477D-82D5-B4E7A3488CCF}">
          <p14:sldIdLst>
            <p14:sldId id="429"/>
          </p14:sldIdLst>
        </p14:section>
        <p14:section name="The Problem" id="{2CE8E9F8-5A6C-4BD1-AFAD-E2186921005E}">
          <p14:sldIdLst>
            <p14:sldId id="257"/>
            <p14:sldId id="1126"/>
          </p14:sldIdLst>
        </p14:section>
        <p14:section name="AirEmail Solution" id="{C4F81291-AD19-4149-9CDE-FFB6C804F04D}">
          <p14:sldIdLst>
            <p14:sldId id="259"/>
          </p14:sldIdLst>
        </p14:section>
        <p14:section name="Benefits" id="{F8732E8E-B1BA-45B7-9546-E02112505484}">
          <p14:sldIdLst>
            <p14:sldId id="260"/>
          </p14:sldIdLst>
        </p14:section>
        <p14:section name="Demo" id="{BD1851EE-B553-4EA6-B414-168FF1EFB1B9}">
          <p14:sldIdLst>
            <p14:sldId id="496"/>
            <p14:sldId id="1176"/>
            <p14:sldId id="499"/>
          </p14:sldIdLst>
        </p14:section>
        <p14:section name="Final" id="{2E9C7C43-BECA-404F-93E8-B09694E8F46D}">
          <p14:sldIdLst>
            <p14:sldId id="1171"/>
          </p14:sldIdLst>
        </p14:section>
        <p14:section name="Value" id="{664AB0B6-9805-42CF-9432-B43A79AC2083}">
          <p14:sldIdLst>
            <p14:sldId id="1151"/>
          </p14:sldIdLst>
        </p14:section>
        <p14:section name="Partners" id="{2705A2F0-55FC-42B9-835A-B287A8016878}">
          <p14:sldIdLst>
            <p14:sldId id="1174"/>
          </p14:sldIdLst>
        </p14:section>
        <p14:section name="The Ask" id="{2F197609-78CB-4D70-B99E-606F8BF7B648}">
          <p14:sldIdLst>
            <p14:sldId id="267"/>
          </p14:sldIdLst>
        </p14:section>
        <p14:section name="Back Up slides" id="{5D29F322-5810-4DC9-BE2F-995ECD0407F9}">
          <p14:sldIdLst>
            <p14:sldId id="1177"/>
            <p14:sldId id="470"/>
            <p14:sldId id="415"/>
            <p14:sldId id="1148"/>
            <p14:sldId id="41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1C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66" autoAdjust="0"/>
    <p:restoredTop sz="94613"/>
  </p:normalViewPr>
  <p:slideViewPr>
    <p:cSldViewPr snapToGrid="0" snapToObjects="1">
      <p:cViewPr varScale="1">
        <p:scale>
          <a:sx n="102" d="100"/>
          <a:sy n="102" d="100"/>
        </p:scale>
        <p:origin x="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" d="10"/>
        <a:sy n="11" d="10"/>
      </p:scale>
      <p:origin x="0" y="-121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4653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45308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6BE7F-D6F4-5319-4364-ACEC55FED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23CE18-7C4C-3285-D9E4-9BEAB8682F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D7D9C4-4FCF-8AE1-1964-F9340A9BDB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EFFC04-2C0A-7A79-B771-911DCE4AF7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1477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35551-3E8D-28F6-D367-52204CA45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433D29-AF3B-2E8B-7E60-8D43787097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C0185A-CA91-CEFE-47FE-3CBFF8DF00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31FA42-9B44-1516-A873-3508519F75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C69D57-3957-49E7-A502-5A38DD97E8A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9997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97518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99BD6-E8F9-7C05-33A9-1114D64FF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07C028-1062-B076-A2CD-144E0AFD81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10D4A9-571D-B61C-6EE9-0D4DBD617D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1AB086-6852-B2AD-E0B1-EA75653178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999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3092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375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511212" y="848775"/>
            <a:ext cx="11071225" cy="647700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bg1">
                    <a:lumMod val="75000"/>
                  </a:schemeClr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510493" y="1524405"/>
            <a:ext cx="11071907" cy="2576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9637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hyperlink" Target="mailto:Ameet@airemail.co.uk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Relationship Id="rId9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Relationship Id="rId9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jpeg"/><Relationship Id="rId3" Type="http://schemas.openxmlformats.org/officeDocument/2006/relationships/image" Target="../media/image47.png"/><Relationship Id="rId7" Type="http://schemas.openxmlformats.org/officeDocument/2006/relationships/image" Target="../media/image51.sv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55.svg"/><Relationship Id="rId5" Type="http://schemas.openxmlformats.org/officeDocument/2006/relationships/image" Target="../media/image49.sv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svg"/><Relationship Id="rId1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gif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4142521" y="2627001"/>
            <a:ext cx="7845596" cy="41269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3251"/>
              </a:lnSpc>
              <a:spcBef>
                <a:spcPts val="1104"/>
              </a:spcBef>
              <a:buNone/>
            </a:pPr>
            <a:r>
              <a:rPr lang="en-US" sz="2633" i="1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Protecting NHS patients and staff from email overload</a:t>
            </a:r>
            <a:endParaRPr lang="en-US" i="1" dirty="0">
              <a:solidFill>
                <a:srgbClr val="AC1C6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Object 3"/>
          <p:cNvPicPr>
            <a:picLocks noChangeAspect="1"/>
          </p:cNvPicPr>
          <p:nvPr/>
        </p:nvPicPr>
        <p:blipFill>
          <a:blip r:embed="rId3"/>
          <a:srcRect l="4671" r="4671"/>
          <a:stretch/>
        </p:blipFill>
        <p:spPr>
          <a:xfrm>
            <a:off x="0" y="0"/>
            <a:ext cx="3809047" cy="68562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92DA037-61C0-A75C-B939-897331638587}"/>
              </a:ext>
            </a:extLst>
          </p:cNvPr>
          <p:cNvSpPr txBox="1"/>
          <p:nvPr/>
        </p:nvSpPr>
        <p:spPr>
          <a:xfrm>
            <a:off x="4023360" y="1636776"/>
            <a:ext cx="66108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AirEmail Digital Tool</a:t>
            </a:r>
          </a:p>
        </p:txBody>
      </p:sp>
      <p:pic>
        <p:nvPicPr>
          <p:cNvPr id="7" name="Object 1">
            <a:extLst>
              <a:ext uri="{FF2B5EF4-FFF2-40B4-BE49-F238E27FC236}">
                <a16:creationId xmlns:a16="http://schemas.microsoft.com/office/drawing/2014/main" id="{228C2FA6-A407-63CD-380D-8CB1EC1202D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275" t="4399" r="8275" b="3980"/>
          <a:stretch/>
        </p:blipFill>
        <p:spPr>
          <a:xfrm>
            <a:off x="6973404" y="3818308"/>
            <a:ext cx="1621422" cy="1975104"/>
          </a:xfrm>
          <a:prstGeom prst="rect">
            <a:avLst/>
          </a:prstGeom>
        </p:spPr>
      </p:pic>
      <p:sp>
        <p:nvSpPr>
          <p:cNvPr id="8" name="Object 11">
            <a:extLst>
              <a:ext uri="{FF2B5EF4-FFF2-40B4-BE49-F238E27FC236}">
                <a16:creationId xmlns:a16="http://schemas.microsoft.com/office/drawing/2014/main" id="{DFDE1951-AA7E-382D-52B1-0926169F69A1}"/>
              </a:ext>
            </a:extLst>
          </p:cNvPr>
          <p:cNvSpPr/>
          <p:nvPr/>
        </p:nvSpPr>
        <p:spPr>
          <a:xfrm>
            <a:off x="5281501" y="6687918"/>
            <a:ext cx="10265383" cy="12929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ts val="10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©2024 Proprietary and Confidential. All Rights Reserved.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CF1C9-A7CE-A63A-386A-D885CF600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>
            <a:extLst>
              <a:ext uri="{FF2B5EF4-FFF2-40B4-BE49-F238E27FC236}">
                <a16:creationId xmlns:a16="http://schemas.microsoft.com/office/drawing/2014/main" id="{34CF8D97-A06F-6D1B-F6C0-0043C80ED606}"/>
              </a:ext>
            </a:extLst>
          </p:cNvPr>
          <p:cNvSpPr/>
          <p:nvPr/>
        </p:nvSpPr>
        <p:spPr>
          <a:xfrm>
            <a:off x="4140689" y="-53253"/>
            <a:ext cx="7847428" cy="7576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59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AirEmail Digital Tool </a:t>
            </a:r>
          </a:p>
        </p:txBody>
      </p:sp>
      <p:pic>
        <p:nvPicPr>
          <p:cNvPr id="5" name="Object 4" descr="preencoded.png">
            <a:extLst>
              <a:ext uri="{FF2B5EF4-FFF2-40B4-BE49-F238E27FC236}">
                <a16:creationId xmlns:a16="http://schemas.microsoft.com/office/drawing/2014/main" id="{7E8A54DB-648C-1F10-D33B-6C7031A92C3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71" r="4671"/>
          <a:stretch/>
        </p:blipFill>
        <p:spPr>
          <a:xfrm>
            <a:off x="0" y="0"/>
            <a:ext cx="3809047" cy="6856286"/>
          </a:xfrm>
          <a:prstGeom prst="rect">
            <a:avLst/>
          </a:prstGeom>
        </p:spPr>
      </p:pic>
      <p:pic>
        <p:nvPicPr>
          <p:cNvPr id="3" name="Object 10" descr="preencoded.png">
            <a:extLst>
              <a:ext uri="{FF2B5EF4-FFF2-40B4-BE49-F238E27FC236}">
                <a16:creationId xmlns:a16="http://schemas.microsoft.com/office/drawing/2014/main" id="{FCD5FA31-1856-A9C4-3768-71D8A3A5528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62975" y="6068749"/>
            <a:ext cx="625142" cy="609448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5CAF7828-BA2E-F0F5-7B8F-875C99452D45}"/>
              </a:ext>
            </a:extLst>
          </p:cNvPr>
          <p:cNvSpPr/>
          <p:nvPr/>
        </p:nvSpPr>
        <p:spPr>
          <a:xfrm>
            <a:off x="4086387" y="1152501"/>
            <a:ext cx="7845595" cy="317253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457200" indent="-457200">
              <a:buSzPct val="100000"/>
              <a:buFont typeface="+mj-lt"/>
              <a:buAutoNum type="arabicPeriod"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Vision – </a:t>
            </a:r>
            <a:r>
              <a:rPr lang="en-US" sz="2000" i="1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give staff time back to care and share </a:t>
            </a:r>
            <a:r>
              <a:rPr kumimoji="0" lang="en-US" sz="200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making email manageable and safe 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using intelligent automation (IA)</a:t>
            </a:r>
            <a:endParaRPr lang="en-US" sz="20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SzPct val="100000"/>
              <a:buFont typeface="+mj-lt"/>
              <a:buAutoNum type="arabicPeriod"/>
              <a:defRPr/>
            </a:pPr>
            <a:endParaRPr kumimoji="0" lang="en-US" sz="2000" i="1" u="none" strike="noStrike" kern="1200" cap="none" spc="0" normalizeH="0" baseline="0" noProof="0" dirty="0">
              <a:ln>
                <a:noFill/>
              </a:ln>
              <a:solidFill>
                <a:srgbClr val="AC1C64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Innovation  </a:t>
            </a:r>
            <a:r>
              <a:rPr lang="en-US" sz="2000" dirty="0">
                <a:solidFill>
                  <a:srgbClr val="5E5E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0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000" baseline="300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sz="20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Healthtech</a:t>
            </a:r>
            <a:r>
              <a:rPr lang="en-US" sz="20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Outlook </a:t>
            </a:r>
            <a:r>
              <a:rPr lang="en-US" sz="2000" dirty="0" err="1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addin</a:t>
            </a:r>
            <a:r>
              <a:rPr lang="en-US" sz="20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i="1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evidenced to improve patient safety, staff productivity and reduce anxiety. 1 in 3 staff improved work life balance after 2 weeks</a:t>
            </a:r>
            <a:endParaRPr lang="en-US" sz="2000" dirty="0">
              <a:solidFill>
                <a:srgbClr val="5E5E5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-2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+mj-lt"/>
              <a:buAutoNum type="arabicPeriod"/>
              <a:tabLst/>
              <a:defRPr/>
            </a:pP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Originality</a:t>
            </a:r>
            <a:r>
              <a:rPr lang="en-US" sz="2000" dirty="0">
                <a:solidFill>
                  <a:srgbClr val="5E5E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800100" lvl="1" indent="-342900"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5E5E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000" baseline="30000" dirty="0">
                <a:solidFill>
                  <a:srgbClr val="5E5E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sz="2000" dirty="0">
                <a:solidFill>
                  <a:srgbClr val="5E5E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Healthcare Email Triage and Assist Tool </a:t>
            </a:r>
          </a:p>
          <a:p>
            <a:pPr marL="800100" lvl="1" indent="-342900"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5E5E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000" baseline="30000" dirty="0">
                <a:solidFill>
                  <a:srgbClr val="5E5E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sz="2000" dirty="0">
                <a:solidFill>
                  <a:srgbClr val="5E5E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rigorous clinical trial: </a:t>
            </a:r>
            <a:r>
              <a:rPr lang="en-US" sz="2000" i="1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NHS DigiWell</a:t>
            </a:r>
          </a:p>
          <a:p>
            <a:pPr marL="800100" lvl="1" indent="-342900"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5E5E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000" baseline="30000" dirty="0">
                <a:solidFill>
                  <a:srgbClr val="5E5E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sz="2000" dirty="0">
                <a:solidFill>
                  <a:srgbClr val="5E5E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to </a:t>
            </a:r>
            <a:r>
              <a:rPr lang="en-US" sz="2000" i="1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Hyperlink to Clinical Systems ( Next: Admin, Finance, R&amp;D…)</a:t>
            </a:r>
          </a:p>
          <a:p>
            <a:pPr marL="800100" lvl="1" indent="-342900"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Microsoft: Complimentary to Co-Pilot</a:t>
            </a:r>
          </a:p>
          <a:p>
            <a:pPr marL="0" marR="0" lvl="0" indent="-2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+mj-lt"/>
              <a:buAutoNum type="arabicPeriod"/>
              <a:tabLst/>
              <a:defRPr/>
            </a:pPr>
            <a:endParaRPr lang="en-GB" sz="2000" dirty="0">
              <a:solidFill>
                <a:srgbClr val="5E5E5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+mj-lt"/>
              <a:buAutoNum type="arabicPeriod" startAt="4"/>
              <a:tabLst/>
              <a:defRPr/>
            </a:pP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Potential Impact   </a:t>
            </a:r>
          </a:p>
          <a:p>
            <a:pPr marL="914400" lvl="1" indent="-457200">
              <a:buSzPct val="100000"/>
              <a:buFont typeface="Arial" panose="020B0604020202020204" pitchFamily="34" charset="0"/>
              <a:buChar char="•"/>
              <a:defRPr/>
            </a:pP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rgbClr val="AC1C64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1.7 Million </a:t>
            </a:r>
            <a:r>
              <a:rPr kumimoji="0" lang="en-GB" sz="2000" i="0" u="none" strike="noStrike" kern="1200" cap="none" spc="0" normalizeH="0" baseline="0" noProof="0" dirty="0" err="1">
                <a:ln>
                  <a:noFill/>
                </a:ln>
                <a:solidFill>
                  <a:srgbClr val="AC1C64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NHSMail</a:t>
            </a: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rgbClr val="AC1C64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users, </a:t>
            </a: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rgbClr val="AC1C64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&gt; 1.6 Million </a:t>
            </a:r>
            <a:r>
              <a:rPr lang="en-GB" sz="2000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kumimoji="0" lang="en-GB" sz="2000" i="0" u="none" strike="noStrike" kern="1200" cap="none" spc="0" normalizeH="0" baseline="0" noProof="0" dirty="0" err="1">
                <a:ln>
                  <a:noFill/>
                </a:ln>
                <a:solidFill>
                  <a:srgbClr val="AC1C64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ocial</a:t>
            </a: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rgbClr val="AC1C64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care users </a:t>
            </a:r>
          </a:p>
          <a:p>
            <a:pPr marL="914400" lvl="1" indent="-457200">
              <a:buSzPct val="100000"/>
              <a:buFont typeface="Arial" panose="020B0604020202020204" pitchFamily="34" charset="0"/>
              <a:buChar char="•"/>
              <a:defRPr/>
            </a:pPr>
            <a:r>
              <a:rPr kumimoji="0" lang="en-GB" sz="200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&gt; 49 Million healthcare staff USA and EU         </a:t>
            </a:r>
          </a:p>
          <a:p>
            <a:pPr marL="914400" lvl="1" indent="-457200">
              <a:buSzPct val="100000"/>
              <a:buFont typeface="Arial" panose="020B0604020202020204" pitchFamily="34" charset="0"/>
              <a:buChar char="•"/>
              <a:defRPr/>
            </a:pPr>
            <a:r>
              <a:rPr kumimoji="0" lang="en-GB" sz="200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&gt; 400 Million Outlook users  &amp; </a:t>
            </a: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&gt; 4 Billion Email users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34219A89-61ED-E11D-9B9C-94EDE6E7FF74}"/>
              </a:ext>
            </a:extLst>
          </p:cNvPr>
          <p:cNvSpPr/>
          <p:nvPr/>
        </p:nvSpPr>
        <p:spPr>
          <a:xfrm>
            <a:off x="2572417" y="6678197"/>
            <a:ext cx="10265382" cy="12917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ts val="10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5" b="0" i="0" u="none" strike="noStrike" kern="1200" cap="none" spc="0" normalizeH="0" baseline="0" noProof="0" dirty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©2024 Proprietary and Confidential. All Rights Reserved.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7B3C4A51-6098-FF1D-F6F2-DE678862EC58}"/>
              </a:ext>
            </a:extLst>
          </p:cNvPr>
          <p:cNvSpPr/>
          <p:nvPr/>
        </p:nvSpPr>
        <p:spPr>
          <a:xfrm>
            <a:off x="4086386" y="581434"/>
            <a:ext cx="7845596" cy="41269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3251"/>
              </a:lnSpc>
              <a:spcBef>
                <a:spcPts val="1104"/>
              </a:spcBef>
              <a:buNone/>
            </a:pPr>
            <a:r>
              <a:rPr lang="en-US" sz="2400" i="1" dirty="0">
                <a:solidFill>
                  <a:srgbClr val="AC1C6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Protecting NHS patients and staff from email overload</a:t>
            </a:r>
            <a:endParaRPr lang="en-US" sz="1600" i="1" dirty="0">
              <a:solidFill>
                <a:srgbClr val="AC1C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21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-122548" y="296174"/>
            <a:ext cx="12188952" cy="49506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3900"/>
              </a:lnSpc>
              <a:buNone/>
            </a:pPr>
            <a:r>
              <a:rPr lang="en-US" sz="4000" dirty="0">
                <a:latin typeface="Carlito" pitchFamily="34" charset="0"/>
                <a:ea typeface="Carlito" pitchFamily="34" charset="-122"/>
                <a:cs typeface="Carlito" pitchFamily="34" charset="-120"/>
              </a:rPr>
              <a:t>Estimated Cost &amp; Return On Investment (ROI) AirEmail</a:t>
            </a:r>
            <a:endParaRPr lang="en-US" sz="2000" dirty="0"/>
          </a:p>
        </p:txBody>
      </p:sp>
      <p:sp>
        <p:nvSpPr>
          <p:cNvPr id="4" name="Object 3"/>
          <p:cNvSpPr/>
          <p:nvPr/>
        </p:nvSpPr>
        <p:spPr>
          <a:xfrm>
            <a:off x="476131" y="1115749"/>
            <a:ext cx="11617595" cy="2257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778"/>
              </a:lnSpc>
              <a:buNone/>
            </a:pPr>
            <a:r>
              <a:rPr lang="en-US" sz="2000" b="1" dirty="0">
                <a:solidFill>
                  <a:srgbClr val="AC1C6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AirEmail Cost</a:t>
            </a:r>
            <a:r>
              <a:rPr lang="en-US" sz="2000" b="1" baseline="30000" dirty="0">
                <a:solidFill>
                  <a:srgbClr val="AC1C6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1</a:t>
            </a:r>
            <a:r>
              <a:rPr lang="en-US" sz="2000" b="1" dirty="0">
                <a:solidFill>
                  <a:srgbClr val="AC1C6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: </a:t>
            </a:r>
            <a:endParaRPr lang="en-US" sz="2000" dirty="0"/>
          </a:p>
        </p:txBody>
      </p:sp>
      <p:sp>
        <p:nvSpPr>
          <p:cNvPr id="5" name="Object 4"/>
          <p:cNvSpPr/>
          <p:nvPr/>
        </p:nvSpPr>
        <p:spPr>
          <a:xfrm>
            <a:off x="476130" y="1512601"/>
            <a:ext cx="11617595" cy="2257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778"/>
              </a:lnSpc>
              <a:spcBef>
                <a:spcPts val="938"/>
              </a:spcBef>
              <a:buNone/>
              <a:tabLst>
                <a:tab pos="358775" algn="l"/>
              </a:tabLst>
            </a:pPr>
            <a:r>
              <a:rPr lang="en-US" dirty="0">
                <a:solidFill>
                  <a:srgbClr val="5E5E5E">
                    <a:alpha val="97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	100 users: £30,000 pa (£25 per user/month)</a:t>
            </a:r>
            <a:endParaRPr lang="en-US" sz="2400" dirty="0"/>
          </a:p>
        </p:txBody>
      </p:sp>
      <p:sp>
        <p:nvSpPr>
          <p:cNvPr id="6" name="Object 5"/>
          <p:cNvSpPr/>
          <p:nvPr/>
        </p:nvSpPr>
        <p:spPr>
          <a:xfrm>
            <a:off x="476131" y="1874051"/>
            <a:ext cx="11617595" cy="2257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778"/>
              </a:lnSpc>
              <a:spcBef>
                <a:spcPts val="938"/>
              </a:spcBef>
              <a:buNone/>
              <a:tabLst>
                <a:tab pos="358775" algn="l"/>
              </a:tabLst>
            </a:pPr>
            <a:r>
              <a:rPr lang="en-US" dirty="0">
                <a:solidFill>
                  <a:srgbClr val="5E5E5E">
                    <a:alpha val="97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	1,000 users: £48,000 pa (£4 per user/month)</a:t>
            </a:r>
            <a:endParaRPr lang="en-US" sz="2400" dirty="0"/>
          </a:p>
        </p:txBody>
      </p:sp>
      <p:sp>
        <p:nvSpPr>
          <p:cNvPr id="7" name="Object 6"/>
          <p:cNvSpPr/>
          <p:nvPr/>
        </p:nvSpPr>
        <p:spPr>
          <a:xfrm>
            <a:off x="476131" y="2272481"/>
            <a:ext cx="11617595" cy="2257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778"/>
              </a:lnSpc>
              <a:spcBef>
                <a:spcPts val="938"/>
              </a:spcBef>
              <a:buNone/>
              <a:tabLst>
                <a:tab pos="358775" algn="l"/>
              </a:tabLst>
            </a:pPr>
            <a:r>
              <a:rPr lang="en-US" dirty="0">
                <a:solidFill>
                  <a:srgbClr val="5E5E5E">
                    <a:alpha val="97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	10,000 users: £120,000 pa (£1 per user/month)</a:t>
            </a:r>
            <a:endParaRPr lang="en-US" sz="2400" dirty="0"/>
          </a:p>
        </p:txBody>
      </p:sp>
      <p:sp>
        <p:nvSpPr>
          <p:cNvPr id="8" name="Object 7"/>
          <p:cNvSpPr/>
          <p:nvPr/>
        </p:nvSpPr>
        <p:spPr>
          <a:xfrm>
            <a:off x="459768" y="2759451"/>
            <a:ext cx="11617595" cy="2257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778"/>
              </a:lnSpc>
              <a:spcBef>
                <a:spcPts val="938"/>
              </a:spcBef>
              <a:buNone/>
            </a:pPr>
            <a:r>
              <a:rPr lang="en-US" sz="2000" b="1" dirty="0">
                <a:solidFill>
                  <a:srgbClr val="AC1C6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Hospital Savings (Y1): </a:t>
            </a:r>
            <a:r>
              <a:rPr lang="en-US" sz="2000" dirty="0">
                <a:solidFill>
                  <a:srgbClr val="5E5E5E">
                    <a:alpha val="97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</a:t>
            </a:r>
            <a:r>
              <a:rPr lang="en-US" sz="2000" dirty="0">
                <a:solidFill>
                  <a:srgbClr val="AC1C6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 </a:t>
            </a:r>
            <a:r>
              <a:rPr lang="en-US" sz="2000" dirty="0">
                <a:solidFill>
                  <a:srgbClr val="5E5E5E">
                    <a:alpha val="97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typical mid-large hospital (10,000 users) has: </a:t>
            </a:r>
            <a:endParaRPr lang="en-US" sz="2000" dirty="0"/>
          </a:p>
        </p:txBody>
      </p:sp>
      <p:sp>
        <p:nvSpPr>
          <p:cNvPr id="9" name="Object 8"/>
          <p:cNvSpPr/>
          <p:nvPr/>
        </p:nvSpPr>
        <p:spPr>
          <a:xfrm>
            <a:off x="459769" y="3200139"/>
            <a:ext cx="11617595" cy="2257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778"/>
              </a:lnSpc>
              <a:spcBef>
                <a:spcPts val="938"/>
              </a:spcBef>
              <a:buNone/>
              <a:tabLst>
                <a:tab pos="358775" algn="l"/>
              </a:tabLst>
            </a:pPr>
            <a:r>
              <a:rPr lang="en-US" dirty="0">
                <a:solidFill>
                  <a:srgbClr val="5E5E5E">
                    <a:alpha val="97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	Litigation: 			£7M pa (75,000 per unresolved claim)</a:t>
            </a:r>
            <a:endParaRPr lang="en-US" sz="2400" dirty="0"/>
          </a:p>
        </p:txBody>
      </p:sp>
      <p:sp>
        <p:nvSpPr>
          <p:cNvPr id="10" name="Object 9"/>
          <p:cNvSpPr/>
          <p:nvPr/>
        </p:nvSpPr>
        <p:spPr>
          <a:xfrm>
            <a:off x="476131" y="3512781"/>
            <a:ext cx="11617595" cy="2257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778"/>
              </a:lnSpc>
              <a:spcBef>
                <a:spcPts val="938"/>
              </a:spcBef>
              <a:buNone/>
              <a:tabLst>
                <a:tab pos="358775" algn="l"/>
              </a:tabLst>
            </a:pPr>
            <a:r>
              <a:rPr lang="en-US" dirty="0">
                <a:solidFill>
                  <a:srgbClr val="5E5E5E">
                    <a:alpha val="97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	Email labour:  			£150M pa (2 hours on email per day on average)</a:t>
            </a:r>
            <a:endParaRPr lang="en-US" sz="2400" dirty="0"/>
          </a:p>
        </p:txBody>
      </p:sp>
      <p:sp>
        <p:nvSpPr>
          <p:cNvPr id="11" name="Object 10"/>
          <p:cNvSpPr/>
          <p:nvPr/>
        </p:nvSpPr>
        <p:spPr>
          <a:xfrm>
            <a:off x="459767" y="3860005"/>
            <a:ext cx="11617595" cy="2257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778"/>
              </a:lnSpc>
              <a:spcBef>
                <a:spcPts val="938"/>
              </a:spcBef>
              <a:buNone/>
              <a:tabLst>
                <a:tab pos="358775" algn="l"/>
              </a:tabLst>
            </a:pPr>
            <a:r>
              <a:rPr lang="en-US" dirty="0">
                <a:solidFill>
                  <a:srgbClr val="5E5E5E">
                    <a:alpha val="97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	Cost of replacing leavers:  	£4.8M pa (4% attrition rate,  £12,000 per leaver)</a:t>
            </a:r>
            <a:endParaRPr lang="en-US" sz="2400" dirty="0"/>
          </a:p>
        </p:txBody>
      </p:sp>
      <p:sp>
        <p:nvSpPr>
          <p:cNvPr id="12" name="Object 11"/>
          <p:cNvSpPr/>
          <p:nvPr/>
        </p:nvSpPr>
        <p:spPr>
          <a:xfrm>
            <a:off x="459769" y="4392794"/>
            <a:ext cx="11617595" cy="2257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778"/>
              </a:lnSpc>
              <a:spcBef>
                <a:spcPts val="938"/>
              </a:spcBef>
              <a:buNone/>
            </a:pPr>
            <a:r>
              <a:rPr lang="en-US" sz="2000" b="1" dirty="0">
                <a:solidFill>
                  <a:srgbClr val="AC1C6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5% improvement with AirEmail (Year 1):   </a:t>
            </a:r>
            <a:r>
              <a:rPr lang="en-US" sz="2000" b="1" dirty="0">
                <a:solidFill>
                  <a:srgbClr val="5E5E5E">
                    <a:alpha val="97000"/>
                  </a:srgbClr>
                </a:solidFill>
                <a:highlight>
                  <a:srgbClr val="FFFF00"/>
                </a:highlight>
                <a:latin typeface="Carlito" pitchFamily="34" charset="0"/>
                <a:ea typeface="Carlito" pitchFamily="34" charset="-122"/>
                <a:cs typeface="Carlito" pitchFamily="34" charset="-120"/>
              </a:rPr>
              <a:t>	</a:t>
            </a:r>
            <a:r>
              <a:rPr lang="en-US" sz="2000" b="1" dirty="0">
                <a:solidFill>
                  <a:srgbClr val="C00000">
                    <a:alpha val="97000"/>
                  </a:srgbClr>
                </a:solidFill>
                <a:highlight>
                  <a:srgbClr val="FFFF00"/>
                </a:highlight>
                <a:latin typeface="Carlito" pitchFamily="34" charset="0"/>
                <a:ea typeface="Carlito" pitchFamily="34" charset="-122"/>
                <a:cs typeface="Carlito" pitchFamily="34" charset="-120"/>
              </a:rPr>
              <a:t>Estimated ROI   ~£67x £1   (£4 x £1 cash releasing in Year 1)</a:t>
            </a:r>
            <a:endParaRPr lang="en-US" sz="2000" b="1" dirty="0">
              <a:solidFill>
                <a:srgbClr val="C00000">
                  <a:alpha val="97000"/>
                </a:srgbClr>
              </a:solidFill>
              <a:highlight>
                <a:srgbClr val="FFFF00"/>
              </a:highlight>
            </a:endParaRPr>
          </a:p>
        </p:txBody>
      </p:sp>
      <p:sp>
        <p:nvSpPr>
          <p:cNvPr id="13" name="Object 12"/>
          <p:cNvSpPr/>
          <p:nvPr/>
        </p:nvSpPr>
        <p:spPr>
          <a:xfrm>
            <a:off x="476131" y="4804546"/>
            <a:ext cx="11617595" cy="2257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ts val="1778"/>
              </a:lnSpc>
              <a:spcBef>
                <a:spcPts val="938"/>
              </a:spcBef>
              <a:tabLst>
                <a:tab pos="358775" algn="l"/>
              </a:tabLst>
            </a:pPr>
            <a:r>
              <a:rPr lang="en-US" dirty="0">
                <a:solidFill>
                  <a:srgbClr val="5E5E5E">
                    <a:alpha val="97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	Invest £120,000,  Estimated Cash release: £590,000 Year 1 and E</a:t>
            </a:r>
            <a:r>
              <a:rPr lang="en-US" dirty="0">
                <a:solidFill>
                  <a:srgbClr val="5E5E5E">
                    <a:alpha val="97000"/>
                  </a:srgbClr>
                </a:solidFill>
                <a:latin typeface="Carlito" pitchFamily="34" charset="0"/>
                <a:ea typeface="Carlito" pitchFamily="34" charset="-122"/>
              </a:rPr>
              <a:t>fficiency savings: £8M</a:t>
            </a:r>
          </a:p>
          <a:p>
            <a:pPr>
              <a:lnSpc>
                <a:spcPts val="1778"/>
              </a:lnSpc>
              <a:spcBef>
                <a:spcPts val="938"/>
              </a:spcBef>
              <a:buNone/>
            </a:pPr>
            <a:endParaRPr lang="en-US" sz="2400" dirty="0"/>
          </a:p>
        </p:txBody>
      </p:sp>
      <p:sp>
        <p:nvSpPr>
          <p:cNvPr id="16" name="Object 15"/>
          <p:cNvSpPr/>
          <p:nvPr/>
        </p:nvSpPr>
        <p:spPr>
          <a:xfrm>
            <a:off x="161885" y="6510225"/>
            <a:ext cx="123794" cy="211554"/>
          </a:xfrm>
          <a:prstGeom prst="rect">
            <a:avLst/>
          </a:prstGeom>
          <a:noFill/>
        </p:spPr>
        <p:txBody>
          <a:bodyPr/>
          <a:lstStyle/>
          <a:p>
            <a:endParaRPr lang="en-GB" sz="2400"/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200B0CAA-C1C9-796B-712E-FF1ED2F2952E}"/>
              </a:ext>
            </a:extLst>
          </p:cNvPr>
          <p:cNvSpPr/>
          <p:nvPr/>
        </p:nvSpPr>
        <p:spPr>
          <a:xfrm>
            <a:off x="0" y="5468305"/>
            <a:ext cx="11617595" cy="2257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778"/>
              </a:lnSpc>
              <a:spcBef>
                <a:spcPts val="938"/>
              </a:spcBef>
              <a:buNone/>
              <a:tabLst>
                <a:tab pos="358775" algn="l"/>
              </a:tabLst>
            </a:pPr>
            <a:r>
              <a:rPr lang="en-US" dirty="0">
                <a:solidFill>
                  <a:srgbClr val="5E5E5E">
                    <a:alpha val="97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	</a:t>
            </a:r>
            <a:r>
              <a:rPr lang="en-US" baseline="30000" dirty="0">
                <a:solidFill>
                  <a:srgbClr val="5E5E5E">
                    <a:alpha val="97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1</a:t>
            </a:r>
            <a:r>
              <a:rPr lang="en-US" dirty="0">
                <a:solidFill>
                  <a:srgbClr val="5E5E5E">
                    <a:alpha val="97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Includes training, local configuration and application support. 10% discount in subsequent years.</a:t>
            </a:r>
            <a:endParaRPr lang="en-US" sz="2400" dirty="0"/>
          </a:p>
        </p:txBody>
      </p:sp>
      <p:pic>
        <p:nvPicPr>
          <p:cNvPr id="2" name="Object 10" descr="preencoded.png">
            <a:extLst>
              <a:ext uri="{FF2B5EF4-FFF2-40B4-BE49-F238E27FC236}">
                <a16:creationId xmlns:a16="http://schemas.microsoft.com/office/drawing/2014/main" id="{AD5C9CA0-E8B6-3976-B620-C5CFC2D70C7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9387" y="5997009"/>
            <a:ext cx="698729" cy="681187"/>
          </a:xfrm>
          <a:prstGeom prst="rect">
            <a:avLst/>
          </a:prstGeom>
        </p:spPr>
      </p:pic>
      <p:sp>
        <p:nvSpPr>
          <p:cNvPr id="14" name="Object 11">
            <a:extLst>
              <a:ext uri="{FF2B5EF4-FFF2-40B4-BE49-F238E27FC236}">
                <a16:creationId xmlns:a16="http://schemas.microsoft.com/office/drawing/2014/main" id="{FD9F509F-BDAD-A9F3-194E-F758CD7411C9}"/>
              </a:ext>
            </a:extLst>
          </p:cNvPr>
          <p:cNvSpPr/>
          <p:nvPr/>
        </p:nvSpPr>
        <p:spPr>
          <a:xfrm>
            <a:off x="-3477953" y="6686347"/>
            <a:ext cx="10265383" cy="12929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ts val="10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©2024 Proprietary and Confidential. All Rights Reserved.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8DC6FCD-811B-436E-9FEE-FC957486C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B91091-CE13-4693-CC92-745250A7C8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97" r="-2" b="17568"/>
          <a:stretch/>
        </p:blipFill>
        <p:spPr>
          <a:xfrm>
            <a:off x="125097" y="110347"/>
            <a:ext cx="5628812" cy="256884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42AD9C5-AD81-A114-E94F-2DFAC1D9E63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879" r="2" b="2"/>
          <a:stretch/>
        </p:blipFill>
        <p:spPr>
          <a:xfrm>
            <a:off x="6304566" y="84055"/>
            <a:ext cx="5797883" cy="31674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E8374E-70CF-AB20-2357-7136F0E250F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2897" r="4009" b="15908"/>
          <a:stretch/>
        </p:blipFill>
        <p:spPr>
          <a:xfrm>
            <a:off x="0" y="4767689"/>
            <a:ext cx="5321619" cy="19083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8BC002-4BC2-2210-8347-FBAA815B1D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1962" y="3429000"/>
            <a:ext cx="5772471" cy="3247014"/>
          </a:xfrm>
          <a:prstGeom prst="rect">
            <a:avLst/>
          </a:prstGeom>
        </p:spPr>
      </p:pic>
      <p:pic>
        <p:nvPicPr>
          <p:cNvPr id="5" name="Picture 10" descr="Microsoft Dynamics Partner Acquired ...">
            <a:extLst>
              <a:ext uri="{FF2B5EF4-FFF2-40B4-BE49-F238E27FC236}">
                <a16:creationId xmlns:a16="http://schemas.microsoft.com/office/drawing/2014/main" id="{C91FD20B-5442-C1D1-60A7-73D11383B9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69"/>
          <a:stretch/>
        </p:blipFill>
        <p:spPr bwMode="auto">
          <a:xfrm>
            <a:off x="125097" y="2754025"/>
            <a:ext cx="4875866" cy="80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6633185-0ED0-3006-DD87-254734017561}"/>
              </a:ext>
            </a:extLst>
          </p:cNvPr>
          <p:cNvGrpSpPr/>
          <p:nvPr/>
        </p:nvGrpSpPr>
        <p:grpSpPr>
          <a:xfrm>
            <a:off x="125097" y="3633119"/>
            <a:ext cx="5800215" cy="1048610"/>
            <a:chOff x="125097" y="5354881"/>
            <a:chExt cx="7213810" cy="1510450"/>
          </a:xfrm>
        </p:grpSpPr>
        <p:pic>
          <p:nvPicPr>
            <p:cNvPr id="2050" name="Picture 2" descr="Blackbird Selected for Mayor of London's Prestigious Grow London Global  programme - Blackbird">
              <a:extLst>
                <a:ext uri="{FF2B5EF4-FFF2-40B4-BE49-F238E27FC236}">
                  <a16:creationId xmlns:a16="http://schemas.microsoft.com/office/drawing/2014/main" id="{334206E7-68DD-11AA-6F89-011FBF41CE7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251" b="44343"/>
            <a:stretch/>
          </p:blipFill>
          <p:spPr bwMode="auto">
            <a:xfrm>
              <a:off x="125097" y="5354881"/>
              <a:ext cx="7213810" cy="10712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Blackbird Selected for Mayor of London's Prestigious Grow London Global  programme - Blackbird">
              <a:extLst>
                <a:ext uri="{FF2B5EF4-FFF2-40B4-BE49-F238E27FC236}">
                  <a16:creationId xmlns:a16="http://schemas.microsoft.com/office/drawing/2014/main" id="{A2A8F523-16B7-0B34-9656-7C3BF858276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279"/>
            <a:stretch/>
          </p:blipFill>
          <p:spPr bwMode="auto">
            <a:xfrm>
              <a:off x="125097" y="6430396"/>
              <a:ext cx="7213810" cy="434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Object 11">
            <a:extLst>
              <a:ext uri="{FF2B5EF4-FFF2-40B4-BE49-F238E27FC236}">
                <a16:creationId xmlns:a16="http://schemas.microsoft.com/office/drawing/2014/main" id="{45BC0FA1-6C98-BF70-25D1-09BC9421FF02}"/>
              </a:ext>
            </a:extLst>
          </p:cNvPr>
          <p:cNvSpPr/>
          <p:nvPr/>
        </p:nvSpPr>
        <p:spPr>
          <a:xfrm>
            <a:off x="5321619" y="6712703"/>
            <a:ext cx="10265383" cy="12929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ts val="10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©2024 Proprietary and Confidential. All Rights Reserved.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8689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D6D890B-011B-C5D3-E79B-E9D584533627}"/>
              </a:ext>
            </a:extLst>
          </p:cNvPr>
          <p:cNvSpPr/>
          <p:nvPr/>
        </p:nvSpPr>
        <p:spPr>
          <a:xfrm>
            <a:off x="6190997" y="3038595"/>
            <a:ext cx="6007622" cy="360945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1727C8-D597-587D-05DD-9354A1BF3338}"/>
              </a:ext>
            </a:extLst>
          </p:cNvPr>
          <p:cNvSpPr/>
          <p:nvPr/>
        </p:nvSpPr>
        <p:spPr>
          <a:xfrm>
            <a:off x="153038" y="3038595"/>
            <a:ext cx="5712241" cy="360945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54AEDBF-C394-F55B-8F2E-30EDD1DA19DB}"/>
              </a:ext>
            </a:extLst>
          </p:cNvPr>
          <p:cNvSpPr/>
          <p:nvPr/>
        </p:nvSpPr>
        <p:spPr>
          <a:xfrm>
            <a:off x="153038" y="23337"/>
            <a:ext cx="6652220" cy="284214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Object 1"/>
          <p:cNvPicPr>
            <a:picLocks noChangeAspect="1"/>
          </p:cNvPicPr>
          <p:nvPr/>
        </p:nvPicPr>
        <p:blipFill>
          <a:blip r:embed="rId3"/>
          <a:srcRect l="8275" t="4399" r="8275" b="3980"/>
          <a:stretch/>
        </p:blipFill>
        <p:spPr>
          <a:xfrm>
            <a:off x="10567447" y="128784"/>
            <a:ext cx="1415910" cy="1724764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907263" y="143392"/>
            <a:ext cx="4990732" cy="60119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5485"/>
              </a:lnSpc>
              <a:buNone/>
            </a:pPr>
            <a:r>
              <a:rPr lang="en-US" sz="5625" b="1" dirty="0">
                <a:solidFill>
                  <a:srgbClr val="5E5E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ASK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0" y="843530"/>
            <a:ext cx="6805258" cy="28856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633"/>
              </a:lnSpc>
              <a:spcBef>
                <a:spcPts val="752"/>
              </a:spcBef>
              <a:buNone/>
            </a:pPr>
            <a:r>
              <a:rPr lang="en-US" sz="2250" dirty="0">
                <a:solidFill>
                  <a:srgbClr val="5E5E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would like to speak with Digital Leaders, Transformation Managers, CIOs, CDO, CCIOs, CMIOs, CNIOs, PALS, Litigation and Communications teams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645875" y="1975969"/>
            <a:ext cx="5512970" cy="28856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633"/>
              </a:lnSpc>
              <a:spcBef>
                <a:spcPts val="1058"/>
              </a:spcBef>
              <a:buNone/>
            </a:pPr>
            <a:r>
              <a:rPr lang="en-US" sz="225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can offer a sub-funded trial for &lt;50 staff for 6 months (£10,000 pa) </a:t>
            </a:r>
          </a:p>
        </p:txBody>
      </p:sp>
      <p:sp>
        <p:nvSpPr>
          <p:cNvPr id="6" name="Object 5"/>
          <p:cNvSpPr/>
          <p:nvPr/>
        </p:nvSpPr>
        <p:spPr>
          <a:xfrm>
            <a:off x="6284670" y="236369"/>
            <a:ext cx="4990732" cy="28856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/>
            <a:r>
              <a:rPr lang="en-US" sz="2400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Ameet Bakhai</a:t>
            </a:r>
            <a:endParaRPr lang="en-US" sz="2400" dirty="0">
              <a:solidFill>
                <a:srgbClr val="AC1C6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>
              <a:buNone/>
            </a:pPr>
            <a:r>
              <a:rPr lang="en-US" sz="2250" i="1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www.airemail.co.uk</a:t>
            </a:r>
          </a:p>
          <a:p>
            <a:pPr algn="ctr">
              <a:buNone/>
            </a:pPr>
            <a:r>
              <a:rPr lang="en-US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Ameet@airemail.co.uk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ts val="2633"/>
              </a:lnSpc>
              <a:spcBef>
                <a:spcPts val="1058"/>
              </a:spcBef>
              <a:buNone/>
            </a:pPr>
            <a:endParaRPr lang="en-US" dirty="0"/>
          </a:p>
        </p:txBody>
      </p:sp>
      <p:sp>
        <p:nvSpPr>
          <p:cNvPr id="8" name="Object 7"/>
          <p:cNvSpPr/>
          <p:nvPr/>
        </p:nvSpPr>
        <p:spPr>
          <a:xfrm>
            <a:off x="314923" y="6321168"/>
            <a:ext cx="209416" cy="211554"/>
          </a:xfrm>
          <a:prstGeom prst="rect">
            <a:avLst/>
          </a:prstGeom>
          <a:noFill/>
        </p:spPr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5EEEBF-1A37-6A82-7A55-A18B35E6015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50" t="5127" b="11855"/>
          <a:stretch/>
        </p:blipFill>
        <p:spPr>
          <a:xfrm>
            <a:off x="242068" y="3091192"/>
            <a:ext cx="5142816" cy="24796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B953D49-D50F-A5AC-827C-4E7E48A8F55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4841" b="20075"/>
          <a:stretch/>
        </p:blipFill>
        <p:spPr>
          <a:xfrm>
            <a:off x="6222880" y="3102757"/>
            <a:ext cx="5943856" cy="217601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98CD423-5A88-2B57-BEB7-05E330F98719}"/>
              </a:ext>
            </a:extLst>
          </p:cNvPr>
          <p:cNvSpPr txBox="1"/>
          <p:nvPr/>
        </p:nvSpPr>
        <p:spPr>
          <a:xfrm>
            <a:off x="153039" y="5570836"/>
            <a:ext cx="54488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/>
              <a:t>AirEmail could reduce unread emails by 10%</a:t>
            </a:r>
          </a:p>
          <a:p>
            <a:r>
              <a:rPr lang="en-GB" sz="1600" i="1" dirty="0"/>
              <a:t>NHS Email growth is 3-4% annually  </a:t>
            </a:r>
          </a:p>
          <a:p>
            <a:endParaRPr lang="en-GB" sz="1600" i="1" dirty="0"/>
          </a:p>
          <a:p>
            <a:r>
              <a:rPr lang="en-GB" sz="1600" b="1" i="1" dirty="0">
                <a:solidFill>
                  <a:srgbClr val="AC1C64"/>
                </a:solidFill>
              </a:rPr>
              <a:t>AirEmail can help NHS.net Connect reach Net Zero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72B8D4-0391-9B46-D08E-E59B86F5F5E9}"/>
              </a:ext>
            </a:extLst>
          </p:cNvPr>
          <p:cNvSpPr txBox="1"/>
          <p:nvPr/>
        </p:nvSpPr>
        <p:spPr>
          <a:xfrm>
            <a:off x="7109358" y="5528503"/>
            <a:ext cx="496989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i="1" dirty="0">
                <a:solidFill>
                  <a:srgbClr val="AC1C64"/>
                </a:solidFill>
              </a:rPr>
              <a:t>AirEmail can be evolved to manage 2 way patient emails and encourage eHealth</a:t>
            </a:r>
          </a:p>
          <a:p>
            <a:pPr algn="r"/>
            <a:r>
              <a:rPr lang="en-GB" sz="1200" b="1" i="1" dirty="0">
                <a:solidFill>
                  <a:srgbClr val="333333"/>
                </a:solidFill>
                <a:effectLst/>
                <a:latin typeface="interfaceregular"/>
              </a:rPr>
              <a:t>Ref: Multimorbidity, eHealth and implications for equity: a cross-sectional survey of patient perspectives on eHealth BMJ Open 2019</a:t>
            </a:r>
          </a:p>
          <a:p>
            <a:pPr algn="r"/>
            <a:endParaRPr lang="en-GB" b="1" i="1" dirty="0">
              <a:solidFill>
                <a:srgbClr val="AC1C64"/>
              </a:solidFill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050AD295-D23A-9B31-01F6-948DB605D1BE}"/>
              </a:ext>
            </a:extLst>
          </p:cNvPr>
          <p:cNvSpPr/>
          <p:nvPr/>
        </p:nvSpPr>
        <p:spPr>
          <a:xfrm>
            <a:off x="907263" y="6705364"/>
            <a:ext cx="10265383" cy="12929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ts val="10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©2024 Proprietary and Confidential. All Rights Reserved.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3AFB96-D451-B0BB-D67F-8100A60CC4EC}"/>
              </a:ext>
            </a:extLst>
          </p:cNvPr>
          <p:cNvSpPr txBox="1"/>
          <p:nvPr/>
        </p:nvSpPr>
        <p:spPr>
          <a:xfrm>
            <a:off x="6525991" y="2019094"/>
            <a:ext cx="551297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800" dirty="0">
                <a:solidFill>
                  <a:srgbClr val="FF0000"/>
                </a:solidFill>
                <a:highlight>
                  <a:srgbClr val="FFFF00"/>
                </a:highlight>
                <a:latin typeface="Carlito" pitchFamily="34" charset="0"/>
                <a:ea typeface="Carlito" pitchFamily="34" charset="-122"/>
              </a:rPr>
              <a:t>Reduce the Email Dread of 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Carlito" pitchFamily="34" charset="0"/>
                <a:ea typeface="Carlito" pitchFamily="34" charset="-122"/>
              </a:rPr>
              <a:t>Holiday Return</a:t>
            </a:r>
            <a:endParaRPr lang="en-US" sz="1800" dirty="0">
              <a:solidFill>
                <a:srgbClr val="FF0000"/>
              </a:solidFill>
              <a:highlight>
                <a:srgbClr val="FFFF00"/>
              </a:highlight>
              <a:latin typeface="Carlito" pitchFamily="34" charset="0"/>
              <a:ea typeface="Carlito" pitchFamily="34" charset="-122"/>
            </a:endParaRPr>
          </a:p>
          <a:p>
            <a:pPr algn="ctr">
              <a:buNone/>
            </a:pPr>
            <a:r>
              <a:rPr lang="en-US" sz="1800" dirty="0">
                <a:solidFill>
                  <a:srgbClr val="FF0000"/>
                </a:solidFill>
                <a:highlight>
                  <a:srgbClr val="FFFF00"/>
                </a:highlight>
                <a:latin typeface="Carlito" pitchFamily="34" charset="0"/>
                <a:ea typeface="Carlito" pitchFamily="34" charset="-122"/>
              </a:rPr>
              <a:t>Trial AirEmail </a:t>
            </a:r>
          </a:p>
          <a:p>
            <a:pPr algn="ctr">
              <a:buNone/>
            </a:pP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Carlito" pitchFamily="34" charset="0"/>
                <a:ea typeface="Carlito" pitchFamily="34" charset="-122"/>
              </a:rPr>
              <a:t>THANK  YOU!</a:t>
            </a:r>
            <a:endParaRPr lang="en-US" sz="1800" dirty="0">
              <a:solidFill>
                <a:srgbClr val="FF0000"/>
              </a:solidFill>
              <a:highlight>
                <a:srgbClr val="FFFF00"/>
              </a:highlight>
              <a:latin typeface="Carlito" pitchFamily="34" charset="0"/>
              <a:ea typeface="Carlito" pitchFamily="3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E1D5D9-5ADE-085A-AFEA-F38B69BE5699}"/>
              </a:ext>
            </a:extLst>
          </p:cNvPr>
          <p:cNvSpPr txBox="1"/>
          <p:nvPr/>
        </p:nvSpPr>
        <p:spPr>
          <a:xfrm>
            <a:off x="4128942" y="2452385"/>
            <a:ext cx="3355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Back Up Slides</a:t>
            </a:r>
          </a:p>
        </p:txBody>
      </p:sp>
    </p:spTree>
    <p:extLst>
      <p:ext uri="{BB962C8B-B14F-4D97-AF65-F5344CB8AC3E}">
        <p14:creationId xmlns:p14="http://schemas.microsoft.com/office/powerpoint/2010/main" val="25168909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048" y="682959"/>
            <a:ext cx="12188952" cy="49517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UNIQUE STUDY METHOD</a:t>
            </a:r>
            <a:endParaRPr kumimoji="0" lang="en-US" sz="5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Object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6608" y="3266259"/>
            <a:ext cx="2056886" cy="1209373"/>
          </a:xfrm>
          <a:prstGeom prst="rect">
            <a:avLst/>
          </a:prstGeom>
        </p:spPr>
      </p:pic>
      <p:sp>
        <p:nvSpPr>
          <p:cNvPr id="5" name="Object 4"/>
          <p:cNvSpPr/>
          <p:nvPr/>
        </p:nvSpPr>
        <p:spPr>
          <a:xfrm>
            <a:off x="598338" y="3752507"/>
            <a:ext cx="1501400" cy="22854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8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9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Study consent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661142" y="1754939"/>
            <a:ext cx="1501400" cy="6701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1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5" b="1" i="0" u="none" strike="noStrike" kern="1200" cap="none" spc="0" normalizeH="0" baseline="0" noProof="0">
                <a:ln>
                  <a:noFill/>
                </a:ln>
                <a:solidFill>
                  <a:srgbClr val="AC1C64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Informed consent </a:t>
            </a:r>
            <a:r>
              <a:rPr kumimoji="0" lang="en-US" sz="1425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to take part in the study – NHS Staff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07648" y="3266259"/>
            <a:ext cx="2056886" cy="1209373"/>
          </a:xfrm>
          <a:prstGeom prst="rect">
            <a:avLst/>
          </a:prstGeom>
        </p:spPr>
      </p:pic>
      <p:sp>
        <p:nvSpPr>
          <p:cNvPr id="8" name="Object 7"/>
          <p:cNvSpPr/>
          <p:nvPr/>
        </p:nvSpPr>
        <p:spPr>
          <a:xfrm>
            <a:off x="2739340" y="3523964"/>
            <a:ext cx="1187153" cy="68562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8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9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60-day prior to loading AirEmail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Object 8"/>
          <p:cNvSpPr/>
          <p:nvPr/>
        </p:nvSpPr>
        <p:spPr>
          <a:xfrm>
            <a:off x="2602849" y="4602797"/>
            <a:ext cx="1501400" cy="89353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1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5" b="1" i="0" u="none" strike="noStrike" kern="1200" cap="none" spc="0" normalizeH="0" baseline="0" noProof="0">
                <a:ln>
                  <a:noFill/>
                </a:ln>
                <a:solidFill>
                  <a:srgbClr val="AC1C64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Retrospective</a:t>
            </a:r>
            <a:r>
              <a:rPr kumimoji="0" lang="en-US" sz="1425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 email statistics data collection - without AirEmail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Object 9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48688" y="3266259"/>
            <a:ext cx="2056886" cy="1209373"/>
          </a:xfrm>
          <a:prstGeom prst="rect">
            <a:avLst/>
          </a:prstGeom>
        </p:spPr>
      </p:pic>
      <p:sp>
        <p:nvSpPr>
          <p:cNvPr id="11" name="Object 10"/>
          <p:cNvSpPr/>
          <p:nvPr/>
        </p:nvSpPr>
        <p:spPr>
          <a:xfrm>
            <a:off x="4572444" y="3486748"/>
            <a:ext cx="1372845" cy="72284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8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9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2-week Before-Study Control Period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Object 11"/>
          <p:cNvSpPr/>
          <p:nvPr/>
        </p:nvSpPr>
        <p:spPr>
          <a:xfrm>
            <a:off x="4443889" y="1717444"/>
            <a:ext cx="1501400" cy="14152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1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5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Participants load AirEmail into </a:t>
            </a:r>
          </a:p>
          <a:p>
            <a:pPr marL="0" marR="0" lvl="0" indent="0" algn="l" defTabSz="914400" rtl="0" eaLnBrk="1" fontAlgn="auto" latinLnBrk="0" hangingPunct="1">
              <a:lnSpc>
                <a:spcPts val="1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5" b="1" i="0" u="none" strike="noStrike" kern="1200" cap="none" spc="0" normalizeH="0" baseline="0" noProof="0">
                <a:ln>
                  <a:noFill/>
                </a:ln>
                <a:solidFill>
                  <a:srgbClr val="AC1C64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"Silent Mode"</a:t>
            </a:r>
          </a:p>
          <a:p>
            <a:pPr marL="0" marR="0" lvl="0" indent="0" algn="l" defTabSz="914400" rtl="0" eaLnBrk="1" fontAlgn="auto" latinLnBrk="0" hangingPunct="1">
              <a:lnSpc>
                <a:spcPts val="1760"/>
              </a:lnSpc>
              <a:spcBef>
                <a:spcPts val="5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5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Email statistics data collection - without AirEmail 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Object 1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89728" y="3266259"/>
            <a:ext cx="2056886" cy="1209373"/>
          </a:xfrm>
          <a:prstGeom prst="rect">
            <a:avLst/>
          </a:prstGeom>
        </p:spPr>
      </p:pic>
      <p:sp>
        <p:nvSpPr>
          <p:cNvPr id="14" name="Object 13"/>
          <p:cNvSpPr/>
          <p:nvPr/>
        </p:nvSpPr>
        <p:spPr>
          <a:xfrm>
            <a:off x="6421419" y="3523964"/>
            <a:ext cx="1187153" cy="68562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8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9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2-week Onboarding Period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Object 14"/>
          <p:cNvSpPr/>
          <p:nvPr/>
        </p:nvSpPr>
        <p:spPr>
          <a:xfrm>
            <a:off x="6284928" y="4602797"/>
            <a:ext cx="1501400" cy="6701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1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5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Participants complete AirEmail </a:t>
            </a:r>
            <a:r>
              <a:rPr kumimoji="0" lang="en-US" sz="1425" b="1" i="0" u="none" strike="noStrike" kern="1200" cap="none" spc="0" normalizeH="0" baseline="0" noProof="0">
                <a:ln>
                  <a:noFill/>
                </a:ln>
                <a:solidFill>
                  <a:srgbClr val="AC1C64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training (~30 minutes minutes)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AC1C64">
                  <a:alpha val="97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Object 15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30767" y="3266259"/>
            <a:ext cx="2056886" cy="1209373"/>
          </a:xfrm>
          <a:prstGeom prst="rect">
            <a:avLst/>
          </a:prstGeom>
        </p:spPr>
      </p:pic>
      <p:sp>
        <p:nvSpPr>
          <p:cNvPr id="17" name="Object 16"/>
          <p:cNvSpPr/>
          <p:nvPr/>
        </p:nvSpPr>
        <p:spPr>
          <a:xfrm>
            <a:off x="8262459" y="3638236"/>
            <a:ext cx="1187153" cy="45708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8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9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8-week Active Period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Object 17"/>
          <p:cNvSpPr/>
          <p:nvPr/>
        </p:nvSpPr>
        <p:spPr>
          <a:xfrm>
            <a:off x="8125968" y="1713745"/>
            <a:ext cx="1501400" cy="119191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1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5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Participants use AirEmail features </a:t>
            </a:r>
            <a:r>
              <a:rPr kumimoji="0" lang="en-US" sz="1425" b="0" i="0" u="none" strike="noStrike" kern="1200" cap="none" spc="0" normalizeH="0" baseline="0" noProof="0">
                <a:ln>
                  <a:noFill/>
                </a:ln>
                <a:solidFill>
                  <a:srgbClr val="AC1C64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“</a:t>
            </a:r>
            <a:r>
              <a:rPr kumimoji="0" lang="en-US" sz="1425" b="1" i="0" u="none" strike="noStrike" kern="1200" cap="none" spc="0" normalizeH="0" baseline="0" noProof="0">
                <a:ln>
                  <a:noFill/>
                </a:ln>
                <a:solidFill>
                  <a:srgbClr val="AC1C64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Active Mode”</a:t>
            </a:r>
          </a:p>
          <a:p>
            <a:pPr marL="0" marR="0" lvl="0" indent="0" algn="l" defTabSz="914400" rtl="0" eaLnBrk="1" fontAlgn="auto" latinLnBrk="0" hangingPunct="1">
              <a:lnSpc>
                <a:spcPts val="1760"/>
              </a:lnSpc>
              <a:spcBef>
                <a:spcPts val="5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5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Email statistics data collection - with AirEmail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9" name="Object 18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71807" y="3266259"/>
            <a:ext cx="2056886" cy="1209373"/>
          </a:xfrm>
          <a:prstGeom prst="rect">
            <a:avLst/>
          </a:prstGeom>
        </p:spPr>
      </p:pic>
      <p:sp>
        <p:nvSpPr>
          <p:cNvPr id="20" name="Object 19"/>
          <p:cNvSpPr/>
          <p:nvPr/>
        </p:nvSpPr>
        <p:spPr>
          <a:xfrm>
            <a:off x="10103498" y="3523964"/>
            <a:ext cx="1187153" cy="68562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8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9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After-Study Control Period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Object 20"/>
          <p:cNvSpPr/>
          <p:nvPr/>
        </p:nvSpPr>
        <p:spPr>
          <a:xfrm>
            <a:off x="9967008" y="4602797"/>
            <a:ext cx="1501400" cy="6701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1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5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Email statistics data collection - without AirEmail</a:t>
            </a:r>
          </a:p>
          <a:p>
            <a:pPr marL="0" marR="0" lvl="0" indent="0" algn="l" defTabSz="914400" rtl="0" eaLnBrk="1" fontAlgn="auto" latinLnBrk="0" hangingPunct="1">
              <a:lnSpc>
                <a:spcPts val="1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5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 </a:t>
            </a:r>
            <a:r>
              <a:rPr kumimoji="0" lang="en-US" sz="1425" b="1" i="0" u="none" strike="noStrike" kern="1200" cap="none" spc="0" normalizeH="0" baseline="0" noProof="0">
                <a:ln>
                  <a:noFill/>
                </a:ln>
                <a:solidFill>
                  <a:srgbClr val="AC1C64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“Offboard Mode”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AC1C64">
                  <a:alpha val="97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2" name="Object 21" descr="preencoded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63835" y="6046863"/>
            <a:ext cx="625142" cy="609448"/>
          </a:xfrm>
          <a:prstGeom prst="rect">
            <a:avLst/>
          </a:prstGeom>
        </p:spPr>
      </p:pic>
      <p:sp>
        <p:nvSpPr>
          <p:cNvPr id="23" name="Object 22"/>
          <p:cNvSpPr/>
          <p:nvPr/>
        </p:nvSpPr>
        <p:spPr>
          <a:xfrm>
            <a:off x="961784" y="6548983"/>
            <a:ext cx="10265383" cy="12934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ts val="10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5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©2024 Proprietary and Confidential. All Rights Reserved.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Object 23"/>
          <p:cNvSpPr/>
          <p:nvPr/>
        </p:nvSpPr>
        <p:spPr>
          <a:xfrm>
            <a:off x="161885" y="6510099"/>
            <a:ext cx="209498" cy="211680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Object 24"/>
          <p:cNvSpPr/>
          <p:nvPr/>
        </p:nvSpPr>
        <p:spPr>
          <a:xfrm>
            <a:off x="265969" y="5736725"/>
            <a:ext cx="11474756" cy="49410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7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Participants completed 5 surveys (Baseline, Onboarding, Active Period Weeks 2 and 8, and study end). NHSE approval obtained to collect NHSmail statistics data using Microsoft Graph permissions.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380905"/>
            <a:ext cx="12188952" cy="49517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Object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6608" y="1470083"/>
            <a:ext cx="11246213" cy="4266133"/>
          </a:xfrm>
          <a:prstGeom prst="rect">
            <a:avLst/>
          </a:prstGeom>
        </p:spPr>
      </p:pic>
      <p:pic>
        <p:nvPicPr>
          <p:cNvPr id="5" name="Object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6131" y="1538658"/>
            <a:ext cx="11246213" cy="4256611"/>
          </a:xfrm>
          <a:prstGeom prst="rect">
            <a:avLst/>
          </a:prstGeom>
        </p:spPr>
      </p:pic>
      <p:sp>
        <p:nvSpPr>
          <p:cNvPr id="6" name="Object 5"/>
          <p:cNvSpPr/>
          <p:nvPr/>
        </p:nvSpPr>
        <p:spPr>
          <a:xfrm>
            <a:off x="476131" y="1538657"/>
            <a:ext cx="2723582" cy="5586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Object 6"/>
          <p:cNvSpPr/>
          <p:nvPr/>
        </p:nvSpPr>
        <p:spPr>
          <a:xfrm>
            <a:off x="476131" y="2405454"/>
            <a:ext cx="2723582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Patient ID detection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476131" y="3021784"/>
            <a:ext cx="2723582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Don't Drop the Ball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Object 8"/>
          <p:cNvSpPr/>
          <p:nvPr/>
        </p:nvSpPr>
        <p:spPr>
          <a:xfrm>
            <a:off x="3199713" y="1538657"/>
            <a:ext cx="5253137" cy="5586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Function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Object 9"/>
          <p:cNvSpPr/>
          <p:nvPr/>
        </p:nvSpPr>
        <p:spPr>
          <a:xfrm>
            <a:off x="3199713" y="2405454"/>
            <a:ext cx="5562322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Detects and hyperlinks Patient IDs (NHS Numbers, MRNs)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Object 10"/>
          <p:cNvSpPr/>
          <p:nvPr/>
        </p:nvSpPr>
        <p:spPr>
          <a:xfrm>
            <a:off x="3199713" y="3021784"/>
            <a:ext cx="5253137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Tracks progress on tasks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Object 11"/>
          <p:cNvSpPr/>
          <p:nvPr/>
        </p:nvSpPr>
        <p:spPr>
          <a:xfrm>
            <a:off x="476131" y="2097290"/>
            <a:ext cx="2723582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Highlighter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Object 12"/>
          <p:cNvSpPr/>
          <p:nvPr/>
        </p:nvSpPr>
        <p:spPr>
          <a:xfrm>
            <a:off x="3199713" y="2097290"/>
            <a:ext cx="5253137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Highlights key words and tasks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Object 13"/>
          <p:cNvSpPr/>
          <p:nvPr/>
        </p:nvSpPr>
        <p:spPr>
          <a:xfrm>
            <a:off x="476131" y="3329949"/>
            <a:ext cx="2723582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Daily Meetings Alert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Object 14"/>
          <p:cNvSpPr/>
          <p:nvPr/>
        </p:nvSpPr>
        <p:spPr>
          <a:xfrm>
            <a:off x="3199713" y="3329949"/>
            <a:ext cx="5253137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If accepted meetings exceed 4 hours per day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Object 15"/>
          <p:cNvSpPr/>
          <p:nvPr/>
        </p:nvSpPr>
        <p:spPr>
          <a:xfrm>
            <a:off x="476131" y="3946279"/>
            <a:ext cx="2723582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Comfort Breaks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Object 16"/>
          <p:cNvSpPr/>
          <p:nvPr/>
        </p:nvSpPr>
        <p:spPr>
          <a:xfrm>
            <a:off x="3199713" y="3946279"/>
            <a:ext cx="5253137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Schedules breaks between meetings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Object 17"/>
          <p:cNvSpPr/>
          <p:nvPr/>
        </p:nvSpPr>
        <p:spPr>
          <a:xfrm>
            <a:off x="476131" y="2713619"/>
            <a:ext cx="2723582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Smart Categories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Object 18"/>
          <p:cNvSpPr/>
          <p:nvPr/>
        </p:nvSpPr>
        <p:spPr>
          <a:xfrm>
            <a:off x="3199713" y="2713619"/>
            <a:ext cx="5253137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Assigns priority categories and colours to inbox emails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Object 19"/>
          <p:cNvSpPr/>
          <p:nvPr/>
        </p:nvSpPr>
        <p:spPr>
          <a:xfrm>
            <a:off x="476131" y="4254444"/>
            <a:ext cx="2723582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Meetings Invite Viewer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Object 20"/>
          <p:cNvSpPr/>
          <p:nvPr/>
        </p:nvSpPr>
        <p:spPr>
          <a:xfrm>
            <a:off x="3199713" y="4254444"/>
            <a:ext cx="5253137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Displays emails from the meetings organiser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Object 21"/>
          <p:cNvSpPr/>
          <p:nvPr/>
        </p:nvSpPr>
        <p:spPr>
          <a:xfrm>
            <a:off x="476131" y="4562608"/>
            <a:ext cx="2723582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Templates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Object 22"/>
          <p:cNvSpPr/>
          <p:nvPr/>
        </p:nvSpPr>
        <p:spPr>
          <a:xfrm>
            <a:off x="3199713" y="4562608"/>
            <a:ext cx="5253137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Creating and sharing of advanced email templates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Object 23"/>
          <p:cNvSpPr/>
          <p:nvPr/>
        </p:nvSpPr>
        <p:spPr>
          <a:xfrm>
            <a:off x="476131" y="4870773"/>
            <a:ext cx="2723582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Meeting Scheduler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Object 24"/>
          <p:cNvSpPr/>
          <p:nvPr/>
        </p:nvSpPr>
        <p:spPr>
          <a:xfrm>
            <a:off x="3199713" y="4870773"/>
            <a:ext cx="5253137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Complex meeting scheduler with integrated poll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Object 25"/>
          <p:cNvSpPr/>
          <p:nvPr/>
        </p:nvSpPr>
        <p:spPr>
          <a:xfrm>
            <a:off x="476131" y="5178938"/>
            <a:ext cx="2723582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Going on Holiday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Object 26"/>
          <p:cNvSpPr/>
          <p:nvPr/>
        </p:nvSpPr>
        <p:spPr>
          <a:xfrm>
            <a:off x="3199713" y="5178938"/>
            <a:ext cx="5253137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1-click decline of accepted meeting during leave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Object 27"/>
          <p:cNvSpPr/>
          <p:nvPr/>
        </p:nvSpPr>
        <p:spPr>
          <a:xfrm>
            <a:off x="476131" y="5487103"/>
            <a:ext cx="2723582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Auto Decline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Object 28"/>
          <p:cNvSpPr/>
          <p:nvPr/>
        </p:nvSpPr>
        <p:spPr>
          <a:xfrm>
            <a:off x="3199713" y="5487103"/>
            <a:ext cx="5253137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Declines invites clashing with important commitments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Object 29"/>
          <p:cNvSpPr/>
          <p:nvPr/>
        </p:nvSpPr>
        <p:spPr>
          <a:xfrm>
            <a:off x="8434965" y="1466753"/>
            <a:ext cx="1130157" cy="5586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Saves time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Object 30"/>
          <p:cNvSpPr/>
          <p:nvPr/>
        </p:nvSpPr>
        <p:spPr>
          <a:xfrm>
            <a:off x="8452850" y="3946279"/>
            <a:ext cx="1130157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Object 31"/>
          <p:cNvSpPr/>
          <p:nvPr/>
        </p:nvSpPr>
        <p:spPr>
          <a:xfrm>
            <a:off x="9592530" y="1466753"/>
            <a:ext cx="962726" cy="558632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Improves safety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Object 32"/>
          <p:cNvSpPr/>
          <p:nvPr/>
        </p:nvSpPr>
        <p:spPr>
          <a:xfrm>
            <a:off x="9583007" y="3329949"/>
            <a:ext cx="962726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Object 33"/>
          <p:cNvSpPr/>
          <p:nvPr/>
        </p:nvSpPr>
        <p:spPr>
          <a:xfrm>
            <a:off x="9583007" y="3946279"/>
            <a:ext cx="962726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Object 34"/>
          <p:cNvSpPr/>
          <p:nvPr/>
        </p:nvSpPr>
        <p:spPr>
          <a:xfrm>
            <a:off x="9583007" y="4254444"/>
            <a:ext cx="962726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Object 35"/>
          <p:cNvSpPr/>
          <p:nvPr/>
        </p:nvSpPr>
        <p:spPr>
          <a:xfrm>
            <a:off x="9583007" y="4562608"/>
            <a:ext cx="962726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Object 36"/>
          <p:cNvSpPr/>
          <p:nvPr/>
        </p:nvSpPr>
        <p:spPr>
          <a:xfrm>
            <a:off x="9583007" y="4870773"/>
            <a:ext cx="962726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Object 37"/>
          <p:cNvSpPr/>
          <p:nvPr/>
        </p:nvSpPr>
        <p:spPr>
          <a:xfrm>
            <a:off x="9583007" y="5178938"/>
            <a:ext cx="962726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Object 38"/>
          <p:cNvSpPr/>
          <p:nvPr/>
        </p:nvSpPr>
        <p:spPr>
          <a:xfrm>
            <a:off x="9583007" y="5487103"/>
            <a:ext cx="962726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Object 39"/>
          <p:cNvSpPr/>
          <p:nvPr/>
        </p:nvSpPr>
        <p:spPr>
          <a:xfrm>
            <a:off x="10509318" y="1443431"/>
            <a:ext cx="1167088" cy="558632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Improves wellbeing 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Object 40"/>
          <p:cNvSpPr/>
          <p:nvPr/>
        </p:nvSpPr>
        <p:spPr>
          <a:xfrm>
            <a:off x="10545733" y="2097290"/>
            <a:ext cx="1167088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Object 41"/>
          <p:cNvSpPr/>
          <p:nvPr/>
        </p:nvSpPr>
        <p:spPr>
          <a:xfrm>
            <a:off x="10545733" y="2405454"/>
            <a:ext cx="1167088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Object 42"/>
          <p:cNvSpPr/>
          <p:nvPr/>
        </p:nvSpPr>
        <p:spPr>
          <a:xfrm>
            <a:off x="10545733" y="2713619"/>
            <a:ext cx="1167088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" name="Object 43"/>
          <p:cNvSpPr/>
          <p:nvPr/>
        </p:nvSpPr>
        <p:spPr>
          <a:xfrm>
            <a:off x="10545733" y="3021784"/>
            <a:ext cx="1167088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Object 44"/>
          <p:cNvSpPr/>
          <p:nvPr/>
        </p:nvSpPr>
        <p:spPr>
          <a:xfrm>
            <a:off x="10545733" y="4254444"/>
            <a:ext cx="1167088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Object 45"/>
          <p:cNvSpPr/>
          <p:nvPr/>
        </p:nvSpPr>
        <p:spPr>
          <a:xfrm>
            <a:off x="10545733" y="4562608"/>
            <a:ext cx="1167088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Object 46"/>
          <p:cNvSpPr/>
          <p:nvPr/>
        </p:nvSpPr>
        <p:spPr>
          <a:xfrm>
            <a:off x="10545733" y="4870773"/>
            <a:ext cx="1167088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Object 47"/>
          <p:cNvSpPr/>
          <p:nvPr/>
        </p:nvSpPr>
        <p:spPr>
          <a:xfrm>
            <a:off x="476131" y="3638114"/>
            <a:ext cx="2723582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Dealt With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Object 48"/>
          <p:cNvSpPr/>
          <p:nvPr/>
        </p:nvSpPr>
        <p:spPr>
          <a:xfrm>
            <a:off x="3199713" y="3638114"/>
            <a:ext cx="5253137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 Regular" pitchFamily="34" charset="0"/>
                <a:ea typeface="Carlito Regular" pitchFamily="34" charset="-122"/>
                <a:cs typeface="Carlito Regular" pitchFamily="34" charset="-120"/>
              </a:rPr>
              <a:t>Automatic filing of completed emails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" name="Object 49"/>
          <p:cNvSpPr/>
          <p:nvPr/>
        </p:nvSpPr>
        <p:spPr>
          <a:xfrm>
            <a:off x="9583007" y="3638114"/>
            <a:ext cx="962726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Object 50"/>
          <p:cNvSpPr/>
          <p:nvPr/>
        </p:nvSpPr>
        <p:spPr>
          <a:xfrm>
            <a:off x="10545733" y="3638114"/>
            <a:ext cx="1167088" cy="308165"/>
          </a:xfrm>
          <a:prstGeom prst="rect">
            <a:avLst/>
          </a:prstGeom>
          <a:noFill/>
        </p:spPr>
        <p:txBody>
          <a:bodyPr wrap="square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Object 51"/>
          <p:cNvSpPr/>
          <p:nvPr/>
        </p:nvSpPr>
        <p:spPr>
          <a:xfrm>
            <a:off x="8452850" y="2097290"/>
            <a:ext cx="1130157" cy="30816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3" name="Object 5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56493" y="2200720"/>
            <a:ext cx="133317" cy="104749"/>
          </a:xfrm>
          <a:prstGeom prst="rect">
            <a:avLst/>
          </a:prstGeom>
        </p:spPr>
      </p:pic>
      <p:sp>
        <p:nvSpPr>
          <p:cNvPr id="54" name="Object 53"/>
          <p:cNvSpPr/>
          <p:nvPr/>
        </p:nvSpPr>
        <p:spPr>
          <a:xfrm>
            <a:off x="8452850" y="2405454"/>
            <a:ext cx="1130157" cy="30816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5" name="Object 54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56493" y="2508915"/>
            <a:ext cx="133317" cy="104749"/>
          </a:xfrm>
          <a:prstGeom prst="rect">
            <a:avLst/>
          </a:prstGeom>
        </p:spPr>
      </p:pic>
      <p:sp>
        <p:nvSpPr>
          <p:cNvPr id="56" name="Object 55"/>
          <p:cNvSpPr/>
          <p:nvPr/>
        </p:nvSpPr>
        <p:spPr>
          <a:xfrm>
            <a:off x="8452850" y="2713619"/>
            <a:ext cx="1130157" cy="30816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7" name="Object 56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56493" y="2817111"/>
            <a:ext cx="133317" cy="104749"/>
          </a:xfrm>
          <a:prstGeom prst="rect">
            <a:avLst/>
          </a:prstGeom>
        </p:spPr>
      </p:pic>
      <p:sp>
        <p:nvSpPr>
          <p:cNvPr id="58" name="Object 57"/>
          <p:cNvSpPr/>
          <p:nvPr/>
        </p:nvSpPr>
        <p:spPr>
          <a:xfrm>
            <a:off x="8452850" y="3021784"/>
            <a:ext cx="1130157" cy="30816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9" name="Object 58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56493" y="3125207"/>
            <a:ext cx="133317" cy="104749"/>
          </a:xfrm>
          <a:prstGeom prst="rect">
            <a:avLst/>
          </a:prstGeom>
        </p:spPr>
      </p:pic>
      <p:sp>
        <p:nvSpPr>
          <p:cNvPr id="60" name="Object 59"/>
          <p:cNvSpPr/>
          <p:nvPr/>
        </p:nvSpPr>
        <p:spPr>
          <a:xfrm>
            <a:off x="8452850" y="3329949"/>
            <a:ext cx="1130157" cy="30816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1" name="Object 60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56493" y="3433403"/>
            <a:ext cx="133317" cy="104749"/>
          </a:xfrm>
          <a:prstGeom prst="rect">
            <a:avLst/>
          </a:prstGeom>
        </p:spPr>
      </p:pic>
      <p:sp>
        <p:nvSpPr>
          <p:cNvPr id="62" name="Object 61"/>
          <p:cNvSpPr/>
          <p:nvPr/>
        </p:nvSpPr>
        <p:spPr>
          <a:xfrm>
            <a:off x="8452850" y="4254444"/>
            <a:ext cx="1130157" cy="30816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3" name="Object 6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56493" y="4357890"/>
            <a:ext cx="133317" cy="104749"/>
          </a:xfrm>
          <a:prstGeom prst="rect">
            <a:avLst/>
          </a:prstGeom>
        </p:spPr>
      </p:pic>
      <p:sp>
        <p:nvSpPr>
          <p:cNvPr id="64" name="Object 63"/>
          <p:cNvSpPr/>
          <p:nvPr/>
        </p:nvSpPr>
        <p:spPr>
          <a:xfrm>
            <a:off x="8452850" y="4562608"/>
            <a:ext cx="1130157" cy="30816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5" name="Object 64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56493" y="4666086"/>
            <a:ext cx="133317" cy="104749"/>
          </a:xfrm>
          <a:prstGeom prst="rect">
            <a:avLst/>
          </a:prstGeom>
        </p:spPr>
      </p:pic>
      <p:sp>
        <p:nvSpPr>
          <p:cNvPr id="66" name="Object 65"/>
          <p:cNvSpPr/>
          <p:nvPr/>
        </p:nvSpPr>
        <p:spPr>
          <a:xfrm>
            <a:off x="8452850" y="4870773"/>
            <a:ext cx="1130157" cy="30816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7" name="Object 66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56493" y="4974183"/>
            <a:ext cx="133317" cy="104749"/>
          </a:xfrm>
          <a:prstGeom prst="rect">
            <a:avLst/>
          </a:prstGeom>
        </p:spPr>
      </p:pic>
      <p:sp>
        <p:nvSpPr>
          <p:cNvPr id="68" name="Object 67"/>
          <p:cNvSpPr/>
          <p:nvPr/>
        </p:nvSpPr>
        <p:spPr>
          <a:xfrm>
            <a:off x="8452850" y="5178938"/>
            <a:ext cx="1130157" cy="30816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9" name="Object 68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56493" y="5282378"/>
            <a:ext cx="133317" cy="104749"/>
          </a:xfrm>
          <a:prstGeom prst="rect">
            <a:avLst/>
          </a:prstGeom>
        </p:spPr>
      </p:pic>
      <p:sp>
        <p:nvSpPr>
          <p:cNvPr id="70" name="Object 69"/>
          <p:cNvSpPr/>
          <p:nvPr/>
        </p:nvSpPr>
        <p:spPr>
          <a:xfrm>
            <a:off x="8452850" y="5487103"/>
            <a:ext cx="1130157" cy="30816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1" name="Object 70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56493" y="5590574"/>
            <a:ext cx="133317" cy="104749"/>
          </a:xfrm>
          <a:prstGeom prst="rect">
            <a:avLst/>
          </a:prstGeom>
        </p:spPr>
      </p:pic>
      <p:sp>
        <p:nvSpPr>
          <p:cNvPr id="72" name="Object 71"/>
          <p:cNvSpPr/>
          <p:nvPr/>
        </p:nvSpPr>
        <p:spPr>
          <a:xfrm>
            <a:off x="9583007" y="2097290"/>
            <a:ext cx="962726" cy="30816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3" name="Object 7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02890" y="2200720"/>
            <a:ext cx="133317" cy="104749"/>
          </a:xfrm>
          <a:prstGeom prst="rect">
            <a:avLst/>
          </a:prstGeom>
        </p:spPr>
      </p:pic>
      <p:sp>
        <p:nvSpPr>
          <p:cNvPr id="74" name="Object 73"/>
          <p:cNvSpPr/>
          <p:nvPr/>
        </p:nvSpPr>
        <p:spPr>
          <a:xfrm>
            <a:off x="9583007" y="2405454"/>
            <a:ext cx="962726" cy="30816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5" name="Object 74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02890" y="2508915"/>
            <a:ext cx="133317" cy="104749"/>
          </a:xfrm>
          <a:prstGeom prst="rect">
            <a:avLst/>
          </a:prstGeom>
        </p:spPr>
      </p:pic>
      <p:sp>
        <p:nvSpPr>
          <p:cNvPr id="76" name="Object 75"/>
          <p:cNvSpPr/>
          <p:nvPr/>
        </p:nvSpPr>
        <p:spPr>
          <a:xfrm>
            <a:off x="9583007" y="2713619"/>
            <a:ext cx="962726" cy="30816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7" name="Object 76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02890" y="2817111"/>
            <a:ext cx="133317" cy="104749"/>
          </a:xfrm>
          <a:prstGeom prst="rect">
            <a:avLst/>
          </a:prstGeom>
        </p:spPr>
      </p:pic>
      <p:sp>
        <p:nvSpPr>
          <p:cNvPr id="78" name="Object 77"/>
          <p:cNvSpPr/>
          <p:nvPr/>
        </p:nvSpPr>
        <p:spPr>
          <a:xfrm>
            <a:off x="9583007" y="3021784"/>
            <a:ext cx="962726" cy="30816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9" name="Object 78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02890" y="3125207"/>
            <a:ext cx="133317" cy="104749"/>
          </a:xfrm>
          <a:prstGeom prst="rect">
            <a:avLst/>
          </a:prstGeom>
        </p:spPr>
      </p:pic>
      <p:sp>
        <p:nvSpPr>
          <p:cNvPr id="80" name="Object 79"/>
          <p:cNvSpPr/>
          <p:nvPr/>
        </p:nvSpPr>
        <p:spPr>
          <a:xfrm>
            <a:off x="10545733" y="3329949"/>
            <a:ext cx="1167088" cy="30816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1" name="Object 80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67836" y="3433403"/>
            <a:ext cx="133317" cy="104749"/>
          </a:xfrm>
          <a:prstGeom prst="rect">
            <a:avLst/>
          </a:prstGeom>
        </p:spPr>
      </p:pic>
      <p:sp>
        <p:nvSpPr>
          <p:cNvPr id="82" name="Object 81"/>
          <p:cNvSpPr/>
          <p:nvPr/>
        </p:nvSpPr>
        <p:spPr>
          <a:xfrm>
            <a:off x="10545733" y="3946279"/>
            <a:ext cx="1167088" cy="30816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3" name="Object 8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67836" y="4049695"/>
            <a:ext cx="133317" cy="104749"/>
          </a:xfrm>
          <a:prstGeom prst="rect">
            <a:avLst/>
          </a:prstGeom>
        </p:spPr>
      </p:pic>
      <p:sp>
        <p:nvSpPr>
          <p:cNvPr id="84" name="Object 83"/>
          <p:cNvSpPr/>
          <p:nvPr/>
        </p:nvSpPr>
        <p:spPr>
          <a:xfrm>
            <a:off x="10545733" y="5178938"/>
            <a:ext cx="1167088" cy="30816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5" name="Object 84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67836" y="5282378"/>
            <a:ext cx="133317" cy="104749"/>
          </a:xfrm>
          <a:prstGeom prst="rect">
            <a:avLst/>
          </a:prstGeom>
        </p:spPr>
      </p:pic>
      <p:sp>
        <p:nvSpPr>
          <p:cNvPr id="86" name="Object 85"/>
          <p:cNvSpPr/>
          <p:nvPr/>
        </p:nvSpPr>
        <p:spPr>
          <a:xfrm>
            <a:off x="10545733" y="5487103"/>
            <a:ext cx="1167088" cy="30816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7" name="Object 86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67836" y="5590574"/>
            <a:ext cx="133317" cy="104749"/>
          </a:xfrm>
          <a:prstGeom prst="rect">
            <a:avLst/>
          </a:prstGeom>
        </p:spPr>
      </p:pic>
      <p:sp>
        <p:nvSpPr>
          <p:cNvPr id="88" name="Object 87"/>
          <p:cNvSpPr/>
          <p:nvPr/>
        </p:nvSpPr>
        <p:spPr>
          <a:xfrm>
            <a:off x="8452850" y="3638114"/>
            <a:ext cx="1130157" cy="30816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9" name="Object 88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56493" y="3741599"/>
            <a:ext cx="133317" cy="104749"/>
          </a:xfrm>
          <a:prstGeom prst="rect">
            <a:avLst/>
          </a:prstGeom>
        </p:spPr>
      </p:pic>
      <p:pic>
        <p:nvPicPr>
          <p:cNvPr id="90" name="Object 89" descr="preencoded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63835" y="6046863"/>
            <a:ext cx="625142" cy="609448"/>
          </a:xfrm>
          <a:prstGeom prst="rect">
            <a:avLst/>
          </a:prstGeom>
        </p:spPr>
      </p:pic>
      <p:sp>
        <p:nvSpPr>
          <p:cNvPr id="91" name="Object 90"/>
          <p:cNvSpPr/>
          <p:nvPr/>
        </p:nvSpPr>
        <p:spPr>
          <a:xfrm>
            <a:off x="961784" y="6549032"/>
            <a:ext cx="10265383" cy="12929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ts val="10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5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©2024 Proprietary and Confidential. All Rights Reserved.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Object 91"/>
          <p:cNvSpPr/>
          <p:nvPr/>
        </p:nvSpPr>
        <p:spPr>
          <a:xfrm>
            <a:off x="161885" y="6510198"/>
            <a:ext cx="209498" cy="211581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Object 2">
            <a:extLst>
              <a:ext uri="{FF2B5EF4-FFF2-40B4-BE49-F238E27FC236}">
                <a16:creationId xmlns:a16="http://schemas.microsoft.com/office/drawing/2014/main" id="{9E3202DD-11E4-4EBD-3702-A852BBE66E48}"/>
              </a:ext>
            </a:extLst>
          </p:cNvPr>
          <p:cNvSpPr/>
          <p:nvPr/>
        </p:nvSpPr>
        <p:spPr>
          <a:xfrm>
            <a:off x="285679" y="535095"/>
            <a:ext cx="12188952" cy="49506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3900"/>
              </a:lnSpc>
              <a:buNone/>
            </a:pPr>
            <a:r>
              <a:rPr lang="en-US" sz="5600" b="1" dirty="0">
                <a:latin typeface="Carlito" pitchFamily="34" charset="0"/>
                <a:ea typeface="Carlito" pitchFamily="34" charset="-122"/>
                <a:cs typeface="Carlito" pitchFamily="34" charset="-120"/>
              </a:rPr>
              <a:t>AIREMAIL FEATURES </a:t>
            </a:r>
            <a:endParaRPr lang="en-US" sz="56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7D386-DF55-F882-041F-8F6395D06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4341154E-9985-EF36-C789-51AAD4869E1C}"/>
              </a:ext>
            </a:extLst>
          </p:cNvPr>
          <p:cNvSpPr/>
          <p:nvPr/>
        </p:nvSpPr>
        <p:spPr>
          <a:xfrm>
            <a:off x="33519" y="241776"/>
            <a:ext cx="11776736" cy="4861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3900"/>
              </a:lnSpc>
              <a:buNone/>
            </a:pPr>
            <a:r>
              <a:rPr lang="en-US" sz="5600" b="1" dirty="0">
                <a:latin typeface="Carlito" pitchFamily="34" charset="0"/>
                <a:ea typeface="Carlito" pitchFamily="34" charset="-122"/>
              </a:rPr>
              <a:t>DEPLOYMENT</a:t>
            </a:r>
            <a:endParaRPr lang="en-US" sz="5600" b="1" dirty="0"/>
          </a:p>
        </p:txBody>
      </p:sp>
      <p:pic>
        <p:nvPicPr>
          <p:cNvPr id="9" name="Object 8" descr="preencoded.png">
            <a:extLst>
              <a:ext uri="{FF2B5EF4-FFF2-40B4-BE49-F238E27FC236}">
                <a16:creationId xmlns:a16="http://schemas.microsoft.com/office/drawing/2014/main" id="{D58639D8-6E4B-E8B5-9A81-92197BCA186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4973" y="6112331"/>
            <a:ext cx="625142" cy="609448"/>
          </a:xfrm>
          <a:prstGeom prst="rect">
            <a:avLst/>
          </a:prstGeom>
        </p:spPr>
      </p:pic>
      <p:sp>
        <p:nvSpPr>
          <p:cNvPr id="10" name="Object 9">
            <a:extLst>
              <a:ext uri="{FF2B5EF4-FFF2-40B4-BE49-F238E27FC236}">
                <a16:creationId xmlns:a16="http://schemas.microsoft.com/office/drawing/2014/main" id="{8DC58BF6-965E-8B91-32DA-9131274D9962}"/>
              </a:ext>
            </a:extLst>
          </p:cNvPr>
          <p:cNvSpPr/>
          <p:nvPr/>
        </p:nvSpPr>
        <p:spPr>
          <a:xfrm>
            <a:off x="961784" y="6548983"/>
            <a:ext cx="10265383" cy="12934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ts val="1019"/>
              </a:lnSpc>
              <a:buNone/>
            </a:pPr>
            <a:r>
              <a:rPr lang="en-US" sz="825">
                <a:solidFill>
                  <a:srgbClr val="5E5E5E">
                    <a:alpha val="97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©2024 Proprietary and Confidential. All Rights Reserved.</a:t>
            </a:r>
            <a:endParaRPr lang="en-US"/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1DFA6FA6-EB4D-52D2-5FC9-E59F35A8DAC0}"/>
              </a:ext>
            </a:extLst>
          </p:cNvPr>
          <p:cNvSpPr/>
          <p:nvPr/>
        </p:nvSpPr>
        <p:spPr>
          <a:xfrm>
            <a:off x="161885" y="6510099"/>
            <a:ext cx="209498" cy="211680"/>
          </a:xfrm>
          <a:prstGeom prst="rect">
            <a:avLst/>
          </a:prstGeom>
          <a:noFill/>
        </p:spPr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CF0AFA-FF76-D87C-B293-197C1E0F1D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97" t="5100" r="15316" b="5735"/>
          <a:stretch/>
        </p:blipFill>
        <p:spPr>
          <a:xfrm>
            <a:off x="3927825" y="1563570"/>
            <a:ext cx="4206240" cy="36561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1C9FB22-6DBB-2281-A915-0FF9A2D2A408}"/>
              </a:ext>
            </a:extLst>
          </p:cNvPr>
          <p:cNvSpPr txBox="1"/>
          <p:nvPr/>
        </p:nvSpPr>
        <p:spPr>
          <a:xfrm>
            <a:off x="8134065" y="3869056"/>
            <a:ext cx="367619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Carlito"/>
              </a:rPr>
              <a:t>Information &amp; Technology</a:t>
            </a:r>
          </a:p>
          <a:p>
            <a:pPr marL="285750" indent="-285750">
              <a:buFontTx/>
              <a:buChar char="-"/>
            </a:pPr>
            <a:r>
              <a:rPr lang="en-US" sz="1200" dirty="0">
                <a:latin typeface="Carlito"/>
              </a:rPr>
              <a:t>AirEmail is approved for deployment by NHS England</a:t>
            </a:r>
          </a:p>
          <a:p>
            <a:pPr marL="285750" indent="-285750">
              <a:buFontTx/>
              <a:buChar char="-"/>
            </a:pPr>
            <a:r>
              <a:rPr lang="en-US" sz="1200" dirty="0">
                <a:latin typeface="Carlito"/>
              </a:rPr>
              <a:t>Collaboration with Accenture and Avanade IT Teams allows for secure and rapid deployment</a:t>
            </a:r>
          </a:p>
          <a:p>
            <a:pPr marL="285750" indent="-285750">
              <a:buFontTx/>
              <a:buChar char="-"/>
            </a:pPr>
            <a:r>
              <a:rPr lang="en-US" sz="1200" b="1" i="1" dirty="0">
                <a:solidFill>
                  <a:srgbClr val="AC1C64"/>
                </a:solidFill>
                <a:latin typeface="Carlito"/>
              </a:rPr>
              <a:t>Microsoft Azure platform – scalable 1.7 M users</a:t>
            </a:r>
          </a:p>
          <a:p>
            <a:pPr marL="285750" indent="-285750">
              <a:buFontTx/>
              <a:buChar char="-"/>
            </a:pPr>
            <a:r>
              <a:rPr lang="en-US" sz="1200" dirty="0">
                <a:latin typeface="Carlito"/>
              </a:rPr>
              <a:t>AirEmail is supported by a helpdesk, Monday – Friday, 9.00am – 17.00pm</a:t>
            </a:r>
          </a:p>
          <a:p>
            <a:pPr marL="285750" indent="-285750">
              <a:buFontTx/>
              <a:buChar char="-"/>
            </a:pPr>
            <a:r>
              <a:rPr lang="en-US" sz="1200" b="1" dirty="0">
                <a:latin typeface="Carlito"/>
              </a:rPr>
              <a:t>NHS Trust </a:t>
            </a:r>
            <a:r>
              <a:rPr lang="en-US" sz="1200" b="1" i="1" dirty="0">
                <a:solidFill>
                  <a:srgbClr val="AC1C64"/>
                </a:solidFill>
                <a:latin typeface="Carlito"/>
              </a:rPr>
              <a:t>IT support requirement is limited – estimated at 0.5 day </a:t>
            </a:r>
            <a:r>
              <a:rPr lang="en-US" sz="1200" b="1" dirty="0">
                <a:latin typeface="Carlito"/>
              </a:rPr>
              <a:t>at the start to set up an NHSmail Security User Group and whitelist access to airemail.co.uk </a:t>
            </a:r>
            <a:endParaRPr lang="en-GB" sz="1200" b="1" dirty="0">
              <a:latin typeface="Carlito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23C773-9B50-B1A0-72E8-1F8772C86EDB}"/>
              </a:ext>
            </a:extLst>
          </p:cNvPr>
          <p:cNvSpPr txBox="1"/>
          <p:nvPr/>
        </p:nvSpPr>
        <p:spPr>
          <a:xfrm>
            <a:off x="224815" y="1102645"/>
            <a:ext cx="350966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Carlito"/>
              </a:rPr>
              <a:t>People</a:t>
            </a:r>
            <a:endParaRPr lang="en-GB" sz="1200" dirty="0">
              <a:latin typeface="Carlito"/>
            </a:endParaRPr>
          </a:p>
          <a:p>
            <a:pPr marL="285750" indent="-285750">
              <a:buFontTx/>
              <a:buChar char="-"/>
            </a:pPr>
            <a:r>
              <a:rPr lang="en-GB" sz="1200" dirty="0">
                <a:latin typeface="Carlito"/>
              </a:rPr>
              <a:t>AirEmail is deployed to:</a:t>
            </a:r>
          </a:p>
          <a:p>
            <a:pPr marL="742950" lvl="1" indent="-285750">
              <a:buFontTx/>
              <a:buChar char="-"/>
            </a:pPr>
            <a:r>
              <a:rPr lang="en-GB" sz="1200" dirty="0">
                <a:latin typeface="Carlito"/>
              </a:rPr>
              <a:t>Individual users’ personal email addresses</a:t>
            </a:r>
          </a:p>
          <a:p>
            <a:pPr marL="742950" lvl="1" indent="-285750">
              <a:buFontTx/>
              <a:buChar char="-"/>
            </a:pPr>
            <a:r>
              <a:rPr lang="en-GB" sz="1200" dirty="0">
                <a:latin typeface="Carlito"/>
              </a:rPr>
              <a:t>Shared mailbox accounts such as email addresses used to process patient queries and referrals</a:t>
            </a:r>
          </a:p>
          <a:p>
            <a:pPr marL="285750" indent="-285750">
              <a:buFontTx/>
              <a:buChar char="-"/>
            </a:pPr>
            <a:r>
              <a:rPr lang="en-GB" sz="1200" dirty="0">
                <a:latin typeface="Carlito"/>
              </a:rPr>
              <a:t>Training: online training resources and user training are provided, 20-minute training recommended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4A6954-B19B-029F-2806-4454807F0498}"/>
              </a:ext>
            </a:extLst>
          </p:cNvPr>
          <p:cNvSpPr txBox="1"/>
          <p:nvPr/>
        </p:nvSpPr>
        <p:spPr>
          <a:xfrm>
            <a:off x="8000490" y="1059119"/>
            <a:ext cx="419151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Carlito"/>
              </a:rPr>
              <a:t>Organisation</a:t>
            </a:r>
          </a:p>
          <a:p>
            <a:pPr marL="285750" indent="-285750">
              <a:buFontTx/>
              <a:buChar char="-"/>
            </a:pPr>
            <a:r>
              <a:rPr lang="en-GB" sz="1200" dirty="0">
                <a:latin typeface="Carlito"/>
              </a:rPr>
              <a:t>AirEmail supports EPR-systems, providing back-up and connection between systems</a:t>
            </a:r>
          </a:p>
          <a:p>
            <a:pPr marL="285750" indent="-285750">
              <a:buFontTx/>
              <a:buChar char="-"/>
            </a:pPr>
            <a:r>
              <a:rPr lang="en-GB" sz="1200" dirty="0">
                <a:latin typeface="Carlito"/>
              </a:rPr>
              <a:t>Alignment with trust priorities: </a:t>
            </a:r>
          </a:p>
          <a:p>
            <a:pPr marL="542925" lvl="1" indent="-85725">
              <a:buFontTx/>
              <a:buChar char="-"/>
            </a:pPr>
            <a:r>
              <a:rPr lang="en-GB" sz="1200" dirty="0">
                <a:latin typeface="Carlito"/>
              </a:rPr>
              <a:t>Deliver high quality-quality, patient-centred care; reduces the risk of patient emails being missed or response delayed</a:t>
            </a:r>
          </a:p>
          <a:p>
            <a:pPr marL="542925" lvl="1" indent="-85725">
              <a:buFontTx/>
              <a:buChar char="-"/>
            </a:pPr>
            <a:r>
              <a:rPr lang="en-GB" sz="1200" dirty="0">
                <a:latin typeface="Carlito"/>
              </a:rPr>
              <a:t>Be the employer of choice; lowers email workload. a significant source of technostress and overtime</a:t>
            </a:r>
          </a:p>
          <a:p>
            <a:pPr marL="285750" indent="-285750">
              <a:buFontTx/>
              <a:buChar char="-"/>
            </a:pPr>
            <a:r>
              <a:rPr lang="en-GB" sz="1200" dirty="0">
                <a:latin typeface="Carlito"/>
              </a:rPr>
              <a:t>Staff productivity KPIs: efficient email handling </a:t>
            </a:r>
          </a:p>
          <a:p>
            <a:pPr marL="285750" indent="-285750">
              <a:buFontTx/>
              <a:buChar char="-"/>
            </a:pPr>
            <a:r>
              <a:rPr lang="en-US" sz="1200" dirty="0">
                <a:latin typeface="Carlito"/>
              </a:rPr>
              <a:t>Funding sources: Educational funds can support efficient email practices training and AirEmail roll-out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A17BC6-DEE5-3E3E-9387-B4DFFA9409F1}"/>
              </a:ext>
            </a:extLst>
          </p:cNvPr>
          <p:cNvSpPr txBox="1"/>
          <p:nvPr/>
        </p:nvSpPr>
        <p:spPr>
          <a:xfrm>
            <a:off x="161885" y="3799660"/>
            <a:ext cx="377682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Carlito"/>
              </a:rPr>
              <a:t>Processes</a:t>
            </a:r>
          </a:p>
          <a:p>
            <a:pPr marL="285750" indent="-285750">
              <a:buFontTx/>
              <a:buChar char="-"/>
            </a:pPr>
            <a:r>
              <a:rPr lang="en-US" sz="1200" dirty="0">
                <a:latin typeface="Carlito"/>
              </a:rPr>
              <a:t>AirEmail-detected Patient ID hyperlinks can integrate with local EPR-systems (such as EPIC, Cerner, Vue PACs, Archive)</a:t>
            </a:r>
          </a:p>
          <a:p>
            <a:pPr marL="285750" indent="-285750">
              <a:buFontTx/>
              <a:buChar char="-"/>
            </a:pPr>
            <a:r>
              <a:rPr lang="en-US" sz="1200" dirty="0">
                <a:latin typeface="Carlito"/>
              </a:rPr>
              <a:t>AirEmail Clinical Safety Officers and pathway experts support pathway implementation, including referral and booking pathways and administrative pathways, such as R&amp;D, complaints</a:t>
            </a:r>
          </a:p>
          <a:p>
            <a:pPr marL="285750" indent="-285750">
              <a:buFontTx/>
              <a:buChar char="-"/>
            </a:pPr>
            <a:r>
              <a:rPr lang="en-US" sz="1200" dirty="0">
                <a:latin typeface="Carlito"/>
                <a:sym typeface="Wingdings" panose="05000000000000000000" pitchFamily="2" charset="2"/>
              </a:rPr>
              <a:t>Required ICB approvals: information governance (DPIA), clinical safety </a:t>
            </a:r>
            <a:r>
              <a:rPr lang="en-GB" sz="1200" dirty="0">
                <a:latin typeface="Carlito"/>
              </a:rPr>
              <a:t>(DCB0129) </a:t>
            </a:r>
          </a:p>
          <a:p>
            <a:pPr marL="285750" indent="-285750">
              <a:buFontTx/>
              <a:buChar char="-"/>
            </a:pPr>
            <a:r>
              <a:rPr lang="en-GB" sz="1200" dirty="0">
                <a:latin typeface="Carlito"/>
              </a:rPr>
              <a:t>Support for NHS DCB0160 processes available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630693-19CD-EDA9-6B54-62FA55710277}"/>
              </a:ext>
            </a:extLst>
          </p:cNvPr>
          <p:cNvSpPr txBox="1"/>
          <p:nvPr/>
        </p:nvSpPr>
        <p:spPr>
          <a:xfrm>
            <a:off x="2719583" y="717799"/>
            <a:ext cx="658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latin typeface="Carlito"/>
              </a:rPr>
              <a:t>NHS Trust </a:t>
            </a:r>
            <a:r>
              <a:rPr lang="en-US" sz="1800" b="1" i="1" dirty="0">
                <a:solidFill>
                  <a:srgbClr val="AC1C64"/>
                </a:solidFill>
                <a:latin typeface="Carlito"/>
              </a:rPr>
              <a:t>IT support requirement is limited – estimated at 0.5 days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3969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-56482" y="439119"/>
            <a:ext cx="12188952" cy="49517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CLINICAL SAFETY &amp; NHS DELIVERY</a:t>
            </a:r>
            <a:endParaRPr kumimoji="0" lang="en-US" sz="5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7522869" y="1742639"/>
            <a:ext cx="4199475" cy="4266133"/>
          </a:xfrm>
          <a:prstGeom prst="rect">
            <a:avLst/>
          </a:prstGeom>
          <a:noFill/>
          <a:ln w="25400">
            <a:solidFill>
              <a:srgbClr val="FFFFFF"/>
            </a:solidFill>
            <a:prstDash val="solid"/>
            <a:miter lim="800000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7541914" y="1761684"/>
            <a:ext cx="4161384" cy="3894751"/>
          </a:xfrm>
          <a:prstGeom prst="rect">
            <a:avLst/>
          </a:prstGeom>
          <a:solidFill>
            <a:srgbClr val="FEFEFE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Object 5" descr="preencoded.png"/>
          <p:cNvPicPr>
            <a:picLocks noChangeAspect="1"/>
          </p:cNvPicPr>
          <p:nvPr/>
        </p:nvPicPr>
        <p:blipFill>
          <a:blip r:embed="rId3"/>
          <a:srcRect l="78048" t="-7712" r="-6430" b="85004"/>
          <a:stretch/>
        </p:blipFill>
        <p:spPr>
          <a:xfrm>
            <a:off x="2700971" y="1048938"/>
            <a:ext cx="1046490" cy="766239"/>
          </a:xfrm>
          <a:prstGeom prst="rect">
            <a:avLst/>
          </a:prstGeom>
        </p:spPr>
      </p:pic>
      <p:sp>
        <p:nvSpPr>
          <p:cNvPr id="7" name="Object 6"/>
          <p:cNvSpPr/>
          <p:nvPr/>
        </p:nvSpPr>
        <p:spPr>
          <a:xfrm>
            <a:off x="7522869" y="5656436"/>
            <a:ext cx="4199475" cy="333292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747750" y="5674006"/>
            <a:ext cx="4200427" cy="17825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4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DCB019 CLINICAL RISK MANAGEMENT STNADARD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Object 8"/>
          <p:cNvSpPr/>
          <p:nvPr/>
        </p:nvSpPr>
        <p:spPr>
          <a:xfrm>
            <a:off x="907029" y="1294679"/>
            <a:ext cx="1428393" cy="1428393"/>
          </a:xfrm>
          <a:prstGeom prst="roundRect">
            <a:avLst>
              <a:gd name="adj" fmla="val 6402"/>
            </a:avLst>
          </a:prstGeom>
          <a:noFill/>
          <a:ln w="25400">
            <a:solidFill>
              <a:srgbClr val="AC1C64"/>
            </a:solidFill>
            <a:prstDash val="solid"/>
            <a:miter lim="800000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Object 9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86880" y="1682466"/>
            <a:ext cx="476131" cy="695151"/>
          </a:xfrm>
          <a:prstGeom prst="rect">
            <a:avLst/>
          </a:prstGeom>
        </p:spPr>
      </p:pic>
      <p:sp>
        <p:nvSpPr>
          <p:cNvPr id="11" name="Object 10"/>
          <p:cNvSpPr/>
          <p:nvPr/>
        </p:nvSpPr>
        <p:spPr>
          <a:xfrm>
            <a:off x="128555" y="2811454"/>
            <a:ext cx="2985341" cy="4812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8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A Clinical Safety Officer oversees compliance with DCB0129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Object 11"/>
          <p:cNvSpPr/>
          <p:nvPr/>
        </p:nvSpPr>
        <p:spPr>
          <a:xfrm>
            <a:off x="4006641" y="1294679"/>
            <a:ext cx="1428393" cy="1428393"/>
          </a:xfrm>
          <a:prstGeom prst="roundRect">
            <a:avLst>
              <a:gd name="adj" fmla="val 6402"/>
            </a:avLst>
          </a:prstGeom>
          <a:noFill/>
          <a:ln w="25400">
            <a:solidFill>
              <a:srgbClr val="AC1C64"/>
            </a:solidFill>
            <a:prstDash val="solid"/>
            <a:miter lim="800000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Object 1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275" y="1774530"/>
            <a:ext cx="590402" cy="485654"/>
          </a:xfrm>
          <a:prstGeom prst="rect">
            <a:avLst/>
          </a:prstGeom>
        </p:spPr>
      </p:pic>
      <p:sp>
        <p:nvSpPr>
          <p:cNvPr id="14" name="Object 13"/>
          <p:cNvSpPr/>
          <p:nvPr/>
        </p:nvSpPr>
        <p:spPr>
          <a:xfrm>
            <a:off x="3044857" y="2811454"/>
            <a:ext cx="3351962" cy="4812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8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Hazard Log implemented, all risks </a:t>
            </a: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≤</a:t>
            </a: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2 with current controls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Object 14"/>
          <p:cNvSpPr/>
          <p:nvPr/>
        </p:nvSpPr>
        <p:spPr>
          <a:xfrm>
            <a:off x="907029" y="3532495"/>
            <a:ext cx="1428393" cy="1428393"/>
          </a:xfrm>
          <a:prstGeom prst="roundRect">
            <a:avLst>
              <a:gd name="adj" fmla="val 6402"/>
            </a:avLst>
          </a:prstGeom>
          <a:noFill/>
          <a:ln w="25400">
            <a:solidFill>
              <a:srgbClr val="AC1C64"/>
            </a:solidFill>
            <a:prstDash val="solid"/>
            <a:miter lim="800000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Object 15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20358" y="4037455"/>
            <a:ext cx="418995" cy="466608"/>
          </a:xfrm>
          <a:prstGeom prst="rect">
            <a:avLst/>
          </a:prstGeom>
        </p:spPr>
      </p:pic>
      <p:sp>
        <p:nvSpPr>
          <p:cNvPr id="17" name="Object 16"/>
          <p:cNvSpPr/>
          <p:nvPr/>
        </p:nvSpPr>
        <p:spPr>
          <a:xfrm>
            <a:off x="-54755" y="5049269"/>
            <a:ext cx="3351962" cy="24064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8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Clinical Safety Case Report produced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Object 17"/>
          <p:cNvSpPr/>
          <p:nvPr/>
        </p:nvSpPr>
        <p:spPr>
          <a:xfrm>
            <a:off x="4006641" y="3532495"/>
            <a:ext cx="1428393" cy="1428393"/>
          </a:xfrm>
          <a:prstGeom prst="roundRect">
            <a:avLst>
              <a:gd name="adj" fmla="val 6402"/>
            </a:avLst>
          </a:prstGeom>
          <a:noFill/>
          <a:ln w="25400">
            <a:solidFill>
              <a:srgbClr val="AC1C64"/>
            </a:solidFill>
            <a:prstDash val="solid"/>
            <a:miter lim="800000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9" name="Object 18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9753" y="3911912"/>
            <a:ext cx="504699" cy="676106"/>
          </a:xfrm>
          <a:prstGeom prst="rect">
            <a:avLst/>
          </a:prstGeom>
        </p:spPr>
      </p:pic>
      <p:sp>
        <p:nvSpPr>
          <p:cNvPr id="20" name="Object 19"/>
          <p:cNvSpPr/>
          <p:nvPr/>
        </p:nvSpPr>
        <p:spPr>
          <a:xfrm>
            <a:off x="3516226" y="5049269"/>
            <a:ext cx="2409223" cy="4812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8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Incident reporting process implemented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1" name="Object 2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363835" y="6046863"/>
            <a:ext cx="625142" cy="609448"/>
          </a:xfrm>
          <a:prstGeom prst="rect">
            <a:avLst/>
          </a:prstGeom>
        </p:spPr>
      </p:pic>
      <p:sp>
        <p:nvSpPr>
          <p:cNvPr id="22" name="Object 21"/>
          <p:cNvSpPr/>
          <p:nvPr/>
        </p:nvSpPr>
        <p:spPr>
          <a:xfrm>
            <a:off x="961784" y="6548983"/>
            <a:ext cx="10265383" cy="12934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ts val="10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5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©2024 Proprietary and Confidential. All Rights Reserved.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Object 22"/>
          <p:cNvSpPr/>
          <p:nvPr/>
        </p:nvSpPr>
        <p:spPr>
          <a:xfrm>
            <a:off x="161885" y="6510099"/>
            <a:ext cx="209498" cy="211680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FDC6EF7-297B-62AF-3534-3E4D7AF92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724" y="1221473"/>
            <a:ext cx="5298838" cy="231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E8F308-335D-432A-9747-DBB02EECBB78}"/>
              </a:ext>
            </a:extLst>
          </p:cNvPr>
          <p:cNvSpPr txBox="1"/>
          <p:nvPr/>
        </p:nvSpPr>
        <p:spPr>
          <a:xfrm>
            <a:off x="6266553" y="3989468"/>
            <a:ext cx="58025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2015 </a:t>
            </a:r>
            <a:r>
              <a:rPr lang="en-GB" dirty="0" err="1"/>
              <a:t>NHSMail</a:t>
            </a:r>
            <a:r>
              <a:rPr lang="en-GB" dirty="0"/>
              <a:t> contract: Accenture (Avanade Cloud)</a:t>
            </a:r>
          </a:p>
          <a:p>
            <a:r>
              <a:rPr lang="en-GB" dirty="0"/>
              <a:t>~1.7 M users, 2.1 Mailboxes, 2 Petabytes Data</a:t>
            </a:r>
          </a:p>
          <a:p>
            <a:r>
              <a:rPr lang="en-GB" dirty="0"/>
              <a:t>£160 M contract to 2023. Extended for 2 years</a:t>
            </a:r>
          </a:p>
          <a:p>
            <a:r>
              <a:rPr lang="en-GB" dirty="0" err="1"/>
              <a:t>NHSMail</a:t>
            </a:r>
            <a:r>
              <a:rPr lang="en-GB" dirty="0"/>
              <a:t> &gt; NHS.net Connect 2025 . MS and Avanade</a:t>
            </a:r>
          </a:p>
          <a:p>
            <a:r>
              <a:rPr lang="en-GB" b="1" i="1" dirty="0">
                <a:solidFill>
                  <a:srgbClr val="AC1C64"/>
                </a:solidFill>
              </a:rPr>
              <a:t>AirEmail to become Avanade and Microsoft Partner</a:t>
            </a:r>
          </a:p>
        </p:txBody>
      </p:sp>
      <p:pic>
        <p:nvPicPr>
          <p:cNvPr id="4106" name="Picture 10" descr="Microsoft Dynamics Partner Acquired ...">
            <a:extLst>
              <a:ext uri="{FF2B5EF4-FFF2-40B4-BE49-F238E27FC236}">
                <a16:creationId xmlns:a16="http://schemas.microsoft.com/office/drawing/2014/main" id="{35659AB2-FFDC-F1B9-DF6F-581169E3D7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69"/>
          <a:stretch/>
        </p:blipFill>
        <p:spPr bwMode="auto">
          <a:xfrm>
            <a:off x="6319418" y="5494546"/>
            <a:ext cx="4875866" cy="80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16435B-1780-64A5-CFA6-29E36B893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5" name="Rectangle 13324">
            <a:extLst>
              <a:ext uri="{FF2B5EF4-FFF2-40B4-BE49-F238E27FC236}">
                <a16:creationId xmlns:a16="http://schemas.microsoft.com/office/drawing/2014/main" id="{0EFD753D-6A49-46DD-9E82-AA6E2C62B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327" name="Rectangle 13326">
            <a:extLst>
              <a:ext uri="{FF2B5EF4-FFF2-40B4-BE49-F238E27FC236}">
                <a16:creationId xmlns:a16="http://schemas.microsoft.com/office/drawing/2014/main" id="{138A5824-1F4A-4EE7-BC13-5BB48FC08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044" y="321732"/>
            <a:ext cx="4568741" cy="6192603"/>
          </a:xfrm>
          <a:prstGeom prst="rect">
            <a:avLst/>
          </a:prstGeom>
          <a:solidFill>
            <a:srgbClr val="333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EB0DFB-3D89-15BE-2C49-4EA3F3589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880" y="-292997"/>
            <a:ext cx="3724765" cy="16909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ABOUT 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8BA097-F21F-1518-5C8C-6D23A5ADB628}"/>
              </a:ext>
            </a:extLst>
          </p:cNvPr>
          <p:cNvSpPr/>
          <p:nvPr/>
        </p:nvSpPr>
        <p:spPr>
          <a:xfrm>
            <a:off x="395785" y="1590421"/>
            <a:ext cx="4415051" cy="36771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Ameet Bakhai	</a:t>
            </a:r>
            <a:r>
              <a:rPr kumimoji="0" lang="en-US" sz="12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MBBS, MD, FRCP</a:t>
            </a:r>
            <a:endParaRPr kumimoji="0" lang="en-US" b="0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Co-Founder AirEmail</a:t>
            </a:r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>
              <a:solidFill>
                <a:srgbClr val="FFFFFF"/>
              </a:solidFill>
            </a:endParaRPr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Consultant Cardiologist</a:t>
            </a:r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R&amp;D Clinical Director</a:t>
            </a:r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Chief Research Informatics Officer</a:t>
            </a:r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Clinical Safety Officer</a:t>
            </a:r>
          </a:p>
        </p:txBody>
      </p:sp>
      <p:pic>
        <p:nvPicPr>
          <p:cNvPr id="6" name="Picture 2" descr="Invasive coronary angiogram | CardioQinetics Heart Clinic">
            <a:extLst>
              <a:ext uri="{FF2B5EF4-FFF2-40B4-BE49-F238E27FC236}">
                <a16:creationId xmlns:a16="http://schemas.microsoft.com/office/drawing/2014/main" id="{11A69E58-7BCF-1FAC-5783-A44041001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8" r="4371" b="-6"/>
          <a:stretch/>
        </p:blipFill>
        <p:spPr bwMode="auto">
          <a:xfrm>
            <a:off x="5422574" y="1909093"/>
            <a:ext cx="1702007" cy="151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Medicine for Members' – heart failure event | Royal Free London">
            <a:extLst>
              <a:ext uri="{FF2B5EF4-FFF2-40B4-BE49-F238E27FC236}">
                <a16:creationId xmlns:a16="http://schemas.microsoft.com/office/drawing/2014/main" id="{CC87E6E3-5FE0-F26F-E12F-256453906D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" t="16215" r="49749" b="15505"/>
          <a:stretch/>
        </p:blipFill>
        <p:spPr bwMode="auto">
          <a:xfrm>
            <a:off x="8695661" y="1885767"/>
            <a:ext cx="1963209" cy="154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 descr="Image result for royal free london core values">
            <a:extLst>
              <a:ext uri="{FF2B5EF4-FFF2-40B4-BE49-F238E27FC236}">
                <a16:creationId xmlns:a16="http://schemas.microsoft.com/office/drawing/2014/main" id="{73AF8432-84BE-AF54-DC5B-DA09AFC312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41909" y="-154937"/>
            <a:ext cx="222647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5C5C5C"/>
              </a:solidFill>
              <a:effectLst/>
              <a:uLnTx/>
              <a:uFillTx/>
              <a:latin typeface="Frutiger Next Pro Light"/>
              <a:ea typeface="+mn-ea"/>
              <a:cs typeface="+mn-cs"/>
            </a:endParaRPr>
          </a:p>
        </p:txBody>
      </p:sp>
      <p:sp>
        <p:nvSpPr>
          <p:cNvPr id="8" name="AutoShape 6" descr="Image result for royal free london core values">
            <a:extLst>
              <a:ext uri="{FF2B5EF4-FFF2-40B4-BE49-F238E27FC236}">
                <a16:creationId xmlns:a16="http://schemas.microsoft.com/office/drawing/2014/main" id="{D394C0B1-1CC5-2A63-1568-10BD75F7C9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656230" y="-2528"/>
            <a:ext cx="222647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5C5C5C"/>
              </a:solidFill>
              <a:effectLst/>
              <a:uLnTx/>
              <a:uFillTx/>
              <a:latin typeface="Frutiger Next Pro Light"/>
              <a:ea typeface="+mn-ea"/>
              <a:cs typeface="+mn-cs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D39FD009-DF03-7358-C462-1A16609A0D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"/>
          <a:stretch/>
        </p:blipFill>
        <p:spPr bwMode="auto">
          <a:xfrm>
            <a:off x="5422575" y="325252"/>
            <a:ext cx="4533814" cy="1428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 descr="HealthRota - Healthcare Workforce Managment">
            <a:extLst>
              <a:ext uri="{FF2B5EF4-FFF2-40B4-BE49-F238E27FC236}">
                <a16:creationId xmlns:a16="http://schemas.microsoft.com/office/drawing/2014/main" id="{0E2E6247-BD7C-5A73-34BF-2CDADC47F0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3" t="23538" r="46795" b="49305"/>
          <a:stretch/>
        </p:blipFill>
        <p:spPr bwMode="auto">
          <a:xfrm>
            <a:off x="10611385" y="325251"/>
            <a:ext cx="1210437" cy="43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eart pacemaker: MedlinePlus Medical Encyclopedia">
            <a:extLst>
              <a:ext uri="{FF2B5EF4-FFF2-40B4-BE49-F238E27FC236}">
                <a16:creationId xmlns:a16="http://schemas.microsoft.com/office/drawing/2014/main" id="{F58943F8-51F8-11D0-9028-52E9840BE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1907" y="4000046"/>
            <a:ext cx="2901110" cy="23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 ">
            <a:extLst>
              <a:ext uri="{FF2B5EF4-FFF2-40B4-BE49-F238E27FC236}">
                <a16:creationId xmlns:a16="http://schemas.microsoft.com/office/drawing/2014/main" id="{E2DFBA05-F483-2BBF-CB2A-5567F610FA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57" b="22802"/>
          <a:stretch/>
        </p:blipFill>
        <p:spPr bwMode="auto">
          <a:xfrm>
            <a:off x="10039713" y="732225"/>
            <a:ext cx="1782109" cy="820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87AEF8A0-8D23-DA96-761B-37135D775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125" y="1909093"/>
            <a:ext cx="1326049" cy="151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group of people standing on a snowy mountain&#10;&#10;AI-generated content may be incorrect.">
            <a:extLst>
              <a:ext uri="{FF2B5EF4-FFF2-40B4-BE49-F238E27FC236}">
                <a16:creationId xmlns:a16="http://schemas.microsoft.com/office/drawing/2014/main" id="{602C3860-7D98-34DD-5290-F65F3AD40C86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r="20974"/>
          <a:stretch/>
        </p:blipFill>
        <p:spPr>
          <a:xfrm>
            <a:off x="5422574" y="3583937"/>
            <a:ext cx="4150634" cy="1598378"/>
          </a:xfrm>
          <a:prstGeom prst="rect">
            <a:avLst/>
          </a:prstGeom>
        </p:spPr>
      </p:pic>
      <p:pic>
        <p:nvPicPr>
          <p:cNvPr id="4" name="Picture 2" descr="Health Webinars — OneJAIN">
            <a:extLst>
              <a:ext uri="{FF2B5EF4-FFF2-40B4-BE49-F238E27FC236}">
                <a16:creationId xmlns:a16="http://schemas.microsoft.com/office/drawing/2014/main" id="{551FCD30-8F93-88C7-1102-8FA0712D6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099" y="3583936"/>
            <a:ext cx="2259900" cy="3165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A person and person standing next to a small vehicle&#10;&#10;AI-generated content may be incorrect.">
            <a:extLst>
              <a:ext uri="{FF2B5EF4-FFF2-40B4-BE49-F238E27FC236}">
                <a16:creationId xmlns:a16="http://schemas.microsoft.com/office/drawing/2014/main" id="{EEDF8EF3-EE06-1B2C-1CCC-53F3FCEDDD5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60"/>
          <a:stretch/>
        </p:blipFill>
        <p:spPr>
          <a:xfrm>
            <a:off x="5422576" y="5267578"/>
            <a:ext cx="1646770" cy="1481977"/>
          </a:xfrm>
          <a:prstGeom prst="rect">
            <a:avLst/>
          </a:prstGeom>
        </p:spPr>
      </p:pic>
      <p:pic>
        <p:nvPicPr>
          <p:cNvPr id="15" name="Content Placeholder 4" descr="A person pointing at a projector screen&#10;&#10;AI-generated content may be incorrect.">
            <a:extLst>
              <a:ext uri="{FF2B5EF4-FFF2-40B4-BE49-F238E27FC236}">
                <a16:creationId xmlns:a16="http://schemas.microsoft.com/office/drawing/2014/main" id="{E18CF9DC-5EA9-349E-D4A8-DA66DA1B637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5" r="3" b="13434"/>
          <a:stretch/>
        </p:blipFill>
        <p:spPr>
          <a:xfrm>
            <a:off x="7525161" y="5281020"/>
            <a:ext cx="1799122" cy="1455091"/>
          </a:xfrm>
          <a:prstGeom prst="rect">
            <a:avLst/>
          </a:prstGeom>
        </p:spPr>
      </p:pic>
      <p:pic>
        <p:nvPicPr>
          <p:cNvPr id="16" name="Object 1">
            <a:extLst>
              <a:ext uri="{FF2B5EF4-FFF2-40B4-BE49-F238E27FC236}">
                <a16:creationId xmlns:a16="http://schemas.microsoft.com/office/drawing/2014/main" id="{227064B6-488D-6ACE-81E4-17F73C6BA088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8275" t="4399" r="8275" b="3980"/>
          <a:stretch/>
        </p:blipFill>
        <p:spPr>
          <a:xfrm>
            <a:off x="10931458" y="1885767"/>
            <a:ext cx="875990" cy="106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0880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/>
          <p:nvPr/>
        </p:nvSpPr>
        <p:spPr>
          <a:xfrm>
            <a:off x="3508523" y="179804"/>
            <a:ext cx="8107468" cy="69634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5485"/>
              </a:lnSpc>
              <a:buNone/>
            </a:pPr>
            <a:r>
              <a:rPr lang="en-US" sz="5625" b="1" dirty="0">
                <a:solidFill>
                  <a:srgbClr val="5E5E5E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THE PROBLEM</a:t>
            </a:r>
            <a:endParaRPr lang="en-US" dirty="0"/>
          </a:p>
        </p:txBody>
      </p:sp>
      <p:sp>
        <p:nvSpPr>
          <p:cNvPr id="8" name="Object 7"/>
          <p:cNvSpPr/>
          <p:nvPr/>
        </p:nvSpPr>
        <p:spPr>
          <a:xfrm>
            <a:off x="3765515" y="876145"/>
            <a:ext cx="7873236" cy="19179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>
              <a:spcBef>
                <a:spcPts val="1173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 able to Cope with Email Traffic</a:t>
            </a:r>
          </a:p>
          <a:p>
            <a:pPr marL="342900" indent="-342900">
              <a:spcBef>
                <a:spcPts val="1173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&gt;1 million emails daily </a:t>
            </a:r>
            <a: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be never read in the NHS</a:t>
            </a:r>
          </a:p>
          <a:p>
            <a:pPr>
              <a:spcBef>
                <a:spcPts val="1173"/>
              </a:spcBef>
            </a:pPr>
            <a:endParaRPr lang="en-US" sz="2400" b="1" dirty="0">
              <a:solidFill>
                <a:srgbClr val="AC1C6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1173"/>
              </a:spcBef>
            </a:pPr>
            <a:r>
              <a:rPr lang="en-US" sz="2400" b="1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Annually:</a:t>
            </a:r>
          </a:p>
          <a:p>
            <a:pPr marL="342900" indent="-342900">
              <a:spcBef>
                <a:spcPts val="1173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Estimated 19 million patient </a:t>
            </a:r>
            <a: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emails will be “missed” </a:t>
            </a:r>
          </a:p>
          <a:p>
            <a:pPr marL="342900" indent="-342900">
              <a:spcBef>
                <a:spcPts val="1173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~1 million patients </a:t>
            </a:r>
            <a: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care will be delayed with potential </a:t>
            </a:r>
            <a:r>
              <a:rPr lang="en-US" sz="2400" b="1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harm</a:t>
            </a:r>
          </a:p>
          <a:p>
            <a:pPr marL="342900" indent="-342900">
              <a:spcBef>
                <a:spcPts val="1173"/>
              </a:spcBef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ts val="1173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&gt;20 patients per organization per day </a:t>
            </a:r>
            <a: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have care delayed and potential harm due to unread emails</a:t>
            </a:r>
          </a:p>
          <a:p>
            <a:pPr marL="342900" indent="-342900">
              <a:spcBef>
                <a:spcPts val="1173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Senior Coroner 2024 – </a:t>
            </a:r>
            <a:r>
              <a:rPr lang="en-US" sz="2400" b="1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Prevention of Future Deaths Report </a:t>
            </a:r>
            <a:r>
              <a:rPr lang="en-US" sz="24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Death of Mr AH, Age 51 Teacher, due to Email triage delay</a:t>
            </a:r>
          </a:p>
        </p:txBody>
      </p:sp>
      <p:sp>
        <p:nvSpPr>
          <p:cNvPr id="11" name="Object 10"/>
          <p:cNvSpPr/>
          <p:nvPr/>
        </p:nvSpPr>
        <p:spPr>
          <a:xfrm>
            <a:off x="161885" y="6510225"/>
            <a:ext cx="123794" cy="211554"/>
          </a:xfrm>
          <a:prstGeom prst="rect">
            <a:avLst/>
          </a:prstGeom>
          <a:noFill/>
        </p:spPr>
        <p:txBody>
          <a:bodyPr/>
          <a:lstStyle/>
          <a:p>
            <a:endParaRPr lang="en-GB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3AD6814A-9E06-0889-9D9E-EADC07A07BDC}"/>
              </a:ext>
            </a:extLst>
          </p:cNvPr>
          <p:cNvSpPr/>
          <p:nvPr/>
        </p:nvSpPr>
        <p:spPr>
          <a:xfrm>
            <a:off x="3629261" y="2302314"/>
            <a:ext cx="8467513" cy="28229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223"/>
              </a:lnSpc>
              <a:spcBef>
                <a:spcPts val="1173"/>
              </a:spcBef>
              <a:buNone/>
            </a:pPr>
            <a:endParaRPr lang="en-US" sz="2400" dirty="0"/>
          </a:p>
        </p:txBody>
      </p:sp>
      <p:pic>
        <p:nvPicPr>
          <p:cNvPr id="13" name="Object 10" descr="preencoded.png">
            <a:extLst>
              <a:ext uri="{FF2B5EF4-FFF2-40B4-BE49-F238E27FC236}">
                <a16:creationId xmlns:a16="http://schemas.microsoft.com/office/drawing/2014/main" id="{F224A03A-9A40-4D9C-A32F-4DDF8B1EC0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98045" y="6163690"/>
            <a:ext cx="698729" cy="681187"/>
          </a:xfrm>
          <a:prstGeom prst="rect">
            <a:avLst/>
          </a:prstGeom>
        </p:spPr>
      </p:pic>
      <p:pic>
        <p:nvPicPr>
          <p:cNvPr id="7" name="Object 2">
            <a:extLst>
              <a:ext uri="{FF2B5EF4-FFF2-40B4-BE49-F238E27FC236}">
                <a16:creationId xmlns:a16="http://schemas.microsoft.com/office/drawing/2014/main" id="{CA539E44-0A48-70FB-84C9-6DA7637014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025" r="11025"/>
          <a:stretch/>
        </p:blipFill>
        <p:spPr>
          <a:xfrm>
            <a:off x="95226" y="136221"/>
            <a:ext cx="3413297" cy="6568208"/>
          </a:xfrm>
          <a:prstGeom prst="rect">
            <a:avLst/>
          </a:prstGeom>
        </p:spPr>
      </p:pic>
      <p:sp>
        <p:nvSpPr>
          <p:cNvPr id="12" name="Object 11">
            <a:extLst>
              <a:ext uri="{FF2B5EF4-FFF2-40B4-BE49-F238E27FC236}">
                <a16:creationId xmlns:a16="http://schemas.microsoft.com/office/drawing/2014/main" id="{478DF037-9ABB-C9D7-B2C2-0AA7F79671F0}"/>
              </a:ext>
            </a:extLst>
          </p:cNvPr>
          <p:cNvSpPr/>
          <p:nvPr/>
        </p:nvSpPr>
        <p:spPr>
          <a:xfrm>
            <a:off x="-3449673" y="6734867"/>
            <a:ext cx="10265383" cy="12929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ts val="10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©2024 Proprietary and Confidential. All Rights Reserved.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">
            <a:extLst>
              <a:ext uri="{FF2B5EF4-FFF2-40B4-BE49-F238E27FC236}">
                <a16:creationId xmlns:a16="http://schemas.microsoft.com/office/drawing/2014/main" id="{D1431FA8-3535-D17B-2107-83092CFA7F4C}"/>
              </a:ext>
            </a:extLst>
          </p:cNvPr>
          <p:cNvSpPr/>
          <p:nvPr/>
        </p:nvSpPr>
        <p:spPr>
          <a:xfrm>
            <a:off x="-14553" y="-42568"/>
            <a:ext cx="12188950" cy="1609323"/>
          </a:xfrm>
          <a:prstGeom prst="rect">
            <a:avLst/>
          </a:prstGeom>
          <a:solidFill>
            <a:srgbClr val="5C7C94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Object 1"/>
          <p:cNvSpPr/>
          <p:nvPr/>
        </p:nvSpPr>
        <p:spPr>
          <a:xfrm>
            <a:off x="3759535" y="125862"/>
            <a:ext cx="8505598" cy="49517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SHINING A LIGHT SURVEY: </a:t>
            </a:r>
          </a:p>
          <a:p>
            <a:pPr marL="0" marR="0" lvl="0" indent="0" algn="ctr" defTabSz="914400" rtl="0" eaLnBrk="1" fontAlgn="auto" latinLnBrk="0" hangingPunct="1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EMAIL OVERLOAD &gt; STAFF BURNOUT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28567" y="647684"/>
            <a:ext cx="12188952" cy="58802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316"/>
              </a:lnSpc>
              <a:spcBef>
                <a:spcPts val="9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76181" y="6046863"/>
            <a:ext cx="5989727" cy="333292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Object 1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63835" y="6046863"/>
            <a:ext cx="625142" cy="609448"/>
          </a:xfrm>
          <a:prstGeom prst="rect">
            <a:avLst/>
          </a:prstGeom>
        </p:spPr>
      </p:pic>
      <p:sp>
        <p:nvSpPr>
          <p:cNvPr id="12" name="Object 11"/>
          <p:cNvSpPr/>
          <p:nvPr/>
        </p:nvSpPr>
        <p:spPr>
          <a:xfrm>
            <a:off x="2315029" y="6657129"/>
            <a:ext cx="10265383" cy="12929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ts val="10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©2024 Proprietary and Confidential. All Rights Reserved.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Object 12"/>
          <p:cNvSpPr/>
          <p:nvPr/>
        </p:nvSpPr>
        <p:spPr>
          <a:xfrm>
            <a:off x="161885" y="6510198"/>
            <a:ext cx="123794" cy="211581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F14ECC-23D4-DF12-42D0-5455BA89ED28}"/>
              </a:ext>
            </a:extLst>
          </p:cNvPr>
          <p:cNvSpPr txBox="1"/>
          <p:nvPr/>
        </p:nvSpPr>
        <p:spPr>
          <a:xfrm>
            <a:off x="5074705" y="6280513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https://www.ncbi.nlm.nih.gov/pmc/articles/PMC9676904/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DCE8A6-6EB1-3E9C-6637-808471BB9549}"/>
              </a:ext>
            </a:extLst>
          </p:cNvPr>
          <p:cNvSpPr txBox="1"/>
          <p:nvPr/>
        </p:nvSpPr>
        <p:spPr>
          <a:xfrm>
            <a:off x="4915394" y="1099662"/>
            <a:ext cx="7665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 = 3,047 NHS Staff, </a:t>
            </a:r>
            <a:r>
              <a:rPr lang="en-GB" b="1" i="1" dirty="0">
                <a:solidFill>
                  <a:srgbClr val="FFFF00"/>
                </a:solidFill>
                <a:latin typeface="Arial"/>
              </a:rPr>
              <a:t>May 2020, </a:t>
            </a:r>
            <a:r>
              <a:rPr kumimoji="0" lang="en-GB" sz="18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UK Wide Survey Study</a:t>
            </a:r>
          </a:p>
        </p:txBody>
      </p:sp>
      <p:sp>
        <p:nvSpPr>
          <p:cNvPr id="19" name="Object 8">
            <a:extLst>
              <a:ext uri="{FF2B5EF4-FFF2-40B4-BE49-F238E27FC236}">
                <a16:creationId xmlns:a16="http://schemas.microsoft.com/office/drawing/2014/main" id="{D1027784-9E7E-B56F-5E26-F8FF2E87A958}"/>
              </a:ext>
            </a:extLst>
          </p:cNvPr>
          <p:cNvSpPr>
            <a:spLocks noChangeAspect="1"/>
          </p:cNvSpPr>
          <p:nvPr/>
        </p:nvSpPr>
        <p:spPr>
          <a:xfrm>
            <a:off x="8716241" y="1683102"/>
            <a:ext cx="902894" cy="902894"/>
          </a:xfrm>
          <a:prstGeom prst="ellipse">
            <a:avLst/>
          </a:prstGeom>
          <a:noFill/>
          <a:ln w="25400">
            <a:solidFill>
              <a:srgbClr val="FBCC0C"/>
            </a:solidFill>
            <a:prstDash val="solid"/>
            <a:miter lim="800000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25C3CCB8-2CDD-7A35-5263-A9212033390E}"/>
              </a:ext>
            </a:extLst>
          </p:cNvPr>
          <p:cNvSpPr/>
          <p:nvPr/>
        </p:nvSpPr>
        <p:spPr>
          <a:xfrm>
            <a:off x="8374512" y="2795287"/>
            <a:ext cx="1672819" cy="72190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8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5E5E5E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1 in 2 Use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AC1C64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home time to </a:t>
            </a:r>
            <a:r>
              <a:rPr lang="en-US" sz="1600" b="1" dirty="0">
                <a:solidFill>
                  <a:srgbClr val="AC1C6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process emails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AC1C6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7034CEF5-6E9A-C389-0C39-6A3AE45D6875}"/>
              </a:ext>
            </a:extLst>
          </p:cNvPr>
          <p:cNvSpPr>
            <a:spLocks noChangeAspect="1"/>
          </p:cNvSpPr>
          <p:nvPr/>
        </p:nvSpPr>
        <p:spPr>
          <a:xfrm>
            <a:off x="8537530" y="1908815"/>
            <a:ext cx="1320400" cy="71320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3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47%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FF2E35E6-45E0-9426-E34F-3E0E16D3C9E0}"/>
              </a:ext>
            </a:extLst>
          </p:cNvPr>
          <p:cNvSpPr>
            <a:spLocks noChangeAspect="1"/>
          </p:cNvSpPr>
          <p:nvPr/>
        </p:nvSpPr>
        <p:spPr>
          <a:xfrm>
            <a:off x="5729369" y="3834591"/>
            <a:ext cx="994318" cy="994318"/>
          </a:xfrm>
          <a:prstGeom prst="ellipse">
            <a:avLst/>
          </a:prstGeom>
          <a:noFill/>
          <a:ln w="25400">
            <a:solidFill>
              <a:srgbClr val="FBCC0C"/>
            </a:solidFill>
            <a:prstDash val="solid"/>
            <a:miter lim="800000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FCA2CE6A-0CA6-E4B7-22AF-9736BAA4039D}"/>
              </a:ext>
            </a:extLst>
          </p:cNvPr>
          <p:cNvSpPr/>
          <p:nvPr/>
        </p:nvSpPr>
        <p:spPr>
          <a:xfrm>
            <a:off x="5110376" y="5039041"/>
            <a:ext cx="2232303" cy="48127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8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AC1C64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1 in 2 Cannot switch off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when they want to</a:t>
            </a:r>
          </a:p>
          <a:p>
            <a:pPr marL="0" marR="0" lvl="0" indent="0" algn="ctr" defTabSz="914400" rtl="0" eaLnBrk="1" fontAlgn="auto" latinLnBrk="0" hangingPunct="1">
              <a:lnSpc>
                <a:spcPts val="18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i="1" dirty="0">
                <a:solidFill>
                  <a:srgbClr val="5E5E5E"/>
                </a:solidFill>
                <a:latin typeface="Carlito" pitchFamily="34" charset="0"/>
                <a:ea typeface="Carlito" pitchFamily="34" charset="-122"/>
              </a:rPr>
              <a:t>“Just Checking”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Object 13">
            <a:extLst>
              <a:ext uri="{FF2B5EF4-FFF2-40B4-BE49-F238E27FC236}">
                <a16:creationId xmlns:a16="http://schemas.microsoft.com/office/drawing/2014/main" id="{CC1D35BD-DCF1-3A2B-9754-FAE9AB35CE4E}"/>
              </a:ext>
            </a:extLst>
          </p:cNvPr>
          <p:cNvSpPr>
            <a:spLocks noChangeAspect="1"/>
          </p:cNvSpPr>
          <p:nvPr/>
        </p:nvSpPr>
        <p:spPr>
          <a:xfrm>
            <a:off x="5601025" y="4092188"/>
            <a:ext cx="1320400" cy="71320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3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57%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Object 14">
            <a:extLst>
              <a:ext uri="{FF2B5EF4-FFF2-40B4-BE49-F238E27FC236}">
                <a16:creationId xmlns:a16="http://schemas.microsoft.com/office/drawing/2014/main" id="{4C3FE727-16B2-D5AD-FBEE-E0089DFDFB6C}"/>
              </a:ext>
            </a:extLst>
          </p:cNvPr>
          <p:cNvSpPr>
            <a:spLocks noChangeAspect="1"/>
          </p:cNvSpPr>
          <p:nvPr/>
        </p:nvSpPr>
        <p:spPr>
          <a:xfrm>
            <a:off x="8705297" y="3808667"/>
            <a:ext cx="1053606" cy="1053605"/>
          </a:xfrm>
          <a:prstGeom prst="ellipse">
            <a:avLst/>
          </a:prstGeom>
          <a:solidFill>
            <a:srgbClr val="FBCC0C"/>
          </a:solidFill>
          <a:ln w="25400">
            <a:solidFill>
              <a:srgbClr val="FBCC0C"/>
            </a:solidFill>
            <a:prstDash val="solid"/>
            <a:miter lim="800000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Object 15">
            <a:extLst>
              <a:ext uri="{FF2B5EF4-FFF2-40B4-BE49-F238E27FC236}">
                <a16:creationId xmlns:a16="http://schemas.microsoft.com/office/drawing/2014/main" id="{B8BA3437-7EFF-3815-99F9-9DEB283859A2}"/>
              </a:ext>
            </a:extLst>
          </p:cNvPr>
          <p:cNvSpPr/>
          <p:nvPr/>
        </p:nvSpPr>
        <p:spPr>
          <a:xfrm>
            <a:off x="8509124" y="5054941"/>
            <a:ext cx="1505151" cy="72190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8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2 of 3 Core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AC1C64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work disrupted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by email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Object 16">
            <a:extLst>
              <a:ext uri="{FF2B5EF4-FFF2-40B4-BE49-F238E27FC236}">
                <a16:creationId xmlns:a16="http://schemas.microsoft.com/office/drawing/2014/main" id="{55C84122-7263-A34A-5490-13BA81807B9D}"/>
              </a:ext>
            </a:extLst>
          </p:cNvPr>
          <p:cNvSpPr>
            <a:spLocks noChangeAspect="1"/>
          </p:cNvSpPr>
          <p:nvPr/>
        </p:nvSpPr>
        <p:spPr>
          <a:xfrm>
            <a:off x="8601218" y="4108613"/>
            <a:ext cx="1320400" cy="71320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3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64%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Object 17">
            <a:extLst>
              <a:ext uri="{FF2B5EF4-FFF2-40B4-BE49-F238E27FC236}">
                <a16:creationId xmlns:a16="http://schemas.microsoft.com/office/drawing/2014/main" id="{4F788EBA-9FB9-052C-C1BC-23011D38ED44}"/>
              </a:ext>
            </a:extLst>
          </p:cNvPr>
          <p:cNvSpPr>
            <a:spLocks noChangeAspect="1"/>
          </p:cNvSpPr>
          <p:nvPr/>
        </p:nvSpPr>
        <p:spPr>
          <a:xfrm>
            <a:off x="5801034" y="1789730"/>
            <a:ext cx="733278" cy="733278"/>
          </a:xfrm>
          <a:prstGeom prst="ellipse">
            <a:avLst/>
          </a:prstGeom>
          <a:noFill/>
          <a:ln w="25400">
            <a:solidFill>
              <a:srgbClr val="FBCC0C"/>
            </a:solidFill>
            <a:prstDash val="solid"/>
            <a:miter lim="800000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Object 18">
            <a:extLst>
              <a:ext uri="{FF2B5EF4-FFF2-40B4-BE49-F238E27FC236}">
                <a16:creationId xmlns:a16="http://schemas.microsoft.com/office/drawing/2014/main" id="{5565B73E-110E-17DA-52F5-9E0129A52A2D}"/>
              </a:ext>
            </a:extLst>
          </p:cNvPr>
          <p:cNvSpPr/>
          <p:nvPr/>
        </p:nvSpPr>
        <p:spPr>
          <a:xfrm>
            <a:off x="5271432" y="2774577"/>
            <a:ext cx="1885479" cy="48127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8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5E5E5E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1 in 3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Find email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AC1C64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unmanageable           at work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AC1C6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Object 19">
            <a:extLst>
              <a:ext uri="{FF2B5EF4-FFF2-40B4-BE49-F238E27FC236}">
                <a16:creationId xmlns:a16="http://schemas.microsoft.com/office/drawing/2014/main" id="{1BFB5C99-51BD-B52A-BFA2-77D25980A20F}"/>
              </a:ext>
            </a:extLst>
          </p:cNvPr>
          <p:cNvSpPr>
            <a:spLocks noChangeAspect="1"/>
          </p:cNvSpPr>
          <p:nvPr/>
        </p:nvSpPr>
        <p:spPr>
          <a:xfrm>
            <a:off x="5545201" y="1918434"/>
            <a:ext cx="1320400" cy="71320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3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31%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4" name="Object 2" descr="preencoded.png">
            <a:extLst>
              <a:ext uri="{FF2B5EF4-FFF2-40B4-BE49-F238E27FC236}">
                <a16:creationId xmlns:a16="http://schemas.microsoft.com/office/drawing/2014/main" id="{66FC58B5-D03B-7590-A8AF-EB56CCBF5D3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349764" cy="68658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95226" y="95226"/>
            <a:ext cx="3266085" cy="6284928"/>
          </a:xfrm>
          <a:prstGeom prst="rect">
            <a:avLst/>
          </a:prstGeom>
          <a:solidFill>
            <a:srgbClr val="AC1C64"/>
          </a:solidFill>
        </p:spPr>
        <p:txBody>
          <a:bodyPr/>
          <a:lstStyle/>
          <a:p>
            <a:endParaRPr lang="en-GB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3"/>
          <a:srcRect l="65517" r="7263" b="21182"/>
          <a:stretch/>
        </p:blipFill>
        <p:spPr>
          <a:xfrm>
            <a:off x="95226" y="95226"/>
            <a:ext cx="3266085" cy="6284928"/>
          </a:xfrm>
          <a:prstGeom prst="rect">
            <a:avLst/>
          </a:prstGeom>
        </p:spPr>
      </p:pic>
      <p:sp>
        <p:nvSpPr>
          <p:cNvPr id="4" name="Object 3"/>
          <p:cNvSpPr/>
          <p:nvPr/>
        </p:nvSpPr>
        <p:spPr>
          <a:xfrm>
            <a:off x="3529315" y="3550249"/>
            <a:ext cx="8086488" cy="69634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5485"/>
              </a:lnSpc>
              <a:buNone/>
            </a:pPr>
            <a:r>
              <a:rPr lang="en-US" sz="5625" b="1" dirty="0">
                <a:solidFill>
                  <a:srgbClr val="5E5E5E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AIREMAIL SOLUTION </a:t>
            </a:r>
            <a:endParaRPr lang="en-US" dirty="0"/>
          </a:p>
        </p:txBody>
      </p:sp>
      <p:sp>
        <p:nvSpPr>
          <p:cNvPr id="5" name="Object 4"/>
          <p:cNvSpPr/>
          <p:nvPr/>
        </p:nvSpPr>
        <p:spPr>
          <a:xfrm>
            <a:off x="3529315" y="4343981"/>
            <a:ext cx="8086488" cy="3342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633"/>
              </a:lnSpc>
              <a:spcBef>
                <a:spcPts val="752"/>
              </a:spcBef>
              <a:buNone/>
            </a:pPr>
            <a:r>
              <a:rPr lang="en-US" sz="2250" dirty="0">
                <a:solidFill>
                  <a:srgbClr val="5E5E5E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An Outlook </a:t>
            </a:r>
            <a:r>
              <a:rPr lang="en-US" sz="2250" dirty="0" err="1">
                <a:solidFill>
                  <a:srgbClr val="5E5E5E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Addin</a:t>
            </a:r>
            <a:r>
              <a:rPr lang="en-US" sz="2250" dirty="0">
                <a:solidFill>
                  <a:srgbClr val="5E5E5E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tool </a:t>
            </a:r>
            <a:r>
              <a:rPr lang="en-US" sz="2250" dirty="0">
                <a:solidFill>
                  <a:srgbClr val="AC1C6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designed for healthcare email</a:t>
            </a:r>
            <a:endParaRPr lang="en-US" sz="2250" dirty="0"/>
          </a:p>
        </p:txBody>
      </p:sp>
      <p:sp>
        <p:nvSpPr>
          <p:cNvPr id="6" name="Object 5"/>
          <p:cNvSpPr/>
          <p:nvPr/>
        </p:nvSpPr>
        <p:spPr>
          <a:xfrm>
            <a:off x="3158794" y="4815242"/>
            <a:ext cx="8735462" cy="3342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633"/>
              </a:lnSpc>
              <a:spcBef>
                <a:spcPts val="1058"/>
              </a:spcBef>
              <a:buNone/>
            </a:pPr>
            <a:r>
              <a:rPr lang="en-US" sz="2250" dirty="0">
                <a:solidFill>
                  <a:srgbClr val="5E5E5E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The only email application </a:t>
            </a:r>
            <a:r>
              <a:rPr lang="en-US" sz="2250" dirty="0">
                <a:solidFill>
                  <a:srgbClr val="AC1C6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approved for NHSmail integration</a:t>
            </a:r>
            <a:endParaRPr lang="en-US" sz="2250" dirty="0"/>
          </a:p>
        </p:txBody>
      </p:sp>
      <p:sp>
        <p:nvSpPr>
          <p:cNvPr id="7" name="Object 6"/>
          <p:cNvSpPr/>
          <p:nvPr/>
        </p:nvSpPr>
        <p:spPr>
          <a:xfrm>
            <a:off x="3158794" y="5286504"/>
            <a:ext cx="8735462" cy="3342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633"/>
              </a:lnSpc>
              <a:spcBef>
                <a:spcPts val="1058"/>
              </a:spcBef>
              <a:buNone/>
            </a:pPr>
            <a:r>
              <a:rPr lang="en-US" sz="2250" dirty="0">
                <a:solidFill>
                  <a:srgbClr val="5E5E5E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The only digital communications tool </a:t>
            </a:r>
            <a:r>
              <a:rPr lang="en-US" sz="2250" dirty="0">
                <a:solidFill>
                  <a:srgbClr val="AC1C6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validated in a clinical trial*</a:t>
            </a:r>
            <a:endParaRPr lang="en-US" sz="2250" dirty="0"/>
          </a:p>
        </p:txBody>
      </p:sp>
      <p:sp>
        <p:nvSpPr>
          <p:cNvPr id="8" name="Object 7"/>
          <p:cNvSpPr/>
          <p:nvPr/>
        </p:nvSpPr>
        <p:spPr>
          <a:xfrm>
            <a:off x="3529315" y="5757765"/>
            <a:ext cx="8086488" cy="3342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633"/>
              </a:lnSpc>
              <a:spcBef>
                <a:spcPts val="1058"/>
              </a:spcBef>
              <a:buNone/>
            </a:pPr>
            <a:r>
              <a:rPr lang="en-US" sz="2250" dirty="0">
                <a:solidFill>
                  <a:srgbClr val="5E5E5E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Scalable, adaptable, affordable, </a:t>
            </a:r>
            <a:r>
              <a:rPr lang="en-US" sz="2250" dirty="0">
                <a:solidFill>
                  <a:srgbClr val="AC1C6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user friendly</a:t>
            </a:r>
            <a:endParaRPr lang="en-US" sz="2250" dirty="0"/>
          </a:p>
        </p:txBody>
      </p:sp>
      <p:sp>
        <p:nvSpPr>
          <p:cNvPr id="10" name="Object 9"/>
          <p:cNvSpPr/>
          <p:nvPr/>
        </p:nvSpPr>
        <p:spPr>
          <a:xfrm>
            <a:off x="161885" y="6510225"/>
            <a:ext cx="123794" cy="211554"/>
          </a:xfrm>
          <a:prstGeom prst="rect">
            <a:avLst/>
          </a:prstGeom>
          <a:noFill/>
        </p:spPr>
        <p:txBody>
          <a:bodyPr/>
          <a:lstStyle/>
          <a:p>
            <a:endParaRPr lang="en-GB"/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D96C2A2F-A6DF-1CE3-F2E8-0AB8063A3820}"/>
              </a:ext>
            </a:extLst>
          </p:cNvPr>
          <p:cNvSpPr/>
          <p:nvPr/>
        </p:nvSpPr>
        <p:spPr>
          <a:xfrm>
            <a:off x="5491445" y="6281764"/>
            <a:ext cx="4318001" cy="3342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633"/>
              </a:lnSpc>
              <a:spcBef>
                <a:spcPts val="1058"/>
              </a:spcBef>
              <a:buNone/>
            </a:pPr>
            <a:r>
              <a:rPr lang="en-US" sz="2250" dirty="0">
                <a:solidFill>
                  <a:srgbClr val="5E5E5E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NHS DigiWell Study 2024</a:t>
            </a:r>
            <a:endParaRPr lang="en-US" sz="2250" dirty="0"/>
          </a:p>
        </p:txBody>
      </p:sp>
      <p:pic>
        <p:nvPicPr>
          <p:cNvPr id="9" name="Object 10" descr="preencoded.png">
            <a:extLst>
              <a:ext uri="{FF2B5EF4-FFF2-40B4-BE49-F238E27FC236}">
                <a16:creationId xmlns:a16="http://schemas.microsoft.com/office/drawing/2014/main" id="{B75501E9-0765-9848-38C9-F1D878734AC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9387" y="5997009"/>
            <a:ext cx="698729" cy="681187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3C9EC737-C02B-6271-1852-AADF8C344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783" y="98867"/>
            <a:ext cx="5719483" cy="3219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bject 11">
            <a:extLst>
              <a:ext uri="{FF2B5EF4-FFF2-40B4-BE49-F238E27FC236}">
                <a16:creationId xmlns:a16="http://schemas.microsoft.com/office/drawing/2014/main" id="{075D3480-5806-504C-785D-510B8EC0ADD9}"/>
              </a:ext>
            </a:extLst>
          </p:cNvPr>
          <p:cNvSpPr/>
          <p:nvPr/>
        </p:nvSpPr>
        <p:spPr>
          <a:xfrm>
            <a:off x="-3443886" y="6693964"/>
            <a:ext cx="10265383" cy="12929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ts val="10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©2024 Proprietary and Confidential. All Rights Reserved.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95226" y="95226"/>
            <a:ext cx="3266085" cy="6284928"/>
          </a:xfrm>
          <a:prstGeom prst="rect">
            <a:avLst/>
          </a:prstGeom>
          <a:solidFill>
            <a:srgbClr val="AC1C64"/>
          </a:solidFill>
        </p:spPr>
        <p:txBody>
          <a:bodyPr/>
          <a:lstStyle/>
          <a:p>
            <a:endParaRPr lang="en-GB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3"/>
          <a:srcRect l="32678" r="32678"/>
          <a:stretch/>
        </p:blipFill>
        <p:spPr>
          <a:xfrm>
            <a:off x="95226" y="95226"/>
            <a:ext cx="3266085" cy="6284928"/>
          </a:xfrm>
          <a:prstGeom prst="rect">
            <a:avLst/>
          </a:prstGeom>
        </p:spPr>
      </p:pic>
      <p:sp>
        <p:nvSpPr>
          <p:cNvPr id="4" name="Object 3"/>
          <p:cNvSpPr/>
          <p:nvPr/>
        </p:nvSpPr>
        <p:spPr>
          <a:xfrm>
            <a:off x="2842989" y="43724"/>
            <a:ext cx="8167518" cy="69634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5485"/>
              </a:lnSpc>
              <a:buNone/>
            </a:pPr>
            <a:r>
              <a:rPr lang="en-US" sz="4000" b="1" dirty="0">
                <a:solidFill>
                  <a:srgbClr val="5E5E5E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BENEFITS – </a:t>
            </a:r>
            <a:r>
              <a:rPr lang="en-US" sz="4000" b="1" dirty="0">
                <a:solidFill>
                  <a:srgbClr val="AC1C6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NHS DigiWell Trial</a:t>
            </a:r>
          </a:p>
        </p:txBody>
      </p:sp>
      <p:sp>
        <p:nvSpPr>
          <p:cNvPr id="6" name="Object 5"/>
          <p:cNvSpPr/>
          <p:nvPr/>
        </p:nvSpPr>
        <p:spPr>
          <a:xfrm>
            <a:off x="3887569" y="1443999"/>
            <a:ext cx="7594288" cy="3342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ts val="2633"/>
              </a:lnSpc>
              <a:spcBef>
                <a:spcPts val="1058"/>
              </a:spcBef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AirEmail Improve Clinical Safety</a:t>
            </a:r>
          </a:p>
          <a:p>
            <a:pPr marL="342900" indent="-342900">
              <a:lnSpc>
                <a:spcPts val="2633"/>
              </a:lnSpc>
              <a:spcBef>
                <a:spcPts val="1058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E5E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Reduced unread emails by </a:t>
            </a:r>
            <a:r>
              <a:rPr lang="en-US" sz="2400" b="1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36% in 2 weeks      (P&lt;0.001)</a:t>
            </a:r>
          </a:p>
          <a:p>
            <a:pPr>
              <a:lnSpc>
                <a:spcPts val="2633"/>
              </a:lnSpc>
              <a:spcBef>
                <a:spcPts val="1058"/>
              </a:spcBef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AirEmail Improve Productivity</a:t>
            </a:r>
          </a:p>
          <a:p>
            <a:pPr marL="342900" indent="-342900">
              <a:lnSpc>
                <a:spcPts val="2633"/>
              </a:lnSpc>
              <a:spcBef>
                <a:spcPts val="1058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E5E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Faster patient email response </a:t>
            </a:r>
            <a:r>
              <a:rPr lang="en-US" sz="2400" b="1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 12 hours</a:t>
            </a:r>
            <a:r>
              <a:rPr lang="en-US" sz="2400" dirty="0">
                <a:solidFill>
                  <a:srgbClr val="5E5E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(17% faster) </a:t>
            </a:r>
            <a:r>
              <a:rPr lang="en-US" sz="2400" b="1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(P&lt;0.001)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ts val="2633"/>
              </a:lnSpc>
              <a:spcBef>
                <a:spcPts val="1058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E5E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Releases</a:t>
            </a:r>
            <a:r>
              <a:rPr lang="en-US" sz="2400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2400" b="1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30,000 working days</a:t>
            </a:r>
            <a:r>
              <a:rPr lang="en-US" sz="2400" dirty="0">
                <a:solidFill>
                  <a:srgbClr val="5E5E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annually in a typical hospital – reduced email triage time</a:t>
            </a:r>
          </a:p>
          <a:p>
            <a:pPr>
              <a:lnSpc>
                <a:spcPts val="2633"/>
              </a:lnSpc>
              <a:spcBef>
                <a:spcPts val="1058"/>
              </a:spcBef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AirEmail Improve Wellbeing</a:t>
            </a:r>
          </a:p>
          <a:p>
            <a:pPr marL="342900" indent="-342900">
              <a:lnSpc>
                <a:spcPts val="2633"/>
              </a:lnSpc>
              <a:spcBef>
                <a:spcPts val="1058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E5E5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Decreased staff anxiety HADS Score by </a:t>
            </a:r>
            <a:r>
              <a:rPr lang="en-US" sz="2400" b="1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13% (P=0.01)</a:t>
            </a:r>
          </a:p>
          <a:p>
            <a:pPr>
              <a:lnSpc>
                <a:spcPts val="2633"/>
              </a:lnSpc>
              <a:spcBef>
                <a:spcPts val="1058"/>
              </a:spcBef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AirEmail – NHS IT Support to Deploy – NHS-D approved</a:t>
            </a:r>
          </a:p>
          <a:p>
            <a:pPr marL="342900" indent="-342900">
              <a:lnSpc>
                <a:spcPts val="2633"/>
              </a:lnSpc>
              <a:spcBef>
                <a:spcPts val="1058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AC1C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&lt; 1 day to whitelist and create a security group</a:t>
            </a:r>
          </a:p>
          <a:p>
            <a:pPr marL="342900" indent="-342900">
              <a:lnSpc>
                <a:spcPts val="2633"/>
              </a:lnSpc>
              <a:spcBef>
                <a:spcPts val="1058"/>
              </a:spcBef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ts val="2633"/>
              </a:lnSpc>
              <a:spcBef>
                <a:spcPts val="1058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7" name="Object 6"/>
          <p:cNvSpPr/>
          <p:nvPr/>
        </p:nvSpPr>
        <p:spPr>
          <a:xfrm>
            <a:off x="3282145" y="2583298"/>
            <a:ext cx="8563630" cy="3342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633"/>
              </a:lnSpc>
              <a:spcBef>
                <a:spcPts val="1058"/>
              </a:spcBef>
              <a:buNone/>
            </a:pPr>
            <a:endParaRPr lang="en-US" dirty="0"/>
          </a:p>
        </p:txBody>
      </p:sp>
      <p:sp>
        <p:nvSpPr>
          <p:cNvPr id="8" name="Object 7"/>
          <p:cNvSpPr/>
          <p:nvPr/>
        </p:nvSpPr>
        <p:spPr>
          <a:xfrm>
            <a:off x="3625320" y="3429000"/>
            <a:ext cx="8118787" cy="3342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633"/>
              </a:lnSpc>
              <a:spcBef>
                <a:spcPts val="1058"/>
              </a:spcBef>
              <a:buNone/>
            </a:pPr>
            <a:endParaRPr lang="en-US" dirty="0"/>
          </a:p>
        </p:txBody>
      </p:sp>
      <p:sp>
        <p:nvSpPr>
          <p:cNvPr id="9" name="Object 8"/>
          <p:cNvSpPr/>
          <p:nvPr/>
        </p:nvSpPr>
        <p:spPr>
          <a:xfrm>
            <a:off x="3887569" y="4107583"/>
            <a:ext cx="7594288" cy="3342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633"/>
              </a:lnSpc>
              <a:spcBef>
                <a:spcPts val="1058"/>
              </a:spcBef>
              <a:buNone/>
            </a:pPr>
            <a:endParaRPr lang="en-US" dirty="0"/>
          </a:p>
        </p:txBody>
      </p:sp>
      <p:sp>
        <p:nvSpPr>
          <p:cNvPr id="11" name="Object 10"/>
          <p:cNvSpPr/>
          <p:nvPr/>
        </p:nvSpPr>
        <p:spPr>
          <a:xfrm>
            <a:off x="161885" y="6510225"/>
            <a:ext cx="123794" cy="211554"/>
          </a:xfrm>
          <a:prstGeom prst="rect">
            <a:avLst/>
          </a:prstGeom>
          <a:noFill/>
        </p:spPr>
        <p:txBody>
          <a:bodyPr/>
          <a:lstStyle/>
          <a:p>
            <a:endParaRPr lang="en-GB"/>
          </a:p>
        </p:txBody>
      </p:sp>
      <p:pic>
        <p:nvPicPr>
          <p:cNvPr id="10" name="Object 1">
            <a:extLst>
              <a:ext uri="{FF2B5EF4-FFF2-40B4-BE49-F238E27FC236}">
                <a16:creationId xmlns:a16="http://schemas.microsoft.com/office/drawing/2014/main" id="{EBD9B02A-8D64-4CEB-3A4F-6A0561C6EF7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275" t="-18504" r="8275" b="-18504"/>
          <a:stretch/>
        </p:blipFill>
        <p:spPr>
          <a:xfrm>
            <a:off x="10852105" y="4942635"/>
            <a:ext cx="1178010" cy="2145812"/>
          </a:xfrm>
          <a:prstGeom prst="rect">
            <a:avLst/>
          </a:prstGeom>
        </p:spPr>
      </p:pic>
      <p:sp>
        <p:nvSpPr>
          <p:cNvPr id="12" name="Object 11">
            <a:extLst>
              <a:ext uri="{FF2B5EF4-FFF2-40B4-BE49-F238E27FC236}">
                <a16:creationId xmlns:a16="http://schemas.microsoft.com/office/drawing/2014/main" id="{86B1C4A2-3756-A410-95CF-231C875BA91D}"/>
              </a:ext>
            </a:extLst>
          </p:cNvPr>
          <p:cNvSpPr/>
          <p:nvPr/>
        </p:nvSpPr>
        <p:spPr>
          <a:xfrm>
            <a:off x="-3496807" y="6722551"/>
            <a:ext cx="10265383" cy="12929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ts val="10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©2024 Proprietary and Confidential. All Rights Reserved.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8EBA72-50A3-57FE-7405-1A39E328AED1}"/>
              </a:ext>
            </a:extLst>
          </p:cNvPr>
          <p:cNvSpPr txBox="1"/>
          <p:nvPr/>
        </p:nvSpPr>
        <p:spPr>
          <a:xfrm>
            <a:off x="3737202" y="383565"/>
            <a:ext cx="7632923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>
                <a:solidFill>
                  <a:schemeClr val="bg2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66 Unselected NHS Staff, ~380,000 Emails, 14 weeks each, over 8 months 2024 </a:t>
            </a:r>
            <a:r>
              <a:rPr lang="en-US" sz="4000" b="1" i="1" dirty="0">
                <a:solidFill>
                  <a:srgbClr val="AC1C6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 </a:t>
            </a:r>
            <a:endParaRPr lang="en-US" sz="1100" i="1" dirty="0">
              <a:solidFill>
                <a:srgbClr val="AC1C64"/>
              </a:solidFill>
            </a:endParaRPr>
          </a:p>
          <a:p>
            <a:endParaRPr lang="en-GB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DF6E6FAD-11D1-3168-F15A-4AD474A67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33" y="37452"/>
            <a:ext cx="8073356" cy="44705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01FE0B7-467D-47EA-9924-ED2959AB068B}"/>
              </a:ext>
            </a:extLst>
          </p:cNvPr>
          <p:cNvSpPr txBox="1"/>
          <p:nvPr/>
        </p:nvSpPr>
        <p:spPr>
          <a:xfrm>
            <a:off x="6494892" y="3536025"/>
            <a:ext cx="5128758" cy="280076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</a:rPr>
              <a:t>AirEmail Email Triage has processed your email and </a:t>
            </a:r>
          </a:p>
          <a:p>
            <a:endParaRPr lang="en-GB" sz="1600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sz="1600" dirty="0">
                <a:solidFill>
                  <a:srgbClr val="FF0000"/>
                </a:solidFill>
              </a:rPr>
              <a:t>Found and blue highlighted a task in the text for you</a:t>
            </a:r>
          </a:p>
          <a:p>
            <a:pPr marL="285750" indent="-285750">
              <a:buFontTx/>
              <a:buChar char="-"/>
            </a:pPr>
            <a:r>
              <a:rPr lang="en-GB" sz="1600" dirty="0">
                <a:solidFill>
                  <a:srgbClr val="FF0000"/>
                </a:solidFill>
              </a:rPr>
              <a:t>Found 2 patient number identifiers</a:t>
            </a:r>
          </a:p>
          <a:p>
            <a:pPr marL="285750" indent="-285750">
              <a:buFontTx/>
              <a:buChar char="-"/>
            </a:pPr>
            <a:r>
              <a:rPr lang="en-GB" sz="1600" dirty="0">
                <a:solidFill>
                  <a:srgbClr val="FF0000"/>
                </a:solidFill>
              </a:rPr>
              <a:t>Placed hyperlink options on them both</a:t>
            </a:r>
          </a:p>
          <a:p>
            <a:pPr marL="285750" indent="-285750">
              <a:buFontTx/>
              <a:buChar char="-"/>
            </a:pPr>
            <a:r>
              <a:rPr lang="en-GB" sz="1600" dirty="0">
                <a:solidFill>
                  <a:srgbClr val="FF0000"/>
                </a:solidFill>
              </a:rPr>
              <a:t>Added an NHS Blue Patient Category to the email</a:t>
            </a:r>
          </a:p>
          <a:p>
            <a:pPr marL="285750" indent="-285750">
              <a:buFontTx/>
              <a:buChar char="-"/>
            </a:pPr>
            <a:r>
              <a:rPr lang="en-GB" sz="1600" dirty="0">
                <a:solidFill>
                  <a:srgbClr val="FF0000"/>
                </a:solidFill>
              </a:rPr>
              <a:t>Found and highlighted a Keyword “complaint” </a:t>
            </a:r>
          </a:p>
          <a:p>
            <a:pPr marL="285750" indent="-285750">
              <a:buFontTx/>
              <a:buChar char="-"/>
            </a:pPr>
            <a:r>
              <a:rPr lang="en-GB" sz="1600" dirty="0">
                <a:solidFill>
                  <a:srgbClr val="FF0000"/>
                </a:solidFill>
              </a:rPr>
              <a:t>Added a Keyword Category on the email</a:t>
            </a:r>
          </a:p>
          <a:p>
            <a:pPr marL="285750" indent="-285750">
              <a:buFontTx/>
              <a:buChar char="-"/>
            </a:pPr>
            <a:r>
              <a:rPr lang="en-GB" sz="1600" dirty="0">
                <a:solidFill>
                  <a:srgbClr val="FF0000"/>
                </a:solidFill>
              </a:rPr>
              <a:t>Colour coded the category Amber as High Priority</a:t>
            </a:r>
          </a:p>
          <a:p>
            <a:pPr marL="285750" indent="-285750">
              <a:buFontTx/>
              <a:buChar char="-"/>
            </a:pP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DA6338E-FED7-A884-130D-7D0DB6699A4C}"/>
              </a:ext>
            </a:extLst>
          </p:cNvPr>
          <p:cNvSpPr/>
          <p:nvPr/>
        </p:nvSpPr>
        <p:spPr>
          <a:xfrm>
            <a:off x="961785" y="6549019"/>
            <a:ext cx="10265382" cy="12917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ts val="10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5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©2024 Proprietary and Confidential. All Rights Reserved.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Object 1">
            <a:extLst>
              <a:ext uri="{FF2B5EF4-FFF2-40B4-BE49-F238E27FC236}">
                <a16:creationId xmlns:a16="http://schemas.microsoft.com/office/drawing/2014/main" id="{89599261-7C38-187C-0A3C-B072BD6CEB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275" t="-18504" r="8275" b="-18504"/>
          <a:stretch/>
        </p:blipFill>
        <p:spPr>
          <a:xfrm>
            <a:off x="10472107" y="-64238"/>
            <a:ext cx="755060" cy="13753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8FC9921-C086-F459-D35B-9D13D25202D0}"/>
              </a:ext>
            </a:extLst>
          </p:cNvPr>
          <p:cNvSpPr txBox="1"/>
          <p:nvPr/>
        </p:nvSpPr>
        <p:spPr>
          <a:xfrm>
            <a:off x="3770355" y="0"/>
            <a:ext cx="363445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My Outlook – See AirEmail Add in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CD72BF-9BF4-C7B5-A39F-09152683023F}"/>
              </a:ext>
            </a:extLst>
          </p:cNvPr>
          <p:cNvSpPr txBox="1"/>
          <p:nvPr/>
        </p:nvSpPr>
        <p:spPr>
          <a:xfrm>
            <a:off x="10091890" y="1127860"/>
            <a:ext cx="1455666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Improves</a:t>
            </a:r>
          </a:p>
          <a:p>
            <a:pPr algn="ctr"/>
            <a:r>
              <a:rPr lang="en-GB" dirty="0"/>
              <a:t>Patient &amp; Clinical Safety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1E1D04-D1ED-2336-7F77-BE09D38DF867}"/>
              </a:ext>
            </a:extLst>
          </p:cNvPr>
          <p:cNvSpPr txBox="1"/>
          <p:nvPr/>
        </p:nvSpPr>
        <p:spPr>
          <a:xfrm>
            <a:off x="10089663" y="2400103"/>
            <a:ext cx="145566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Improves</a:t>
            </a:r>
          </a:p>
          <a:p>
            <a:pPr algn="ctr"/>
            <a:r>
              <a:rPr lang="en-GB" dirty="0"/>
              <a:t>Productivity 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6072AC1-FECD-4144-DD64-F979BB0520E5}"/>
              </a:ext>
            </a:extLst>
          </p:cNvPr>
          <p:cNvCxnSpPr/>
          <p:nvPr/>
        </p:nvCxnSpPr>
        <p:spPr>
          <a:xfrm flipH="1" flipV="1">
            <a:off x="7889736" y="521208"/>
            <a:ext cx="2397264" cy="400444"/>
          </a:xfrm>
          <a:prstGeom prst="straightConnector1">
            <a:avLst/>
          </a:prstGeom>
          <a:ln w="44450">
            <a:solidFill>
              <a:srgbClr val="AC1C6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1828315-EFF2-D6C6-DAF1-9F9C67219631}"/>
              </a:ext>
            </a:extLst>
          </p:cNvPr>
          <p:cNvSpPr txBox="1"/>
          <p:nvPr/>
        </p:nvSpPr>
        <p:spPr>
          <a:xfrm>
            <a:off x="5587583" y="1594693"/>
            <a:ext cx="113364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My Email</a:t>
            </a:r>
          </a:p>
        </p:txBody>
      </p:sp>
    </p:spTree>
    <p:extLst>
      <p:ext uri="{BB962C8B-B14F-4D97-AF65-F5344CB8AC3E}">
        <p14:creationId xmlns:p14="http://schemas.microsoft.com/office/powerpoint/2010/main" val="1933392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62ABC4B-37D8-4218-BDD8-6DF6A00C0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99386C0-07AC-CB66-9F27-1AAD0DA05F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383"/>
          <a:stretch/>
        </p:blipFill>
        <p:spPr>
          <a:xfrm>
            <a:off x="5974121" y="4613600"/>
            <a:ext cx="4177733" cy="2053902"/>
          </a:xfrm>
          <a:prstGeom prst="rect">
            <a:avLst/>
          </a:prstGeom>
          <a:ln w="228600" cap="sq" cmpd="thickThin">
            <a:solidFill>
              <a:schemeClr val="accent6">
                <a:lumMod val="20000"/>
                <a:lumOff val="8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0B9F96A-BC39-69ED-10AF-B2094C2719A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225" r="33335"/>
          <a:stretch/>
        </p:blipFill>
        <p:spPr>
          <a:xfrm>
            <a:off x="134719" y="1076377"/>
            <a:ext cx="5271627" cy="55541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099C28F-B6E5-EEA1-95B3-3EB9E4BE05B4}"/>
              </a:ext>
            </a:extLst>
          </p:cNvPr>
          <p:cNvGrpSpPr/>
          <p:nvPr/>
        </p:nvGrpSpPr>
        <p:grpSpPr>
          <a:xfrm>
            <a:off x="5984780" y="2000548"/>
            <a:ext cx="4077149" cy="2176351"/>
            <a:chOff x="6170270" y="965382"/>
            <a:chExt cx="5354792" cy="2847202"/>
          </a:xfrm>
        </p:grpSpPr>
        <p:pic>
          <p:nvPicPr>
            <p:cNvPr id="5" name="Picture 4" descr="A screenshot of a computer screen&#10;&#10;AI-generated content may be incorrect.">
              <a:extLst>
                <a:ext uri="{FF2B5EF4-FFF2-40B4-BE49-F238E27FC236}">
                  <a16:creationId xmlns:a16="http://schemas.microsoft.com/office/drawing/2014/main" id="{13BE280D-3F35-854F-8180-A8B948DF3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1730" b="-2"/>
            <a:stretch/>
          </p:blipFill>
          <p:spPr>
            <a:xfrm>
              <a:off x="6170270" y="965382"/>
              <a:ext cx="5354792" cy="2847202"/>
            </a:xfrm>
            <a:prstGeom prst="rect">
              <a:avLst/>
            </a:prstGeom>
            <a:ln w="228600" cap="sq" cmpd="thickThin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1026" name="Picture 2" descr="Chest X ray Normal CXR | The Common Vein">
              <a:extLst>
                <a:ext uri="{FF2B5EF4-FFF2-40B4-BE49-F238E27FC236}">
                  <a16:creationId xmlns:a16="http://schemas.microsoft.com/office/drawing/2014/main" id="{774E9E0D-F09B-C82D-F759-6B48A1B378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4404" y="1844643"/>
              <a:ext cx="1774480" cy="1774480"/>
            </a:xfrm>
            <a:prstGeom prst="rect">
              <a:avLst/>
            </a:prstGeom>
            <a:ln w="228600" cap="sq" cmpd="thickThin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E9D72CE-7225-BFD1-7970-0DEE210A3FA1}"/>
              </a:ext>
            </a:extLst>
          </p:cNvPr>
          <p:cNvSpPr txBox="1"/>
          <p:nvPr/>
        </p:nvSpPr>
        <p:spPr>
          <a:xfrm>
            <a:off x="67031" y="82626"/>
            <a:ext cx="717243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AirEmail is the 1</a:t>
            </a:r>
            <a:r>
              <a:rPr lang="en-GB" baseline="30000" dirty="0"/>
              <a:t>st</a:t>
            </a:r>
            <a:r>
              <a:rPr lang="en-GB" dirty="0"/>
              <a:t> System to integrate Outlook to Clinical Systems such as </a:t>
            </a:r>
            <a:r>
              <a:rPr lang="en-GB" dirty="0" err="1"/>
              <a:t>Xrays</a:t>
            </a:r>
            <a:r>
              <a:rPr lang="en-GB" dirty="0"/>
              <a:t> (Top Right) and Medical Records (Bottom Right) </a:t>
            </a:r>
          </a:p>
        </p:txBody>
      </p:sp>
      <p:pic>
        <p:nvPicPr>
          <p:cNvPr id="6" name="Object 1">
            <a:extLst>
              <a:ext uri="{FF2B5EF4-FFF2-40B4-BE49-F238E27FC236}">
                <a16:creationId xmlns:a16="http://schemas.microsoft.com/office/drawing/2014/main" id="{41A299EB-8CB9-82AC-8B06-0831592D6C9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8275" t="-18504" r="8275" b="-18504"/>
          <a:stretch/>
        </p:blipFill>
        <p:spPr>
          <a:xfrm>
            <a:off x="10910455" y="1819051"/>
            <a:ext cx="637275" cy="1160832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F619E93-468C-17F7-8CA1-613BADC456DB}"/>
              </a:ext>
            </a:extLst>
          </p:cNvPr>
          <p:cNvCxnSpPr>
            <a:cxnSpLocks/>
          </p:cNvCxnSpPr>
          <p:nvPr/>
        </p:nvCxnSpPr>
        <p:spPr>
          <a:xfrm flipV="1">
            <a:off x="1453353" y="3389403"/>
            <a:ext cx="4924805" cy="25966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1F6C501-0EEF-AFC2-7BCF-056186A8B94F}"/>
              </a:ext>
            </a:extLst>
          </p:cNvPr>
          <p:cNvCxnSpPr>
            <a:cxnSpLocks/>
          </p:cNvCxnSpPr>
          <p:nvPr/>
        </p:nvCxnSpPr>
        <p:spPr>
          <a:xfrm flipV="1">
            <a:off x="1453353" y="5336257"/>
            <a:ext cx="4966301" cy="9282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7652C6D-180E-A125-1773-D5831B395D13}"/>
              </a:ext>
            </a:extLst>
          </p:cNvPr>
          <p:cNvCxnSpPr>
            <a:cxnSpLocks/>
          </p:cNvCxnSpPr>
          <p:nvPr/>
        </p:nvCxnSpPr>
        <p:spPr>
          <a:xfrm flipH="1">
            <a:off x="3044952" y="1049218"/>
            <a:ext cx="4246540" cy="2544374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96001F8-99CA-9C62-C8B0-DD7AE7796D93}"/>
              </a:ext>
            </a:extLst>
          </p:cNvPr>
          <p:cNvCxnSpPr>
            <a:cxnSpLocks/>
          </p:cNvCxnSpPr>
          <p:nvPr/>
        </p:nvCxnSpPr>
        <p:spPr>
          <a:xfrm flipH="1">
            <a:off x="3023996" y="1436479"/>
            <a:ext cx="4312072" cy="2628187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BA86887-13F0-C754-E01E-04A108AA5D5E}"/>
              </a:ext>
            </a:extLst>
          </p:cNvPr>
          <p:cNvSpPr txBox="1"/>
          <p:nvPr/>
        </p:nvSpPr>
        <p:spPr>
          <a:xfrm>
            <a:off x="7546706" y="3273"/>
            <a:ext cx="4578263" cy="181588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</a:rPr>
              <a:t>AirEmail has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FF0000"/>
                </a:solidFill>
              </a:rPr>
              <a:t>Placed a hyperlink option on the patient Medical Record Number in the Email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FF0000"/>
                </a:solidFill>
              </a:rPr>
              <a:t>Allows an options box to open 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FF0000"/>
                </a:solidFill>
              </a:rPr>
              <a:t>AirEmail then allows you to open </a:t>
            </a:r>
            <a:r>
              <a:rPr lang="en-GB" sz="1600" dirty="0" err="1">
                <a:solidFill>
                  <a:srgbClr val="FF0000"/>
                </a:solidFill>
              </a:rPr>
              <a:t>Xrays</a:t>
            </a:r>
            <a:r>
              <a:rPr lang="en-GB" sz="1600" dirty="0">
                <a:solidFill>
                  <a:srgbClr val="FF0000"/>
                </a:solidFill>
              </a:rPr>
              <a:t> or Medical Records directly from the Email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FF0000"/>
                </a:solidFill>
              </a:rPr>
              <a:t>Saves times and Prevents Human Errors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91EB72-00A7-A5FB-E45F-4CB00CA72BE4}"/>
              </a:ext>
            </a:extLst>
          </p:cNvPr>
          <p:cNvSpPr txBox="1"/>
          <p:nvPr/>
        </p:nvSpPr>
        <p:spPr>
          <a:xfrm>
            <a:off x="3381428" y="753212"/>
            <a:ext cx="2095445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Outlook Email with</a:t>
            </a:r>
          </a:p>
          <a:p>
            <a:r>
              <a:rPr lang="en-GB" dirty="0"/>
              <a:t>Patient Number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2EC17F7-038B-0CEE-47AB-7BDBFF66AF80}"/>
              </a:ext>
            </a:extLst>
          </p:cNvPr>
          <p:cNvSpPr txBox="1"/>
          <p:nvPr/>
        </p:nvSpPr>
        <p:spPr>
          <a:xfrm>
            <a:off x="6693662" y="1963365"/>
            <a:ext cx="2569871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Xray System </a:t>
            </a:r>
            <a:r>
              <a:rPr lang="en-GB" dirty="0" err="1"/>
              <a:t>VuePACS</a:t>
            </a:r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473BEA-C11F-DBFD-5334-CC9541E03D67}"/>
              </a:ext>
            </a:extLst>
          </p:cNvPr>
          <p:cNvSpPr txBox="1"/>
          <p:nvPr/>
        </p:nvSpPr>
        <p:spPr>
          <a:xfrm>
            <a:off x="6234113" y="4404426"/>
            <a:ext cx="3775393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Medical Records System - Nautilus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4C8D779-CDF2-D54F-8012-EAF48C70534A}"/>
              </a:ext>
            </a:extLst>
          </p:cNvPr>
          <p:cNvSpPr txBox="1"/>
          <p:nvPr/>
        </p:nvSpPr>
        <p:spPr>
          <a:xfrm>
            <a:off x="10479596" y="2833488"/>
            <a:ext cx="145566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Improves</a:t>
            </a:r>
          </a:p>
          <a:p>
            <a:pPr algn="ctr"/>
            <a:r>
              <a:rPr lang="en-GB" dirty="0"/>
              <a:t>Productivity</a:t>
            </a: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8075C2EF-1FD2-C29E-0209-6A81B7536404}"/>
              </a:ext>
            </a:extLst>
          </p:cNvPr>
          <p:cNvSpPr/>
          <p:nvPr/>
        </p:nvSpPr>
        <p:spPr>
          <a:xfrm>
            <a:off x="-3444488" y="6704438"/>
            <a:ext cx="10265383" cy="12929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ts val="10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©2024 Proprietary and Confidential. All Rights Reserved.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71BB8D1-64B6-37CB-C87A-6ECAA1D69A20}"/>
              </a:ext>
            </a:extLst>
          </p:cNvPr>
          <p:cNvSpPr txBox="1"/>
          <p:nvPr/>
        </p:nvSpPr>
        <p:spPr>
          <a:xfrm>
            <a:off x="10488294" y="3634933"/>
            <a:ext cx="1455666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Improves</a:t>
            </a:r>
          </a:p>
          <a:p>
            <a:pPr algn="ctr"/>
            <a:r>
              <a:rPr lang="en-GB" dirty="0"/>
              <a:t>Patient &amp; Clinical Safety</a:t>
            </a:r>
          </a:p>
        </p:txBody>
      </p:sp>
    </p:spTree>
    <p:extLst>
      <p:ext uri="{BB962C8B-B14F-4D97-AF65-F5344CB8AC3E}">
        <p14:creationId xmlns:p14="http://schemas.microsoft.com/office/powerpoint/2010/main" val="1495744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848027-5618-5E83-41D0-5327D48A2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6" y="-9275"/>
            <a:ext cx="8948126" cy="5422391"/>
          </a:xfrm>
          <a:prstGeom prst="rect">
            <a:avLst/>
          </a:prstGeom>
        </p:spPr>
      </p:pic>
      <p:sp>
        <p:nvSpPr>
          <p:cNvPr id="2" name="Object 5">
            <a:extLst>
              <a:ext uri="{FF2B5EF4-FFF2-40B4-BE49-F238E27FC236}">
                <a16:creationId xmlns:a16="http://schemas.microsoft.com/office/drawing/2014/main" id="{14E89BD8-1643-D33E-CC15-220D115C1C6C}"/>
              </a:ext>
            </a:extLst>
          </p:cNvPr>
          <p:cNvSpPr/>
          <p:nvPr/>
        </p:nvSpPr>
        <p:spPr>
          <a:xfrm>
            <a:off x="961785" y="6549019"/>
            <a:ext cx="10265382" cy="12917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ts val="10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5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alpha val="97000"/>
                  </a:srgbClr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©2024 Proprietary and Confidential. All Rights Reserved.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5ED224-6382-100F-CA1B-93C6D08D65B5}"/>
              </a:ext>
            </a:extLst>
          </p:cNvPr>
          <p:cNvSpPr txBox="1"/>
          <p:nvPr/>
        </p:nvSpPr>
        <p:spPr>
          <a:xfrm>
            <a:off x="7008943" y="128739"/>
            <a:ext cx="2044149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Outlook Calendar </a:t>
            </a:r>
          </a:p>
        </p:txBody>
      </p:sp>
      <p:pic>
        <p:nvPicPr>
          <p:cNvPr id="5" name="Object 1">
            <a:extLst>
              <a:ext uri="{FF2B5EF4-FFF2-40B4-BE49-F238E27FC236}">
                <a16:creationId xmlns:a16="http://schemas.microsoft.com/office/drawing/2014/main" id="{33E2880B-BDD8-F102-21B4-05479F04A5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275" t="-18504" r="8275" b="-18504"/>
          <a:stretch/>
        </p:blipFill>
        <p:spPr>
          <a:xfrm>
            <a:off x="10639902" y="468560"/>
            <a:ext cx="896745" cy="16334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74F8EF-2F2F-761B-1909-DC764ABECEB2}"/>
              </a:ext>
            </a:extLst>
          </p:cNvPr>
          <p:cNvSpPr txBox="1"/>
          <p:nvPr/>
        </p:nvSpPr>
        <p:spPr>
          <a:xfrm>
            <a:off x="9734074" y="2701921"/>
            <a:ext cx="2166470" cy="206210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</a:rPr>
              <a:t>AirEmail Comfort Break feature</a:t>
            </a:r>
          </a:p>
          <a:p>
            <a:endParaRPr lang="en-GB" sz="1600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sz="1600" dirty="0">
                <a:solidFill>
                  <a:srgbClr val="FF0000"/>
                </a:solidFill>
              </a:rPr>
              <a:t>Has automatically added comfort breaks in after 3 hours of meetings</a:t>
            </a:r>
          </a:p>
          <a:p>
            <a:pPr marL="285750" indent="-285750">
              <a:buFontTx/>
              <a:buChar char="-"/>
            </a:pP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4CC46D2C-D80E-974C-92B1-88AB761FF325}"/>
              </a:ext>
            </a:extLst>
          </p:cNvPr>
          <p:cNvSpPr/>
          <p:nvPr/>
        </p:nvSpPr>
        <p:spPr>
          <a:xfrm>
            <a:off x="9078380" y="3329578"/>
            <a:ext cx="522820" cy="22859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A15F72-56FE-AF9B-4ED8-D534A9A52E9F}"/>
              </a:ext>
            </a:extLst>
          </p:cNvPr>
          <p:cNvSpPr txBox="1"/>
          <p:nvPr/>
        </p:nvSpPr>
        <p:spPr>
          <a:xfrm>
            <a:off x="10296144" y="1949607"/>
            <a:ext cx="1584262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Improves Wellbeing</a:t>
            </a:r>
          </a:p>
        </p:txBody>
      </p:sp>
    </p:spTree>
    <p:extLst>
      <p:ext uri="{BB962C8B-B14F-4D97-AF65-F5344CB8AC3E}">
        <p14:creationId xmlns:p14="http://schemas.microsoft.com/office/powerpoint/2010/main" val="1866404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3D6FF78C529443BA95E368197369B1" ma:contentTypeVersion="12" ma:contentTypeDescription="Create a new document." ma:contentTypeScope="" ma:versionID="9111a4702221d554539d75b97718f7fc">
  <xsd:schema xmlns:xsd="http://www.w3.org/2001/XMLSchema" xmlns:xs="http://www.w3.org/2001/XMLSchema" xmlns:p="http://schemas.microsoft.com/office/2006/metadata/properties" xmlns:ns2="c5d39c27-eb78-471e-a52d-04d0cabf81ca" xmlns:ns3="7c04c9ac-3ffe-4e69-bc6d-60e8d5c8a907" targetNamespace="http://schemas.microsoft.com/office/2006/metadata/properties" ma:root="true" ma:fieldsID="63150eb44e1d9991f6c5e30934dc0f6d" ns2:_="" ns3:_="">
    <xsd:import namespace="c5d39c27-eb78-471e-a52d-04d0cabf81ca"/>
    <xsd:import namespace="7c04c9ac-3ffe-4e69-bc6d-60e8d5c8a9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d39c27-eb78-471e-a52d-04d0cabf81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6624216-d583-4636-a04d-17921d6eaf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04c9ac-3ffe-4e69-bc6d-60e8d5c8a90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6ff1acc-aa1c-4424-99cd-beffd68fec0c}" ma:internalName="TaxCatchAll" ma:showField="CatchAllData" ma:web="7c04c9ac-3ffe-4e69-bc6d-60e8d5c8a9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d39c27-eb78-471e-a52d-04d0cabf81ca">
      <Terms xmlns="http://schemas.microsoft.com/office/infopath/2007/PartnerControls"/>
    </lcf76f155ced4ddcb4097134ff3c332f>
    <TaxCatchAll xmlns="7c04c9ac-3ffe-4e69-bc6d-60e8d5c8a907" xsi:nil="true"/>
  </documentManagement>
</p:properties>
</file>

<file path=customXml/itemProps1.xml><?xml version="1.0" encoding="utf-8"?>
<ds:datastoreItem xmlns:ds="http://schemas.openxmlformats.org/officeDocument/2006/customXml" ds:itemID="{4664A43D-6312-40CB-8846-0EDCEAC062AE}"/>
</file>

<file path=customXml/itemProps2.xml><?xml version="1.0" encoding="utf-8"?>
<ds:datastoreItem xmlns:ds="http://schemas.openxmlformats.org/officeDocument/2006/customXml" ds:itemID="{ED5C03FC-FB80-40F2-8F9E-87FFBE3C2325}"/>
</file>

<file path=customXml/itemProps3.xml><?xml version="1.0" encoding="utf-8"?>
<ds:datastoreItem xmlns:ds="http://schemas.openxmlformats.org/officeDocument/2006/customXml" ds:itemID="{9C05DE07-DC76-4E1C-A5D7-8B53596A3592}"/>
</file>

<file path=docProps/app.xml><?xml version="1.0" encoding="utf-8"?>
<Properties xmlns="http://schemas.openxmlformats.org/officeDocument/2006/extended-properties" xmlns:vt="http://schemas.openxmlformats.org/officeDocument/2006/docPropsVTypes">
  <TotalTime>4971</TotalTime>
  <Words>1774</Words>
  <Application>Microsoft Office PowerPoint</Application>
  <PresentationFormat>Widescreen</PresentationFormat>
  <Paragraphs>240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Frutiger Next Pro Light</vt:lpstr>
      <vt:lpstr>Aptos</vt:lpstr>
      <vt:lpstr>Carlito Regular</vt:lpstr>
      <vt:lpstr>interfaceregular</vt:lpstr>
      <vt:lpstr>Carlito</vt:lpstr>
      <vt:lpstr>Office Theme</vt:lpstr>
      <vt:lpstr>PowerPoint Presentation</vt:lpstr>
      <vt:lpstr>ABOUT 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Beautiful.ai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AirEmail edited down</dc:title>
  <dc:subject>AirEmail edited down</dc:subject>
  <dc:creator>Liba Stones</dc:creator>
  <cp:lastModifiedBy>Ameet Bakhai</cp:lastModifiedBy>
  <cp:revision>16</cp:revision>
  <dcterms:created xsi:type="dcterms:W3CDTF">2025-02-06T13:06:20Z</dcterms:created>
  <dcterms:modified xsi:type="dcterms:W3CDTF">2025-03-11T08:59:52Z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0x010100AD3D6FF78C529443BA95E368197369B1</vt:lpwstr>
  </property>
  <property fmtid="{D5CDD505-2E9C-101B-9397-08002B2CF9AE}" pid="3" name="Order">
    <vt:lpwstr>240300.000000000</vt:lpwstr>
  </property>
  <property fmtid="{D5CDD505-2E9C-101B-9397-08002B2CF9AE}" pid="4" name="xd_ProgID">
    <vt:lpwstr/>
  </property>
  <property fmtid="{D5CDD505-2E9C-101B-9397-08002B2CF9AE}" pid="5" name="MediaServiceImageTags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xd_Signature">
    <vt:lpwstr/>
  </property>
</Properties>
</file>