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7" r:id="rId4"/>
  </p:sldMasterIdLst>
  <p:notesMasterIdLst>
    <p:notesMasterId r:id="rId13"/>
  </p:notesMasterIdLst>
  <p:sldIdLst>
    <p:sldId id="1920" r:id="rId5"/>
    <p:sldId id="1921" r:id="rId6"/>
    <p:sldId id="1922" r:id="rId7"/>
    <p:sldId id="1923" r:id="rId8"/>
    <p:sldId id="1924" r:id="rId9"/>
    <p:sldId id="1925" r:id="rId10"/>
    <p:sldId id="2472" r:id="rId11"/>
    <p:sldId id="2473" r:id="rId12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icho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9552D"/>
    <a:srgbClr val="245170"/>
    <a:srgbClr val="E6B222"/>
    <a:srgbClr val="36987D"/>
    <a:srgbClr val="4D4D4F"/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ED357-7403-41BB-A820-B1BFAA6C9D85}" v="22" dt="2019-10-02T17:03:56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2811" autoAdjust="0"/>
  </p:normalViewPr>
  <p:slideViewPr>
    <p:cSldViewPr>
      <p:cViewPr varScale="1">
        <p:scale>
          <a:sx n="89" d="100"/>
          <a:sy n="89" d="100"/>
        </p:scale>
        <p:origin x="62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F06DF-84C1-428F-AA0B-19B7BDE748DD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AA9E-AC72-418C-B351-07FD2BC97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5D4DC7A-1DF1-C749-B4C7-2BB5A56A4E5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6C78EFC-C271-0F4C-ACD8-B2F057BF496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 descr="cover.jpg">
            <a:extLst>
              <a:ext uri="{FF2B5EF4-FFF2-40B4-BE49-F238E27FC236}">
                <a16:creationId xmlns:a16="http://schemas.microsoft.com/office/drawing/2014/main" id="{94236483-B97C-AA42-8773-28A876DACA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252326"/>
          </a:xfrm>
          <a:prstGeom prst="rect">
            <a:avLst/>
          </a:prstGeom>
        </p:spPr>
      </p:pic>
      <p:pic>
        <p:nvPicPr>
          <p:cNvPr id="11" name="Picture 10" descr="MyCognition_Logo.png">
            <a:extLst>
              <a:ext uri="{FF2B5EF4-FFF2-40B4-BE49-F238E27FC236}">
                <a16:creationId xmlns:a16="http://schemas.microsoft.com/office/drawing/2014/main" id="{A802F617-A380-8A43-BCD7-EA9302FDF8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85" y="266701"/>
            <a:ext cx="1992923" cy="403668"/>
          </a:xfrm>
          <a:prstGeom prst="rect">
            <a:avLst/>
          </a:prstGeom>
        </p:spPr>
      </p:pic>
      <p:pic>
        <p:nvPicPr>
          <p:cNvPr id="12" name="Picture 11" descr="MyCognition_Logo.png">
            <a:extLst>
              <a:ext uri="{FF2B5EF4-FFF2-40B4-BE49-F238E27FC236}">
                <a16:creationId xmlns:a16="http://schemas.microsoft.com/office/drawing/2014/main" id="{D5651FBB-27B2-EE47-AB7E-80764E7C54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7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MyCognition_Logo.png">
            <a:extLst>
              <a:ext uri="{FF2B5EF4-FFF2-40B4-BE49-F238E27FC236}">
                <a16:creationId xmlns:a16="http://schemas.microsoft.com/office/drawing/2014/main" id="{5C706ACA-6940-A347-9EE3-A188E71794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48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MyCognition_Logo.png">
            <a:extLst>
              <a:ext uri="{FF2B5EF4-FFF2-40B4-BE49-F238E27FC236}">
                <a16:creationId xmlns:a16="http://schemas.microsoft.com/office/drawing/2014/main" id="{811E66CA-15F6-9745-A81F-924E10666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43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05980"/>
            <a:ext cx="222885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1" y="205980"/>
            <a:ext cx="653415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MyCognition_Logo.png">
            <a:extLst>
              <a:ext uri="{FF2B5EF4-FFF2-40B4-BE49-F238E27FC236}">
                <a16:creationId xmlns:a16="http://schemas.microsoft.com/office/drawing/2014/main" id="{7FE95C26-C926-A84F-9BAD-0EB3223F8B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21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4.jpg">
            <a:extLst>
              <a:ext uri="{FF2B5EF4-FFF2-40B4-BE49-F238E27FC236}">
                <a16:creationId xmlns:a16="http://schemas.microsoft.com/office/drawing/2014/main" id="{D448C461-27FC-3147-8024-80EA87F1A7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48" y="0"/>
            <a:ext cx="9146549" cy="525379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CA867A0-AEFD-564F-9C0E-1F308F1C5C62}"/>
              </a:ext>
            </a:extLst>
          </p:cNvPr>
          <p:cNvSpPr txBox="1">
            <a:spLocks/>
          </p:cNvSpPr>
          <p:nvPr userDrawn="1"/>
        </p:nvSpPr>
        <p:spPr>
          <a:xfrm>
            <a:off x="0" y="91678"/>
            <a:ext cx="9144000" cy="70842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400" kern="0" dirty="0">
              <a:solidFill>
                <a:prstClr val="white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7B0807-BF7E-D44D-ADEB-9ED09EB25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ACDABF3-C0BB-AD40-9948-2A2E3C977FC7}"/>
              </a:ext>
            </a:extLst>
          </p:cNvPr>
          <p:cNvSpPr txBox="1">
            <a:spLocks/>
          </p:cNvSpPr>
          <p:nvPr userDrawn="1"/>
        </p:nvSpPr>
        <p:spPr>
          <a:xfrm>
            <a:off x="457200" y="214771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58982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5D4DC7A-1DF1-C749-B4C7-2BB5A56A4E5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6C78EFC-C271-0F4C-ACD8-B2F057BF496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 descr="cover.jpg">
            <a:extLst>
              <a:ext uri="{FF2B5EF4-FFF2-40B4-BE49-F238E27FC236}">
                <a16:creationId xmlns:a16="http://schemas.microsoft.com/office/drawing/2014/main" id="{94236483-B97C-AA42-8773-28A876DACA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25232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CF16849-C985-8C4E-A882-6307F2A425D1}"/>
              </a:ext>
            </a:extLst>
          </p:cNvPr>
          <p:cNvSpPr txBox="1">
            <a:spLocks/>
          </p:cNvSpPr>
          <p:nvPr userDrawn="1"/>
        </p:nvSpPr>
        <p:spPr>
          <a:xfrm>
            <a:off x="457200" y="214771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  <p:pic>
        <p:nvPicPr>
          <p:cNvPr id="7" name="Picture 6" descr="MyCognition_Logo.png">
            <a:extLst>
              <a:ext uri="{FF2B5EF4-FFF2-40B4-BE49-F238E27FC236}">
                <a16:creationId xmlns:a16="http://schemas.microsoft.com/office/drawing/2014/main" id="{E1903DD5-A9F6-BD4B-BF7A-0E7F8FE4F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2.jpg">
            <a:extLst>
              <a:ext uri="{FF2B5EF4-FFF2-40B4-BE49-F238E27FC236}">
                <a16:creationId xmlns:a16="http://schemas.microsoft.com/office/drawing/2014/main" id="{3073F7CF-F58F-BE42-A171-A7A8C1D62A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27"/>
            <a:ext cx="9181019" cy="527359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29B17BB-1C77-6645-9706-DDC3BF44CD4D}"/>
              </a:ext>
            </a:extLst>
          </p:cNvPr>
          <p:cNvSpPr txBox="1">
            <a:spLocks/>
          </p:cNvSpPr>
          <p:nvPr userDrawn="1"/>
        </p:nvSpPr>
        <p:spPr>
          <a:xfrm>
            <a:off x="0" y="73142"/>
            <a:ext cx="7197969" cy="88942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dirty="0">
              <a:cs typeface="Avenir Book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9826AC1-CC39-CB40-B50D-1C3E166D7562}"/>
              </a:ext>
            </a:extLst>
          </p:cNvPr>
          <p:cNvSpPr txBox="1">
            <a:spLocks/>
          </p:cNvSpPr>
          <p:nvPr userDrawn="1"/>
        </p:nvSpPr>
        <p:spPr>
          <a:xfrm>
            <a:off x="457200" y="214771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  <p:pic>
        <p:nvPicPr>
          <p:cNvPr id="11" name="Picture 10" descr="MyCognition_Logo.png">
            <a:extLst>
              <a:ext uri="{FF2B5EF4-FFF2-40B4-BE49-F238E27FC236}">
                <a16:creationId xmlns:a16="http://schemas.microsoft.com/office/drawing/2014/main" id="{B38C299D-36F0-AB4A-AEAE-5F1893E389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5FE2AC-854A-9344-BFE7-88FBC80AE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40" y="723073"/>
            <a:ext cx="4735614" cy="25792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1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2.jpg">
            <a:extLst>
              <a:ext uri="{FF2B5EF4-FFF2-40B4-BE49-F238E27FC236}">
                <a16:creationId xmlns:a16="http://schemas.microsoft.com/office/drawing/2014/main" id="{3073F7CF-F58F-BE42-A171-A7A8C1D62A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27"/>
            <a:ext cx="9181019" cy="527359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29B17BB-1C77-6645-9706-DDC3BF44CD4D}"/>
              </a:ext>
            </a:extLst>
          </p:cNvPr>
          <p:cNvSpPr txBox="1">
            <a:spLocks/>
          </p:cNvSpPr>
          <p:nvPr userDrawn="1"/>
        </p:nvSpPr>
        <p:spPr>
          <a:xfrm>
            <a:off x="0" y="73142"/>
            <a:ext cx="7197969" cy="88942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dirty="0">
              <a:cs typeface="Avenir Book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990606-AB3D-1F40-A6FF-3881E1838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A89DCC-AD90-794E-895A-E170B7444FAB}"/>
              </a:ext>
            </a:extLst>
          </p:cNvPr>
          <p:cNvSpPr txBox="1">
            <a:spLocks/>
          </p:cNvSpPr>
          <p:nvPr userDrawn="1"/>
        </p:nvSpPr>
        <p:spPr>
          <a:xfrm>
            <a:off x="457200" y="214771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  <p:pic>
        <p:nvPicPr>
          <p:cNvPr id="6" name="Picture 5" descr="MyCognition_Logo.png">
            <a:extLst>
              <a:ext uri="{FF2B5EF4-FFF2-40B4-BE49-F238E27FC236}">
                <a16:creationId xmlns:a16="http://schemas.microsoft.com/office/drawing/2014/main" id="{9B4D9A9D-0B82-054A-9932-3B4F2E15C9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231EEDC-383E-714D-9A2B-654F5AC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918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4.jpg">
            <a:extLst>
              <a:ext uri="{FF2B5EF4-FFF2-40B4-BE49-F238E27FC236}">
                <a16:creationId xmlns:a16="http://schemas.microsoft.com/office/drawing/2014/main" id="{D448C461-27FC-3147-8024-80EA87F1A7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" y="0"/>
            <a:ext cx="9146549" cy="525379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CA867A0-AEFD-564F-9C0E-1F308F1C5C62}"/>
              </a:ext>
            </a:extLst>
          </p:cNvPr>
          <p:cNvSpPr txBox="1">
            <a:spLocks/>
          </p:cNvSpPr>
          <p:nvPr userDrawn="1"/>
        </p:nvSpPr>
        <p:spPr>
          <a:xfrm>
            <a:off x="0" y="91678"/>
            <a:ext cx="9144000" cy="70842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400" kern="0" dirty="0">
              <a:solidFill>
                <a:prstClr val="white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2347638-CE86-A44D-BE3A-4C9F61BBE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598" y="1200151"/>
            <a:ext cx="43815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973E2CB-021C-BF4B-B5F0-6E57EDFEB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6498" y="1200151"/>
            <a:ext cx="43815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A05EAF-B64F-EF4B-B623-A6052D424480}"/>
              </a:ext>
            </a:extLst>
          </p:cNvPr>
          <p:cNvSpPr txBox="1">
            <a:spLocks/>
          </p:cNvSpPr>
          <p:nvPr userDrawn="1"/>
        </p:nvSpPr>
        <p:spPr>
          <a:xfrm>
            <a:off x="457200" y="214771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00DD2F3-5B89-4041-9EE6-48538E8A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391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ide4.jpg">
            <a:extLst>
              <a:ext uri="{FF2B5EF4-FFF2-40B4-BE49-F238E27FC236}">
                <a16:creationId xmlns:a16="http://schemas.microsoft.com/office/drawing/2014/main" id="{D448C461-27FC-3147-8024-80EA87F1A7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" y="0"/>
            <a:ext cx="9146549" cy="525379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CA867A0-AEFD-564F-9C0E-1F308F1C5C62}"/>
              </a:ext>
            </a:extLst>
          </p:cNvPr>
          <p:cNvSpPr txBox="1">
            <a:spLocks/>
          </p:cNvSpPr>
          <p:nvPr userDrawn="1"/>
        </p:nvSpPr>
        <p:spPr>
          <a:xfrm>
            <a:off x="0" y="91678"/>
            <a:ext cx="9144000" cy="70842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400" kern="0" dirty="0">
              <a:solidFill>
                <a:prstClr val="white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97B0807-BF7E-D44D-ADEB-9ED09EB25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ACDABF3-C0BB-AD40-9948-2A2E3C977FC7}"/>
              </a:ext>
            </a:extLst>
          </p:cNvPr>
          <p:cNvSpPr txBox="1">
            <a:spLocks/>
          </p:cNvSpPr>
          <p:nvPr userDrawn="1"/>
        </p:nvSpPr>
        <p:spPr>
          <a:xfrm>
            <a:off x="457200" y="214771"/>
            <a:ext cx="82296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877925-43CB-6D43-9075-241C83B46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726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MyCognition_Logo.png">
            <a:extLst>
              <a:ext uri="{FF2B5EF4-FFF2-40B4-BE49-F238E27FC236}">
                <a16:creationId xmlns:a16="http://schemas.microsoft.com/office/drawing/2014/main" id="{B954E947-93F1-0D4A-89EA-4A13AD6C8A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4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yCognition_Logo.png">
            <a:extLst>
              <a:ext uri="{FF2B5EF4-FFF2-40B4-BE49-F238E27FC236}">
                <a16:creationId xmlns:a16="http://schemas.microsoft.com/office/drawing/2014/main" id="{F6D99151-3994-024C-BC41-01EF791FE0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6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MyCognition_Logo.png">
            <a:extLst>
              <a:ext uri="{FF2B5EF4-FFF2-40B4-BE49-F238E27FC236}">
                <a16:creationId xmlns:a16="http://schemas.microsoft.com/office/drawing/2014/main" id="{CC075102-572A-BD4D-9110-FADD230593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87" y="4928729"/>
            <a:ext cx="801510" cy="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8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7BBA-ABBA-7846-BE08-728AFD0F64D7}" type="datetimeFigureOut">
              <a:rPr lang="en-US" smtClean="0"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E9756-B5DE-6F4F-988E-C807BE61B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8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f"/><Relationship Id="rId3" Type="http://schemas.openxmlformats.org/officeDocument/2006/relationships/image" Target="../media/image16.jpeg"/><Relationship Id="rId7" Type="http://schemas.openxmlformats.org/officeDocument/2006/relationships/image" Target="../media/image20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tiff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81101" y="2467788"/>
            <a:ext cx="3692978" cy="1102519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MyCognition PRO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81100" y="3303544"/>
            <a:ext cx="4768215" cy="493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/>
              <a:t>A Digital Technology in Mental Health* and IAPT</a:t>
            </a:r>
          </a:p>
          <a:p>
            <a:pPr marL="0" indent="0">
              <a:buNone/>
            </a:pPr>
            <a:endParaRPr lang="en-GB" sz="1500" dirty="0"/>
          </a:p>
        </p:txBody>
      </p:sp>
      <p:pic>
        <p:nvPicPr>
          <p:cNvPr id="5" name="Picture 4" descr="MyCognition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66701"/>
            <a:ext cx="1619250" cy="403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D941FE-DF31-E448-B1B5-BC24DD4CFE01}"/>
              </a:ext>
            </a:extLst>
          </p:cNvPr>
          <p:cNvSpPr txBox="1"/>
          <p:nvPr/>
        </p:nvSpPr>
        <p:spPr>
          <a:xfrm>
            <a:off x="6637565" y="4813747"/>
            <a:ext cx="115929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1050" dirty="0">
                <a:solidFill>
                  <a:prstClr val="white"/>
                </a:solidFill>
                <a:latin typeface="Calibri"/>
              </a:rPr>
              <a:t>Copyrighted 2019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09B0B36-FDE7-4242-BA0F-9AE04CBB030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81100" y="4200525"/>
            <a:ext cx="4768215" cy="3573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GB" sz="1500" dirty="0"/>
          </a:p>
          <a:p>
            <a:pPr marL="0" indent="0">
              <a:buNone/>
            </a:pPr>
            <a:r>
              <a:rPr lang="en-GB" sz="1125" dirty="0"/>
              <a:t>* Incl Physical Health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29381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6C9D2AE-DA2D-1742-A3EE-2171E85B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500" dirty="0">
                <a:solidFill>
                  <a:schemeClr val="bg1"/>
                </a:solidFill>
                <a:latin typeface="Avenir Medium"/>
                <a:cs typeface="Avenir Medium"/>
              </a:rPr>
              <a:t>How it works</a:t>
            </a:r>
            <a:endParaRPr lang="en-US" sz="1500" dirty="0"/>
          </a:p>
        </p:txBody>
      </p:sp>
      <p:pic>
        <p:nvPicPr>
          <p:cNvPr id="11" name="Picture 10" descr="Screen Shot 2019-03-18 at 15.56.20.png">
            <a:extLst>
              <a:ext uri="{FF2B5EF4-FFF2-40B4-BE49-F238E27FC236}">
                <a16:creationId xmlns:a16="http://schemas.microsoft.com/office/drawing/2014/main" id="{CF21B185-1F53-AB40-A7F9-F9121832CA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" b="98015" l="562" r="96489">
                        <a14:foregroundMark x1="58989" y1="7444" x2="58989" y2="7444"/>
                        <a14:foregroundMark x1="65169" y1="25806" x2="65169" y2="25806"/>
                        <a14:foregroundMark x1="53652" y1="82630" x2="53652" y2="82630"/>
                        <a14:foregroundMark x1="45646" y1="71216" x2="45646" y2="71216"/>
                        <a14:foregroundMark x1="32022" y1="76179" x2="32022" y2="76179"/>
                        <a14:foregroundMark x1="22191" y1="34243" x2="22191" y2="34243"/>
                        <a14:foregroundMark x1="22612" y1="27792" x2="22612" y2="27792"/>
                        <a14:foregroundMark x1="27247" y1="27792" x2="27247" y2="27792"/>
                        <a14:foregroundMark x1="23736" y1="35980" x2="23736" y2="35980"/>
                        <a14:foregroundMark x1="11798" y1="32010" x2="11798" y2="32010"/>
                        <a14:foregroundMark x1="10112" y1="31762" x2="10112" y2="31762"/>
                        <a14:foregroundMark x1="10534" y1="28784" x2="10534" y2="28784"/>
                        <a14:foregroundMark x1="17556" y1="24069" x2="17556" y2="24069"/>
                        <a14:foregroundMark x1="17697" y1="19851" x2="17697" y2="19851"/>
                        <a14:foregroundMark x1="17556" y1="15633" x2="17556" y2="15633"/>
                        <a14:foregroundMark x1="14747" y1="16873" x2="14747" y2="16873"/>
                        <a14:foregroundMark x1="16292" y1="16873" x2="16292" y2="16873"/>
                        <a14:backgroundMark x1="25562" y1="27047" x2="25562" y2="27047"/>
                        <a14:backgroundMark x1="15309" y1="18610" x2="15309" y2="18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377" y="2191371"/>
            <a:ext cx="3089904" cy="2021079"/>
          </a:xfrm>
          <a:prstGeom prst="rect">
            <a:avLst/>
          </a:prstGeom>
        </p:spPr>
      </p:pic>
      <p:pic>
        <p:nvPicPr>
          <p:cNvPr id="12" name="Picture 11" descr="MyCognition_PRO.png">
            <a:extLst>
              <a:ext uri="{FF2B5EF4-FFF2-40B4-BE49-F238E27FC236}">
                <a16:creationId xmlns:a16="http://schemas.microsoft.com/office/drawing/2014/main" id="{CB0B6950-CB1F-7F47-8190-2442313A75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078" y="1618137"/>
            <a:ext cx="2330318" cy="429877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1036241-9917-AB46-AF69-035D6EC47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003" y="2191371"/>
            <a:ext cx="2213464" cy="203290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488"/>
              </a:spcAft>
              <a:buFont typeface="+mj-lt"/>
              <a:buAutoNum type="arabicPeriod"/>
            </a:pPr>
            <a:r>
              <a:rPr lang="en-US" sz="1050" dirty="0">
                <a:solidFill>
                  <a:srgbClr val="12235E"/>
                </a:solidFill>
                <a:latin typeface="Avenir Book"/>
                <a:cs typeface="Avenir Book"/>
              </a:rPr>
              <a:t>Measure and track cognitive fitness using a clinically validated cognitive assessment ‘MyCQ’ in just 15 minutes</a:t>
            </a:r>
          </a:p>
          <a:p>
            <a:pPr>
              <a:spcBef>
                <a:spcPts val="0"/>
              </a:spcBef>
              <a:spcAft>
                <a:spcPts val="488"/>
              </a:spcAft>
              <a:buFont typeface="+mj-lt"/>
              <a:buAutoNum type="arabicPeriod"/>
            </a:pPr>
            <a:r>
              <a:rPr lang="en-US" sz="1050" dirty="0">
                <a:solidFill>
                  <a:srgbClr val="12235E"/>
                </a:solidFill>
                <a:latin typeface="Avenir Book"/>
                <a:cs typeface="Avenir Book"/>
              </a:rPr>
              <a:t>Play the AquaSnap training video game to strengthen cognition fitness for 15 mins a day</a:t>
            </a:r>
          </a:p>
          <a:p>
            <a:pPr>
              <a:spcBef>
                <a:spcPts val="0"/>
              </a:spcBef>
              <a:spcAft>
                <a:spcPts val="488"/>
              </a:spcAft>
              <a:buFont typeface="+mj-lt"/>
              <a:buAutoNum type="arabicPeriod"/>
            </a:pPr>
            <a:r>
              <a:rPr lang="en-US" sz="1050" dirty="0">
                <a:solidFill>
                  <a:srgbClr val="12235E"/>
                </a:solidFill>
                <a:latin typeface="Avenir Book"/>
                <a:cs typeface="Avenir Book"/>
              </a:rPr>
              <a:t>Encourage good behaviours and healthy habits with the learning programme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A6E72A-6BCD-1244-9D79-FE4627DBFC7D}"/>
              </a:ext>
            </a:extLst>
          </p:cNvPr>
          <p:cNvSpPr txBox="1"/>
          <p:nvPr/>
        </p:nvSpPr>
        <p:spPr>
          <a:xfrm>
            <a:off x="1403003" y="4493969"/>
            <a:ext cx="2385589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900" dirty="0">
                <a:solidFill>
                  <a:srgbClr val="12235E"/>
                </a:solidFill>
                <a:latin typeface="Avenir Roman" panose="02000503020000020003" pitchFamily="2" charset="0"/>
              </a:rPr>
              <a:t>Link to Video</a:t>
            </a:r>
          </a:p>
          <a:p>
            <a:pPr defTabSz="342900"/>
            <a:r>
              <a:rPr lang="en-US" sz="825" dirty="0">
                <a:solidFill>
                  <a:srgbClr val="C00000"/>
                </a:solidFill>
                <a:latin typeface="Avenir Roman" panose="02000503020000020003" pitchFamily="2" charset="0"/>
              </a:rPr>
              <a:t>https://www.youtube.com/watch?v=u1QqifDOdZ4</a:t>
            </a:r>
          </a:p>
        </p:txBody>
      </p:sp>
    </p:spTree>
    <p:extLst>
      <p:ext uri="{BB962C8B-B14F-4D97-AF65-F5344CB8AC3E}">
        <p14:creationId xmlns:p14="http://schemas.microsoft.com/office/powerpoint/2010/main" val="25104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CD2105-A578-804F-9DD9-20497A806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1500" dirty="0">
                <a:solidFill>
                  <a:schemeClr val="bg1"/>
                </a:solidFill>
              </a:rPr>
              <a:t>MyCognition PRO can be introduced along patient journey through IAPT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025" name="Picture 1" descr="page13image27145424">
            <a:extLst>
              <a:ext uri="{FF2B5EF4-FFF2-40B4-BE49-F238E27FC236}">
                <a16:creationId xmlns:a16="http://schemas.microsoft.com/office/drawing/2014/main" id="{28820198-E371-B342-B039-93A197370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581" y="1945957"/>
            <a:ext cx="6018838" cy="254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104D75-8908-D644-9588-96178B73062C}"/>
              </a:ext>
            </a:extLst>
          </p:cNvPr>
          <p:cNvSpPr txBox="1"/>
          <p:nvPr/>
        </p:nvSpPr>
        <p:spPr>
          <a:xfrm>
            <a:off x="3103245" y="4277677"/>
            <a:ext cx="1380173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42900"/>
            <a:endParaRPr lang="en-US" sz="13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11C3F8-3985-5C43-9E46-AE70A752AFE6}"/>
              </a:ext>
            </a:extLst>
          </p:cNvPr>
          <p:cNvSpPr txBox="1"/>
          <p:nvPr/>
        </p:nvSpPr>
        <p:spPr>
          <a:xfrm>
            <a:off x="2291715" y="4130605"/>
            <a:ext cx="46863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42900"/>
            <a:r>
              <a:rPr lang="en-US" sz="1350" dirty="0">
                <a:solidFill>
                  <a:prstClr val="white"/>
                </a:solidFill>
                <a:latin typeface="Calibri"/>
              </a:rPr>
              <a:t>ccc</a:t>
            </a:r>
          </a:p>
        </p:txBody>
      </p:sp>
    </p:spTree>
    <p:extLst>
      <p:ext uri="{BB962C8B-B14F-4D97-AF65-F5344CB8AC3E}">
        <p14:creationId xmlns:p14="http://schemas.microsoft.com/office/powerpoint/2010/main" val="2124851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CD2105-A578-804F-9DD9-20497A806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1500" dirty="0">
                <a:solidFill>
                  <a:schemeClr val="bg1"/>
                </a:solidFill>
              </a:rPr>
              <a:t>MyCQ correlates with Quality of Life dimension (feeling anxious, worried or depressed) in primary care patients with chronic conditions.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5AD832-43EA-0843-82EA-D75F0A652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558" y="1929096"/>
            <a:ext cx="5107656" cy="307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95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CD2105-A578-804F-9DD9-20497A806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1500" dirty="0">
                <a:solidFill>
                  <a:schemeClr val="bg1"/>
                </a:solidFill>
              </a:rPr>
              <a:t>AquaSnap produced a ”dose-related” psychosocial ability improvement in a mixed psychiatric patient population (depression, schizophrenia and OCD)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611EEA-9677-D441-B450-CFD7FB001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481" y="2320402"/>
            <a:ext cx="3022934" cy="20147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F1A778-7C02-7645-A58B-6D74D6BD8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282" y="2320402"/>
            <a:ext cx="3177115" cy="20147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CB9AFB-E5AD-1242-8450-A94E6C41FA3F}"/>
              </a:ext>
            </a:extLst>
          </p:cNvPr>
          <p:cNvSpPr txBox="1"/>
          <p:nvPr/>
        </p:nvSpPr>
        <p:spPr>
          <a:xfrm>
            <a:off x="1228726" y="4773052"/>
            <a:ext cx="5055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GB" sz="300" dirty="0">
                <a:solidFill>
                  <a:srgbClr val="221E65"/>
                </a:solidFill>
                <a:latin typeface="Calibri"/>
                <a:cs typeface="Century Gothic"/>
              </a:rPr>
              <a:t>Source: https://www.gamesforhealtheurope.org/speaker/anna-domen/ </a:t>
            </a:r>
          </a:p>
          <a:p>
            <a:pPr defTabSz="342900"/>
            <a:r>
              <a:rPr lang="en-US" sz="300" dirty="0">
                <a:solidFill>
                  <a:srgbClr val="221E65"/>
                </a:solidFill>
                <a:latin typeface="Calibri"/>
                <a:cs typeface="Century Gothic"/>
              </a:rPr>
              <a:t>Domen AC, van de Weijer SCF, Jaspers MW, Denys D, Nieman DH (2019). The validation of a new online cognitive assessment tool: The MyCognition Quotient. Int J Methods Psychiatr Res. 2019;e1775. https://doi.org/10.1002/mpr.1775.</a:t>
            </a:r>
          </a:p>
          <a:p>
            <a:pPr defTabSz="342900"/>
            <a:r>
              <a:rPr lang="en-US" sz="300" dirty="0">
                <a:solidFill>
                  <a:srgbClr val="221E65"/>
                </a:solidFill>
                <a:latin typeface="Calibri"/>
                <a:cs typeface="Century Gothic"/>
              </a:rPr>
              <a:t>Nieman, D. H., Domen, A.C., Kumar, R., Harrison, J., De Haan, L., &amp; Denys, D. A. (2015). Cognitive remediation in psychiatric patients with an online cognitive game and assessment tool. European Neuropsychopharmacology, 25, S344-S345. </a:t>
            </a:r>
          </a:p>
          <a:p>
            <a:pPr defTabSz="342900"/>
            <a:r>
              <a:rPr lang="en-US" sz="300" dirty="0">
                <a:solidFill>
                  <a:srgbClr val="221E65"/>
                </a:solidFill>
                <a:latin typeface="Calibri"/>
                <a:cs typeface="Century Gothic"/>
              </a:rPr>
              <a:t>Domen A. C., Jaspers M., Denys D., Nieman, D. H. (in publication). A new cognitive training game for psychiatric patients: Results of a randomized controlled trial.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6CCE2E-9B04-0844-93FD-DC0D21C28A33}"/>
              </a:ext>
            </a:extLst>
          </p:cNvPr>
          <p:cNvSpPr txBox="1"/>
          <p:nvPr/>
        </p:nvSpPr>
        <p:spPr>
          <a:xfrm>
            <a:off x="1326481" y="1882540"/>
            <a:ext cx="4998484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en-US" sz="788" dirty="0" err="1">
                <a:solidFill>
                  <a:srgbClr val="221E65"/>
                </a:solidFill>
                <a:latin typeface="Calibri"/>
                <a:cs typeface="Century Gothic"/>
              </a:rPr>
              <a:t>Randomised</a:t>
            </a:r>
            <a:r>
              <a:rPr lang="en-US" sz="788" dirty="0">
                <a:solidFill>
                  <a:srgbClr val="221E65"/>
                </a:solidFill>
                <a:latin typeface="Calibri"/>
                <a:cs typeface="Century Gothic"/>
              </a:rPr>
              <a:t>-controlled trial measuring cognitive and functional outcomes (WSAS - Work and Social Adjustment Scale)</a:t>
            </a:r>
            <a:endParaRPr lang="en-US" sz="788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076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0F321-EFC0-1F4D-9319-7E2F4B850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500" dirty="0">
                <a:solidFill>
                  <a:prstClr val="white"/>
                </a:solidFill>
                <a:latin typeface="Avenir Medium"/>
                <a:cs typeface="Avenir Medium"/>
              </a:rPr>
              <a:t>In Summary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5DAE16-AB25-CD41-A44E-D79A7B7ACDFD}"/>
              </a:ext>
            </a:extLst>
          </p:cNvPr>
          <p:cNvSpPr txBox="1"/>
          <p:nvPr/>
        </p:nvSpPr>
        <p:spPr>
          <a:xfrm>
            <a:off x="3867562" y="2515908"/>
            <a:ext cx="1155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endParaRPr lang="en-US" sz="750" dirty="0">
              <a:solidFill>
                <a:srgbClr val="FF0000"/>
              </a:solidFill>
              <a:latin typeface="Avenir Roman" panose="02000503020000020003" pitchFamily="2" charset="0"/>
            </a:endParaRPr>
          </a:p>
          <a:p>
            <a:pPr defTabSz="342900"/>
            <a:endParaRPr lang="en-US" sz="75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A927E4-9915-F64F-BC25-A9688C3F673F}"/>
              </a:ext>
            </a:extLst>
          </p:cNvPr>
          <p:cNvGrpSpPr/>
          <p:nvPr/>
        </p:nvGrpSpPr>
        <p:grpSpPr>
          <a:xfrm>
            <a:off x="3292344" y="2340293"/>
            <a:ext cx="3336385" cy="263359"/>
            <a:chOff x="3806861" y="3154472"/>
            <a:chExt cx="4448513" cy="43132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A5591D-A9A0-C048-80FB-344C0E80C54F}"/>
                </a:ext>
              </a:extLst>
            </p:cNvPr>
            <p:cNvGrpSpPr/>
            <p:nvPr/>
          </p:nvGrpSpPr>
          <p:grpSpPr>
            <a:xfrm>
              <a:off x="4065705" y="3188969"/>
              <a:ext cx="4189669" cy="345063"/>
              <a:chOff x="315062" y="206942"/>
              <a:chExt cx="5021837" cy="41415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D5EB78F-A149-3E44-B0F1-3E6B8AB82480}"/>
                  </a:ext>
                </a:extLst>
              </p:cNvPr>
              <p:cNvSpPr/>
              <p:nvPr/>
            </p:nvSpPr>
            <p:spPr>
              <a:xfrm>
                <a:off x="315062" y="206942"/>
                <a:ext cx="5021837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3D163B-CD0F-AB49-ABF5-043A2494CACE}"/>
                  </a:ext>
                </a:extLst>
              </p:cNvPr>
              <p:cNvSpPr txBox="1"/>
              <p:nvPr/>
            </p:nvSpPr>
            <p:spPr>
              <a:xfrm>
                <a:off x="315062" y="206942"/>
                <a:ext cx="5021837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Builds mental resilience</a:t>
                </a:r>
                <a:endParaRPr lang="en-US" sz="750" dirty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34E260-D900-1F42-AD9F-BD6CF8E5C6B2}"/>
                </a:ext>
              </a:extLst>
            </p:cNvPr>
            <p:cNvSpPr/>
            <p:nvPr/>
          </p:nvSpPr>
          <p:spPr>
            <a:xfrm>
              <a:off x="3806861" y="3154472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33BF5A9-681A-C347-96B1-2CE63253E41B}"/>
              </a:ext>
            </a:extLst>
          </p:cNvPr>
          <p:cNvGrpSpPr/>
          <p:nvPr/>
        </p:nvGrpSpPr>
        <p:grpSpPr>
          <a:xfrm>
            <a:off x="3486477" y="2634159"/>
            <a:ext cx="3336385" cy="263359"/>
            <a:chOff x="4103629" y="3775500"/>
            <a:chExt cx="4183667" cy="4313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9958550-A3C8-FB4F-947F-D46F172249FE}"/>
                </a:ext>
              </a:extLst>
            </p:cNvPr>
            <p:cNvGrpSpPr/>
            <p:nvPr/>
          </p:nvGrpSpPr>
          <p:grpSpPr>
            <a:xfrm>
              <a:off x="4345218" y="3809997"/>
              <a:ext cx="3942078" cy="345063"/>
              <a:chOff x="611830" y="827970"/>
              <a:chExt cx="4725069" cy="41415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75BA78-6C6F-6447-997E-1C17F5EFF689}"/>
                  </a:ext>
                </a:extLst>
              </p:cNvPr>
              <p:cNvSpPr/>
              <p:nvPr/>
            </p:nvSpPr>
            <p:spPr>
              <a:xfrm>
                <a:off x="611830" y="827970"/>
                <a:ext cx="4725069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3779DA1-20AA-424C-94E3-E98765C8BA61}"/>
                  </a:ext>
                </a:extLst>
              </p:cNvPr>
              <p:cNvSpPr txBox="1"/>
              <p:nvPr/>
            </p:nvSpPr>
            <p:spPr>
              <a:xfrm>
                <a:off x="611830" y="827970"/>
                <a:ext cx="4725069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Reduces stress </a:t>
                </a:r>
              </a:p>
            </p:txBody>
          </p: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531C598-52B5-9542-8692-9DCE7692A95F}"/>
                </a:ext>
              </a:extLst>
            </p:cNvPr>
            <p:cNvSpPr/>
            <p:nvPr/>
          </p:nvSpPr>
          <p:spPr>
            <a:xfrm>
              <a:off x="4103629" y="3775500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292266-5D2B-8F4B-99A0-F2D9DBB73F28}"/>
              </a:ext>
            </a:extLst>
          </p:cNvPr>
          <p:cNvGrpSpPr/>
          <p:nvPr/>
        </p:nvGrpSpPr>
        <p:grpSpPr>
          <a:xfrm>
            <a:off x="3678221" y="2913188"/>
            <a:ext cx="3336385" cy="263359"/>
            <a:chOff x="4194713" y="4396527"/>
            <a:chExt cx="4124933" cy="4313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43DA087-0178-5647-A06A-DA6F55895608}"/>
                </a:ext>
              </a:extLst>
            </p:cNvPr>
            <p:cNvGrpSpPr/>
            <p:nvPr/>
          </p:nvGrpSpPr>
          <p:grpSpPr>
            <a:xfrm>
              <a:off x="4453558" y="4431024"/>
              <a:ext cx="3866088" cy="359103"/>
              <a:chOff x="702914" y="1448997"/>
              <a:chExt cx="4633985" cy="431001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9A55B2A-14CD-9F4E-A082-61EB697B8872}"/>
                  </a:ext>
                </a:extLst>
              </p:cNvPr>
              <p:cNvSpPr/>
              <p:nvPr/>
            </p:nvSpPr>
            <p:spPr>
              <a:xfrm>
                <a:off x="702914" y="1448997"/>
                <a:ext cx="4633985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333613-5EA8-B845-B8FD-CF2CAAE78878}"/>
                  </a:ext>
                </a:extLst>
              </p:cNvPr>
              <p:cNvSpPr txBox="1"/>
              <p:nvPr/>
            </p:nvSpPr>
            <p:spPr>
              <a:xfrm>
                <a:off x="702914" y="1465848"/>
                <a:ext cx="4633985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Improves and protects anxiety &amp; depression</a:t>
                </a:r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407712-F14A-8A4C-AD66-E4F160A81361}"/>
                </a:ext>
              </a:extLst>
            </p:cNvPr>
            <p:cNvSpPr/>
            <p:nvPr/>
          </p:nvSpPr>
          <p:spPr>
            <a:xfrm>
              <a:off x="4194713" y="4396527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200895E-0E03-CD44-89A3-D9EE278F4F64}"/>
              </a:ext>
            </a:extLst>
          </p:cNvPr>
          <p:cNvGrpSpPr/>
          <p:nvPr/>
        </p:nvGrpSpPr>
        <p:grpSpPr>
          <a:xfrm>
            <a:off x="3753840" y="3202843"/>
            <a:ext cx="3417736" cy="263359"/>
            <a:chOff x="4103629" y="5017554"/>
            <a:chExt cx="4200923" cy="43132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8AF4D92-2496-2D4F-8B89-8CF867E4A4A5}"/>
                </a:ext>
              </a:extLst>
            </p:cNvPr>
            <p:cNvGrpSpPr/>
            <p:nvPr/>
          </p:nvGrpSpPr>
          <p:grpSpPr>
            <a:xfrm>
              <a:off x="4362474" y="5052051"/>
              <a:ext cx="3942078" cy="345063"/>
              <a:chOff x="611830" y="2070024"/>
              <a:chExt cx="4725069" cy="41415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0E60BC-8F3E-B64B-8244-117F4E5ED962}"/>
                  </a:ext>
                </a:extLst>
              </p:cNvPr>
              <p:cNvSpPr/>
              <p:nvPr/>
            </p:nvSpPr>
            <p:spPr>
              <a:xfrm>
                <a:off x="611830" y="2070024"/>
                <a:ext cx="4725069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2D1483-6AAB-E344-A8BA-B1043A8399F8}"/>
                  </a:ext>
                </a:extLst>
              </p:cNvPr>
              <p:cNvSpPr txBox="1"/>
              <p:nvPr/>
            </p:nvSpPr>
            <p:spPr>
              <a:xfrm>
                <a:off x="611830" y="2070024"/>
                <a:ext cx="4725069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Improves psychosocial function, activity and relationships</a:t>
                </a:r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E86D3D4-DBB6-3543-B121-6CE63DD68DA1}"/>
                </a:ext>
              </a:extLst>
            </p:cNvPr>
            <p:cNvSpPr/>
            <p:nvPr/>
          </p:nvSpPr>
          <p:spPr>
            <a:xfrm>
              <a:off x="4103629" y="5017554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B9136C-1C3E-3E4B-B752-2EA9D3496FB6}"/>
              </a:ext>
            </a:extLst>
          </p:cNvPr>
          <p:cNvGrpSpPr/>
          <p:nvPr/>
        </p:nvGrpSpPr>
        <p:grpSpPr>
          <a:xfrm>
            <a:off x="3753840" y="3500172"/>
            <a:ext cx="3417736" cy="263359"/>
            <a:chOff x="3806861" y="5638581"/>
            <a:chExt cx="4448513" cy="43132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0321261-C073-EF4E-8EF6-83C6FCD0CD55}"/>
                </a:ext>
              </a:extLst>
            </p:cNvPr>
            <p:cNvGrpSpPr/>
            <p:nvPr/>
          </p:nvGrpSpPr>
          <p:grpSpPr>
            <a:xfrm>
              <a:off x="4065705" y="5673078"/>
              <a:ext cx="4189669" cy="345063"/>
              <a:chOff x="315062" y="2691051"/>
              <a:chExt cx="5021837" cy="414150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F96D024-C528-264F-9169-D0ABB3EF4B7B}"/>
                  </a:ext>
                </a:extLst>
              </p:cNvPr>
              <p:cNvSpPr/>
              <p:nvPr/>
            </p:nvSpPr>
            <p:spPr>
              <a:xfrm>
                <a:off x="315062" y="2691051"/>
                <a:ext cx="5021837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397D99-4886-C144-B59D-99A3568D59C1}"/>
                  </a:ext>
                </a:extLst>
              </p:cNvPr>
              <p:cNvSpPr txBox="1"/>
              <p:nvPr/>
            </p:nvSpPr>
            <p:spPr>
              <a:xfrm>
                <a:off x="315062" y="2691051"/>
                <a:ext cx="5021837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Improves physical health</a:t>
                </a:r>
              </a:p>
            </p:txBody>
          </p:sp>
        </p:grp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3852DD4-DD13-9248-8DD3-501DC781732D}"/>
                </a:ext>
              </a:extLst>
            </p:cNvPr>
            <p:cNvSpPr/>
            <p:nvPr/>
          </p:nvSpPr>
          <p:spPr>
            <a:xfrm>
              <a:off x="3806861" y="5638581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6EC036C-087E-2A4B-8B0B-D42EA4F74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910" y="2722975"/>
            <a:ext cx="1252878" cy="1512272"/>
          </a:xfrm>
          <a:prstGeom prst="rect">
            <a:avLst/>
          </a:prstGeom>
        </p:spPr>
      </p:pic>
      <p:pic>
        <p:nvPicPr>
          <p:cNvPr id="26" name="Picture 25" descr="MyCognition_PRO.png">
            <a:extLst>
              <a:ext uri="{FF2B5EF4-FFF2-40B4-BE49-F238E27FC236}">
                <a16:creationId xmlns:a16="http://schemas.microsoft.com/office/drawing/2014/main" id="{9FC9EC09-9699-C141-A975-931A59BF6E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8281" y="1504437"/>
            <a:ext cx="2007989" cy="370416"/>
          </a:xfrm>
          <a:prstGeom prst="rect">
            <a:avLst/>
          </a:prstGeom>
        </p:spPr>
      </p:pic>
      <p:sp>
        <p:nvSpPr>
          <p:cNvPr id="27" name="Bevel 26">
            <a:extLst>
              <a:ext uri="{FF2B5EF4-FFF2-40B4-BE49-F238E27FC236}">
                <a16:creationId xmlns:a16="http://schemas.microsoft.com/office/drawing/2014/main" id="{93E09E75-8778-374C-9D56-35258297111F}"/>
              </a:ext>
            </a:extLst>
          </p:cNvPr>
          <p:cNvSpPr/>
          <p:nvPr/>
        </p:nvSpPr>
        <p:spPr>
          <a:xfrm>
            <a:off x="7014606" y="331196"/>
            <a:ext cx="1039708" cy="498558"/>
          </a:xfrm>
          <a:prstGeom prst="bevel">
            <a:avLst/>
          </a:prstGeom>
          <a:solidFill>
            <a:schemeClr val="bg1"/>
          </a:solidFill>
          <a:ln>
            <a:solidFill>
              <a:srgbClr val="1223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900" dirty="0">
                <a:solidFill>
                  <a:srgbClr val="573C79"/>
                </a:solidFill>
                <a:latin typeface="Calibri"/>
              </a:rPr>
              <a:t>Costs as little as 23 pence a day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EC86308-28E2-6B46-BC3A-A963B4EF3A0A}"/>
              </a:ext>
            </a:extLst>
          </p:cNvPr>
          <p:cNvGrpSpPr/>
          <p:nvPr/>
        </p:nvGrpSpPr>
        <p:grpSpPr>
          <a:xfrm>
            <a:off x="3678221" y="3791469"/>
            <a:ext cx="3336385" cy="263359"/>
            <a:chOff x="3806861" y="5638581"/>
            <a:chExt cx="4448513" cy="43132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6DD6928-22FD-1F42-9884-3AA79261E4D2}"/>
                </a:ext>
              </a:extLst>
            </p:cNvPr>
            <p:cNvGrpSpPr/>
            <p:nvPr/>
          </p:nvGrpSpPr>
          <p:grpSpPr>
            <a:xfrm>
              <a:off x="4065705" y="5673078"/>
              <a:ext cx="4189669" cy="345063"/>
              <a:chOff x="315062" y="2691051"/>
              <a:chExt cx="5021837" cy="41415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A1F8916-CFF6-E44D-9415-6EB5EC794582}"/>
                  </a:ext>
                </a:extLst>
              </p:cNvPr>
              <p:cNvSpPr/>
              <p:nvPr/>
            </p:nvSpPr>
            <p:spPr>
              <a:xfrm>
                <a:off x="315062" y="2691051"/>
                <a:ext cx="5021837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1F3403-4FCB-F047-BC64-5CA339BA5FE9}"/>
                  </a:ext>
                </a:extLst>
              </p:cNvPr>
              <p:cNvSpPr txBox="1"/>
              <p:nvPr/>
            </p:nvSpPr>
            <p:spPr>
              <a:xfrm>
                <a:off x="315062" y="2691051"/>
                <a:ext cx="5021837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Scalable for large populations on any device</a:t>
                </a:r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B7FD714-3354-384B-B5E2-DF3A5F4B9F16}"/>
                </a:ext>
              </a:extLst>
            </p:cNvPr>
            <p:cNvSpPr/>
            <p:nvPr/>
          </p:nvSpPr>
          <p:spPr>
            <a:xfrm>
              <a:off x="3806861" y="5638581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AE376E3-30DA-7245-85F5-C5CC1EBC5229}"/>
              </a:ext>
            </a:extLst>
          </p:cNvPr>
          <p:cNvGrpSpPr/>
          <p:nvPr/>
        </p:nvGrpSpPr>
        <p:grpSpPr>
          <a:xfrm>
            <a:off x="3502932" y="4074195"/>
            <a:ext cx="3319930" cy="263359"/>
            <a:chOff x="3806861" y="5638581"/>
            <a:chExt cx="4448513" cy="43132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1F01D94-5B8D-A64A-9492-73A06717027F}"/>
                </a:ext>
              </a:extLst>
            </p:cNvPr>
            <p:cNvGrpSpPr/>
            <p:nvPr/>
          </p:nvGrpSpPr>
          <p:grpSpPr>
            <a:xfrm>
              <a:off x="4065705" y="5673078"/>
              <a:ext cx="4189669" cy="345063"/>
              <a:chOff x="315062" y="2691051"/>
              <a:chExt cx="5021837" cy="41415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7B9ED1E-F41C-EB47-A529-E01E3665A519}"/>
                  </a:ext>
                </a:extLst>
              </p:cNvPr>
              <p:cNvSpPr/>
              <p:nvPr/>
            </p:nvSpPr>
            <p:spPr>
              <a:xfrm>
                <a:off x="315062" y="2691051"/>
                <a:ext cx="5021837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5D579C6-C7DE-B44E-BA2F-7867DCD20B77}"/>
                  </a:ext>
                </a:extLst>
              </p:cNvPr>
              <p:cNvSpPr txBox="1"/>
              <p:nvPr/>
            </p:nvSpPr>
            <p:spPr>
              <a:xfrm>
                <a:off x="315062" y="2691051"/>
                <a:ext cx="5021837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Suitable for patients and staff</a:t>
                </a: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4F78C89-54F8-1347-A07E-890DCB76F053}"/>
                </a:ext>
              </a:extLst>
            </p:cNvPr>
            <p:cNvSpPr/>
            <p:nvPr/>
          </p:nvSpPr>
          <p:spPr>
            <a:xfrm>
              <a:off x="3806861" y="5638581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DA6E42C-BD22-D041-A976-76DCDF07CC01}"/>
              </a:ext>
            </a:extLst>
          </p:cNvPr>
          <p:cNvGrpSpPr/>
          <p:nvPr/>
        </p:nvGrpSpPr>
        <p:grpSpPr>
          <a:xfrm>
            <a:off x="3292344" y="4357343"/>
            <a:ext cx="3336385" cy="263359"/>
            <a:chOff x="4103629" y="5017554"/>
            <a:chExt cx="4200923" cy="43132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FADA74D-A736-2E4F-9A6C-837B17F5DE87}"/>
                </a:ext>
              </a:extLst>
            </p:cNvPr>
            <p:cNvGrpSpPr/>
            <p:nvPr/>
          </p:nvGrpSpPr>
          <p:grpSpPr>
            <a:xfrm>
              <a:off x="4362474" y="5052051"/>
              <a:ext cx="3942078" cy="345063"/>
              <a:chOff x="611830" y="2070024"/>
              <a:chExt cx="4725069" cy="414150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F8CDEA7-35E0-284A-B31A-B57B08D89BB6}"/>
                  </a:ext>
                </a:extLst>
              </p:cNvPr>
              <p:cNvSpPr/>
              <p:nvPr/>
            </p:nvSpPr>
            <p:spPr>
              <a:xfrm>
                <a:off x="611830" y="2070024"/>
                <a:ext cx="4725069" cy="414150"/>
              </a:xfrm>
              <a:prstGeom prst="rect">
                <a:avLst/>
              </a:prstGeom>
              <a:solidFill>
                <a:srgbClr val="12235E"/>
              </a:solidFill>
              <a:ln>
                <a:solidFill>
                  <a:srgbClr val="12235E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252A92A-605B-E04A-BD7B-3B5A8C2C2133}"/>
                  </a:ext>
                </a:extLst>
              </p:cNvPr>
              <p:cNvSpPr txBox="1"/>
              <p:nvPr/>
            </p:nvSpPr>
            <p:spPr>
              <a:xfrm>
                <a:off x="611830" y="2070024"/>
                <a:ext cx="4725069" cy="414150"/>
              </a:xfrm>
              <a:prstGeom prst="rect">
                <a:avLst/>
              </a:prstGeom>
              <a:solidFill>
                <a:srgbClr val="573C79"/>
              </a:solidFill>
              <a:ln>
                <a:solidFill>
                  <a:srgbClr val="12235E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46549" tIns="34290" rIns="34290" bIns="34290" numCol="1" spcCol="1270" anchor="ctr" anchorCtr="0">
                <a:noAutofit/>
              </a:bodyPr>
              <a:lstStyle/>
              <a:p>
                <a:pPr defTabSz="6000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750" dirty="0">
                    <a:solidFill>
                      <a:prstClr val="white"/>
                    </a:solidFill>
                    <a:latin typeface="Avenir Roman" panose="02000503020000020003" pitchFamily="2" charset="0"/>
                  </a:rPr>
                  <a:t>Remote monitor app use and cognitive changes</a:t>
                </a:r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2497841-D9DD-B24D-A51C-729B178DB09C}"/>
                </a:ext>
              </a:extLst>
            </p:cNvPr>
            <p:cNvSpPr/>
            <p:nvPr/>
          </p:nvSpPr>
          <p:spPr>
            <a:xfrm>
              <a:off x="4103629" y="5017554"/>
              <a:ext cx="431902" cy="431329"/>
            </a:xfrm>
            <a:prstGeom prst="ellipse">
              <a:avLst/>
            </a:prstGeom>
            <a:ln>
              <a:solidFill>
                <a:srgbClr val="12235E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107827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1315" y="1631100"/>
            <a:ext cx="6324683" cy="17638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39299" indent="-139299" defTabSz="342900">
              <a:lnSpc>
                <a:spcPct val="150000"/>
              </a:lnSpc>
              <a:buFont typeface="Arial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ea typeface="+mn-lt"/>
                <a:cs typeface="Calibri"/>
              </a:rPr>
              <a:t>Built by cognitive scientists and codesigned with patients</a:t>
            </a:r>
            <a:endParaRPr lang="en-US" sz="1050" dirty="0">
              <a:solidFill>
                <a:srgbClr val="12235E"/>
              </a:solidFill>
              <a:latin typeface="Calibri"/>
              <a:ea typeface="+mn-lt"/>
              <a:cs typeface="Calibri"/>
            </a:endParaRPr>
          </a:p>
          <a:p>
            <a:pPr marL="139299" indent="-139299" defTabSz="342900">
              <a:lnSpc>
                <a:spcPct val="150000"/>
              </a:lnSpc>
              <a:buFont typeface="Arial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cs typeface="Calibri"/>
              </a:rPr>
              <a:t>CE</a:t>
            </a:r>
            <a:r>
              <a:rPr lang="en-GB" sz="1050" dirty="0">
                <a:solidFill>
                  <a:srgbClr val="12235E"/>
                </a:solidFill>
                <a:latin typeface="Calibri"/>
                <a:cs typeface="Avenir Heavy"/>
              </a:rPr>
              <a:t> Marked (Class 1a Medical Device)</a:t>
            </a:r>
            <a:endParaRPr lang="en-US" sz="1050" dirty="0">
              <a:solidFill>
                <a:srgbClr val="12235E"/>
              </a:solidFill>
              <a:latin typeface="Calibri"/>
              <a:cs typeface="Calibri"/>
            </a:endParaRPr>
          </a:p>
          <a:p>
            <a:pPr marL="139299" indent="-139299" defTabSz="342900">
              <a:lnSpc>
                <a:spcPct val="150000"/>
              </a:lnSpc>
              <a:buFont typeface="Arial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cs typeface="Avenir Heavy"/>
              </a:rPr>
              <a:t>NHS Digital and ORCHA approved for clinical use</a:t>
            </a:r>
          </a:p>
          <a:p>
            <a:pPr marL="139299" indent="-139299" defTabSz="342900">
              <a:lnSpc>
                <a:spcPct val="150000"/>
              </a:lnSpc>
              <a:buFont typeface="Arial,Sans-Serif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cs typeface="Calibri"/>
              </a:rPr>
              <a:t>Regulated by MHRA (Medicines and Healthcare products Regulatory Agency)</a:t>
            </a:r>
            <a:endParaRPr lang="en-US" sz="1050" dirty="0">
              <a:solidFill>
                <a:srgbClr val="12235E"/>
              </a:solidFill>
              <a:latin typeface="Calibri"/>
              <a:ea typeface="+mn-lt"/>
              <a:cs typeface="Calibri"/>
            </a:endParaRPr>
          </a:p>
          <a:p>
            <a:pPr marL="139299" indent="-139299" defTabSz="342900">
              <a:lnSpc>
                <a:spcPct val="150000"/>
              </a:lnSpc>
              <a:buFont typeface="Arial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cs typeface="Avenir Heavy"/>
              </a:rPr>
              <a:t>Participating in several NHS funded Accelerator Programmes</a:t>
            </a:r>
          </a:p>
          <a:p>
            <a:pPr marL="139299" indent="-139299" defTabSz="342900">
              <a:lnSpc>
                <a:spcPct val="150000"/>
              </a:lnSpc>
              <a:buFont typeface="Arial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cs typeface="Avenir Heavy"/>
              </a:rPr>
              <a:t>Validated in clinical and real world trials</a:t>
            </a:r>
          </a:p>
          <a:p>
            <a:pPr marL="139299" indent="-139299" defTabSz="342900">
              <a:lnSpc>
                <a:spcPct val="150000"/>
              </a:lnSpc>
              <a:buFont typeface="Arial"/>
              <a:buChar char="•"/>
            </a:pPr>
            <a:r>
              <a:rPr lang="en-GB" sz="1050" dirty="0">
                <a:solidFill>
                  <a:srgbClr val="12235E"/>
                </a:solidFill>
                <a:latin typeface="Calibri"/>
                <a:cs typeface="Avenir Heavy"/>
              </a:rPr>
              <a:t>Optimised with live user data with &gt;20,000 user cases across all ages and different health conditions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FBB7702-C06A-1342-95BD-393D6942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1500" kern="0" dirty="0">
                <a:solidFill>
                  <a:prstClr val="white"/>
                </a:solidFill>
                <a:latin typeface="Avenir Medium"/>
                <a:cs typeface="Avenir Medium"/>
              </a:rPr>
              <a:t>Our achievements demonstrate rigour of our approach </a:t>
            </a:r>
            <a:endParaRPr lang="en-US" sz="15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019EE0-D75B-6542-B1F2-BA8029CFA03A}"/>
              </a:ext>
            </a:extLst>
          </p:cNvPr>
          <p:cNvGrpSpPr/>
          <p:nvPr/>
        </p:nvGrpSpPr>
        <p:grpSpPr>
          <a:xfrm>
            <a:off x="1544535" y="3795142"/>
            <a:ext cx="5741474" cy="701981"/>
            <a:chOff x="252595" y="5365025"/>
            <a:chExt cx="7655298" cy="93597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B81FCDA-F90E-4382-95E9-BF1B9722B2B0}"/>
                </a:ext>
              </a:extLst>
            </p:cNvPr>
            <p:cNvSpPr/>
            <p:nvPr/>
          </p:nvSpPr>
          <p:spPr>
            <a:xfrm>
              <a:off x="252595" y="5365025"/>
              <a:ext cx="7655298" cy="9359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lang="en-GB" sz="1463" dirty="0">
                <a:solidFill>
                  <a:srgbClr val="12235E"/>
                </a:solidFill>
                <a:latin typeface="Calibri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CE2F992-49FB-CE4F-B8AD-8239E3C3BD8C}"/>
                </a:ext>
              </a:extLst>
            </p:cNvPr>
            <p:cNvGrpSpPr/>
            <p:nvPr/>
          </p:nvGrpSpPr>
          <p:grpSpPr>
            <a:xfrm>
              <a:off x="508616" y="5388631"/>
              <a:ext cx="6974377" cy="806499"/>
              <a:chOff x="508616" y="5388631"/>
              <a:chExt cx="6974377" cy="806499"/>
            </a:xfrm>
          </p:grpSpPr>
          <p:pic>
            <p:nvPicPr>
              <p:cNvPr id="7" name="Picture 6" descr="Screen Shot 2019-01-17 at 10.42.11.png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516702" y="5526191"/>
                <a:ext cx="966291" cy="591704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DE8A4D3-1E04-4528-B556-2330DF9A56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8616" y="5559761"/>
                <a:ext cx="563785" cy="546503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B813C8BD-063E-400B-9FBA-56D8C8B3A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9065" y="5559761"/>
                <a:ext cx="774875" cy="635369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69848A35-FCA0-4F03-9356-D025CFA07C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11648" y="5388631"/>
                <a:ext cx="864201" cy="774974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4EAE8AB0-AA7C-6F43-A14D-FAFECEF195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76409" y="5570961"/>
                <a:ext cx="785226" cy="524102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49D81ED-235C-D743-8424-AB9028AC4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61635" y="5583200"/>
                <a:ext cx="955067" cy="474530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1F542E66-2F2C-2643-AC7C-B9017171B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76198" y="5566952"/>
                <a:ext cx="670451" cy="507741"/>
              </a:xfrm>
              <a:prstGeom prst="rect">
                <a:avLst/>
              </a:prstGeom>
            </p:spPr>
          </p:pic>
          <p:pic>
            <p:nvPicPr>
              <p:cNvPr id="23" name="Medicines_and_Healthcare_Products_Regulatory_Agency_logo.png">
                <a:extLst>
                  <a:ext uri="{FF2B5EF4-FFF2-40B4-BE49-F238E27FC236}">
                    <a16:creationId xmlns:a16="http://schemas.microsoft.com/office/drawing/2014/main" id="{46B725C5-7992-C741-B1E5-ADB7BF181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2632" y="5526191"/>
                <a:ext cx="916202" cy="591704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649806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81101" y="2467788"/>
            <a:ext cx="3692978" cy="1102519"/>
          </a:xfrm>
        </p:spPr>
        <p:txBody>
          <a:bodyPr>
            <a:normAutofit/>
          </a:bodyPr>
          <a:lstStyle/>
          <a:p>
            <a:pPr algn="l"/>
            <a:r>
              <a:rPr lang="en-US" sz="2100" dirty="0">
                <a:solidFill>
                  <a:schemeClr val="bg1"/>
                </a:solidFill>
              </a:rPr>
              <a:t>Join us &amp; request a demo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81100" y="3455379"/>
            <a:ext cx="4047183" cy="742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/>
              <a:t>Michael Morgan-Curran</a:t>
            </a:r>
          </a:p>
          <a:p>
            <a:pPr marL="0" indent="0">
              <a:buNone/>
            </a:pPr>
            <a:r>
              <a:rPr lang="en-GB" sz="1500" dirty="0">
                <a:solidFill>
                  <a:schemeClr val="bg1"/>
                </a:solidFill>
              </a:rPr>
              <a:t>m.curran@mycognition.com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5" name="Picture 4" descr="MyCognition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66701"/>
            <a:ext cx="1619250" cy="40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801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yCognition Template" id="{279612FD-B0BF-C540-813E-B18C6828B7EC}" vid="{60527F23-C4A1-4B49-BEB2-05404F2D00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_x0020_Category xmlns="2dbf8a43-3198-49b1-9d4c-971eb16d40da" xsi:nil="true"/>
    <Document_x0020_Status xmlns="2dbf8a43-3198-49b1-9d4c-971eb16d40da">Pre-draft</Document_x0020_Status>
    <_ip_UnifiedCompliancePolicyProperties xmlns="http://schemas.microsoft.com/sharepoint/v3" xsi:nil="true"/>
    <Work_x0020_Programme xmlns="2dbf8a43-3198-49b1-9d4c-971eb16d40da" xsi:nil="true"/>
    <Work_x0020_Programme_x0020_Sub_x0020_cat xmlns="2dbf8a43-3198-49b1-9d4c-971eb16d40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8DCE246FD91446B8BC823021BB4F88" ma:contentTypeVersion="19" ma:contentTypeDescription="Create a new document." ma:contentTypeScope="" ma:versionID="44a01f67a4ab19255ab1cdd2a66dfbe6">
  <xsd:schema xmlns:xsd="http://www.w3.org/2001/XMLSchema" xmlns:xs="http://www.w3.org/2001/XMLSchema" xmlns:p="http://schemas.microsoft.com/office/2006/metadata/properties" xmlns:ns1="http://schemas.microsoft.com/sharepoint/v3" xmlns:ns2="2dbf8a43-3198-49b1-9d4c-971eb16d40da" xmlns:ns4="a4969a83-0144-4dd5-9011-a5e8911ef7b6" xmlns:ns5="05150ac6-be4e-4c77-84fa-5423cad3f6a9" targetNamespace="http://schemas.microsoft.com/office/2006/metadata/properties" ma:root="true" ma:fieldsID="21c8457baa2610e5f5752a2cf7b8aa51" ns1:_="" ns2:_="" ns4:_="" ns5:_="">
    <xsd:import namespace="http://schemas.microsoft.com/sharepoint/v3"/>
    <xsd:import namespace="2dbf8a43-3198-49b1-9d4c-971eb16d40da"/>
    <xsd:import namespace="a4969a83-0144-4dd5-9011-a5e8911ef7b6"/>
    <xsd:import namespace="05150ac6-be4e-4c77-84fa-5423cad3f6a9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Locatio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50ac6-be4e-4c77-84fa-5423cad3f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1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71CB7-4166-4133-90AD-D7C1CF386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6AE7C-08A1-4E64-9F97-6957F89AB61E}">
  <ds:schemaRefs>
    <ds:schemaRef ds:uri="2dbf8a43-3198-49b1-9d4c-971eb16d40da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a4969a83-0144-4dd5-9011-a5e8911ef7b6"/>
    <ds:schemaRef ds:uri="http://purl.org/dc/terms/"/>
    <ds:schemaRef ds:uri="05150ac6-be4e-4c77-84fa-5423cad3f6a9"/>
    <ds:schemaRef ds:uri="http://schemas.microsoft.com/sharepoint/v3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BFDE17-6C54-4BC6-BB37-7D7A29C1B7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bf8a43-3198-49b1-9d4c-971eb16d40da"/>
    <ds:schemaRef ds:uri="a4969a83-0144-4dd5-9011-a5e8911ef7b6"/>
    <ds:schemaRef ds:uri="05150ac6-be4e-4c77-84fa-5423cad3f6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5556</TotalTime>
  <Words>415</Words>
  <Application>Microsoft Office PowerPoint</Application>
  <PresentationFormat>On-screen Show (16:9)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Arial,Sans-Serif</vt:lpstr>
      <vt:lpstr>Avenir Book</vt:lpstr>
      <vt:lpstr>Avenir Heavy</vt:lpstr>
      <vt:lpstr>Avenir Medium</vt:lpstr>
      <vt:lpstr>Avenir Roman</vt:lpstr>
      <vt:lpstr>Calibri</vt:lpstr>
      <vt:lpstr>Century Gothic</vt:lpstr>
      <vt:lpstr>2_Office Theme</vt:lpstr>
      <vt:lpstr>MyCognition PRO</vt:lpstr>
      <vt:lpstr>How it works</vt:lpstr>
      <vt:lpstr>MyCognition PRO can be introduced along patient journey through IAPT</vt:lpstr>
      <vt:lpstr>MyCQ correlates with Quality of Life dimension (feeling anxious, worried or depressed) in primary care patients with chronic conditions.</vt:lpstr>
      <vt:lpstr>AquaSnap produced a ”dose-related” psychosocial ability improvement in a mixed psychiatric patient population (depression, schizophrenia and OCD)</vt:lpstr>
      <vt:lpstr>In Summary</vt:lpstr>
      <vt:lpstr>Our achievements demonstrate rigour of our approach </vt:lpstr>
      <vt:lpstr>Join us &amp; request a demo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 Vanesther</dc:creator>
  <cp:lastModifiedBy>Suzanne Horobin</cp:lastModifiedBy>
  <cp:revision>98</cp:revision>
  <cp:lastPrinted>2019-09-26T12:39:35Z</cp:lastPrinted>
  <dcterms:created xsi:type="dcterms:W3CDTF">2018-07-09T12:19:01Z</dcterms:created>
  <dcterms:modified xsi:type="dcterms:W3CDTF">2019-12-06T08:23:54Z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0x010100768DCE246FD91446B8BC823021BB4F88</vt:lpwstr>
  </property>
</Properties>
</file>