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3" r:id="rId4"/>
  </p:sldMasterIdLst>
  <p:notesMasterIdLst>
    <p:notesMasterId r:id="rId14"/>
  </p:notesMasterIdLst>
  <p:sldIdLst>
    <p:sldId id="2484" r:id="rId5"/>
    <p:sldId id="2485" r:id="rId6"/>
    <p:sldId id="2486" r:id="rId7"/>
    <p:sldId id="2487" r:id="rId8"/>
    <p:sldId id="2488" r:id="rId9"/>
    <p:sldId id="2489" r:id="rId10"/>
    <p:sldId id="2490" r:id="rId11"/>
    <p:sldId id="2491" r:id="rId12"/>
    <p:sldId id="2492" r:id="rId13"/>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Nicho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E9552D"/>
    <a:srgbClr val="245170"/>
    <a:srgbClr val="E6B222"/>
    <a:srgbClr val="36987D"/>
    <a:srgbClr val="4D4D4F"/>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AED357-7403-41BB-A820-B1BFAA6C9D85}" v="22" dt="2019-10-02T17:03:56.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2811" autoAdjust="0"/>
  </p:normalViewPr>
  <p:slideViewPr>
    <p:cSldViewPr>
      <p:cViewPr varScale="1">
        <p:scale>
          <a:sx n="89" d="100"/>
          <a:sy n="89" d="100"/>
        </p:scale>
        <p:origin x="624"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B72F06DF-84C1-428F-AA0B-19B7BDE748DD}" type="datetimeFigureOut">
              <a:rPr lang="en-GB" smtClean="0"/>
              <a:t>06/12/2019</a:t>
            </a:fld>
            <a:endParaRPr lang="en-GB"/>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3C7AA9E-AC72-418C-B351-07FD2BC974A7}" type="slidenum">
              <a:rPr lang="en-GB" smtClean="0"/>
              <a:t>‹#›</a:t>
            </a:fld>
            <a:endParaRPr lang="en-GB"/>
          </a:p>
        </p:txBody>
      </p:sp>
    </p:spTree>
    <p:extLst>
      <p:ext uri="{BB962C8B-B14F-4D97-AF65-F5344CB8AC3E}">
        <p14:creationId xmlns:p14="http://schemas.microsoft.com/office/powerpoint/2010/main" val="2770382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prstGeom prst="rect">
            <a:avLst/>
          </a:prstGeom>
        </p:spPr>
        <p:txBody>
          <a:bodyPr/>
          <a:lstStyle/>
          <a:p>
            <a:endParaRPr/>
          </a:p>
        </p:txBody>
      </p:sp>
      <p:sp>
        <p:nvSpPr>
          <p:cNvPr id="117" name="Shape 117"/>
          <p:cNvSpPr>
            <a:spLocks noGrp="1"/>
          </p:cNvSpPr>
          <p:nvPr>
            <p:ph type="body" sz="quarter" idx="1"/>
          </p:nvPr>
        </p:nvSpPr>
        <p:spPr>
          <a:prstGeom prst="rect">
            <a:avLst/>
          </a:prstGeom>
        </p:spPr>
        <p:txBody>
          <a:bodyPr/>
          <a:lstStyle/>
          <a:p>
            <a:r>
              <a:t>My possible self is an app available on app store &amp; google play, but it is also desktop based too and will allow users to log in and complete the series from a desktop or laptop PC 24 hours a day 7 days a week.  </a:t>
            </a:r>
          </a:p>
          <a:p>
            <a:endParaRPr/>
          </a:p>
          <a:p>
            <a:r>
              <a:t>It is designed, and clinically proven to reduce stress, anxiety and low mood through the guided series which are designed to be engaging and effective. </a:t>
            </a:r>
          </a:p>
          <a:p>
            <a:endParaRPr/>
          </a:p>
          <a:p>
            <a:r>
              <a:t>The app can also serve as the single point of access for other interventions, allowing users to potentially self refer to face to face or group therapy. It can also hold crisis resource information such as emergency helplines and clinics. </a:t>
            </a:r>
          </a:p>
          <a:p>
            <a:endParaRPr/>
          </a:p>
          <a:p>
            <a:r>
              <a:t>The built in mood tracker prompts users to record how they are feeling each day, and also some contributing factors whats making them feel that way. The app then starts to recognise trends, and recommend some self help resources where appropriate. </a:t>
            </a:r>
          </a:p>
          <a:p>
            <a:endParaRPr/>
          </a:p>
          <a:p>
            <a:r>
              <a:t>Users are on boarded via a friendly chat bot, which then tailors the app and resources accordingly.</a:t>
            </a:r>
          </a:p>
          <a:p>
            <a:endParaRPr/>
          </a:p>
          <a:p>
            <a:r>
              <a:t>To date, we’ve had over 45k users and receive around 4k new users each month.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prstGeom prst="rect">
            <a:avLst/>
          </a:prstGeom>
        </p:spPr>
        <p:txBody>
          <a:bodyPr/>
          <a:lstStyle/>
          <a:p>
            <a:endParaRPr/>
          </a:p>
        </p:txBody>
      </p:sp>
      <p:sp>
        <p:nvSpPr>
          <p:cNvPr id="153" name="Shape 153"/>
          <p:cNvSpPr>
            <a:spLocks noGrp="1"/>
          </p:cNvSpPr>
          <p:nvPr>
            <p:ph type="body" sz="quarter" idx="1"/>
          </p:nvPr>
        </p:nvSpPr>
        <p:spPr>
          <a:prstGeom prst="rect">
            <a:avLst/>
          </a:prstGeom>
        </p:spPr>
        <p:txBody>
          <a:bodyPr/>
          <a:lstStyle/>
          <a:p>
            <a:r>
              <a:t>This shows the dramatically higher number of users who recorded improved mood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r>
              <a:t>MPS connects users to multiple touchpoints in the NHS. </a:t>
            </a:r>
          </a:p>
          <a:p>
            <a:endParaRPr/>
          </a:p>
          <a:p>
            <a:r>
              <a:t>It is fully interoperable with all NHS systems which allows us to gather information from users and send it into the NHS. We can also receive information from the NHS.</a:t>
            </a:r>
          </a:p>
          <a:p>
            <a:endParaRPr/>
          </a:p>
          <a:p>
            <a:r>
              <a:t>This allows us to manage the mental heath of populations of users and communicate with the NHS about it. </a:t>
            </a:r>
          </a:p>
          <a:p>
            <a:endParaRPr/>
          </a:p>
          <a:p>
            <a:r>
              <a:t>For example, we can collect GAD 7 and PHQ 9 scores from users and send that to the patient record in GP surgeries. </a:t>
            </a:r>
          </a:p>
          <a:p>
            <a:endParaRPr/>
          </a:p>
          <a:p>
            <a:r>
              <a:t>We can also create a single point of access for the managers of populations which are struggling with their mental health. Eg IAPT providers, or Primary Health care providers – we can do this whilst users receive the self help material in the app.</a:t>
            </a:r>
          </a:p>
          <a:p>
            <a:endParaRPr/>
          </a:p>
          <a:p>
            <a:r>
              <a:t>We can also act as a gateway to IAPT services.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prstGeom prst="rect">
            <a:avLst/>
          </a:prstGeom>
        </p:spPr>
        <p:txBody>
          <a:bodyPr/>
          <a:lstStyle/>
          <a:p>
            <a:endParaRPr/>
          </a:p>
        </p:txBody>
      </p:sp>
      <p:sp>
        <p:nvSpPr>
          <p:cNvPr id="184" name="Shape 184"/>
          <p:cNvSpPr>
            <a:spLocks noGrp="1"/>
          </p:cNvSpPr>
          <p:nvPr>
            <p:ph type="body" sz="quarter" idx="1"/>
          </p:nvPr>
        </p:nvSpPr>
        <p:spPr>
          <a:prstGeom prst="rect">
            <a:avLst/>
          </a:prstGeom>
        </p:spPr>
        <p:txBody>
          <a:bodyPr/>
          <a:lstStyle/>
          <a:p>
            <a:r>
              <a:t>It is unusual for an app like My Possible to be able to provide the connectivity which it does. </a:t>
            </a:r>
          </a:p>
          <a:p>
            <a:endParaRPr/>
          </a:p>
          <a:p>
            <a:r>
              <a:t>How can it do this? It has partnered with InHealthcare, its sister company to provide this service.</a:t>
            </a:r>
          </a:p>
          <a:p>
            <a:endParaRPr/>
          </a:p>
          <a:p>
            <a:r>
              <a:t>IHC provides remote patient monitoring services to over 50 NHS customers.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43000" y="841772"/>
            <a:ext cx="6858000" cy="1790701"/>
          </a:xfrm>
          <a:prstGeom prst="rect">
            <a:avLst/>
          </a:prstGeom>
        </p:spPr>
        <p:txBody>
          <a:bodyPr anchor="b"/>
          <a:lstStyle>
            <a:lvl1pPr algn="ctr">
              <a:defRPr sz="4500"/>
            </a:lvl1pPr>
          </a:lstStyle>
          <a:p>
            <a:r>
              <a:t>Title Text</a:t>
            </a:r>
          </a:p>
        </p:txBody>
      </p:sp>
      <p:sp>
        <p:nvSpPr>
          <p:cNvPr id="12" name="Body Level One…"/>
          <p:cNvSpPr txBox="1">
            <a:spLocks noGrp="1"/>
          </p:cNvSpPr>
          <p:nvPr>
            <p:ph type="body" sz="quarter" idx="1"/>
          </p:nvPr>
        </p:nvSpPr>
        <p:spPr>
          <a:xfrm>
            <a:off x="1143000" y="2701528"/>
            <a:ext cx="6858000" cy="1241824"/>
          </a:xfrm>
          <a:prstGeom prst="rect">
            <a:avLst/>
          </a:prstGeom>
        </p:spPr>
        <p:txBody>
          <a:bodyPr/>
          <a:lstStyle>
            <a:lvl1pPr marL="0" indent="0" algn="ctr">
              <a:buSzTx/>
              <a:buFontTx/>
              <a:buNone/>
              <a:defRPr sz="1800"/>
            </a:lvl1pPr>
            <a:lvl2pPr marL="0" indent="0" algn="ctr">
              <a:buSzTx/>
              <a:buFontTx/>
              <a:buNone/>
              <a:defRPr sz="1800"/>
            </a:lvl2pPr>
            <a:lvl3pPr marL="0" indent="0" algn="ctr">
              <a:buSzTx/>
              <a:buFontTx/>
              <a:buNone/>
              <a:defRPr sz="1800"/>
            </a:lvl3pPr>
            <a:lvl4pPr marL="0" indent="0" algn="ctr">
              <a:buSzTx/>
              <a:buFontTx/>
              <a:buNone/>
              <a:defRPr sz="1800"/>
            </a:lvl4pPr>
            <a:lvl5pPr marL="0" indent="0" algn="ctr">
              <a:buSzTx/>
              <a:buFontTx/>
              <a:buNone/>
              <a:defRPr sz="1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4506719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92" name="Rectangle 1"/>
          <p:cNvSpPr/>
          <p:nvPr/>
        </p:nvSpPr>
        <p:spPr>
          <a:xfrm>
            <a:off x="0" y="0"/>
            <a:ext cx="9144000" cy="675085"/>
          </a:xfrm>
          <a:prstGeom prst="rect">
            <a:avLst/>
          </a:prstGeom>
          <a:solidFill>
            <a:srgbClr val="00BAAD"/>
          </a:solidFill>
          <a:ln w="12700">
            <a:miter lim="400000"/>
          </a:ln>
        </p:spPr>
        <p:txBody>
          <a:bodyPr lIns="34289" tIns="34289" rIns="34289" bIns="34289" anchor="ctr"/>
          <a:lstStyle/>
          <a:p>
            <a:pPr algn="ctr">
              <a:defRPr>
                <a:solidFill>
                  <a:srgbClr val="FFFFFF"/>
                </a:solidFill>
              </a:defRPr>
            </a:pPr>
            <a:endParaRPr sz="1350"/>
          </a:p>
        </p:txBody>
      </p:sp>
      <p:pic>
        <p:nvPicPr>
          <p:cNvPr id="93" name="Picture 6" descr="Picture 6"/>
          <p:cNvPicPr>
            <a:picLocks noChangeAspect="1"/>
          </p:cNvPicPr>
          <p:nvPr/>
        </p:nvPicPr>
        <p:blipFill>
          <a:blip r:embed="rId2"/>
          <a:stretch>
            <a:fillRect/>
          </a:stretch>
        </p:blipFill>
        <p:spPr>
          <a:xfrm>
            <a:off x="7454504" y="4799410"/>
            <a:ext cx="1447802" cy="227411"/>
          </a:xfrm>
          <a:prstGeom prst="rect">
            <a:avLst/>
          </a:prstGeom>
          <a:ln w="12700">
            <a:miter lim="400000"/>
          </a:ln>
        </p:spPr>
      </p:pic>
      <p:pic>
        <p:nvPicPr>
          <p:cNvPr id="94" name="Picture 8" descr="Picture 8"/>
          <p:cNvPicPr>
            <a:picLocks noChangeAspect="1"/>
          </p:cNvPicPr>
          <p:nvPr/>
        </p:nvPicPr>
        <p:blipFill>
          <a:blip r:embed="rId3"/>
          <a:stretch>
            <a:fillRect/>
          </a:stretch>
        </p:blipFill>
        <p:spPr>
          <a:xfrm>
            <a:off x="697706" y="77391"/>
            <a:ext cx="510779" cy="511970"/>
          </a:xfrm>
          <a:prstGeom prst="rect">
            <a:avLst/>
          </a:prstGeom>
          <a:ln w="12700">
            <a:miter lim="400000"/>
          </a:ln>
        </p:spPr>
      </p:pic>
      <p:sp>
        <p:nvSpPr>
          <p:cNvPr id="95" name="Slide Number"/>
          <p:cNvSpPr txBox="1">
            <a:spLocks noGrp="1"/>
          </p:cNvSpPr>
          <p:nvPr>
            <p:ph type="sldNum" sz="quarter" idx="2"/>
          </p:nvPr>
        </p:nvSpPr>
        <p:spPr>
          <a:xfrm>
            <a:off x="6326220" y="4651849"/>
            <a:ext cx="226981" cy="230828"/>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8471619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2948058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4"/>
            <a:ext cx="7886700" cy="2139553"/>
          </a:xfrm>
          <a:prstGeom prst="rect">
            <a:avLst/>
          </a:prstGeom>
        </p:spPr>
        <p:txBody>
          <a:bodyPr anchor="b"/>
          <a:lstStyle>
            <a:lvl1pPr>
              <a:defRPr sz="4500"/>
            </a:lvl1pPr>
          </a:lstStyle>
          <a:p>
            <a:r>
              <a:t>Title Text</a:t>
            </a:r>
          </a:p>
        </p:txBody>
      </p:sp>
      <p:sp>
        <p:nvSpPr>
          <p:cNvPr id="30" name="Body Level One…"/>
          <p:cNvSpPr txBox="1">
            <a:spLocks noGrp="1"/>
          </p:cNvSpPr>
          <p:nvPr>
            <p:ph type="body" sz="quarter" idx="1"/>
          </p:nvPr>
        </p:nvSpPr>
        <p:spPr>
          <a:xfrm>
            <a:off x="623888" y="3442096"/>
            <a:ext cx="7886700" cy="1125143"/>
          </a:xfrm>
          <a:prstGeom prst="rect">
            <a:avLst/>
          </a:prstGeom>
        </p:spPr>
        <p:txBody>
          <a:bodyPr/>
          <a:lstStyle>
            <a:lvl1pPr marL="0" indent="0">
              <a:buSzTx/>
              <a:buFontTx/>
              <a:buNone/>
              <a:defRPr sz="1800">
                <a:solidFill>
                  <a:srgbClr val="888888"/>
                </a:solidFill>
              </a:defRPr>
            </a:lvl1pPr>
            <a:lvl2pPr marL="0" indent="0">
              <a:buSzTx/>
              <a:buFontTx/>
              <a:buNone/>
              <a:defRPr sz="1800">
                <a:solidFill>
                  <a:srgbClr val="888888"/>
                </a:solidFill>
              </a:defRPr>
            </a:lvl2pPr>
            <a:lvl3pPr marL="0" indent="0">
              <a:buSzTx/>
              <a:buFontTx/>
              <a:buNone/>
              <a:defRPr sz="1800">
                <a:solidFill>
                  <a:srgbClr val="888888"/>
                </a:solidFill>
              </a:defRPr>
            </a:lvl3pPr>
            <a:lvl4pPr marL="0" indent="0">
              <a:buSzTx/>
              <a:buFontTx/>
              <a:buNone/>
              <a:defRPr sz="1800">
                <a:solidFill>
                  <a:srgbClr val="888888"/>
                </a:solidFill>
              </a:defRPr>
            </a:lvl4pPr>
            <a:lvl5pPr marL="0" indent="0">
              <a:buSzTx/>
              <a:buFontTx/>
              <a:buNone/>
              <a:defRPr sz="18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9245174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1815206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1" y="273844"/>
            <a:ext cx="7886701" cy="994172"/>
          </a:xfrm>
          <a:prstGeom prst="rect">
            <a:avLst/>
          </a:prstGeom>
        </p:spPr>
        <p:txBody>
          <a:bodyPr/>
          <a:lstStyle/>
          <a:p>
            <a:r>
              <a:t>Title Text</a:t>
            </a:r>
          </a:p>
        </p:txBody>
      </p:sp>
      <p:sp>
        <p:nvSpPr>
          <p:cNvPr id="48" name="Body Level One…"/>
          <p:cNvSpPr txBox="1">
            <a:spLocks noGrp="1"/>
          </p:cNvSpPr>
          <p:nvPr>
            <p:ph type="body" sz="quarter" idx="1"/>
          </p:nvPr>
        </p:nvSpPr>
        <p:spPr>
          <a:xfrm>
            <a:off x="629840" y="1260873"/>
            <a:ext cx="3868343" cy="617936"/>
          </a:xfrm>
          <a:prstGeom prst="rect">
            <a:avLst/>
          </a:prstGeom>
        </p:spPr>
        <p:txBody>
          <a:bodyPr anchor="b"/>
          <a:lstStyle>
            <a:lvl1pPr marL="0" indent="0">
              <a:buSzTx/>
              <a:buFontTx/>
              <a:buNone/>
              <a:defRPr sz="1800" b="1">
                <a:latin typeface="+mj-lt"/>
                <a:ea typeface="+mj-ea"/>
                <a:cs typeface="+mj-cs"/>
                <a:sym typeface="Helvetica"/>
              </a:defRPr>
            </a:lvl1pPr>
            <a:lvl2pPr marL="0" indent="0">
              <a:buSzTx/>
              <a:buFontTx/>
              <a:buNone/>
              <a:defRPr sz="1800" b="1">
                <a:latin typeface="+mj-lt"/>
                <a:ea typeface="+mj-ea"/>
                <a:cs typeface="+mj-cs"/>
                <a:sym typeface="Helvetica"/>
              </a:defRPr>
            </a:lvl2pPr>
            <a:lvl3pPr marL="0" indent="0">
              <a:buSzTx/>
              <a:buFontTx/>
              <a:buNone/>
              <a:defRPr sz="1800" b="1">
                <a:latin typeface="+mj-lt"/>
                <a:ea typeface="+mj-ea"/>
                <a:cs typeface="+mj-cs"/>
                <a:sym typeface="Helvetica"/>
              </a:defRPr>
            </a:lvl3pPr>
            <a:lvl4pPr marL="0" indent="0">
              <a:buSzTx/>
              <a:buFontTx/>
              <a:buNone/>
              <a:defRPr sz="1800" b="1">
                <a:latin typeface="+mj-lt"/>
                <a:ea typeface="+mj-ea"/>
                <a:cs typeface="+mj-cs"/>
                <a:sym typeface="Helvetica"/>
              </a:defRPr>
            </a:lvl4pPr>
            <a:lvl5pPr marL="0" indent="0">
              <a:buSzTx/>
              <a:buFontTx/>
              <a:buNone/>
              <a:defRPr sz="1800" b="1">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4629150" y="1260872"/>
            <a:ext cx="3887391" cy="617936"/>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2587346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2538419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2099282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a:lvl1pPr>
          </a:lstStyle>
          <a:p>
            <a:r>
              <a:t>Title Text</a:t>
            </a:r>
          </a:p>
        </p:txBody>
      </p:sp>
      <p:sp>
        <p:nvSpPr>
          <p:cNvPr id="73" name="Body Level One…"/>
          <p:cNvSpPr txBox="1">
            <a:spLocks noGrp="1"/>
          </p:cNvSpPr>
          <p:nvPr>
            <p:ph type="body" sz="half" idx="1"/>
          </p:nvPr>
        </p:nvSpPr>
        <p:spPr>
          <a:xfrm>
            <a:off x="3887391" y="740569"/>
            <a:ext cx="4629152" cy="3655219"/>
          </a:xfrm>
          <a:prstGeom prst="rect">
            <a:avLst/>
          </a:prstGeom>
        </p:spPr>
        <p:txBody>
          <a:bodyPr/>
          <a:lstStyle>
            <a:lvl1pPr>
              <a:defRPr sz="2400"/>
            </a:lvl1pPr>
            <a:lvl2pPr marL="538843" indent="-195943">
              <a:defRPr sz="2400"/>
            </a:lvl2pPr>
            <a:lvl3pPr marL="914400" indent="-228600">
              <a:defRPr sz="2400"/>
            </a:lvl3pPr>
            <a:lvl4pPr marL="1303020" indent="-274320">
              <a:defRPr sz="2400"/>
            </a:lvl4pPr>
            <a:lvl5pPr marL="1645920" indent="-274320">
              <a:defRPr sz="24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629839" y="1543050"/>
            <a:ext cx="2949182" cy="2858691"/>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8748898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a:lvl1pPr>
          </a:lstStyle>
          <a:p>
            <a:r>
              <a:t>Title Text</a:t>
            </a:r>
          </a:p>
        </p:txBody>
      </p:sp>
      <p:sp>
        <p:nvSpPr>
          <p:cNvPr id="83" name="Picture Placeholder 2"/>
          <p:cNvSpPr>
            <a:spLocks noGrp="1"/>
          </p:cNvSpPr>
          <p:nvPr>
            <p:ph type="pic" sz="half" idx="13"/>
          </p:nvPr>
        </p:nvSpPr>
        <p:spPr>
          <a:xfrm>
            <a:off x="3887391" y="740569"/>
            <a:ext cx="4629152" cy="3655219"/>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629840" y="1543050"/>
            <a:ext cx="2949180" cy="2858691"/>
          </a:xfrm>
          <a:prstGeom prst="rect">
            <a:avLst/>
          </a:prstGeom>
        </p:spPr>
        <p:txBody>
          <a:bodyPr/>
          <a:lstStyle>
            <a:lvl1pPr marL="0" indent="0">
              <a:buSzTx/>
              <a:buFontTx/>
              <a:buNone/>
              <a:defRPr sz="1200"/>
            </a:lvl1pPr>
            <a:lvl2pPr marL="0" indent="0">
              <a:buSzTx/>
              <a:buFontTx/>
              <a:buNone/>
              <a:defRPr sz="1200"/>
            </a:lvl2pPr>
            <a:lvl3pPr marL="0" indent="0">
              <a:buSzTx/>
              <a:buFontTx/>
              <a:buNone/>
              <a:defRPr sz="1200"/>
            </a:lvl3pPr>
            <a:lvl4pPr marL="0" indent="0">
              <a:buSzTx/>
              <a:buFontTx/>
              <a:buNone/>
              <a:defRPr sz="1200"/>
            </a:lvl4pPr>
            <a:lvl5pPr marL="0" indent="0">
              <a:buSzTx/>
              <a:buFontTx/>
              <a:buNone/>
              <a:defRPr sz="12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096562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288370" y="4788771"/>
            <a:ext cx="226981" cy="230828"/>
          </a:xfrm>
          <a:prstGeom prst="rect">
            <a:avLst/>
          </a:prstGeom>
          <a:ln w="12700">
            <a:miter lim="400000"/>
          </a:ln>
        </p:spPr>
        <p:txBody>
          <a:bodyPr wrap="none" lIns="45718" tIns="45718" rIns="45718" bIns="45718" anchor="ctr">
            <a:spAutoFit/>
          </a:bodyPr>
          <a:lstStyle>
            <a:lvl1pPr algn="r">
              <a:defRPr sz="9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436200859"/>
      </p:ext>
    </p:extLst>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Lst>
  <p:transition spd="med"/>
  <p:txStyles>
    <p:titleStyle>
      <a:lvl1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1pPr>
      <a:lvl2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2pPr>
      <a:lvl3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3pPr>
      <a:lvl4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4pPr>
      <a:lvl5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5pPr>
      <a:lvl6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6pPr>
      <a:lvl7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7pPr>
      <a:lvl8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8pPr>
      <a:lvl9pPr marL="0" marR="0" indent="0" algn="l" defTabSz="685800" rtl="0" latinLnBrk="0">
        <a:lnSpc>
          <a:spcPct val="90000"/>
        </a:lnSpc>
        <a:spcBef>
          <a:spcPts val="0"/>
        </a:spcBef>
        <a:spcAft>
          <a:spcPts val="0"/>
        </a:spcAft>
        <a:buClrTx/>
        <a:buSzTx/>
        <a:buFontTx/>
        <a:buNone/>
        <a:tabLst/>
        <a:defRPr sz="3300" b="0" i="0" u="none" strike="noStrike" cap="none" spc="0" baseline="0">
          <a:solidFill>
            <a:srgbClr val="000000"/>
          </a:solidFill>
          <a:uFillTx/>
          <a:latin typeface="Calibri Light"/>
          <a:ea typeface="Calibri Light"/>
          <a:cs typeface="Calibri Light"/>
          <a:sym typeface="Calibri Light"/>
        </a:defRPr>
      </a:lvl9pPr>
    </p:titleStyle>
    <p:bodyStyle>
      <a:lvl1pPr marL="171450" marR="0" indent="-17145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1pPr>
      <a:lvl2pPr marL="542925" marR="0" indent="-200025"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2pPr>
      <a:lvl3pPr marL="925829" marR="0" indent="-240029"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3pPr>
      <a:lvl4pPr marL="12954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4pPr>
      <a:lvl5pPr marL="16383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5pPr>
      <a:lvl6pPr marL="19812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6pPr>
      <a:lvl7pPr marL="23241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7pPr>
      <a:lvl8pPr marL="26670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8pPr>
      <a:lvl9pPr marL="3009900" marR="0" indent="-266700" algn="l" defTabSz="685800" rtl="0" latinLnBrk="0">
        <a:lnSpc>
          <a:spcPct val="90000"/>
        </a:lnSpc>
        <a:spcBef>
          <a:spcPts val="750"/>
        </a:spcBef>
        <a:spcAft>
          <a:spcPts val="0"/>
        </a:spcAft>
        <a:buClrTx/>
        <a:buSzPct val="100000"/>
        <a:buFont typeface="Arial"/>
        <a:buChar char="•"/>
        <a:tabLst/>
        <a:defRPr sz="2100" b="0" i="0" u="none" strike="noStrike" cap="none" spc="0" baseline="0">
          <a:solidFill>
            <a:srgbClr val="000000"/>
          </a:solidFill>
          <a:uFillTx/>
          <a:latin typeface="+mn-lt"/>
          <a:ea typeface="+mn-ea"/>
          <a:cs typeface="+mn-cs"/>
          <a:sym typeface="Calibri"/>
        </a:defRPr>
      </a:lvl9pPr>
    </p:bodyStyle>
    <p:otherStyle>
      <a:lvl1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1pPr>
      <a:lvl2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2pPr>
      <a:lvl3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3pPr>
      <a:lvl4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4pPr>
      <a:lvl5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5pPr>
      <a:lvl6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6pPr>
      <a:lvl7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7pPr>
      <a:lvl8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8pPr>
      <a:lvl9pPr marL="0" marR="0" indent="0" algn="r" defTabSz="6858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jpe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hyperlink" Target="https://www.inhealthcare.co.uk/" TargetMode="External"/><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noGrp="1"/>
          </p:cNvSpPr>
          <p:nvPr>
            <p:ph type="ctrTitle"/>
          </p:nvPr>
        </p:nvSpPr>
        <p:spPr>
          <a:xfrm>
            <a:off x="1143000" y="841772"/>
            <a:ext cx="6858000" cy="1790701"/>
          </a:xfrm>
          <a:prstGeom prst="rect">
            <a:avLst/>
          </a:prstGeom>
        </p:spPr>
        <p:txBody>
          <a:bodyPr/>
          <a:lstStyle/>
          <a:p>
            <a:endParaRPr/>
          </a:p>
        </p:txBody>
      </p:sp>
      <p:sp>
        <p:nvSpPr>
          <p:cNvPr id="105" name="Subtitle 2"/>
          <p:cNvSpPr txBox="1">
            <a:spLocks noGrp="1"/>
          </p:cNvSpPr>
          <p:nvPr>
            <p:ph type="subTitle" sz="quarter" idx="1"/>
          </p:nvPr>
        </p:nvSpPr>
        <p:spPr>
          <a:xfrm>
            <a:off x="1143000" y="2701528"/>
            <a:ext cx="6858000" cy="1241822"/>
          </a:xfrm>
          <a:prstGeom prst="rect">
            <a:avLst/>
          </a:prstGeom>
        </p:spPr>
        <p:txBody>
          <a:bodyPr/>
          <a:lstStyle/>
          <a:p>
            <a:endParaRPr/>
          </a:p>
        </p:txBody>
      </p:sp>
      <p:pic>
        <p:nvPicPr>
          <p:cNvPr id="106" name="MPS Priory Group - first slide.pdf" descr="MPS Priory Group - first slide.pdf"/>
          <p:cNvPicPr>
            <a:picLocks noChangeAspect="1"/>
          </p:cNvPicPr>
          <p:nvPr/>
        </p:nvPicPr>
        <p:blipFill>
          <a:blip r:embed="rId2"/>
          <a:stretch>
            <a:fillRect/>
          </a:stretch>
        </p:blipFill>
        <p:spPr>
          <a:xfrm>
            <a:off x="0" y="0"/>
            <a:ext cx="9144000" cy="514350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Box 4"/>
          <p:cNvSpPr txBox="1"/>
          <p:nvPr/>
        </p:nvSpPr>
        <p:spPr>
          <a:xfrm>
            <a:off x="1357885" y="125016"/>
            <a:ext cx="7619240" cy="415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defRPr sz="3000" b="1">
                <a:solidFill>
                  <a:srgbClr val="FFFFFF"/>
                </a:solidFill>
                <a:latin typeface="Gill Sans MT"/>
                <a:ea typeface="Gill Sans MT"/>
                <a:cs typeface="Gill Sans MT"/>
                <a:sym typeface="Gill Sans MT"/>
              </a:defRPr>
            </a:pPr>
            <a:r>
              <a:rPr sz="2250" b="1" kern="0">
                <a:solidFill>
                  <a:srgbClr val="FFFFFF"/>
                </a:solidFill>
                <a:latin typeface="Gill Sans MT"/>
                <a:sym typeface="Gill Sans MT"/>
              </a:rPr>
              <a:t>MPS App: </a:t>
            </a:r>
            <a:r>
              <a:rPr sz="2250" kern="0">
                <a:solidFill>
                  <a:srgbClr val="FFFFFF"/>
                </a:solidFill>
                <a:latin typeface="Gill Sans MT"/>
                <a:sym typeface="Gill Sans MT"/>
              </a:rPr>
              <a:t>the mental health app </a:t>
            </a:r>
          </a:p>
        </p:txBody>
      </p:sp>
      <p:pic>
        <p:nvPicPr>
          <p:cNvPr id="109" name="Picture 1" descr="Picture 1"/>
          <p:cNvPicPr>
            <a:picLocks noChangeAspect="1"/>
          </p:cNvPicPr>
          <p:nvPr/>
        </p:nvPicPr>
        <p:blipFill>
          <a:blip r:embed="rId3"/>
          <a:stretch>
            <a:fillRect/>
          </a:stretch>
        </p:blipFill>
        <p:spPr>
          <a:xfrm>
            <a:off x="196863" y="963805"/>
            <a:ext cx="4907565" cy="3549710"/>
          </a:xfrm>
          <a:prstGeom prst="rect">
            <a:avLst/>
          </a:prstGeom>
          <a:ln w="12700">
            <a:miter lim="400000"/>
          </a:ln>
        </p:spPr>
      </p:pic>
      <p:sp>
        <p:nvSpPr>
          <p:cNvPr id="110" name="Rounded Rectangle 3"/>
          <p:cNvSpPr/>
          <p:nvPr/>
        </p:nvSpPr>
        <p:spPr>
          <a:xfrm>
            <a:off x="279734" y="1985209"/>
            <a:ext cx="1389650" cy="2833441"/>
          </a:xfrm>
          <a:prstGeom prst="roundRect">
            <a:avLst>
              <a:gd name="adj" fmla="val 10823"/>
            </a:avLst>
          </a:prstGeom>
          <a:solidFill>
            <a:srgbClr val="FFFFFF"/>
          </a:solidFill>
          <a:ln w="12700">
            <a:miter lim="400000"/>
          </a:ln>
        </p:spPr>
        <p:txBody>
          <a:bodyPr lIns="34289" tIns="34289" rIns="34289" bIns="34289" anchor="ct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11" name="Picture 2" descr="Picture 2"/>
          <p:cNvPicPr>
            <a:picLocks noChangeAspect="1"/>
          </p:cNvPicPr>
          <p:nvPr/>
        </p:nvPicPr>
        <p:blipFill>
          <a:blip r:embed="rId4"/>
          <a:stretch>
            <a:fillRect/>
          </a:stretch>
        </p:blipFill>
        <p:spPr>
          <a:xfrm>
            <a:off x="175838" y="1899769"/>
            <a:ext cx="1596052" cy="3037037"/>
          </a:xfrm>
          <a:prstGeom prst="rect">
            <a:avLst/>
          </a:prstGeom>
          <a:ln w="12700">
            <a:miter lim="400000"/>
          </a:ln>
        </p:spPr>
      </p:pic>
      <p:pic>
        <p:nvPicPr>
          <p:cNvPr id="112" name="Picture 6" descr="Picture 6"/>
          <p:cNvPicPr>
            <a:picLocks noChangeAspect="1"/>
          </p:cNvPicPr>
          <p:nvPr/>
        </p:nvPicPr>
        <p:blipFill>
          <a:blip r:embed="rId5"/>
          <a:stretch>
            <a:fillRect/>
          </a:stretch>
        </p:blipFill>
        <p:spPr>
          <a:xfrm>
            <a:off x="6217279" y="4196136"/>
            <a:ext cx="1264310" cy="423139"/>
          </a:xfrm>
          <a:prstGeom prst="rect">
            <a:avLst/>
          </a:prstGeom>
          <a:ln w="12700">
            <a:miter lim="400000"/>
          </a:ln>
        </p:spPr>
      </p:pic>
      <p:pic>
        <p:nvPicPr>
          <p:cNvPr id="113" name="Picture 8" descr="Picture 8"/>
          <p:cNvPicPr>
            <a:picLocks noChangeAspect="1"/>
          </p:cNvPicPr>
          <p:nvPr/>
        </p:nvPicPr>
        <p:blipFill>
          <a:blip r:embed="rId6"/>
          <a:stretch>
            <a:fillRect/>
          </a:stretch>
        </p:blipFill>
        <p:spPr>
          <a:xfrm>
            <a:off x="7536994" y="4195921"/>
            <a:ext cx="1418597" cy="423293"/>
          </a:xfrm>
          <a:prstGeom prst="rect">
            <a:avLst/>
          </a:prstGeom>
          <a:ln w="12700">
            <a:miter lim="400000"/>
          </a:ln>
        </p:spPr>
      </p:pic>
      <p:pic>
        <p:nvPicPr>
          <p:cNvPr id="114" name="Picture 10" descr="Picture 10"/>
          <p:cNvPicPr>
            <a:picLocks/>
          </p:cNvPicPr>
          <p:nvPr/>
        </p:nvPicPr>
        <p:blipFill>
          <a:blip r:embed="rId7"/>
          <a:stretch>
            <a:fillRect/>
          </a:stretch>
        </p:blipFill>
        <p:spPr>
          <a:xfrm rot="20659962">
            <a:off x="3893434" y="3272536"/>
            <a:ext cx="991991" cy="991991"/>
          </a:xfrm>
          <a:prstGeom prst="rect">
            <a:avLst/>
          </a:prstGeom>
          <a:ln w="63500" cap="rnd">
            <a:solidFill>
              <a:srgbClr val="333333"/>
            </a:solidFill>
          </a:ln>
          <a:effectLst>
            <a:outerShdw blurRad="381000" dist="292100" dir="5400000" rotWithShape="0">
              <a:srgbClr val="000000">
                <a:alpha val="22000"/>
              </a:srgbClr>
            </a:outerShdw>
          </a:effectLst>
        </p:spPr>
      </p:pic>
      <p:sp>
        <p:nvSpPr>
          <p:cNvPr id="115" name="Self-help, available 24-7…"/>
          <p:cNvSpPr txBox="1"/>
          <p:nvPr/>
        </p:nvSpPr>
        <p:spPr>
          <a:xfrm>
            <a:off x="5000937" y="989802"/>
            <a:ext cx="4370304" cy="28034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nchor="ctr">
            <a:spAutoFit/>
          </a:bodyPr>
          <a:lstStyle/>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App &amp; Desktop based</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Self-help, available 24-7</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Designed to reduce stress, anxiety and low mood</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5 Guided Series </a:t>
            </a: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Single point of access for interventions</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Mood tracker</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Chat bot on-boarding</a:t>
            </a:r>
            <a:endParaRPr sz="1500" kern="0">
              <a:solidFill>
                <a:srgbClr val="009ED9"/>
              </a:solidFill>
              <a:latin typeface="Open Sans"/>
              <a:ea typeface="Open Sans"/>
              <a:cs typeface="Open Sans"/>
              <a:sym typeface="Open Sans"/>
            </a:endParaRPr>
          </a:p>
          <a:p>
            <a:pPr marL="214313" indent="-214313" defTabSz="685800" hangingPunct="0">
              <a:lnSpc>
                <a:spcPct val="150000"/>
              </a:lnSpc>
              <a:buSzPct val="100000"/>
              <a:buFont typeface="Arial"/>
              <a:buChar char="•"/>
              <a:defRPr sz="2000">
                <a:solidFill>
                  <a:srgbClr val="004166"/>
                </a:solidFill>
              </a:defRPr>
            </a:pPr>
            <a:r>
              <a:rPr sz="1500" kern="0">
                <a:solidFill>
                  <a:srgbClr val="004166"/>
                </a:solidFill>
                <a:latin typeface="Calibri"/>
                <a:cs typeface="Calibri"/>
                <a:sym typeface="Calibri"/>
              </a:rPr>
              <a:t>45k users, 4k new users every month</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Box 4"/>
          <p:cNvSpPr txBox="1"/>
          <p:nvPr/>
        </p:nvSpPr>
        <p:spPr>
          <a:xfrm>
            <a:off x="1357885" y="125016"/>
            <a:ext cx="7619240" cy="415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defRPr sz="3000" b="1">
                <a:solidFill>
                  <a:srgbClr val="FFFFFF"/>
                </a:solidFill>
                <a:latin typeface="Gill Sans MT"/>
                <a:ea typeface="Gill Sans MT"/>
                <a:cs typeface="Gill Sans MT"/>
                <a:sym typeface="Gill Sans MT"/>
              </a:defRPr>
            </a:pPr>
            <a:r>
              <a:rPr sz="2250" b="1" kern="0">
                <a:solidFill>
                  <a:srgbClr val="FFFFFF"/>
                </a:solidFill>
                <a:latin typeface="Gill Sans MT"/>
                <a:sym typeface="Gill Sans MT"/>
              </a:rPr>
              <a:t>MPS App: </a:t>
            </a:r>
            <a:r>
              <a:rPr sz="2250" kern="0">
                <a:solidFill>
                  <a:srgbClr val="FFFFFF"/>
                </a:solidFill>
                <a:latin typeface="Gill Sans MT"/>
                <a:sym typeface="Gill Sans MT"/>
              </a:rPr>
              <a:t>Guided Series</a:t>
            </a:r>
          </a:p>
        </p:txBody>
      </p:sp>
      <p:sp>
        <p:nvSpPr>
          <p:cNvPr id="120" name="Self-help, available 24-7…"/>
          <p:cNvSpPr txBox="1"/>
          <p:nvPr/>
        </p:nvSpPr>
        <p:spPr>
          <a:xfrm>
            <a:off x="605340" y="876167"/>
            <a:ext cx="1104442" cy="379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150000"/>
              </a:lnSpc>
              <a:defRPr sz="2000">
                <a:solidFill>
                  <a:srgbClr val="004166"/>
                </a:solidFill>
              </a:defRPr>
            </a:lvl1pPr>
          </a:lstStyle>
          <a:p>
            <a:pPr defTabSz="685800" hangingPunct="0"/>
            <a:r>
              <a:rPr sz="1500" kern="0">
                <a:latin typeface="Calibri"/>
                <a:cs typeface="Calibri"/>
                <a:sym typeface="Calibri"/>
              </a:rPr>
              <a:t>Happiness</a:t>
            </a:r>
          </a:p>
        </p:txBody>
      </p:sp>
      <p:sp>
        <p:nvSpPr>
          <p:cNvPr id="121" name="Self-help, available 24-7…"/>
          <p:cNvSpPr txBox="1"/>
          <p:nvPr/>
        </p:nvSpPr>
        <p:spPr>
          <a:xfrm>
            <a:off x="2270406" y="899348"/>
            <a:ext cx="1104443" cy="379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150000"/>
              </a:lnSpc>
              <a:defRPr sz="2000">
                <a:solidFill>
                  <a:srgbClr val="004166"/>
                </a:solidFill>
              </a:defRPr>
            </a:lvl1pPr>
          </a:lstStyle>
          <a:p>
            <a:pPr defTabSz="685800" hangingPunct="0"/>
            <a:r>
              <a:rPr sz="1500" kern="0">
                <a:latin typeface="Calibri"/>
                <a:cs typeface="Calibri"/>
                <a:sym typeface="Calibri"/>
              </a:rPr>
              <a:t>Self-esteem</a:t>
            </a:r>
          </a:p>
        </p:txBody>
      </p:sp>
      <p:sp>
        <p:nvSpPr>
          <p:cNvPr id="122" name="Self-help, available 24-7…"/>
          <p:cNvSpPr txBox="1"/>
          <p:nvPr/>
        </p:nvSpPr>
        <p:spPr>
          <a:xfrm>
            <a:off x="3935471" y="876167"/>
            <a:ext cx="1104443" cy="379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150000"/>
              </a:lnSpc>
              <a:defRPr sz="2000">
                <a:solidFill>
                  <a:srgbClr val="004166"/>
                </a:solidFill>
              </a:defRPr>
            </a:lvl1pPr>
          </a:lstStyle>
          <a:p>
            <a:pPr defTabSz="685800" hangingPunct="0"/>
            <a:r>
              <a:rPr sz="1500" kern="0">
                <a:latin typeface="Calibri"/>
                <a:cs typeface="Calibri"/>
                <a:sym typeface="Calibri"/>
              </a:rPr>
              <a:t>Low mood</a:t>
            </a:r>
          </a:p>
        </p:txBody>
      </p:sp>
      <p:sp>
        <p:nvSpPr>
          <p:cNvPr id="123" name="Self-help, available 24-7…"/>
          <p:cNvSpPr txBox="1"/>
          <p:nvPr/>
        </p:nvSpPr>
        <p:spPr>
          <a:xfrm>
            <a:off x="5600536" y="876167"/>
            <a:ext cx="1104443" cy="379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150000"/>
              </a:lnSpc>
              <a:defRPr sz="2000">
                <a:solidFill>
                  <a:srgbClr val="004166"/>
                </a:solidFill>
              </a:defRPr>
            </a:lvl1pPr>
          </a:lstStyle>
          <a:p>
            <a:pPr defTabSz="685800" hangingPunct="0"/>
            <a:r>
              <a:rPr sz="1500" kern="0">
                <a:latin typeface="Calibri"/>
                <a:cs typeface="Calibri"/>
                <a:sym typeface="Calibri"/>
              </a:rPr>
              <a:t>Anxiety</a:t>
            </a:r>
          </a:p>
        </p:txBody>
      </p:sp>
      <p:sp>
        <p:nvSpPr>
          <p:cNvPr id="124" name="Self-help, available 24-7…"/>
          <p:cNvSpPr txBox="1"/>
          <p:nvPr/>
        </p:nvSpPr>
        <p:spPr>
          <a:xfrm>
            <a:off x="7265602" y="848612"/>
            <a:ext cx="1104443" cy="379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lgn="ctr">
              <a:lnSpc>
                <a:spcPct val="150000"/>
              </a:lnSpc>
              <a:defRPr sz="2000">
                <a:solidFill>
                  <a:srgbClr val="004166"/>
                </a:solidFill>
              </a:defRPr>
            </a:lvl1pPr>
          </a:lstStyle>
          <a:p>
            <a:pPr defTabSz="685800" hangingPunct="0"/>
            <a:r>
              <a:rPr sz="1500" kern="0">
                <a:latin typeface="Calibri"/>
                <a:cs typeface="Calibri"/>
                <a:sym typeface="Calibri"/>
              </a:rPr>
              <a:t>Stress</a:t>
            </a:r>
          </a:p>
        </p:txBody>
      </p:sp>
      <p:grpSp>
        <p:nvGrpSpPr>
          <p:cNvPr id="127" name="Group 2"/>
          <p:cNvGrpSpPr/>
          <p:nvPr/>
        </p:nvGrpSpPr>
        <p:grpSpPr>
          <a:xfrm>
            <a:off x="2046041" y="1366183"/>
            <a:ext cx="1574606" cy="3192648"/>
            <a:chOff x="0" y="0"/>
            <a:chExt cx="2099474" cy="4256863"/>
          </a:xfrm>
        </p:grpSpPr>
        <p:pic>
          <p:nvPicPr>
            <p:cNvPr id="125" name="Picture 2" descr="Picture 2"/>
            <p:cNvPicPr>
              <a:picLocks noChangeAspect="1"/>
            </p:cNvPicPr>
            <p:nvPr/>
          </p:nvPicPr>
          <p:blipFill>
            <a:blip r:embed="rId2"/>
            <a:srcRect l="7214" r="11634" b="8103"/>
            <a:stretch>
              <a:fillRect/>
            </a:stretch>
          </p:blipFill>
          <p:spPr>
            <a:xfrm>
              <a:off x="24807" y="106230"/>
              <a:ext cx="1990330" cy="4008836"/>
            </a:xfrm>
            <a:custGeom>
              <a:avLst/>
              <a:gdLst/>
              <a:ahLst/>
              <a:cxnLst>
                <a:cxn ang="0">
                  <a:pos x="wd2" y="hd2"/>
                </a:cxn>
                <a:cxn ang="5400000">
                  <a:pos x="wd2" y="hd2"/>
                </a:cxn>
                <a:cxn ang="10800000">
                  <a:pos x="wd2" y="hd2"/>
                </a:cxn>
                <a:cxn ang="16200000">
                  <a:pos x="wd2" y="hd2"/>
                </a:cxn>
              </a:cxnLst>
              <a:rect l="0" t="0" r="r" b="b"/>
              <a:pathLst>
                <a:path w="21600" h="21600" extrusionOk="0">
                  <a:moveTo>
                    <a:pt x="2266" y="0"/>
                  </a:moveTo>
                  <a:cubicBezTo>
                    <a:pt x="1014" y="0"/>
                    <a:pt x="0" y="503"/>
                    <a:pt x="0" y="1125"/>
                  </a:cubicBezTo>
                  <a:lnTo>
                    <a:pt x="0" y="20475"/>
                  </a:lnTo>
                  <a:cubicBezTo>
                    <a:pt x="0" y="21097"/>
                    <a:pt x="1014" y="21600"/>
                    <a:pt x="2266" y="21600"/>
                  </a:cubicBezTo>
                  <a:lnTo>
                    <a:pt x="19330" y="21600"/>
                  </a:lnTo>
                  <a:cubicBezTo>
                    <a:pt x="20582" y="21600"/>
                    <a:pt x="21600" y="21097"/>
                    <a:pt x="21600" y="20475"/>
                  </a:cubicBezTo>
                  <a:lnTo>
                    <a:pt x="21600" y="1125"/>
                  </a:lnTo>
                  <a:cubicBezTo>
                    <a:pt x="21600" y="503"/>
                    <a:pt x="20582" y="0"/>
                    <a:pt x="19330" y="0"/>
                  </a:cubicBezTo>
                  <a:lnTo>
                    <a:pt x="2266" y="0"/>
                  </a:lnTo>
                  <a:close/>
                </a:path>
              </a:pathLst>
            </a:custGeom>
            <a:ln w="12700" cap="flat">
              <a:noFill/>
              <a:miter lim="400000"/>
            </a:ln>
            <a:effectLst/>
          </p:spPr>
        </p:pic>
        <p:pic>
          <p:nvPicPr>
            <p:cNvPr id="126" name="Picture 28" descr="Picture 28"/>
            <p:cNvPicPr>
              <a:picLocks noChangeAspect="1"/>
            </p:cNvPicPr>
            <p:nvPr/>
          </p:nvPicPr>
          <p:blipFill>
            <a:blip r:embed="rId3"/>
            <a:stretch>
              <a:fillRect/>
            </a:stretch>
          </p:blipFill>
          <p:spPr>
            <a:xfrm>
              <a:off x="0" y="0"/>
              <a:ext cx="2099475" cy="4256864"/>
            </a:xfrm>
            <a:prstGeom prst="rect">
              <a:avLst/>
            </a:prstGeom>
            <a:ln w="12700" cap="flat">
              <a:noFill/>
              <a:miter lim="400000"/>
            </a:ln>
            <a:effectLst/>
          </p:spPr>
        </p:pic>
      </p:grpSp>
      <p:grpSp>
        <p:nvGrpSpPr>
          <p:cNvPr id="130" name="Group 13"/>
          <p:cNvGrpSpPr/>
          <p:nvPr/>
        </p:nvGrpSpPr>
        <p:grpSpPr>
          <a:xfrm>
            <a:off x="5397603" y="1366183"/>
            <a:ext cx="1574607" cy="3192648"/>
            <a:chOff x="0" y="0"/>
            <a:chExt cx="2099474" cy="4256863"/>
          </a:xfrm>
        </p:grpSpPr>
        <p:pic>
          <p:nvPicPr>
            <p:cNvPr id="128" name="Picture 6" descr="Picture 6"/>
            <p:cNvPicPr>
              <a:picLocks noChangeAspect="1"/>
            </p:cNvPicPr>
            <p:nvPr/>
          </p:nvPicPr>
          <p:blipFill>
            <a:blip r:embed="rId4"/>
            <a:stretch>
              <a:fillRect/>
            </a:stretch>
          </p:blipFill>
          <p:spPr>
            <a:xfrm>
              <a:off x="66551" y="97395"/>
              <a:ext cx="1955667" cy="3739234"/>
            </a:xfrm>
            <a:prstGeom prst="rect">
              <a:avLst/>
            </a:prstGeom>
            <a:ln w="12700" cap="flat">
              <a:noFill/>
              <a:miter lim="400000"/>
            </a:ln>
            <a:effectLst/>
          </p:spPr>
        </p:pic>
        <p:pic>
          <p:nvPicPr>
            <p:cNvPr id="129" name="Picture 30" descr="Picture 30"/>
            <p:cNvPicPr>
              <a:picLocks noChangeAspect="1"/>
            </p:cNvPicPr>
            <p:nvPr/>
          </p:nvPicPr>
          <p:blipFill>
            <a:blip r:embed="rId3"/>
            <a:stretch>
              <a:fillRect/>
            </a:stretch>
          </p:blipFill>
          <p:spPr>
            <a:xfrm>
              <a:off x="0" y="0"/>
              <a:ext cx="2099475" cy="4256864"/>
            </a:xfrm>
            <a:prstGeom prst="rect">
              <a:avLst/>
            </a:prstGeom>
            <a:ln w="12700" cap="flat">
              <a:noFill/>
              <a:miter lim="400000"/>
            </a:ln>
            <a:effectLst/>
          </p:spPr>
        </p:pic>
      </p:grpSp>
      <p:grpSp>
        <p:nvGrpSpPr>
          <p:cNvPr id="133" name="Group 19"/>
          <p:cNvGrpSpPr/>
          <p:nvPr/>
        </p:nvGrpSpPr>
        <p:grpSpPr>
          <a:xfrm>
            <a:off x="7073385" y="1352897"/>
            <a:ext cx="1574607" cy="3192649"/>
            <a:chOff x="0" y="0"/>
            <a:chExt cx="2099474" cy="4256863"/>
          </a:xfrm>
        </p:grpSpPr>
        <p:pic>
          <p:nvPicPr>
            <p:cNvPr id="131" name="Picture 12" descr="Picture 12"/>
            <p:cNvPicPr>
              <a:picLocks noChangeAspect="1"/>
            </p:cNvPicPr>
            <p:nvPr/>
          </p:nvPicPr>
          <p:blipFill>
            <a:blip r:embed="rId5"/>
            <a:srcRect/>
            <a:stretch>
              <a:fillRect/>
            </a:stretch>
          </p:blipFill>
          <p:spPr>
            <a:xfrm>
              <a:off x="29306" y="104089"/>
              <a:ext cx="2058442" cy="3935737"/>
            </a:xfrm>
            <a:custGeom>
              <a:avLst/>
              <a:gdLst/>
              <a:ahLst/>
              <a:cxnLst>
                <a:cxn ang="0">
                  <a:pos x="wd2" y="hd2"/>
                </a:cxn>
                <a:cxn ang="5400000">
                  <a:pos x="wd2" y="hd2"/>
                </a:cxn>
                <a:cxn ang="10800000">
                  <a:pos x="wd2" y="hd2"/>
                </a:cxn>
                <a:cxn ang="16200000">
                  <a:pos x="wd2" y="hd2"/>
                </a:cxn>
              </a:cxnLst>
              <a:rect l="0" t="0" r="r" b="b"/>
              <a:pathLst>
                <a:path w="21600" h="21600" extrusionOk="0">
                  <a:moveTo>
                    <a:pt x="2311" y="0"/>
                  </a:moveTo>
                  <a:cubicBezTo>
                    <a:pt x="1035" y="0"/>
                    <a:pt x="0" y="541"/>
                    <a:pt x="0" y="1209"/>
                  </a:cubicBezTo>
                  <a:lnTo>
                    <a:pt x="0" y="20391"/>
                  </a:lnTo>
                  <a:cubicBezTo>
                    <a:pt x="0" y="21059"/>
                    <a:pt x="1035" y="21600"/>
                    <a:pt x="2311" y="21600"/>
                  </a:cubicBezTo>
                  <a:lnTo>
                    <a:pt x="19289" y="21600"/>
                  </a:lnTo>
                  <a:cubicBezTo>
                    <a:pt x="20565" y="21600"/>
                    <a:pt x="21600" y="21059"/>
                    <a:pt x="21600" y="20391"/>
                  </a:cubicBezTo>
                  <a:lnTo>
                    <a:pt x="21600" y="1209"/>
                  </a:lnTo>
                  <a:cubicBezTo>
                    <a:pt x="21600" y="541"/>
                    <a:pt x="20565" y="0"/>
                    <a:pt x="19289" y="0"/>
                  </a:cubicBezTo>
                  <a:lnTo>
                    <a:pt x="2311" y="0"/>
                  </a:lnTo>
                  <a:close/>
                </a:path>
              </a:pathLst>
            </a:custGeom>
            <a:ln w="12700" cap="flat">
              <a:noFill/>
              <a:miter lim="400000"/>
            </a:ln>
            <a:effectLst/>
          </p:spPr>
        </p:pic>
        <p:pic>
          <p:nvPicPr>
            <p:cNvPr id="132" name="Picture 29" descr="Picture 29"/>
            <p:cNvPicPr>
              <a:picLocks noChangeAspect="1"/>
            </p:cNvPicPr>
            <p:nvPr/>
          </p:nvPicPr>
          <p:blipFill>
            <a:blip r:embed="rId3"/>
            <a:stretch>
              <a:fillRect/>
            </a:stretch>
          </p:blipFill>
          <p:spPr>
            <a:xfrm>
              <a:off x="0" y="0"/>
              <a:ext cx="2099475" cy="4256864"/>
            </a:xfrm>
            <a:prstGeom prst="rect">
              <a:avLst/>
            </a:prstGeom>
            <a:ln w="12700" cap="flat">
              <a:noFill/>
              <a:miter lim="400000"/>
            </a:ln>
            <a:effectLst/>
          </p:spPr>
        </p:pic>
      </p:grpSp>
      <p:grpSp>
        <p:nvGrpSpPr>
          <p:cNvPr id="136" name="Group 27"/>
          <p:cNvGrpSpPr/>
          <p:nvPr/>
        </p:nvGrpSpPr>
        <p:grpSpPr>
          <a:xfrm>
            <a:off x="3721823" y="1366183"/>
            <a:ext cx="1574607" cy="3192648"/>
            <a:chOff x="0" y="0"/>
            <a:chExt cx="2099474" cy="4256863"/>
          </a:xfrm>
        </p:grpSpPr>
        <p:pic>
          <p:nvPicPr>
            <p:cNvPr id="134" name="Picture 16" descr="Picture 16"/>
            <p:cNvPicPr>
              <a:picLocks noChangeAspect="1"/>
            </p:cNvPicPr>
            <p:nvPr/>
          </p:nvPicPr>
          <p:blipFill>
            <a:blip r:embed="rId6"/>
            <a:srcRect b="48788"/>
            <a:stretch>
              <a:fillRect/>
            </a:stretch>
          </p:blipFill>
          <p:spPr>
            <a:xfrm>
              <a:off x="49055" y="77879"/>
              <a:ext cx="2001366" cy="3878264"/>
            </a:xfrm>
            <a:custGeom>
              <a:avLst/>
              <a:gdLst/>
              <a:ahLst/>
              <a:cxnLst>
                <a:cxn ang="0">
                  <a:pos x="wd2" y="hd2"/>
                </a:cxn>
                <a:cxn ang="5400000">
                  <a:pos x="wd2" y="hd2"/>
                </a:cxn>
                <a:cxn ang="10800000">
                  <a:pos x="wd2" y="hd2"/>
                </a:cxn>
                <a:cxn ang="16200000">
                  <a:pos x="wd2" y="hd2"/>
                </a:cxn>
              </a:cxnLst>
              <a:rect l="0" t="0" r="r" b="b"/>
              <a:pathLst>
                <a:path w="21600" h="21600" extrusionOk="0">
                  <a:moveTo>
                    <a:pt x="2420" y="0"/>
                  </a:moveTo>
                  <a:cubicBezTo>
                    <a:pt x="1083" y="0"/>
                    <a:pt x="0" y="559"/>
                    <a:pt x="0" y="1249"/>
                  </a:cubicBezTo>
                  <a:lnTo>
                    <a:pt x="0" y="20351"/>
                  </a:lnTo>
                  <a:cubicBezTo>
                    <a:pt x="0" y="21041"/>
                    <a:pt x="1083" y="21600"/>
                    <a:pt x="2420" y="21600"/>
                  </a:cubicBezTo>
                  <a:lnTo>
                    <a:pt x="19176" y="21600"/>
                  </a:lnTo>
                  <a:cubicBezTo>
                    <a:pt x="20513" y="21600"/>
                    <a:pt x="21600" y="21041"/>
                    <a:pt x="21600" y="20351"/>
                  </a:cubicBezTo>
                  <a:lnTo>
                    <a:pt x="21600" y="1249"/>
                  </a:lnTo>
                  <a:cubicBezTo>
                    <a:pt x="21600" y="559"/>
                    <a:pt x="20513" y="0"/>
                    <a:pt x="19176" y="0"/>
                  </a:cubicBezTo>
                  <a:lnTo>
                    <a:pt x="2420" y="0"/>
                  </a:lnTo>
                  <a:close/>
                </a:path>
              </a:pathLst>
            </a:custGeom>
            <a:ln w="12700" cap="flat">
              <a:noFill/>
              <a:miter lim="400000"/>
            </a:ln>
            <a:effectLst/>
          </p:spPr>
        </p:pic>
        <p:pic>
          <p:nvPicPr>
            <p:cNvPr id="135" name="Picture 35" descr="Picture 35"/>
            <p:cNvPicPr>
              <a:picLocks noChangeAspect="1"/>
            </p:cNvPicPr>
            <p:nvPr/>
          </p:nvPicPr>
          <p:blipFill>
            <a:blip r:embed="rId3"/>
            <a:stretch>
              <a:fillRect/>
            </a:stretch>
          </p:blipFill>
          <p:spPr>
            <a:xfrm>
              <a:off x="0" y="0"/>
              <a:ext cx="2099475" cy="4256864"/>
            </a:xfrm>
            <a:prstGeom prst="rect">
              <a:avLst/>
            </a:prstGeom>
            <a:ln w="12700" cap="flat">
              <a:noFill/>
              <a:miter lim="400000"/>
            </a:ln>
            <a:effectLst/>
          </p:spPr>
        </p:pic>
      </p:grpSp>
      <p:grpSp>
        <p:nvGrpSpPr>
          <p:cNvPr id="139" name="Group 1"/>
          <p:cNvGrpSpPr/>
          <p:nvPr/>
        </p:nvGrpSpPr>
        <p:grpSpPr>
          <a:xfrm>
            <a:off x="370259" y="1366183"/>
            <a:ext cx="1574606" cy="3192648"/>
            <a:chOff x="0" y="0"/>
            <a:chExt cx="2099474" cy="4256863"/>
          </a:xfrm>
        </p:grpSpPr>
        <p:pic>
          <p:nvPicPr>
            <p:cNvPr id="137" name="Picture 18" descr="Picture 18"/>
            <p:cNvPicPr>
              <a:picLocks noChangeAspect="1"/>
            </p:cNvPicPr>
            <p:nvPr/>
          </p:nvPicPr>
          <p:blipFill>
            <a:blip r:embed="rId7"/>
            <a:srcRect l="12399" r="12243" b="9301"/>
            <a:stretch>
              <a:fillRect/>
            </a:stretch>
          </p:blipFill>
          <p:spPr>
            <a:xfrm>
              <a:off x="129094" y="105093"/>
              <a:ext cx="1885951" cy="4037411"/>
            </a:xfrm>
            <a:custGeom>
              <a:avLst/>
              <a:gdLst/>
              <a:ahLst/>
              <a:cxnLst>
                <a:cxn ang="0">
                  <a:pos x="wd2" y="hd2"/>
                </a:cxn>
                <a:cxn ang="5400000">
                  <a:pos x="wd2" y="hd2"/>
                </a:cxn>
                <a:cxn ang="10800000">
                  <a:pos x="wd2" y="hd2"/>
                </a:cxn>
                <a:cxn ang="16200000">
                  <a:pos x="wd2" y="hd2"/>
                </a:cxn>
              </a:cxnLst>
              <a:rect l="0" t="0" r="r" b="b"/>
              <a:pathLst>
                <a:path w="21600" h="21600" extrusionOk="0">
                  <a:moveTo>
                    <a:pt x="2059" y="0"/>
                  </a:moveTo>
                  <a:cubicBezTo>
                    <a:pt x="923" y="0"/>
                    <a:pt x="0" y="431"/>
                    <a:pt x="0" y="962"/>
                  </a:cubicBezTo>
                  <a:lnTo>
                    <a:pt x="0" y="20638"/>
                  </a:lnTo>
                  <a:cubicBezTo>
                    <a:pt x="0" y="21169"/>
                    <a:pt x="923" y="21600"/>
                    <a:pt x="2059" y="21600"/>
                  </a:cubicBezTo>
                  <a:lnTo>
                    <a:pt x="19541" y="21600"/>
                  </a:lnTo>
                  <a:cubicBezTo>
                    <a:pt x="20677" y="21600"/>
                    <a:pt x="21600" y="21169"/>
                    <a:pt x="21600" y="20638"/>
                  </a:cubicBezTo>
                  <a:lnTo>
                    <a:pt x="21600" y="962"/>
                  </a:lnTo>
                  <a:cubicBezTo>
                    <a:pt x="21600" y="431"/>
                    <a:pt x="20677" y="0"/>
                    <a:pt x="19541" y="0"/>
                  </a:cubicBezTo>
                  <a:lnTo>
                    <a:pt x="2059" y="0"/>
                  </a:lnTo>
                  <a:close/>
                </a:path>
              </a:pathLst>
            </a:custGeom>
            <a:ln w="12700" cap="flat">
              <a:noFill/>
              <a:miter lim="400000"/>
            </a:ln>
            <a:effectLst/>
          </p:spPr>
        </p:pic>
        <p:pic>
          <p:nvPicPr>
            <p:cNvPr id="138" name="Picture 8" descr="Picture 8"/>
            <p:cNvPicPr>
              <a:picLocks noChangeAspect="1"/>
            </p:cNvPicPr>
            <p:nvPr/>
          </p:nvPicPr>
          <p:blipFill>
            <a:blip r:embed="rId3"/>
            <a:stretch>
              <a:fillRect/>
            </a:stretch>
          </p:blipFill>
          <p:spPr>
            <a:xfrm>
              <a:off x="0" y="0"/>
              <a:ext cx="2099475" cy="4256864"/>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Picture 1" descr="Picture 1"/>
          <p:cNvPicPr>
            <a:picLocks noChangeAspect="1"/>
          </p:cNvPicPr>
          <p:nvPr/>
        </p:nvPicPr>
        <p:blipFill>
          <a:blip r:embed="rId3"/>
          <a:srcRect l="3491" t="16112" r="5546" b="4048"/>
          <a:stretch>
            <a:fillRect/>
          </a:stretch>
        </p:blipFill>
        <p:spPr>
          <a:xfrm>
            <a:off x="1177862" y="694160"/>
            <a:ext cx="6788278" cy="3939173"/>
          </a:xfrm>
          <a:prstGeom prst="rect">
            <a:avLst/>
          </a:prstGeom>
          <a:ln w="12700">
            <a:miter lim="400000"/>
          </a:ln>
        </p:spPr>
      </p:pic>
      <p:sp>
        <p:nvSpPr>
          <p:cNvPr id="142" name="TextBox 2"/>
          <p:cNvSpPr txBox="1"/>
          <p:nvPr/>
        </p:nvSpPr>
        <p:spPr>
          <a:xfrm>
            <a:off x="1499735" y="121425"/>
            <a:ext cx="5835250" cy="5001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p>
            <a:pPr defTabSz="685800" hangingPunct="0">
              <a:defRPr sz="2800" b="1">
                <a:solidFill>
                  <a:srgbClr val="FFFFFF"/>
                </a:solidFill>
                <a:latin typeface="+mj-lt"/>
                <a:ea typeface="+mj-ea"/>
                <a:cs typeface="+mj-cs"/>
                <a:sym typeface="Helvetica"/>
              </a:defRPr>
            </a:pPr>
            <a:r>
              <a:rPr sz="2100" b="1" kern="0">
                <a:solidFill>
                  <a:srgbClr val="FFFFFF"/>
                </a:solidFill>
                <a:latin typeface="Helvetica"/>
                <a:cs typeface="Helvetica"/>
                <a:sym typeface="Helvetica"/>
              </a:rPr>
              <a:t>Effectiveness – </a:t>
            </a:r>
            <a:r>
              <a:rPr b="1" kern="0">
                <a:solidFill>
                  <a:srgbClr val="FFFFFF"/>
                </a:solidFill>
                <a:latin typeface="Helvetica"/>
                <a:cs typeface="Helvetica"/>
                <a:sym typeface="Helvetica"/>
              </a:rPr>
              <a:t>Improvement in Mood</a:t>
            </a:r>
          </a:p>
        </p:txBody>
      </p:sp>
      <p:sp>
        <p:nvSpPr>
          <p:cNvPr id="143" name="Straight Connector 2"/>
          <p:cNvSpPr/>
          <p:nvPr/>
        </p:nvSpPr>
        <p:spPr>
          <a:xfrm>
            <a:off x="1839952" y="3523785"/>
            <a:ext cx="5982629" cy="1"/>
          </a:xfrm>
          <a:prstGeom prst="line">
            <a:avLst/>
          </a:prstGeom>
          <a:ln w="44450">
            <a:solidFill>
              <a:srgbClr val="000000"/>
            </a:solidFill>
            <a:prstDash val="dash"/>
          </a:ln>
        </p:spPr>
        <p:txBody>
          <a:bodyPr lIns="34289" tIns="34289" rIns="34289" bIns="34289"/>
          <a:lstStyle/>
          <a:p>
            <a:pPr defTabSz="685800" hangingPunct="0"/>
            <a:endParaRPr sz="1350" kern="0">
              <a:solidFill>
                <a:srgbClr val="000000"/>
              </a:solidFill>
              <a:latin typeface="Calibri"/>
              <a:cs typeface="Calibri"/>
              <a:sym typeface="Calibri"/>
            </a:endParaRPr>
          </a:p>
        </p:txBody>
      </p:sp>
      <p:sp>
        <p:nvSpPr>
          <p:cNvPr id="144" name="Rectangle 3"/>
          <p:cNvSpPr/>
          <p:nvPr/>
        </p:nvSpPr>
        <p:spPr>
          <a:xfrm>
            <a:off x="1639230" y="694160"/>
            <a:ext cx="133816" cy="3716149"/>
          </a:xfrm>
          <a:prstGeom prst="rect">
            <a:avLst/>
          </a:prstGeom>
          <a:solidFill>
            <a:srgbClr val="FFFFFF"/>
          </a:solidFill>
          <a:ln w="12700">
            <a:miter lim="400000"/>
          </a:ln>
        </p:spPr>
        <p:txBody>
          <a:bodyPr lIns="34289" tIns="34289" rIns="34289" bIns="34289" anchor="ctr"/>
          <a:lstStyle/>
          <a:p>
            <a:pPr defTabSz="685800" hangingPunct="0"/>
            <a:endParaRPr sz="1350" kern="0">
              <a:solidFill>
                <a:srgbClr val="000000"/>
              </a:solidFill>
              <a:latin typeface="Calibri"/>
              <a:cs typeface="Calibri"/>
              <a:sym typeface="Calibri"/>
            </a:endParaRPr>
          </a:p>
        </p:txBody>
      </p:sp>
      <p:sp>
        <p:nvSpPr>
          <p:cNvPr id="145" name="Straight Arrow Connector 5"/>
          <p:cNvSpPr/>
          <p:nvPr/>
        </p:nvSpPr>
        <p:spPr>
          <a:xfrm flipV="1">
            <a:off x="1722864" y="858643"/>
            <a:ext cx="1" cy="2618483"/>
          </a:xfrm>
          <a:prstGeom prst="line">
            <a:avLst/>
          </a:prstGeom>
          <a:ln w="41275">
            <a:solidFill>
              <a:srgbClr val="000000"/>
            </a:solidFill>
            <a:tailEnd type="triangle"/>
          </a:ln>
        </p:spPr>
        <p:txBody>
          <a:bodyPr lIns="34289" tIns="34289" rIns="34289" bIns="34289"/>
          <a:lstStyle/>
          <a:p>
            <a:pPr defTabSz="685800" hangingPunct="0"/>
            <a:endParaRPr sz="1350" kern="0">
              <a:solidFill>
                <a:srgbClr val="000000"/>
              </a:solidFill>
              <a:latin typeface="Calibri"/>
              <a:cs typeface="Calibri"/>
              <a:sym typeface="Calibri"/>
            </a:endParaRPr>
          </a:p>
        </p:txBody>
      </p:sp>
      <p:sp>
        <p:nvSpPr>
          <p:cNvPr id="146" name="Straight Arrow Connector 8"/>
          <p:cNvSpPr/>
          <p:nvPr/>
        </p:nvSpPr>
        <p:spPr>
          <a:xfrm>
            <a:off x="1722864" y="3593432"/>
            <a:ext cx="1" cy="602851"/>
          </a:xfrm>
          <a:prstGeom prst="line">
            <a:avLst/>
          </a:prstGeom>
          <a:ln w="41275">
            <a:solidFill>
              <a:srgbClr val="000000"/>
            </a:solidFill>
            <a:tailEnd type="triangle"/>
          </a:ln>
        </p:spPr>
        <p:txBody>
          <a:bodyPr lIns="34289" tIns="34289" rIns="34289" bIns="34289"/>
          <a:lstStyle/>
          <a:p>
            <a:pPr defTabSz="685800" hangingPunct="0"/>
            <a:endParaRPr sz="1350" kern="0">
              <a:solidFill>
                <a:srgbClr val="000000"/>
              </a:solidFill>
              <a:latin typeface="Calibri"/>
              <a:cs typeface="Calibri"/>
              <a:sym typeface="Calibri"/>
            </a:endParaRPr>
          </a:p>
        </p:txBody>
      </p:sp>
      <p:sp>
        <p:nvSpPr>
          <p:cNvPr id="147" name="Rectangle 13"/>
          <p:cNvSpPr/>
          <p:nvPr/>
        </p:nvSpPr>
        <p:spPr>
          <a:xfrm>
            <a:off x="1160938" y="772365"/>
            <a:ext cx="242747" cy="3716148"/>
          </a:xfrm>
          <a:prstGeom prst="rect">
            <a:avLst/>
          </a:prstGeom>
          <a:solidFill>
            <a:srgbClr val="FFFFFF"/>
          </a:solidFill>
          <a:ln w="12700">
            <a:miter lim="400000"/>
          </a:ln>
        </p:spPr>
        <p:txBody>
          <a:bodyPr lIns="34289" tIns="34289" rIns="34289" bIns="34289" anchor="ctr"/>
          <a:lstStyle/>
          <a:p>
            <a:pPr defTabSz="685800" hangingPunct="0"/>
            <a:endParaRPr sz="1350" kern="0">
              <a:solidFill>
                <a:srgbClr val="000000"/>
              </a:solidFill>
              <a:latin typeface="Calibri"/>
              <a:cs typeface="Calibri"/>
              <a:sym typeface="Calibri"/>
            </a:endParaRPr>
          </a:p>
        </p:txBody>
      </p:sp>
      <p:sp>
        <p:nvSpPr>
          <p:cNvPr id="148" name="TextBox 11"/>
          <p:cNvSpPr txBox="1"/>
          <p:nvPr/>
        </p:nvSpPr>
        <p:spPr>
          <a:xfrm>
            <a:off x="104935" y="2029386"/>
            <a:ext cx="1210586" cy="276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p>
            <a:pPr defTabSz="685800" hangingPunct="0"/>
            <a:r>
              <a:rPr sz="1350" kern="0">
                <a:solidFill>
                  <a:srgbClr val="000000"/>
                </a:solidFill>
                <a:latin typeface="Calibri"/>
                <a:cs typeface="Calibri"/>
                <a:sym typeface="Calibri"/>
              </a:rPr>
              <a:t>Improved Mood</a:t>
            </a:r>
          </a:p>
        </p:txBody>
      </p:sp>
      <p:sp>
        <p:nvSpPr>
          <p:cNvPr id="149" name="TextBox 15"/>
          <p:cNvSpPr txBox="1"/>
          <p:nvPr/>
        </p:nvSpPr>
        <p:spPr>
          <a:xfrm>
            <a:off x="109081" y="3756358"/>
            <a:ext cx="1271500" cy="276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p>
            <a:pPr defTabSz="685800" hangingPunct="0"/>
            <a:r>
              <a:rPr sz="1350" kern="0">
                <a:solidFill>
                  <a:srgbClr val="000000"/>
                </a:solidFill>
                <a:latin typeface="Calibri"/>
                <a:cs typeface="Calibri"/>
                <a:sym typeface="Calibri"/>
              </a:rPr>
              <a:t>Decreased Mood</a:t>
            </a:r>
          </a:p>
        </p:txBody>
      </p:sp>
      <p:sp>
        <p:nvSpPr>
          <p:cNvPr id="150" name="Rectangle 16"/>
          <p:cNvSpPr/>
          <p:nvPr/>
        </p:nvSpPr>
        <p:spPr>
          <a:xfrm>
            <a:off x="3714935" y="4410308"/>
            <a:ext cx="2232661" cy="183993"/>
          </a:xfrm>
          <a:prstGeom prst="rect">
            <a:avLst/>
          </a:prstGeom>
          <a:solidFill>
            <a:srgbClr val="FFFFFF"/>
          </a:solidFill>
          <a:ln w="12700">
            <a:miter lim="400000"/>
          </a:ln>
        </p:spPr>
        <p:txBody>
          <a:bodyPr lIns="34289" tIns="34289" rIns="34289" bIns="34289" anchor="ctr"/>
          <a:lstStyle/>
          <a:p>
            <a:pPr defTabSz="685800" hangingPunct="0"/>
            <a:endParaRPr sz="1350" kern="0">
              <a:solidFill>
                <a:srgbClr val="000000"/>
              </a:solidFill>
              <a:latin typeface="Calibri"/>
              <a:cs typeface="Calibri"/>
              <a:sym typeface="Calibri"/>
            </a:endParaRPr>
          </a:p>
        </p:txBody>
      </p:sp>
      <p:sp>
        <p:nvSpPr>
          <p:cNvPr id="151" name="TextBox 17"/>
          <p:cNvSpPr txBox="1"/>
          <p:nvPr/>
        </p:nvSpPr>
        <p:spPr>
          <a:xfrm>
            <a:off x="4302515" y="4462288"/>
            <a:ext cx="1055095" cy="276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p>
            <a:pPr defTabSz="685800" hangingPunct="0"/>
            <a:r>
              <a:rPr sz="1350" kern="0">
                <a:solidFill>
                  <a:srgbClr val="000000"/>
                </a:solidFill>
                <a:latin typeface="Calibri"/>
                <a:cs typeface="Calibri"/>
                <a:sym typeface="Calibri"/>
              </a:rPr>
              <a:t>Days of Usage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0"/>
          <p:cNvSpPr txBox="1"/>
          <p:nvPr/>
        </p:nvSpPr>
        <p:spPr>
          <a:xfrm>
            <a:off x="5328101" y="1003704"/>
            <a:ext cx="3467540" cy="28905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spcBef>
                <a:spcPts val="450"/>
              </a:spcBef>
              <a:defRPr sz="2000" b="1">
                <a:solidFill>
                  <a:srgbClr val="314047"/>
                </a:solidFill>
                <a:latin typeface="Gill Sans MT"/>
                <a:ea typeface="Gill Sans MT"/>
                <a:cs typeface="Gill Sans MT"/>
                <a:sym typeface="Gill Sans MT"/>
              </a:defRPr>
            </a:pPr>
            <a:r>
              <a:rPr sz="1500" b="1" kern="0">
                <a:solidFill>
                  <a:srgbClr val="314047"/>
                </a:solidFill>
                <a:latin typeface="Gill Sans MT"/>
                <a:sym typeface="Gill Sans MT"/>
              </a:rPr>
              <a:t>Features</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Interoperability </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Single point of access </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Show a users journey across multiple Mental Health services </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Collect PHQs &amp; GADs</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Send appointment reminders </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PEQ Responses</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PROMs / CROMs</a:t>
            </a:r>
          </a:p>
          <a:p>
            <a:pPr marL="257175" indent="-257175"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IAPT referral gateway</a:t>
            </a:r>
          </a:p>
        </p:txBody>
      </p:sp>
      <p:sp>
        <p:nvSpPr>
          <p:cNvPr id="156" name="TextBox 4"/>
          <p:cNvSpPr txBox="1"/>
          <p:nvPr/>
        </p:nvSpPr>
        <p:spPr>
          <a:xfrm>
            <a:off x="1357885" y="125016"/>
            <a:ext cx="7619240" cy="415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defRPr sz="3000" b="1">
                <a:solidFill>
                  <a:srgbClr val="FFFFFF"/>
                </a:solidFill>
                <a:latin typeface="Gill Sans MT"/>
                <a:ea typeface="Gill Sans MT"/>
                <a:cs typeface="Gill Sans MT"/>
                <a:sym typeface="Gill Sans MT"/>
              </a:defRPr>
            </a:lvl1pPr>
          </a:lstStyle>
          <a:p>
            <a:pPr defTabSz="685800" hangingPunct="0"/>
            <a:r>
              <a:rPr sz="2250" kern="0"/>
              <a:t>MPS Connect</a:t>
            </a:r>
          </a:p>
        </p:txBody>
      </p:sp>
      <p:pic>
        <p:nvPicPr>
          <p:cNvPr id="157" name="Picture 1" descr="Picture 1"/>
          <p:cNvPicPr>
            <a:picLocks noChangeAspect="1"/>
          </p:cNvPicPr>
          <p:nvPr/>
        </p:nvPicPr>
        <p:blipFill>
          <a:blip r:embed="rId3"/>
          <a:stretch>
            <a:fillRect/>
          </a:stretch>
        </p:blipFill>
        <p:spPr>
          <a:xfrm>
            <a:off x="175116" y="1529146"/>
            <a:ext cx="4806309" cy="219641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a14="http://schemas.microsoft.com/office/drawing/2010/main" xmlns:m="http://schemas.openxmlformats.org/officeDocument/2006/math"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9"/>
          <p:cNvSpPr/>
          <p:nvPr/>
        </p:nvSpPr>
        <p:spPr>
          <a:xfrm>
            <a:off x="3429994" y="2839134"/>
            <a:ext cx="5337747" cy="1802656"/>
          </a:xfrm>
          <a:prstGeom prst="roundRect">
            <a:avLst>
              <a:gd name="adj" fmla="val 11509"/>
            </a:avLst>
          </a:prstGeom>
          <a:solidFill>
            <a:srgbClr val="F2F2F2"/>
          </a:solidFill>
          <a:ln w="12700">
            <a:miter lim="400000"/>
          </a:ln>
        </p:spPr>
        <p:txBody>
          <a:bodyPr lIns="34289" tIns="34289" rIns="34289" bIns="34289" anchor="ct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62" name="Picture 4" descr="Picture 4"/>
          <p:cNvPicPr>
            <a:picLocks noChangeAspect="1"/>
          </p:cNvPicPr>
          <p:nvPr/>
        </p:nvPicPr>
        <p:blipFill>
          <a:blip r:embed="rId3"/>
          <a:stretch>
            <a:fillRect/>
          </a:stretch>
        </p:blipFill>
        <p:spPr>
          <a:xfrm>
            <a:off x="568352" y="3710233"/>
            <a:ext cx="2329265" cy="1164635"/>
          </a:xfrm>
          <a:prstGeom prst="rect">
            <a:avLst/>
          </a:prstGeom>
          <a:ln w="12700">
            <a:miter lim="400000"/>
          </a:ln>
        </p:spPr>
      </p:pic>
      <p:pic>
        <p:nvPicPr>
          <p:cNvPr id="163" name="Picture 2" descr="Picture 2"/>
          <p:cNvPicPr>
            <a:picLocks noChangeAspect="1"/>
          </p:cNvPicPr>
          <p:nvPr/>
        </p:nvPicPr>
        <p:blipFill>
          <a:blip r:embed="rId4"/>
          <a:stretch>
            <a:fillRect/>
          </a:stretch>
        </p:blipFill>
        <p:spPr>
          <a:xfrm>
            <a:off x="536244" y="1057511"/>
            <a:ext cx="2456123" cy="2456123"/>
          </a:xfrm>
          <a:prstGeom prst="rect">
            <a:avLst/>
          </a:prstGeom>
          <a:ln w="12700">
            <a:miter lim="400000"/>
          </a:ln>
        </p:spPr>
      </p:pic>
      <p:sp>
        <p:nvSpPr>
          <p:cNvPr id="164" name="Rectangle 3"/>
          <p:cNvSpPr txBox="1"/>
          <p:nvPr/>
        </p:nvSpPr>
        <p:spPr>
          <a:xfrm>
            <a:off x="3388490" y="1149501"/>
            <a:ext cx="5329887" cy="15234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defRPr>
                <a:solidFill>
                  <a:srgbClr val="333333"/>
                </a:solidFill>
              </a:defRPr>
            </a:pPr>
            <a:r>
              <a:rPr sz="1350" kern="0">
                <a:solidFill>
                  <a:srgbClr val="333333"/>
                </a:solidFill>
                <a:latin typeface="Calibri"/>
                <a:cs typeface="Calibri"/>
                <a:sym typeface="Calibri"/>
              </a:rPr>
              <a:t>We’ve partnered with our sister company </a:t>
            </a:r>
            <a:r>
              <a:rPr sz="1350" u="sng" kern="0">
                <a:solidFill>
                  <a:srgbClr val="0000FF"/>
                </a:solidFill>
                <a:uFill>
                  <a:solidFill>
                    <a:srgbClr val="0000FF"/>
                  </a:solidFill>
                </a:uFill>
                <a:latin typeface="Calibri"/>
                <a:cs typeface="Calibri"/>
                <a:sym typeface="Calibri"/>
                <a:hlinkClick r:id="rId5"/>
              </a:rPr>
              <a:t>Inhealthcare</a:t>
            </a:r>
            <a:r>
              <a:rPr sz="1350" kern="0">
                <a:solidFill>
                  <a:srgbClr val="333333"/>
                </a:solidFill>
                <a:latin typeface="Calibri"/>
                <a:cs typeface="Calibri"/>
                <a:sym typeface="Calibri"/>
              </a:rPr>
              <a:t>, the UK’s leading digital interoperability and remote patient monitoring specialists.</a:t>
            </a:r>
          </a:p>
          <a:p>
            <a:pPr defTabSz="685800" hangingPunct="0">
              <a:defRPr>
                <a:solidFill>
                  <a:srgbClr val="333333"/>
                </a:solidFill>
              </a:defRPr>
            </a:pPr>
            <a:endParaRPr sz="1350" kern="0">
              <a:solidFill>
                <a:srgbClr val="333333"/>
              </a:solidFill>
              <a:latin typeface="Calibri"/>
              <a:cs typeface="Calibri"/>
              <a:sym typeface="Calibri"/>
            </a:endParaRPr>
          </a:p>
          <a:p>
            <a:pPr defTabSz="685800" hangingPunct="0">
              <a:defRPr>
                <a:solidFill>
                  <a:srgbClr val="333333"/>
                </a:solidFill>
              </a:defRPr>
            </a:pPr>
            <a:r>
              <a:rPr sz="1350" kern="0">
                <a:solidFill>
                  <a:srgbClr val="333333"/>
                </a:solidFill>
                <a:latin typeface="Calibri"/>
                <a:cs typeface="Calibri"/>
                <a:sym typeface="Calibri"/>
              </a:rPr>
              <a:t>Our partnership allows any organisation to remotely collect PROMs and integrate responses back into existing NHS systems.</a:t>
            </a:r>
          </a:p>
          <a:p>
            <a:pPr defTabSz="685800" hangingPunct="0">
              <a:defRPr>
                <a:solidFill>
                  <a:srgbClr val="333333"/>
                </a:solidFill>
              </a:defRPr>
            </a:pPr>
            <a:endParaRPr sz="1350" kern="0">
              <a:solidFill>
                <a:srgbClr val="333333"/>
              </a:solidFill>
              <a:latin typeface="Calibri"/>
              <a:cs typeface="Calibri"/>
              <a:sym typeface="Calibri"/>
            </a:endParaRPr>
          </a:p>
          <a:p>
            <a:pPr defTabSz="685800" hangingPunct="0">
              <a:defRPr b="1">
                <a:solidFill>
                  <a:srgbClr val="333333"/>
                </a:solidFill>
                <a:latin typeface="+mj-lt"/>
                <a:ea typeface="+mj-ea"/>
                <a:cs typeface="+mj-cs"/>
                <a:sym typeface="Helvetica"/>
              </a:defRPr>
            </a:pPr>
            <a:r>
              <a:rPr sz="1350" b="1" kern="0">
                <a:solidFill>
                  <a:srgbClr val="333333"/>
                </a:solidFill>
                <a:latin typeface="Helvetica"/>
                <a:cs typeface="Helvetica"/>
                <a:sym typeface="Helvetica"/>
              </a:rPr>
              <a:t>Six of our combined 50+ NHS customers:</a:t>
            </a:r>
          </a:p>
        </p:txBody>
      </p:sp>
      <p:sp>
        <p:nvSpPr>
          <p:cNvPr id="165" name="TextBox 4"/>
          <p:cNvSpPr txBox="1"/>
          <p:nvPr/>
        </p:nvSpPr>
        <p:spPr>
          <a:xfrm>
            <a:off x="1357885" y="125016"/>
            <a:ext cx="7619240" cy="4154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lvl1pPr>
              <a:defRPr sz="3000" b="1">
                <a:solidFill>
                  <a:srgbClr val="FFFFFF"/>
                </a:solidFill>
                <a:latin typeface="Gill Sans MT"/>
                <a:ea typeface="Gill Sans MT"/>
                <a:cs typeface="Gill Sans MT"/>
                <a:sym typeface="Gill Sans MT"/>
              </a:defRPr>
            </a:lvl1pPr>
          </a:lstStyle>
          <a:p>
            <a:pPr defTabSz="685800" hangingPunct="0"/>
            <a:r>
              <a:rPr sz="2250" kern="0"/>
              <a:t>MPS + Inhealthcare partnership</a:t>
            </a:r>
          </a:p>
        </p:txBody>
      </p:sp>
      <p:grpSp>
        <p:nvGrpSpPr>
          <p:cNvPr id="168" name="Group 26"/>
          <p:cNvGrpSpPr/>
          <p:nvPr/>
        </p:nvGrpSpPr>
        <p:grpSpPr>
          <a:xfrm>
            <a:off x="3553580" y="3789329"/>
            <a:ext cx="1616746" cy="719593"/>
            <a:chOff x="0" y="0"/>
            <a:chExt cx="2155660" cy="959455"/>
          </a:xfrm>
        </p:grpSpPr>
        <p:sp>
          <p:nvSpPr>
            <p:cNvPr id="166" name="Rounded Rectangle 19"/>
            <p:cNvSpPr/>
            <p:nvPr/>
          </p:nvSpPr>
          <p:spPr>
            <a:xfrm>
              <a:off x="-1" y="0"/>
              <a:ext cx="2155662" cy="959456"/>
            </a:xfrm>
            <a:prstGeom prst="roundRect">
              <a:avLst>
                <a:gd name="adj" fmla="val 16667"/>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67" name="Picture 7" descr="Picture 7"/>
            <p:cNvPicPr>
              <a:picLocks noChangeAspect="1"/>
            </p:cNvPicPr>
            <p:nvPr/>
          </p:nvPicPr>
          <p:blipFill>
            <a:blip r:embed="rId6"/>
            <a:stretch>
              <a:fillRect/>
            </a:stretch>
          </p:blipFill>
          <p:spPr>
            <a:xfrm>
              <a:off x="128268" y="66739"/>
              <a:ext cx="1876283" cy="848557"/>
            </a:xfrm>
            <a:prstGeom prst="rect">
              <a:avLst/>
            </a:prstGeom>
            <a:ln w="12700" cap="flat">
              <a:noFill/>
              <a:miter lim="400000"/>
            </a:ln>
            <a:effectLst/>
          </p:spPr>
        </p:pic>
      </p:grpSp>
      <p:grpSp>
        <p:nvGrpSpPr>
          <p:cNvPr id="171" name="Group 15"/>
          <p:cNvGrpSpPr/>
          <p:nvPr/>
        </p:nvGrpSpPr>
        <p:grpSpPr>
          <a:xfrm>
            <a:off x="3547046" y="2966570"/>
            <a:ext cx="1623276" cy="740562"/>
            <a:chOff x="0" y="0"/>
            <a:chExt cx="2164367" cy="987415"/>
          </a:xfrm>
        </p:grpSpPr>
        <p:sp>
          <p:nvSpPr>
            <p:cNvPr id="169" name="Rounded Rectangle 18"/>
            <p:cNvSpPr/>
            <p:nvPr/>
          </p:nvSpPr>
          <p:spPr>
            <a:xfrm>
              <a:off x="0" y="0"/>
              <a:ext cx="2164368" cy="987416"/>
            </a:xfrm>
            <a:prstGeom prst="roundRect">
              <a:avLst>
                <a:gd name="adj" fmla="val 16667"/>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70" name="Picture 11" descr="Picture 11"/>
            <p:cNvPicPr>
              <a:picLocks noChangeAspect="1"/>
            </p:cNvPicPr>
            <p:nvPr/>
          </p:nvPicPr>
          <p:blipFill>
            <a:blip r:embed="rId7"/>
            <a:stretch>
              <a:fillRect/>
            </a:stretch>
          </p:blipFill>
          <p:spPr>
            <a:xfrm>
              <a:off x="120531" y="72620"/>
              <a:ext cx="1876872" cy="839282"/>
            </a:xfrm>
            <a:prstGeom prst="rect">
              <a:avLst/>
            </a:prstGeom>
            <a:ln w="12700" cap="flat">
              <a:noFill/>
              <a:miter lim="400000"/>
            </a:ln>
            <a:effectLst/>
          </p:spPr>
        </p:pic>
      </p:grpSp>
      <p:grpSp>
        <p:nvGrpSpPr>
          <p:cNvPr id="174" name="Group 16"/>
          <p:cNvGrpSpPr/>
          <p:nvPr/>
        </p:nvGrpSpPr>
        <p:grpSpPr>
          <a:xfrm>
            <a:off x="5289578" y="2966570"/>
            <a:ext cx="1623276" cy="740562"/>
            <a:chOff x="0" y="0"/>
            <a:chExt cx="2164367" cy="987415"/>
          </a:xfrm>
        </p:grpSpPr>
        <p:sp>
          <p:nvSpPr>
            <p:cNvPr id="172" name="Rounded Rectangle 20"/>
            <p:cNvSpPr/>
            <p:nvPr/>
          </p:nvSpPr>
          <p:spPr>
            <a:xfrm>
              <a:off x="0" y="0"/>
              <a:ext cx="2164368" cy="987416"/>
            </a:xfrm>
            <a:prstGeom prst="roundRect">
              <a:avLst>
                <a:gd name="adj" fmla="val 16667"/>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73" name="Picture 13" descr="Picture 13"/>
            <p:cNvPicPr>
              <a:picLocks noChangeAspect="1"/>
            </p:cNvPicPr>
            <p:nvPr/>
          </p:nvPicPr>
          <p:blipFill>
            <a:blip r:embed="rId8"/>
            <a:stretch>
              <a:fillRect/>
            </a:stretch>
          </p:blipFill>
          <p:spPr>
            <a:xfrm>
              <a:off x="48532" y="152830"/>
              <a:ext cx="2058627" cy="637289"/>
            </a:xfrm>
            <a:prstGeom prst="rect">
              <a:avLst/>
            </a:prstGeom>
            <a:ln w="12700" cap="flat">
              <a:noFill/>
              <a:miter lim="400000"/>
            </a:ln>
            <a:effectLst/>
          </p:spPr>
        </p:pic>
      </p:grpSp>
      <p:sp>
        <p:nvSpPr>
          <p:cNvPr id="175" name="Rounded Rectangle 21"/>
          <p:cNvSpPr/>
          <p:nvPr/>
        </p:nvSpPr>
        <p:spPr>
          <a:xfrm>
            <a:off x="5302037" y="3780391"/>
            <a:ext cx="1623276" cy="740561"/>
          </a:xfrm>
          <a:prstGeom prst="roundRect">
            <a:avLst>
              <a:gd name="adj" fmla="val 16667"/>
            </a:avLst>
          </a:prstGeom>
          <a:solidFill>
            <a:srgbClr val="FFFFFF"/>
          </a:solidFill>
          <a:ln w="12700">
            <a:miter lim="400000"/>
          </a:ln>
        </p:spPr>
        <p:txBody>
          <a:bodyPr lIns="34289" tIns="34289" rIns="34289" bIns="34289" anchor="ct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76" name="Picture 4" descr="Picture 4"/>
          <p:cNvPicPr>
            <a:picLocks noChangeAspect="1"/>
          </p:cNvPicPr>
          <p:nvPr/>
        </p:nvPicPr>
        <p:blipFill>
          <a:blip r:embed="rId9"/>
          <a:stretch>
            <a:fillRect/>
          </a:stretch>
        </p:blipFill>
        <p:spPr>
          <a:xfrm>
            <a:off x="5298031" y="3885584"/>
            <a:ext cx="1611692" cy="521324"/>
          </a:xfrm>
          <a:prstGeom prst="rect">
            <a:avLst/>
          </a:prstGeom>
          <a:ln w="12700">
            <a:miter lim="400000"/>
          </a:ln>
        </p:spPr>
      </p:pic>
      <p:grpSp>
        <p:nvGrpSpPr>
          <p:cNvPr id="179" name="Group 17"/>
          <p:cNvGrpSpPr/>
          <p:nvPr/>
        </p:nvGrpSpPr>
        <p:grpSpPr>
          <a:xfrm>
            <a:off x="7032108" y="2966570"/>
            <a:ext cx="1623277" cy="740562"/>
            <a:chOff x="0" y="0"/>
            <a:chExt cx="2164367" cy="987415"/>
          </a:xfrm>
        </p:grpSpPr>
        <p:sp>
          <p:nvSpPr>
            <p:cNvPr id="177" name="Rounded Rectangle 22"/>
            <p:cNvSpPr/>
            <p:nvPr/>
          </p:nvSpPr>
          <p:spPr>
            <a:xfrm>
              <a:off x="0" y="0"/>
              <a:ext cx="2164368" cy="987416"/>
            </a:xfrm>
            <a:prstGeom prst="roundRect">
              <a:avLst>
                <a:gd name="adj" fmla="val 16667"/>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78" name="Picture 14" descr="Picture 14"/>
            <p:cNvPicPr>
              <a:picLocks noChangeAspect="1"/>
            </p:cNvPicPr>
            <p:nvPr/>
          </p:nvPicPr>
          <p:blipFill>
            <a:blip r:embed="rId10"/>
            <a:stretch>
              <a:fillRect/>
            </a:stretch>
          </p:blipFill>
          <p:spPr>
            <a:xfrm>
              <a:off x="204065" y="76090"/>
              <a:ext cx="1724152" cy="838412"/>
            </a:xfrm>
            <a:prstGeom prst="rect">
              <a:avLst/>
            </a:prstGeom>
            <a:ln w="12700" cap="flat">
              <a:noFill/>
              <a:miter lim="400000"/>
            </a:ln>
            <a:effectLst/>
          </p:spPr>
        </p:pic>
      </p:grpSp>
      <p:grpSp>
        <p:nvGrpSpPr>
          <p:cNvPr id="182" name="Group 24"/>
          <p:cNvGrpSpPr/>
          <p:nvPr/>
        </p:nvGrpSpPr>
        <p:grpSpPr>
          <a:xfrm>
            <a:off x="7028956" y="3792422"/>
            <a:ext cx="1623277" cy="740562"/>
            <a:chOff x="0" y="0"/>
            <a:chExt cx="2164367" cy="987415"/>
          </a:xfrm>
        </p:grpSpPr>
        <p:sp>
          <p:nvSpPr>
            <p:cNvPr id="180" name="Rounded Rectangle 23"/>
            <p:cNvSpPr/>
            <p:nvPr/>
          </p:nvSpPr>
          <p:spPr>
            <a:xfrm>
              <a:off x="0" y="0"/>
              <a:ext cx="2164368" cy="987416"/>
            </a:xfrm>
            <a:prstGeom prst="roundRect">
              <a:avLst>
                <a:gd name="adj" fmla="val 16667"/>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pic>
          <p:nvPicPr>
            <p:cNvPr id="181" name="Picture 1" descr="Picture 1"/>
            <p:cNvPicPr>
              <a:picLocks noChangeAspect="1"/>
            </p:cNvPicPr>
            <p:nvPr/>
          </p:nvPicPr>
          <p:blipFill>
            <a:blip r:embed="rId11"/>
            <a:stretch>
              <a:fillRect/>
            </a:stretch>
          </p:blipFill>
          <p:spPr>
            <a:xfrm>
              <a:off x="68370" y="258946"/>
              <a:ext cx="2039508" cy="427146"/>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4"/>
          <p:cNvSpPr txBox="1"/>
          <p:nvPr/>
        </p:nvSpPr>
        <p:spPr>
          <a:xfrm>
            <a:off x="1357885" y="125016"/>
            <a:ext cx="7619240" cy="438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defRPr sz="3200" b="1">
                <a:solidFill>
                  <a:srgbClr val="FFFFFF"/>
                </a:solidFill>
                <a:latin typeface="Gill Sans MT"/>
                <a:ea typeface="Gill Sans MT"/>
                <a:cs typeface="Gill Sans MT"/>
                <a:sym typeface="Gill Sans MT"/>
              </a:defRPr>
            </a:pPr>
            <a:r>
              <a:rPr sz="2400" b="1" kern="0">
                <a:solidFill>
                  <a:srgbClr val="FFFFFF"/>
                </a:solidFill>
                <a:latin typeface="Gill Sans MT"/>
                <a:sym typeface="Gill Sans MT"/>
              </a:rPr>
              <a:t>MPS Analytics: </a:t>
            </a:r>
            <a:r>
              <a:rPr sz="2400" kern="0">
                <a:solidFill>
                  <a:srgbClr val="FFFFFF"/>
                </a:solidFill>
                <a:latin typeface="Gill Sans MT"/>
                <a:sym typeface="Gill Sans MT"/>
              </a:rPr>
              <a:t>delivering valuable insights</a:t>
            </a:r>
            <a:r>
              <a:rPr sz="2400" b="1" kern="0">
                <a:solidFill>
                  <a:srgbClr val="FFFFFF"/>
                </a:solidFill>
                <a:latin typeface="Gill Sans MT"/>
                <a:sym typeface="Gill Sans MT"/>
              </a:rPr>
              <a:t> </a:t>
            </a:r>
          </a:p>
        </p:txBody>
      </p:sp>
      <p:sp>
        <p:nvSpPr>
          <p:cNvPr id="187" name="Rectangle 9"/>
          <p:cNvSpPr txBox="1"/>
          <p:nvPr/>
        </p:nvSpPr>
        <p:spPr>
          <a:xfrm>
            <a:off x="5083298" y="1003706"/>
            <a:ext cx="3712343" cy="35445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spAutoFit/>
          </a:bodyPr>
          <a:lstStyle/>
          <a:p>
            <a:pPr defTabSz="685800" hangingPunct="0">
              <a:spcBef>
                <a:spcPts val="450"/>
              </a:spcBef>
              <a:defRPr sz="2000" b="1">
                <a:solidFill>
                  <a:srgbClr val="314047"/>
                </a:solidFill>
                <a:latin typeface="Gill Sans MT"/>
                <a:ea typeface="Gill Sans MT"/>
                <a:cs typeface="Gill Sans MT"/>
                <a:sym typeface="Gill Sans MT"/>
              </a:defRPr>
            </a:pPr>
            <a:r>
              <a:rPr sz="1500" b="1" kern="0">
                <a:solidFill>
                  <a:srgbClr val="314047"/>
                </a:solidFill>
                <a:latin typeface="Gill Sans MT"/>
                <a:sym typeface="Gill Sans MT"/>
              </a:rPr>
              <a:t>Technical competencies: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PROMs / CROMs</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PEQs</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App Analytics</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IAPT Referral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Crisis interventions / alerts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Waiting list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At risk groups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List size </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Targets</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Relapse rate</a:t>
            </a:r>
          </a:p>
          <a:p>
            <a:pPr marL="214313" indent="-214313" defTabSz="685800" hangingPunct="0">
              <a:spcBef>
                <a:spcPts val="450"/>
              </a:spcBef>
              <a:buSzPct val="100000"/>
              <a:buFont typeface="Arial"/>
              <a:buChar char="•"/>
              <a:defRPr sz="2000">
                <a:solidFill>
                  <a:srgbClr val="314047"/>
                </a:solidFill>
              </a:defRPr>
            </a:pPr>
            <a:r>
              <a:rPr sz="1500" kern="0">
                <a:solidFill>
                  <a:srgbClr val="314047"/>
                </a:solidFill>
                <a:latin typeface="Calibri"/>
                <a:cs typeface="Calibri"/>
                <a:sym typeface="Calibri"/>
              </a:rPr>
              <a:t>Prescriptions </a:t>
            </a:r>
          </a:p>
        </p:txBody>
      </p:sp>
      <p:grpSp>
        <p:nvGrpSpPr>
          <p:cNvPr id="193" name="Group 10"/>
          <p:cNvGrpSpPr/>
          <p:nvPr/>
        </p:nvGrpSpPr>
        <p:grpSpPr>
          <a:xfrm>
            <a:off x="196862" y="963804"/>
            <a:ext cx="4907569" cy="3549713"/>
            <a:chOff x="-1" y="-1"/>
            <a:chExt cx="6543424" cy="4732950"/>
          </a:xfrm>
        </p:grpSpPr>
        <p:pic>
          <p:nvPicPr>
            <p:cNvPr id="188" name="Picture 11" descr="Picture 11"/>
            <p:cNvPicPr>
              <a:picLocks noChangeAspect="1"/>
            </p:cNvPicPr>
            <p:nvPr/>
          </p:nvPicPr>
          <p:blipFill>
            <a:blip r:embed="rId2"/>
            <a:stretch>
              <a:fillRect/>
            </a:stretch>
          </p:blipFill>
          <p:spPr>
            <a:xfrm>
              <a:off x="-1" y="-1"/>
              <a:ext cx="6543424" cy="4732950"/>
            </a:xfrm>
            <a:prstGeom prst="rect">
              <a:avLst/>
            </a:prstGeom>
            <a:ln w="12700" cap="flat">
              <a:noFill/>
              <a:miter lim="400000"/>
            </a:ln>
            <a:effectLst/>
          </p:spPr>
        </p:pic>
        <p:sp>
          <p:nvSpPr>
            <p:cNvPr id="189" name="Rectangle 12"/>
            <p:cNvSpPr/>
            <p:nvPr/>
          </p:nvSpPr>
          <p:spPr>
            <a:xfrm>
              <a:off x="630109" y="859247"/>
              <a:ext cx="5209314" cy="2813378"/>
            </a:xfrm>
            <a:prstGeom prst="rect">
              <a:avLst/>
            </a:prstGeom>
            <a:solidFill>
              <a:srgbClr val="FFFFFF"/>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sp>
          <p:nvSpPr>
            <p:cNvPr id="190" name="Rectangle 14"/>
            <p:cNvSpPr/>
            <p:nvPr/>
          </p:nvSpPr>
          <p:spPr>
            <a:xfrm>
              <a:off x="630109" y="311344"/>
              <a:ext cx="5209314" cy="547906"/>
            </a:xfrm>
            <a:prstGeom prst="rect">
              <a:avLst/>
            </a:prstGeom>
            <a:solidFill>
              <a:srgbClr val="209AD9"/>
            </a:solidFill>
            <a:ln w="12700" cap="flat">
              <a:noFill/>
              <a:miter lim="400000"/>
            </a:ln>
            <a:effectLst/>
          </p:spPr>
          <p:txBody>
            <a:bodyPr wrap="square" lIns="34289" tIns="34289" rIns="34289" bIns="34289" numCol="1" anchor="ctr">
              <a:noAutofit/>
            </a:bodyPr>
            <a:lstStyle/>
            <a:p>
              <a:pPr algn="ctr" defTabSz="685800" hangingPunct="0">
                <a:defRPr>
                  <a:solidFill>
                    <a:srgbClr val="FFFFFF"/>
                  </a:solidFill>
                </a:defRPr>
              </a:pPr>
              <a:endParaRPr sz="1350" kern="0">
                <a:solidFill>
                  <a:srgbClr val="FFFFFF"/>
                </a:solidFill>
                <a:latin typeface="Calibri"/>
                <a:cs typeface="Calibri"/>
                <a:sym typeface="Calibri"/>
              </a:endParaRPr>
            </a:p>
          </p:txBody>
        </p:sp>
        <p:sp>
          <p:nvSpPr>
            <p:cNvPr id="191" name="TextBox 15"/>
            <p:cNvSpPr txBox="1"/>
            <p:nvPr/>
          </p:nvSpPr>
          <p:spPr>
            <a:xfrm>
              <a:off x="1891687" y="322764"/>
              <a:ext cx="2760047" cy="5232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numCol="1" anchor="t">
              <a:spAutoFit/>
            </a:bodyPr>
            <a:lstStyle>
              <a:lvl1pPr algn="ctr">
                <a:defRPr sz="2800" b="1">
                  <a:solidFill>
                    <a:srgbClr val="FFFFFF"/>
                  </a:solidFill>
                  <a:latin typeface="+mj-lt"/>
                  <a:ea typeface="+mj-ea"/>
                  <a:cs typeface="+mj-cs"/>
                  <a:sym typeface="Helvetica"/>
                </a:defRPr>
              </a:lvl1pPr>
            </a:lstStyle>
            <a:p>
              <a:pPr defTabSz="685800" hangingPunct="0"/>
              <a:r>
                <a:rPr sz="2100" kern="0">
                  <a:latin typeface="Helvetica"/>
                  <a:cs typeface="Helvetica"/>
                </a:rPr>
                <a:t>MPS Analytics</a:t>
              </a:r>
            </a:p>
          </p:txBody>
        </p:sp>
        <p:pic>
          <p:nvPicPr>
            <p:cNvPr id="192" name="Picture 16" descr="Picture 16"/>
            <p:cNvPicPr>
              <a:picLocks noChangeAspect="1"/>
            </p:cNvPicPr>
            <p:nvPr/>
          </p:nvPicPr>
          <p:blipFill>
            <a:blip r:embed="rId3"/>
            <a:stretch>
              <a:fillRect/>
            </a:stretch>
          </p:blipFill>
          <p:spPr>
            <a:xfrm>
              <a:off x="728129" y="383049"/>
              <a:ext cx="403553" cy="404494"/>
            </a:xfrm>
            <a:prstGeom prst="rect">
              <a:avLst/>
            </a:prstGeom>
            <a:ln w="12700" cap="flat">
              <a:noFill/>
              <a:miter lim="400000"/>
            </a:ln>
            <a:effectLst/>
          </p:spPr>
        </p:pic>
      </p:grpSp>
      <p:grpSp>
        <p:nvGrpSpPr>
          <p:cNvPr id="196" name="Picture 2"/>
          <p:cNvGrpSpPr/>
          <p:nvPr/>
        </p:nvGrpSpPr>
        <p:grpSpPr>
          <a:xfrm>
            <a:off x="687292" y="1616803"/>
            <a:ext cx="3890860" cy="2101472"/>
            <a:chOff x="0" y="-1"/>
            <a:chExt cx="5187812" cy="2801960"/>
          </a:xfrm>
        </p:grpSpPr>
        <p:sp>
          <p:nvSpPr>
            <p:cNvPr id="194" name="Rectangle"/>
            <p:cNvSpPr/>
            <p:nvPr/>
          </p:nvSpPr>
          <p:spPr>
            <a:xfrm>
              <a:off x="0" y="0"/>
              <a:ext cx="5187813" cy="2801959"/>
            </a:xfrm>
            <a:prstGeom prst="rect">
              <a:avLst/>
            </a:prstGeom>
            <a:solidFill>
              <a:srgbClr val="FFFFFF"/>
            </a:solidFill>
            <a:ln w="12700" cap="flat">
              <a:noFill/>
              <a:miter lim="400000"/>
            </a:ln>
            <a:effectLst/>
          </p:spPr>
          <p:txBody>
            <a:bodyPr wrap="square" lIns="34289" tIns="34289" rIns="34289" bIns="34289" numCol="1" anchor="ctr">
              <a:noAutofit/>
            </a:bodyPr>
            <a:lstStyle/>
            <a:p>
              <a:pPr defTabSz="685800" hangingPunct="0"/>
              <a:endParaRPr sz="1350" kern="0">
                <a:solidFill>
                  <a:srgbClr val="000000"/>
                </a:solidFill>
                <a:latin typeface="Calibri"/>
                <a:cs typeface="Calibri"/>
                <a:sym typeface="Calibri"/>
              </a:endParaRPr>
            </a:p>
          </p:txBody>
        </p:sp>
        <p:pic>
          <p:nvPicPr>
            <p:cNvPr id="195" name="image24.tif" descr="image24.tif"/>
            <p:cNvPicPr>
              <a:picLocks noChangeAspect="1"/>
            </p:cNvPicPr>
            <p:nvPr/>
          </p:nvPicPr>
          <p:blipFill>
            <a:blip r:embed="rId4"/>
            <a:srcRect t="22310" b="4352"/>
            <a:stretch>
              <a:fillRect/>
            </a:stretch>
          </p:blipFill>
          <p:spPr>
            <a:xfrm>
              <a:off x="0" y="-2"/>
              <a:ext cx="5187813" cy="2801962"/>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Picture 1" descr="Picture 1"/>
          <p:cNvPicPr>
            <a:picLocks noChangeAspect="1"/>
          </p:cNvPicPr>
          <p:nvPr/>
        </p:nvPicPr>
        <p:blipFill>
          <a:blip r:embed="rId2"/>
          <a:stretch>
            <a:fillRect/>
          </a:stretch>
        </p:blipFill>
        <p:spPr>
          <a:xfrm>
            <a:off x="798022" y="787286"/>
            <a:ext cx="7547957" cy="3940886"/>
          </a:xfrm>
          <a:prstGeom prst="rect">
            <a:avLst/>
          </a:prstGeom>
          <a:ln w="12700">
            <a:miter lim="400000"/>
          </a:ln>
        </p:spPr>
      </p:pic>
      <p:sp>
        <p:nvSpPr>
          <p:cNvPr id="199" name="TextBox 2"/>
          <p:cNvSpPr txBox="1"/>
          <p:nvPr/>
        </p:nvSpPr>
        <p:spPr>
          <a:xfrm>
            <a:off x="1499735" y="121425"/>
            <a:ext cx="5679758" cy="3924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defRPr sz="2800" b="1">
                <a:solidFill>
                  <a:srgbClr val="FFFFFF"/>
                </a:solidFill>
                <a:latin typeface="+mj-lt"/>
                <a:ea typeface="+mj-ea"/>
                <a:cs typeface="+mj-cs"/>
                <a:sym typeface="Helvetica"/>
              </a:defRPr>
            </a:lvl1pPr>
          </a:lstStyle>
          <a:p>
            <a:pPr defTabSz="685800" hangingPunct="0"/>
            <a:r>
              <a:rPr sz="2100" kern="0">
                <a:latin typeface="Helvetica"/>
                <a:cs typeface="Helvetica"/>
              </a:rPr>
              <a:t>Usage - Number of moods recorded per day</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Picture 6" descr="Picture 6"/>
          <p:cNvPicPr>
            <a:picLocks noChangeAspect="1"/>
          </p:cNvPicPr>
          <p:nvPr/>
        </p:nvPicPr>
        <p:blipFill>
          <a:blip r:embed="rId2"/>
          <a:srcRect b="25442"/>
          <a:stretch>
            <a:fillRect/>
          </a:stretch>
        </p:blipFill>
        <p:spPr>
          <a:xfrm>
            <a:off x="0" y="875626"/>
            <a:ext cx="9144000" cy="3793865"/>
          </a:xfrm>
          <a:prstGeom prst="rect">
            <a:avLst/>
          </a:prstGeom>
          <a:ln w="12700">
            <a:miter lim="400000"/>
          </a:ln>
        </p:spPr>
      </p:pic>
      <p:sp>
        <p:nvSpPr>
          <p:cNvPr id="202" name="TextBox 2"/>
          <p:cNvSpPr txBox="1"/>
          <p:nvPr/>
        </p:nvSpPr>
        <p:spPr>
          <a:xfrm>
            <a:off x="1499735" y="121426"/>
            <a:ext cx="4557656" cy="346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tIns="34289" rIns="34289" bIns="34289">
            <a:spAutoFit/>
          </a:bodyPr>
          <a:lstStyle>
            <a:lvl1pPr>
              <a:defRPr sz="2400" b="1">
                <a:solidFill>
                  <a:srgbClr val="FFFFFF"/>
                </a:solidFill>
                <a:latin typeface="+mj-lt"/>
                <a:ea typeface="+mj-ea"/>
                <a:cs typeface="+mj-cs"/>
                <a:sym typeface="Helvetica"/>
              </a:defRPr>
            </a:lvl1pPr>
          </a:lstStyle>
          <a:p>
            <a:pPr defTabSz="685800" hangingPunct="0"/>
            <a:r>
              <a:rPr sz="1800" kern="0">
                <a:latin typeface="Helvetica"/>
                <a:cs typeface="Helvetica"/>
              </a:rPr>
              <a:t>Thank you for listening… now try us out!</a:t>
            </a:r>
          </a:p>
        </p:txBody>
      </p:sp>
    </p:spTree>
  </p:cSld>
  <p:clrMapOvr>
    <a:masterClrMapping/>
  </p:clrMapOvr>
  <p:transition spd="med"/>
</p:sld>
</file>

<file path=ppt/theme/theme1.xml><?xml version="1.0" encoding="utf-8"?>
<a:theme xmlns:a="http://schemas.openxmlformats.org/drawingml/2006/main" name="7_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_x0020_Category xmlns="2dbf8a43-3198-49b1-9d4c-971eb16d40da" xsi:nil="true"/>
    <Document_x0020_Status xmlns="2dbf8a43-3198-49b1-9d4c-971eb16d40da">Pre-draft</Document_x0020_Status>
    <_ip_UnifiedCompliancePolicyProperties xmlns="http://schemas.microsoft.com/sharepoint/v3" xsi:nil="true"/>
    <Work_x0020_Programme xmlns="2dbf8a43-3198-49b1-9d4c-971eb16d40da" xsi:nil="true"/>
    <Work_x0020_Programme_x0020_Sub_x0020_cat xmlns="2dbf8a43-3198-49b1-9d4c-971eb16d40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8DCE246FD91446B8BC823021BB4F88" ma:contentTypeVersion="19" ma:contentTypeDescription="Create a new document." ma:contentTypeScope="" ma:versionID="44a01f67a4ab19255ab1cdd2a66dfbe6">
  <xsd:schema xmlns:xsd="http://www.w3.org/2001/XMLSchema" xmlns:xs="http://www.w3.org/2001/XMLSchema" xmlns:p="http://schemas.microsoft.com/office/2006/metadata/properties" xmlns:ns1="http://schemas.microsoft.com/sharepoint/v3" xmlns:ns2="2dbf8a43-3198-49b1-9d4c-971eb16d40da" xmlns:ns4="a4969a83-0144-4dd5-9011-a5e8911ef7b6" xmlns:ns5="05150ac6-be4e-4c77-84fa-5423cad3f6a9" targetNamespace="http://schemas.microsoft.com/office/2006/metadata/properties" ma:root="true" ma:fieldsID="21c8457baa2610e5f5752a2cf7b8aa51" ns1:_="" ns2:_="" ns4:_="" ns5:_="">
    <xsd:import namespace="http://schemas.microsoft.com/sharepoint/v3"/>
    <xsd:import namespace="2dbf8a43-3198-49b1-9d4c-971eb16d40da"/>
    <xsd:import namespace="a4969a83-0144-4dd5-9011-a5e8911ef7b6"/>
    <xsd:import namespace="05150ac6-be4e-4c77-84fa-5423cad3f6a9"/>
    <xsd:element name="properties">
      <xsd:complexType>
        <xsd:sequence>
          <xsd:element name="documentManagement">
            <xsd:complexType>
              <xsd:all>
                <xsd:element ref="ns2:Work_x0020_Programme" minOccurs="0"/>
                <xsd:element ref="ns2:Work_x0020_Programme_x0020_Sub_x0020_cat" minOccurs="0"/>
                <xsd:element ref="ns2:Document_x0020_Category" minOccurs="0"/>
                <xsd:element ref="ns2:Document_x0020_Status" minOccurs="0"/>
                <xsd:element ref="ns4:SharedWithUsers" minOccurs="0"/>
                <xsd:element ref="ns4:SharedWithDetails" minOccurs="0"/>
                <xsd:element ref="ns4:LastSharedByUser" minOccurs="0"/>
                <xsd:element ref="ns4:LastSharedByTime" minOccurs="0"/>
                <xsd:element ref="ns5:MediaServiceMetadata" minOccurs="0"/>
                <xsd:element ref="ns5:MediaServiceFastMetadata" minOccurs="0"/>
                <xsd:element ref="ns5:MediaServiceDateTaken" minOccurs="0"/>
                <xsd:element ref="ns5:MediaServiceAutoTags" minOccurs="0"/>
                <xsd:element ref="ns5:MediaServiceLocation" minOccurs="0"/>
                <xsd:element ref="ns5:MediaServiceOCR" minOccurs="0"/>
                <xsd:element ref="ns5:MediaServiceGenerationTime" minOccurs="0"/>
                <xsd:element ref="ns5: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bf8a43-3198-49b1-9d4c-971eb16d40da" elementFormDefault="qualified">
    <xsd:import namespace="http://schemas.microsoft.com/office/2006/documentManagement/types"/>
    <xsd:import namespace="http://schemas.microsoft.com/office/infopath/2007/PartnerControls"/>
    <xsd:element name="Work_x0020_Programme" ma:index="8" nillable="true" ma:displayName="Work Programme" ma:format="Dropdown" ma:internalName="Work_x0020_Programme">
      <xsd:simpleType>
        <xsd:restriction base="dms:Choice">
          <xsd:enumeration value="Leadership and infrastructure"/>
          <xsd:enumeration value="Healthcare improvement"/>
          <xsd:enumeration value="Transformation"/>
          <xsd:enumeration value="Economic growth"/>
          <xsd:enumeration value="Corporate"/>
          <xsd:enumeration value="N/A"/>
        </xsd:restriction>
      </xsd:simpleType>
    </xsd:element>
    <xsd:element name="Work_x0020_Programme_x0020_Sub_x0020_cat" ma:index="9" nillable="true" ma:displayName="Sub Work Programme" ma:format="Dropdown" ma:internalName="Work_x0020_Programme_x0020_Sub_x0020_cat">
      <xsd:simpleType>
        <xsd:union memberTypes="dms:Text">
          <xsd:simpleType>
            <xsd:restriction base="dms:Choice">
              <xsd:enumeration value="Comms"/>
              <xsd:enumeration value="Finance"/>
              <xsd:enumeration value="HR"/>
            </xsd:restriction>
          </xsd:simpleType>
        </xsd:union>
      </xsd:simpleType>
    </xsd:element>
    <xsd:element name="Document_x0020_Category" ma:index="10" nillable="true" ma:displayName="Document Category" ma:description="Types of documents available in the organisation" ma:format="Dropdown" ma:internalName="Document_x0020_Category">
      <xsd:simpleType>
        <xsd:restriction base="dms:Choice">
          <xsd:enumeration value="Report"/>
          <xsd:enumeration value="Protocol"/>
          <xsd:enumeration value="Plan"/>
          <xsd:enumeration value="Strategy"/>
          <xsd:enumeration value="Minutes"/>
          <xsd:enumeration value="Contract"/>
          <xsd:enumeration value="Budget"/>
          <xsd:enumeration value="Project"/>
        </xsd:restriction>
      </xsd:simpleType>
    </xsd:element>
    <xsd:element name="Document_x0020_Status" ma:index="11" nillable="true" ma:displayName="Document Status" ma:default="Pre-draft" ma:format="Dropdown" ma:internalName="Document_x0020_Status">
      <xsd:simpleType>
        <xsd:restriction base="dms:Choice">
          <xsd:enumeration value="Pre-draft"/>
          <xsd:enumeration value="Draft"/>
          <xsd:enumeration value="Reviewed"/>
          <xsd:enumeration value="Scheduled"/>
          <xsd:enumeration value="Published"/>
          <xsd:enumeration value="Final"/>
          <xsd:enumeration value="Expired"/>
          <xsd:enumeration value="Archived"/>
        </xsd:restriction>
      </xsd:simpleType>
    </xsd:element>
  </xsd:schema>
  <xsd:schema xmlns:xsd="http://www.w3.org/2001/XMLSchema" xmlns:xs="http://www.w3.org/2001/XMLSchema" xmlns:dms="http://schemas.microsoft.com/office/2006/documentManagement/types" xmlns:pc="http://schemas.microsoft.com/office/infopath/2007/PartnerControls" targetNamespace="a4969a83-0144-4dd5-9011-a5e8911ef7b6"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LastSharedByUser" ma:index="15" nillable="true" ma:displayName="Last Shared By User" ma:description="" ma:internalName="LastSharedByUser" ma:readOnly="true">
      <xsd:simpleType>
        <xsd:restriction base="dms:Note">
          <xsd:maxLength value="255"/>
        </xsd:restriction>
      </xsd:simpleType>
    </xsd:element>
    <xsd:element name="LastSharedByTime" ma:index="16"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5150ac6-be4e-4c77-84fa-5423cad3f6a9" elementFormDefault="qualified">
    <xsd:import namespace="http://schemas.microsoft.com/office/2006/documentManagement/types"/>
    <xsd:import namespace="http://schemas.microsoft.com/office/infopath/2007/PartnerControls"/>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DateTaken" ma:index="19" nillable="true" ma:displayName="MediaServiceDateTaken" ma:description="" ma:hidden="true" ma:internalName="MediaServiceDateTaken" ma:readOnly="true">
      <xsd:simpleType>
        <xsd:restriction base="dms:Text"/>
      </xsd:simpleType>
    </xsd:element>
    <xsd:element name="MediaServiceAutoTags" ma:index="20" nillable="true" ma:displayName="MediaServiceAutoTags" ma:description="" ma:internalName="MediaServiceAutoTags" ma:readOnly="true">
      <xsd:simpleType>
        <xsd:restriction base="dms:Text"/>
      </xsd:simpleType>
    </xsd:element>
    <xsd:element name="MediaServiceLocation" ma:index="21"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71CB7-4166-4133-90AD-D7C1CF38608C}">
  <ds:schemaRefs>
    <ds:schemaRef ds:uri="http://schemas.microsoft.com/sharepoint/v3/contenttype/forms"/>
  </ds:schemaRefs>
</ds:datastoreItem>
</file>

<file path=customXml/itemProps2.xml><?xml version="1.0" encoding="utf-8"?>
<ds:datastoreItem xmlns:ds="http://schemas.openxmlformats.org/officeDocument/2006/customXml" ds:itemID="{7E76AE7C-08A1-4E64-9F97-6957F89AB61E}">
  <ds:schemaRefs>
    <ds:schemaRef ds:uri="http://schemas.microsoft.com/office/2006/documentManagement/types"/>
    <ds:schemaRef ds:uri="2dbf8a43-3198-49b1-9d4c-971eb16d40da"/>
    <ds:schemaRef ds:uri="http://schemas.openxmlformats.org/package/2006/metadata/core-properties"/>
    <ds:schemaRef ds:uri="http://purl.org/dc/elements/1.1/"/>
    <ds:schemaRef ds:uri="http://schemas.microsoft.com/office/infopath/2007/PartnerControls"/>
    <ds:schemaRef ds:uri="05150ac6-be4e-4c77-84fa-5423cad3f6a9"/>
    <ds:schemaRef ds:uri="a4969a83-0144-4dd5-9011-a5e8911ef7b6"/>
    <ds:schemaRef ds:uri="http://purl.org/dc/terms/"/>
    <ds:schemaRef ds:uri="http://schemas.microsoft.com/sharepoint/v3"/>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0BFDE17-6C54-4BC6-BB37-7D7A29C1B7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dbf8a43-3198-49b1-9d4c-971eb16d40da"/>
    <ds:schemaRef ds:uri="a4969a83-0144-4dd5-9011-a5e8911ef7b6"/>
    <ds:schemaRef ds:uri="05150ac6-be4e-4c77-84fa-5423cad3f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5554</TotalTime>
  <Words>571</Words>
  <Application>Microsoft Office PowerPoint</Application>
  <PresentationFormat>On-screen Show (16:9)</PresentationFormat>
  <Paragraphs>79</Paragraphs>
  <Slides>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Gill Sans MT</vt:lpstr>
      <vt:lpstr>Helvetica</vt:lpstr>
      <vt:lpstr>Open Sans</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South West Commissioning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Rees Vanesther</dc:creator>
  <cp:lastModifiedBy>Suzanne Horobin</cp:lastModifiedBy>
  <cp:revision>98</cp:revision>
  <cp:lastPrinted>2019-09-26T12:39:35Z</cp:lastPrinted>
  <dcterms:created xsi:type="dcterms:W3CDTF">2018-07-09T12:19:01Z</dcterms:created>
  <dcterms:modified xsi:type="dcterms:W3CDTF">2019-12-06T08:00:12Z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0x010100768DCE246FD91446B8BC823021BB4F88</vt:lpwstr>
  </property>
</Properties>
</file>