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4" r:id="rId4"/>
  </p:sldMasterIdLst>
  <p:notesMasterIdLst>
    <p:notesMasterId r:id="rId13"/>
  </p:notesMasterIdLst>
  <p:sldIdLst>
    <p:sldId id="1914" r:id="rId5"/>
    <p:sldId id="1915" r:id="rId6"/>
    <p:sldId id="1916" r:id="rId7"/>
    <p:sldId id="1917" r:id="rId8"/>
    <p:sldId id="1918" r:id="rId9"/>
    <p:sldId id="1919" r:id="rId10"/>
    <p:sldId id="271" r:id="rId11"/>
    <p:sldId id="269" r:id="rId12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ma Nicholl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E9552D"/>
    <a:srgbClr val="245170"/>
    <a:srgbClr val="E6B222"/>
    <a:srgbClr val="36987D"/>
    <a:srgbClr val="4D4D4F"/>
    <a:srgbClr val="0072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AED357-7403-41BB-A820-B1BFAA6C9D85}" v="22" dt="2019-10-02T17:03:56.7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62811" autoAdjust="0"/>
  </p:normalViewPr>
  <p:slideViewPr>
    <p:cSldViewPr>
      <p:cViewPr varScale="1">
        <p:scale>
          <a:sx n="89" d="100"/>
          <a:sy n="89" d="100"/>
        </p:scale>
        <p:origin x="624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87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F06DF-84C1-428F-AA0B-19B7BDE748DD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7AA9E-AC72-418C-B351-07FD2BC97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38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dth.ca/sites/default/files/pdf/htis/2018/RC0980%20TelePsychotherapy%20Final.pdf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background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8829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444649de2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444649de2e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We worked with inclusion thurrock to develop a solution.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We have produced a platform connecting patients via video/audio/ instant message etc and are mainly focussing on IAPT level 3 services but have the capacity to provide so much more.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8285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5b60e2c2c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5b60e2c2cb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Hulsbosch, A., et al.(2016). Videoconferencing in a mental health service in The Netherlands: A randomized controlled trial on patient satisfaction and clinical outcomes for outpatients with severe mental illness. </a:t>
            </a:r>
            <a:r>
              <a:rPr lang="en" i="1">
                <a:solidFill>
                  <a:schemeClr val="dk1"/>
                </a:solidFill>
              </a:rPr>
              <a:t>Journal of Telemedicine and Telecare</a:t>
            </a:r>
            <a:endParaRPr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Carlbring, P., Andersson, G., Cuijpers, P., Riper, H., &amp; Hedman-Lagerlöf, E. (2018). Internet-based vs. face-to-face cognitive behavior therapy for psychiatric and somatic disorders: An updated systematic review and meta-analysis. </a:t>
            </a:r>
            <a:r>
              <a:rPr lang="en" i="1">
                <a:solidFill>
                  <a:schemeClr val="dk1"/>
                </a:solidFill>
              </a:rPr>
              <a:t>Cognitive Behaviour Therapy,</a:t>
            </a:r>
            <a:r>
              <a:rPr lang="en">
                <a:solidFill>
                  <a:schemeClr val="dk1"/>
                </a:solidFill>
              </a:rPr>
              <a:t> 47(1), 1-18. doi:10.1080/16506073.2017.1401115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Pslylyk-Colwell, E.,  Argaez, C. (2018). Telehealth for the assessment and treatment of depression, post-traumatic stress disorder, and anxiety disorder: Clinical Evidence: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https://www.cadth.ca/sites/default/files/pdf/htis/2018/RC0980%20TelePsychotherapy%20Final.pdf</a:t>
            </a:r>
            <a:endParaRPr u="sng">
              <a:solidFill>
                <a:schemeClr val="hlink"/>
              </a:solidFill>
              <a:hlinkClick r:id="rId3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2814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444649de2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444649de2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9780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444649de2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444649de2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Patient</a:t>
            </a:r>
            <a:r>
              <a:rPr lang="en-GB" baseline="0" dirty="0"/>
              <a:t> engagement is key by booking their own appointments we have found they are more likely to turn up.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00964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444649de2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444649de2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7629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b60e2c2c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b60e2c2c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background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8951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DC37A-488B-B748-87F0-E3CC11C5E8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2395D-CD14-CE47-8F4A-EA5261B266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F5860-DB11-0843-82E8-A8C9A5769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2A702-145D-5B43-90E5-FFCDD8D9CC59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4C66F-80C9-AC49-8E8E-409F676EE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DA0FA-FC18-164E-97C4-637B1E416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014A-5C8C-894B-8257-B23D574F9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35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D0E79-D773-9B4C-868B-9AFA95F38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268F9E-7E4B-2341-A53D-F8DDF02261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3F98F-EDEC-2148-9B2B-982B29452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2A702-145D-5B43-90E5-FFCDD8D9CC59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E43F23-03E2-6D45-95BE-DDD692BEF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965C5-0C0B-364B-9D2A-873B64EB3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014A-5C8C-894B-8257-B23D574F9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8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66F0BC-3913-6043-BFF3-F5F9465B5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C66285-7C7F-984B-A525-4413C6C9CC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DD39B-3D11-C246-8484-E9AA8D812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2A702-145D-5B43-90E5-FFCDD8D9CC59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51872-8856-724D-A4A4-87E7D79DC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0AF81-8FE9-3C49-994F-48B9C4F2F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014A-5C8C-894B-8257-B23D574F9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426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27854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58531-5EBA-A14D-9437-B96EE9176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08EBA-C6F7-0C40-BFE8-0919926A8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F6342-B089-E540-A04C-7F2D8B75F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2A702-145D-5B43-90E5-FFCDD8D9CC59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CBD86-A5BE-964C-B62F-0809EA63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CB948-8933-C04D-A8B8-627812B17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014A-5C8C-894B-8257-B23D574F9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07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9911E-700F-5A49-8BD6-923227F7F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EF9502-1291-2648-9393-BF63FF40A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5636D-43C0-B547-961C-222201195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2A702-145D-5B43-90E5-FFCDD8D9CC59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11F3A-78C1-1248-91B5-FF6D2A07B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8B069-C5F1-B74B-A7C7-EA1F0631D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014A-5C8C-894B-8257-B23D574F9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0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5D621-D8FC-E54D-9BE1-99813648F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2644B-886A-284A-9E48-181A2A1CA4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B7F07-015F-2C4E-9F25-1B317EB1A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FE021-126E-624B-9D37-C894B79B6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2A702-145D-5B43-90E5-FFCDD8D9CC59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CC08C5-923B-6F44-8200-15BAA6222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FF8859-B49C-0B42-BE9D-814D2A746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014A-5C8C-894B-8257-B23D574F9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864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15082-339F-1746-A05C-E8133E6FA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96BA52-821A-384F-8E43-708F7B12B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1E5448-74C8-B445-9EE9-EFCA5B543E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520F0C-29E9-8549-B05C-005AC2A67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4E0FD8-8146-A540-9A69-EC3EC0D222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C8C9A1-B0DD-1B47-B17D-DE38226E3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2A702-145D-5B43-90E5-FFCDD8D9CC59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A229F4-8819-FD49-94DC-000B9A33F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AF56F7-309A-5040-B7BE-EEEFB374A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014A-5C8C-894B-8257-B23D574F9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791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BC662-466E-3440-A303-D1D366CC1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D667B1-3B95-664D-810C-80E5EC648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2A702-145D-5B43-90E5-FFCDD8D9CC59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AAE55E-BC1B-3947-A201-FB92D274C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47805D-E20A-6B4A-AAA8-D3CD66CA7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014A-5C8C-894B-8257-B23D574F9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46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A406B3-0C07-1E48-B277-81FD7093B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2A702-145D-5B43-90E5-FFCDD8D9CC59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E84347-B078-C94A-B8CD-FFB54DCA6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3B7682-E509-8945-B185-1B8998068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014A-5C8C-894B-8257-B23D574F9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2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6D9AA-15CB-E54D-8E1F-D6706BC8C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34557-FB93-2246-BAB2-282748D55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6F63C9-C051-D747-A269-AA8E028D3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9EC4EA-DBCB-8D47-BFFA-4E6CB2B90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2A702-145D-5B43-90E5-FFCDD8D9CC59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92389-27BD-C944-ABB5-F906B04D0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06968-3576-674B-A96D-3530CFDC3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014A-5C8C-894B-8257-B23D574F9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39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F423-9AAC-964B-A0F0-2A6075AF2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40549D-36DF-AF47-A5A7-A679CA7700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C5EACD-3A6C-7B46-9C3B-53EA06A63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E6CAE1-E1F1-E542-8AC1-4EAAB0631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2A702-145D-5B43-90E5-FFCDD8D9CC59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A04F50-CDFB-9943-BD48-5129A7693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E47A1-3C7C-E74A-A754-461A172C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C014A-5C8C-894B-8257-B23D574F9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577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1B9450-33C2-3044-818B-94F575D3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9F2E4-ADE0-784E-B439-8CE4B605D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065309-10CC-004D-B8C3-FDC3FF0298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2A702-145D-5B43-90E5-FFCDD8D9CC59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A97E8-B2BB-AF4A-9FE4-42AD6B65A7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CF64E-F70A-8140-A0CE-8BD178C710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C014A-5C8C-894B-8257-B23D574F9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9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x.doi.org/10.5498/wjp.v5.i3.286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https://www.cadth.ca/sites/default/files/pdf/htis/2018/RC0980%20TelePsychotherapy%20Final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package" Target="../embeddings/Microsoft_Word_Document.docx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r-julian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1564675" y="3398025"/>
            <a:ext cx="8055000" cy="612300"/>
          </a:xfrm>
          <a:prstGeom prst="rect">
            <a:avLst/>
          </a:prstGeom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algn="l">
              <a:spcBef>
                <a:spcPts val="1000"/>
              </a:spcBef>
            </a:pPr>
            <a:r>
              <a:rPr lang="en" sz="3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Online Therapy in IAPT Services</a:t>
            </a:r>
            <a:endParaRPr sz="30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spcBef>
                <a:spcPts val="1000"/>
              </a:spcBef>
            </a:pPr>
            <a:r>
              <a:rPr lang="en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Paul Clarke, Director,  Dr Julian Medical Group Ltd. </a:t>
            </a:r>
            <a:endParaRPr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0126" y="1"/>
            <a:ext cx="6620849" cy="34784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2286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220625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r>
              <a:rPr lang="en" sz="2600"/>
              <a:t>What is Dr Julian? </a:t>
            </a:r>
            <a:endParaRPr sz="2600"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896025"/>
            <a:ext cx="8520600" cy="1067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buChar char="-"/>
            </a:pPr>
            <a:r>
              <a:rPr lang="en"/>
              <a:t>Platform and app connecting patients via secure video/ audio or instant message to fully qualified, vetted and online trained therapists.</a:t>
            </a:r>
            <a:endParaRPr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9301" y="1"/>
            <a:ext cx="1424700" cy="748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7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1026" y="1531977"/>
            <a:ext cx="5963450" cy="37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6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711425" y="1531976"/>
            <a:ext cx="5963490" cy="3727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5362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311700" y="81025"/>
            <a:ext cx="69807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r>
              <a:rPr lang="en" sz="2600"/>
              <a:t>Evidence Base for Online Therapy</a:t>
            </a:r>
            <a:endParaRPr sz="2600"/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311700" y="756075"/>
            <a:ext cx="8520600" cy="43083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buNone/>
            </a:pPr>
            <a:r>
              <a:rPr lang="en" sz="1400">
                <a:solidFill>
                  <a:srgbClr val="000000"/>
                </a:solidFill>
              </a:rPr>
              <a:t>Chakrabarti’s meta-analysis of over 200 Randomised Controlled Trials on video online therapy and psychiatry concluded:</a:t>
            </a:r>
            <a:endParaRPr sz="1400">
              <a:solidFill>
                <a:srgbClr val="0000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endParaRPr sz="1400">
              <a:solidFill>
                <a:srgbClr val="000000"/>
              </a:solidFill>
            </a:endParaRPr>
          </a:p>
          <a:p>
            <a:pPr indent="0">
              <a:buNone/>
            </a:pPr>
            <a:r>
              <a:rPr lang="en" sz="1400" i="1">
                <a:solidFill>
                  <a:srgbClr val="000000"/>
                </a:solidFill>
              </a:rPr>
              <a:t>“ Treatment of depression delivered by videoconferencing is equivalent to face-to-face treatment on symptom reduction”</a:t>
            </a:r>
            <a:endParaRPr sz="1400" i="1">
              <a:solidFill>
                <a:srgbClr val="000000"/>
              </a:solidFill>
            </a:endParaRPr>
          </a:p>
          <a:p>
            <a:pPr marL="914378" indent="0">
              <a:buNone/>
            </a:pPr>
            <a:endParaRPr sz="1400" i="1">
              <a:solidFill>
                <a:srgbClr val="000000"/>
              </a:solidFill>
            </a:endParaRPr>
          </a:p>
          <a:p>
            <a:pPr indent="0">
              <a:buNone/>
            </a:pPr>
            <a:r>
              <a:rPr lang="en" sz="1400" i="1">
                <a:solidFill>
                  <a:srgbClr val="000000"/>
                </a:solidFill>
              </a:rPr>
              <a:t>“ Superior to face-to-face treatment on depression outcomes”</a:t>
            </a:r>
            <a:endParaRPr sz="1400" i="1">
              <a:solidFill>
                <a:srgbClr val="000000"/>
              </a:solidFill>
            </a:endParaRPr>
          </a:p>
          <a:p>
            <a:pPr marL="914378" indent="0">
              <a:buNone/>
            </a:pPr>
            <a:endParaRPr sz="1400" i="1">
              <a:solidFill>
                <a:srgbClr val="000000"/>
              </a:solidFill>
            </a:endParaRPr>
          </a:p>
          <a:p>
            <a:pPr indent="0">
              <a:buNone/>
            </a:pPr>
            <a:r>
              <a:rPr lang="en" sz="1400" i="1">
                <a:solidFill>
                  <a:srgbClr val="000000"/>
                </a:solidFill>
              </a:rPr>
              <a:t>“CBT well suited to videoconferencing as are other forms of therapy”</a:t>
            </a:r>
            <a:endParaRPr sz="1400" i="1">
              <a:solidFill>
                <a:srgbClr val="000000"/>
              </a:solidFill>
            </a:endParaRPr>
          </a:p>
          <a:p>
            <a:pPr marL="914378" indent="0">
              <a:buNone/>
            </a:pPr>
            <a:endParaRPr sz="1400" i="1">
              <a:solidFill>
                <a:srgbClr val="000000"/>
              </a:solidFill>
            </a:endParaRPr>
          </a:p>
          <a:p>
            <a:pPr indent="0">
              <a:buNone/>
            </a:pPr>
            <a:r>
              <a:rPr lang="en" sz="1400" i="1">
                <a:solidFill>
                  <a:srgbClr val="000000"/>
                </a:solidFill>
              </a:rPr>
              <a:t>“75-100% of the users reported considerable satisfaction with tele-psychiatric care”</a:t>
            </a:r>
            <a:endParaRPr sz="1400" i="1">
              <a:solidFill>
                <a:srgbClr val="000000"/>
              </a:solidFill>
            </a:endParaRPr>
          </a:p>
          <a:p>
            <a:pPr indent="0">
              <a:buNone/>
            </a:pPr>
            <a:endParaRPr sz="1400">
              <a:solidFill>
                <a:srgbClr val="0000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endParaRPr sz="1200" i="1">
              <a:solidFill>
                <a:srgbClr val="0000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" sz="1400">
                <a:solidFill>
                  <a:srgbClr val="000000"/>
                </a:solidFill>
              </a:rPr>
              <a:t>Chakrabarti, S. (2015). Usefulness of tele psychiatry: A critical evaluation of videoconferencing-based approaches. In:</a:t>
            </a:r>
            <a:r>
              <a:rPr lang="en" sz="1400" i="1">
                <a:solidFill>
                  <a:srgbClr val="000000"/>
                </a:solidFill>
              </a:rPr>
              <a:t> World Journal of Psychiatry. </a:t>
            </a:r>
            <a:r>
              <a:rPr lang="en" sz="1400">
                <a:solidFill>
                  <a:srgbClr val="000000"/>
                </a:solidFill>
                <a:highlight>
                  <a:srgbClr val="FFFFFF"/>
                </a:highlight>
              </a:rPr>
              <a:t>2015 Sep 22; 5(3): 286–304. </a:t>
            </a:r>
            <a:r>
              <a:rPr lang="en" sz="1400" u="sng">
                <a:solidFill>
                  <a:srgbClr val="000000"/>
                </a:solidFill>
                <a:highlight>
                  <a:srgbClr val="FFFFFF"/>
                </a:highlight>
                <a:hlinkClick r:id="rId3"/>
              </a:rPr>
              <a:t>10.5498/wjp.v5.i3.286</a:t>
            </a:r>
            <a:r>
              <a:rPr lang="en" sz="1400">
                <a:solidFill>
                  <a:srgbClr val="000000"/>
                </a:solidFill>
              </a:rPr>
              <a:t>. [Last accessed 07/06/2019].</a:t>
            </a:r>
            <a:endParaRPr sz="1400">
              <a:solidFill>
                <a:srgbClr val="000000"/>
              </a:solidFill>
            </a:endParaRPr>
          </a:p>
          <a:p>
            <a:pPr marL="28574" indent="0">
              <a:buClr>
                <a:schemeClr val="dk1"/>
              </a:buClr>
              <a:buSzPts val="1100"/>
              <a:buNone/>
            </a:pPr>
            <a:endParaRPr sz="1400">
              <a:solidFill>
                <a:srgbClr val="0000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endParaRPr sz="1200">
              <a:uFill>
                <a:noFill/>
              </a:uFill>
              <a:hlinkClick r:id="rId4"/>
            </a:endParaRPr>
          </a:p>
          <a:p>
            <a:pPr marL="0" indent="0"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</a:endParaRPr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19301" y="1"/>
            <a:ext cx="1424700" cy="748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4182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58875" y="87900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r>
              <a:rPr lang="en" sz="2600"/>
              <a:t>How Does it Work/ Process</a:t>
            </a:r>
            <a:endParaRPr sz="2600"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9301" y="1"/>
            <a:ext cx="1424700" cy="748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/>
        </p:nvSpPr>
        <p:spPr>
          <a:xfrm>
            <a:off x="418725" y="1114123"/>
            <a:ext cx="1914600" cy="1011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685800"/>
            <a:r>
              <a:rPr lang="en" sz="1500" dirty="0">
                <a:solidFill>
                  <a:prstClr val="black"/>
                </a:solidFill>
                <a:latin typeface="Calibri" panose="020F0502020204030204"/>
              </a:rPr>
              <a:t>Referral through IAPTUS</a:t>
            </a:r>
            <a:endParaRPr sz="150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>
              <a:buClr>
                <a:prstClr val="black"/>
              </a:buClr>
              <a:buSzPts val="1100"/>
            </a:pPr>
            <a:r>
              <a:rPr lang="en" sz="1500" dirty="0">
                <a:solidFill>
                  <a:prstClr val="black"/>
                </a:solidFill>
                <a:latin typeface="Calibri" panose="020F0502020204030204"/>
              </a:rPr>
              <a:t>PRISM from IAPT service</a:t>
            </a:r>
            <a:endParaRPr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Google Shape;109;p20"/>
          <p:cNvSpPr txBox="1"/>
          <p:nvPr/>
        </p:nvSpPr>
        <p:spPr>
          <a:xfrm>
            <a:off x="3310575" y="1016699"/>
            <a:ext cx="1711800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685800"/>
            <a:r>
              <a:rPr lang="en" sz="1500" dirty="0">
                <a:solidFill>
                  <a:prstClr val="black"/>
                </a:solidFill>
                <a:latin typeface="Calibri" panose="020F0502020204030204"/>
              </a:rPr>
              <a:t>Dr Julian receives referral patient data populated in Dr Julian</a:t>
            </a:r>
            <a:endParaRPr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Google Shape;110;p20"/>
          <p:cNvSpPr txBox="1"/>
          <p:nvPr/>
        </p:nvSpPr>
        <p:spPr>
          <a:xfrm>
            <a:off x="6199275" y="1078875"/>
            <a:ext cx="2038500" cy="9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685800"/>
            <a:r>
              <a:rPr lang="en" sz="1500" dirty="0">
                <a:solidFill>
                  <a:prstClr val="black"/>
                </a:solidFill>
                <a:latin typeface="Calibri" panose="020F0502020204030204"/>
              </a:rPr>
              <a:t>Patient receives email with information on service, how to login and have appointments</a:t>
            </a:r>
            <a:endParaRPr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Google Shape;111;p20"/>
          <p:cNvSpPr txBox="1"/>
          <p:nvPr/>
        </p:nvSpPr>
        <p:spPr>
          <a:xfrm>
            <a:off x="6162825" y="2816575"/>
            <a:ext cx="2077800" cy="14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685800"/>
            <a:r>
              <a:rPr lang="en" sz="1500" dirty="0">
                <a:solidFill>
                  <a:prstClr val="black"/>
                </a:solidFill>
                <a:latin typeface="Calibri" panose="020F0502020204030204"/>
              </a:rPr>
              <a:t>Patient chooses therapist for them using filters and books through calendar booking system</a:t>
            </a:r>
            <a:endParaRPr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Google Shape;112;p20"/>
          <p:cNvSpPr txBox="1"/>
          <p:nvPr/>
        </p:nvSpPr>
        <p:spPr>
          <a:xfrm>
            <a:off x="3310575" y="2886075"/>
            <a:ext cx="1809300" cy="3124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685800"/>
            <a:r>
              <a:rPr lang="en" sz="1500" dirty="0">
                <a:solidFill>
                  <a:prstClr val="black"/>
                </a:solidFill>
                <a:latin typeface="Calibri" panose="020F0502020204030204"/>
              </a:rPr>
              <a:t>Patient completes assessments prior to appointment then has appointment on system</a:t>
            </a:r>
            <a:endParaRPr sz="150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endParaRPr sz="150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r>
              <a:rPr lang="en" sz="1500" dirty="0">
                <a:solidFill>
                  <a:prstClr val="black"/>
                </a:solidFill>
                <a:latin typeface="Calibri" panose="020F0502020204030204"/>
              </a:rPr>
              <a:t>Patient can rebook with same therapist</a:t>
            </a:r>
            <a:endParaRPr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3" name="Google Shape;113;p20"/>
          <p:cNvSpPr txBox="1"/>
          <p:nvPr/>
        </p:nvSpPr>
        <p:spPr>
          <a:xfrm>
            <a:off x="418725" y="2555851"/>
            <a:ext cx="1659000" cy="2787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685800"/>
            <a:r>
              <a:rPr lang="en" sz="1500" dirty="0">
                <a:solidFill>
                  <a:prstClr val="black"/>
                </a:solidFill>
                <a:latin typeface="Calibri" panose="020F0502020204030204"/>
              </a:rPr>
              <a:t>Notes filled out by therapist once clinical contact complete data captured by IAPTUS and inputed into IAPTUS</a:t>
            </a:r>
            <a:endParaRPr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14" name="Google Shape;114;p20"/>
          <p:cNvCxnSpPr>
            <a:cxnSpLocks/>
          </p:cNvCxnSpPr>
          <p:nvPr/>
        </p:nvCxnSpPr>
        <p:spPr>
          <a:xfrm>
            <a:off x="2333325" y="1534200"/>
            <a:ext cx="641400" cy="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5" name="Google Shape;115;p20"/>
          <p:cNvCxnSpPr/>
          <p:nvPr/>
        </p:nvCxnSpPr>
        <p:spPr>
          <a:xfrm>
            <a:off x="5278275" y="1608225"/>
            <a:ext cx="766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6" name="Google Shape;116;p20"/>
          <p:cNvCxnSpPr/>
          <p:nvPr/>
        </p:nvCxnSpPr>
        <p:spPr>
          <a:xfrm>
            <a:off x="6973275" y="2177075"/>
            <a:ext cx="15900" cy="57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7" name="Google Shape;117;p20"/>
          <p:cNvCxnSpPr/>
          <p:nvPr/>
        </p:nvCxnSpPr>
        <p:spPr>
          <a:xfrm rot="10800000">
            <a:off x="5206675" y="3551200"/>
            <a:ext cx="779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8" name="Google Shape;118;p20"/>
          <p:cNvCxnSpPr/>
          <p:nvPr/>
        </p:nvCxnSpPr>
        <p:spPr>
          <a:xfrm rot="10800000">
            <a:off x="2154275" y="3543525"/>
            <a:ext cx="763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421187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type="title"/>
          </p:nvPr>
        </p:nvSpPr>
        <p:spPr>
          <a:xfrm>
            <a:off x="311700" y="254525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r>
              <a:rPr lang="en-GB" sz="3000" dirty="0"/>
              <a:t>Small Scale Evaluation with Inclusion Thurrock</a:t>
            </a:r>
            <a:endParaRPr sz="3000" dirty="0"/>
          </a:p>
        </p:txBody>
      </p:sp>
      <p:pic>
        <p:nvPicPr>
          <p:cNvPr id="147" name="Google Shape;14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9301" y="1"/>
            <a:ext cx="1424700" cy="74850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98835" y="1551385"/>
          <a:ext cx="8945165" cy="2644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Document" r:id="rId5" imgW="5892800" imgH="1714500" progId="Word.Document.12">
                  <p:embed/>
                </p:oleObj>
              </mc:Choice>
              <mc:Fallback>
                <p:oleObj name="Document" r:id="rId5" imgW="5892800" imgH="1714500" progId="Word.Document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8835" y="1551385"/>
                        <a:ext cx="8945165" cy="26443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279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9F043-E0DA-1B49-888E-69B61B587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581026"/>
            <a:ext cx="6858000" cy="619124"/>
          </a:xfrm>
        </p:spPr>
        <p:txBody>
          <a:bodyPr>
            <a:noAutofit/>
          </a:bodyPr>
          <a:lstStyle/>
          <a:p>
            <a:r>
              <a:rPr lang="en-US" sz="3300" dirty="0"/>
              <a:t>Now Working With</a:t>
            </a:r>
            <a:br>
              <a:rPr lang="en-US" sz="3300" dirty="0"/>
            </a:br>
            <a:endParaRPr lang="en-US" sz="33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B25DE0-73CE-714B-B1F9-C2F374C8EF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781175"/>
            <a:ext cx="6858000" cy="2162175"/>
          </a:xfrm>
        </p:spPr>
        <p:txBody>
          <a:bodyPr>
            <a:normAutofit fontScale="77500" lnSpcReduction="20000"/>
          </a:bodyPr>
          <a:lstStyle/>
          <a:p>
            <a:r>
              <a:rPr lang="en-US" sz="2400" dirty="0"/>
              <a:t>Midlands Partnership NHS Foundation Trust - Inclusion </a:t>
            </a:r>
            <a:r>
              <a:rPr lang="en-US" sz="2400" dirty="0" err="1"/>
              <a:t>Thurrock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Lancashire Care NHS Foundation Trust – </a:t>
            </a:r>
            <a:r>
              <a:rPr lang="en-US" sz="2400" dirty="0" err="1"/>
              <a:t>Mindsmatter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Oxleas</a:t>
            </a:r>
            <a:r>
              <a:rPr lang="en-US" sz="2400" dirty="0"/>
              <a:t> NHS Foundation Trust</a:t>
            </a:r>
          </a:p>
          <a:p>
            <a:endParaRPr lang="en-US" sz="2400" dirty="0"/>
          </a:p>
          <a:p>
            <a:r>
              <a:rPr lang="en-US" sz="2400" dirty="0"/>
              <a:t>Central and NW London NHS Foundation Trust (Milton Keynes)</a:t>
            </a:r>
          </a:p>
          <a:p>
            <a:endParaRPr lang="en-US" dirty="0"/>
          </a:p>
        </p:txBody>
      </p:sp>
      <p:pic>
        <p:nvPicPr>
          <p:cNvPr id="4" name="Google Shape;147;p23">
            <a:extLst>
              <a:ext uri="{FF2B5EF4-FFF2-40B4-BE49-F238E27FC236}">
                <a16:creationId xmlns:a16="http://schemas.microsoft.com/office/drawing/2014/main" id="{BD5C710C-519F-D044-956D-2E854CA9547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719301" y="1"/>
            <a:ext cx="1424700" cy="748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1300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type="title"/>
          </p:nvPr>
        </p:nvSpPr>
        <p:spPr>
          <a:xfrm>
            <a:off x="311700" y="254525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r>
              <a:rPr lang="en" dirty="0"/>
              <a:t>What our patients say </a:t>
            </a:r>
            <a:endParaRPr dirty="0"/>
          </a:p>
        </p:txBody>
      </p:sp>
      <p:sp>
        <p:nvSpPr>
          <p:cNvPr id="146" name="Google Shape;146;p23"/>
          <p:cNvSpPr txBox="1">
            <a:spLocks noGrp="1"/>
          </p:cNvSpPr>
          <p:nvPr>
            <p:ph type="body" idx="1"/>
          </p:nvPr>
        </p:nvSpPr>
        <p:spPr>
          <a:xfrm>
            <a:off x="382900" y="1492750"/>
            <a:ext cx="8520600" cy="34164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" i="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"This was my first time to try a session with a therapist online, and although I wasn't sure how it would feel, I wanted to try it because the idea of speaking to someone from home without having to track to London was just soooo appealing! And I can honestly say, it was so good. I had my cup of tea in my favourite mug with my slippers on, I cried and my mascara ran and nobody was there to see me except the kind therapist! I didn't have to get in the car or on the tube afterwards with red eyes, I just lay down on my bed and tried to take it all in.”  Justine 37</a:t>
            </a:r>
            <a:endParaRPr i="1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indent="0">
              <a:spcAft>
                <a:spcPts val="1600"/>
              </a:spcAft>
              <a:buNone/>
            </a:pPr>
            <a:endParaRPr dirty="0">
              <a:solidFill>
                <a:srgbClr val="000000"/>
              </a:solidFill>
            </a:endParaRPr>
          </a:p>
        </p:txBody>
      </p:sp>
      <p:pic>
        <p:nvPicPr>
          <p:cNvPr id="147" name="Google Shape;14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9301" y="1"/>
            <a:ext cx="1424700" cy="7485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0DE5865-4A36-4049-B0CD-1DC85ABDAABA}"/>
              </a:ext>
            </a:extLst>
          </p:cNvPr>
          <p:cNvSpPr txBox="1"/>
          <p:nvPr/>
        </p:nvSpPr>
        <p:spPr>
          <a:xfrm>
            <a:off x="-161925" y="64770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endParaRPr lang="en-US" sz="135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73911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4895045" cy="2571751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6"/>
          <p:cNvSpPr txBox="1"/>
          <p:nvPr/>
        </p:nvSpPr>
        <p:spPr>
          <a:xfrm>
            <a:off x="2196350" y="2958350"/>
            <a:ext cx="5166000" cy="16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685800">
              <a:buClr>
                <a:prstClr val="black"/>
              </a:buClr>
              <a:buSzPts val="1100"/>
            </a:pPr>
            <a:r>
              <a:rPr lang="en" b="1">
                <a:solidFill>
                  <a:prstClr val="black"/>
                </a:solidFill>
                <a:latin typeface="Calibri" panose="020F0502020204030204"/>
              </a:rPr>
              <a:t>Dr Julian Nesbitt</a:t>
            </a:r>
            <a:endParaRPr b="1">
              <a:solidFill>
                <a:prstClr val="black"/>
              </a:solidFill>
              <a:latin typeface="Calibri" panose="020F0502020204030204"/>
            </a:endParaRPr>
          </a:p>
          <a:p>
            <a:pPr defTabSz="685800">
              <a:buClr>
                <a:prstClr val="black"/>
              </a:buClr>
              <a:buSzPts val="1100"/>
            </a:pPr>
            <a:r>
              <a:rPr lang="en" b="1">
                <a:solidFill>
                  <a:prstClr val="black"/>
                </a:solidFill>
                <a:latin typeface="Calibri" panose="020F0502020204030204"/>
              </a:rPr>
              <a:t>Chief Executive &amp; Founder</a:t>
            </a:r>
            <a:endParaRPr b="1">
              <a:solidFill>
                <a:prstClr val="black"/>
              </a:solidFill>
              <a:latin typeface="Calibri" panose="020F0502020204030204"/>
            </a:endParaRPr>
          </a:p>
          <a:p>
            <a:pPr defTabSz="685800">
              <a:buClr>
                <a:prstClr val="black"/>
              </a:buClr>
              <a:buSzPts val="1100"/>
            </a:pPr>
            <a:r>
              <a:rPr lang="en" b="1">
                <a:solidFill>
                  <a:prstClr val="black"/>
                </a:solidFill>
                <a:latin typeface="Calibri" panose="020F0502020204030204"/>
              </a:rPr>
              <a:t>julian@dr-julian.com</a:t>
            </a:r>
            <a:endParaRPr b="1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r>
              <a:rPr lang="en">
                <a:solidFill>
                  <a:prstClr val="black"/>
                </a:solidFill>
                <a:latin typeface="Calibri" panose="020F0502020204030204"/>
              </a:rPr>
              <a:t>+44 7824 903 433</a:t>
            </a:r>
            <a:endParaRPr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r>
              <a:rPr lang="en" u="sng">
                <a:solidFill>
                  <a:srgbClr val="0563C1"/>
                </a:solidFill>
                <a:latin typeface="Calibri" panose="020F0502020204030204"/>
                <a:hlinkClick r:id="rId4"/>
              </a:rPr>
              <a:t>https://dr-julian.com/</a:t>
            </a:r>
            <a:endParaRPr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55732244"/>
      </p:ext>
    </p:extLst>
  </p:cSld>
  <p:clrMapOvr>
    <a:masterClrMapping/>
  </p:clrMapOvr>
</p:sld>
</file>

<file path=ppt/theme/theme1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8DCE246FD91446B8BC823021BB4F88" ma:contentTypeVersion="19" ma:contentTypeDescription="Create a new document." ma:contentTypeScope="" ma:versionID="44a01f67a4ab19255ab1cdd2a66dfbe6">
  <xsd:schema xmlns:xsd="http://www.w3.org/2001/XMLSchema" xmlns:xs="http://www.w3.org/2001/XMLSchema" xmlns:p="http://schemas.microsoft.com/office/2006/metadata/properties" xmlns:ns1="http://schemas.microsoft.com/sharepoint/v3" xmlns:ns2="2dbf8a43-3198-49b1-9d4c-971eb16d40da" xmlns:ns4="a4969a83-0144-4dd5-9011-a5e8911ef7b6" xmlns:ns5="05150ac6-be4e-4c77-84fa-5423cad3f6a9" targetNamespace="http://schemas.microsoft.com/office/2006/metadata/properties" ma:root="true" ma:fieldsID="21c8457baa2610e5f5752a2cf7b8aa51" ns1:_="" ns2:_="" ns4:_="" ns5:_="">
    <xsd:import namespace="http://schemas.microsoft.com/sharepoint/v3"/>
    <xsd:import namespace="2dbf8a43-3198-49b1-9d4c-971eb16d40da"/>
    <xsd:import namespace="a4969a83-0144-4dd5-9011-a5e8911ef7b6"/>
    <xsd:import namespace="05150ac6-be4e-4c77-84fa-5423cad3f6a9"/>
    <xsd:element name="properties">
      <xsd:complexType>
        <xsd:sequence>
          <xsd:element name="documentManagement">
            <xsd:complexType>
              <xsd:all>
                <xsd:element ref="ns2:Work_x0020_Programme" minOccurs="0"/>
                <xsd:element ref="ns2:Work_x0020_Programme_x0020_Sub_x0020_cat" minOccurs="0"/>
                <xsd:element ref="ns2:Document_x0020_Category" minOccurs="0"/>
                <xsd:element ref="ns2:Document_x0020_Status" minOccurs="0"/>
                <xsd:element ref="ns4:SharedWithUsers" minOccurs="0"/>
                <xsd:element ref="ns4:SharedWithDetails" minOccurs="0"/>
                <xsd:element ref="ns4:LastSharedByUser" minOccurs="0"/>
                <xsd:element ref="ns4:LastSharedByTime" minOccurs="0"/>
                <xsd:element ref="ns5:MediaServiceMetadata" minOccurs="0"/>
                <xsd:element ref="ns5:MediaServiceFastMetadata" minOccurs="0"/>
                <xsd:element ref="ns5:MediaServiceDateTaken" minOccurs="0"/>
                <xsd:element ref="ns5:MediaServiceAutoTags" minOccurs="0"/>
                <xsd:element ref="ns5:MediaServiceLocation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bf8a43-3198-49b1-9d4c-971eb16d40da" elementFormDefault="qualified">
    <xsd:import namespace="http://schemas.microsoft.com/office/2006/documentManagement/types"/>
    <xsd:import namespace="http://schemas.microsoft.com/office/infopath/2007/PartnerControls"/>
    <xsd:element name="Work_x0020_Programme" ma:index="8" nillable="true" ma:displayName="Work Programme" ma:format="Dropdown" ma:internalName="Work_x0020_Programme">
      <xsd:simpleType>
        <xsd:restriction base="dms:Choice">
          <xsd:enumeration value="Leadership and infrastructure"/>
          <xsd:enumeration value="Healthcare improvement"/>
          <xsd:enumeration value="Transformation"/>
          <xsd:enumeration value="Economic growth"/>
          <xsd:enumeration value="Corporate"/>
          <xsd:enumeration value="N/A"/>
        </xsd:restriction>
      </xsd:simpleType>
    </xsd:element>
    <xsd:element name="Work_x0020_Programme_x0020_Sub_x0020_cat" ma:index="9" nillable="true" ma:displayName="Sub Work Programme" ma:format="Dropdown" ma:internalName="Work_x0020_Programme_x0020_Sub_x0020_cat">
      <xsd:simpleType>
        <xsd:union memberTypes="dms:Text">
          <xsd:simpleType>
            <xsd:restriction base="dms:Choice">
              <xsd:enumeration value="Comms"/>
              <xsd:enumeration value="Finance"/>
              <xsd:enumeration value="HR"/>
            </xsd:restriction>
          </xsd:simpleType>
        </xsd:union>
      </xsd:simpleType>
    </xsd:element>
    <xsd:element name="Document_x0020_Category" ma:index="10" nillable="true" ma:displayName="Document Category" ma:description="Types of documents available in the organisation" ma:format="Dropdown" ma:internalName="Document_x0020_Category">
      <xsd:simpleType>
        <xsd:restriction base="dms:Choice">
          <xsd:enumeration value="Report"/>
          <xsd:enumeration value="Protocol"/>
          <xsd:enumeration value="Plan"/>
          <xsd:enumeration value="Strategy"/>
          <xsd:enumeration value="Minutes"/>
          <xsd:enumeration value="Contract"/>
          <xsd:enumeration value="Budget"/>
          <xsd:enumeration value="Project"/>
        </xsd:restriction>
      </xsd:simpleType>
    </xsd:element>
    <xsd:element name="Document_x0020_Status" ma:index="11" nillable="true" ma:displayName="Document Status" ma:default="Pre-draft" ma:format="Dropdown" ma:internalName="Document_x0020_Status">
      <xsd:simpleType>
        <xsd:restriction base="dms:Choice">
          <xsd:enumeration value="Pre-draft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  <xsd:enumeration value="Archiv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969a83-0144-4dd5-9011-a5e8911ef7b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5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6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150ac6-be4e-4c77-84fa-5423cad3f6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7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9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0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21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2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2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ocument_x0020_Category xmlns="2dbf8a43-3198-49b1-9d4c-971eb16d40da" xsi:nil="true"/>
    <Document_x0020_Status xmlns="2dbf8a43-3198-49b1-9d4c-971eb16d40da">Pre-draft</Document_x0020_Status>
    <_ip_UnifiedCompliancePolicyProperties xmlns="http://schemas.microsoft.com/sharepoint/v3" xsi:nil="true"/>
    <Work_x0020_Programme xmlns="2dbf8a43-3198-49b1-9d4c-971eb16d40da" xsi:nil="true"/>
    <Work_x0020_Programme_x0020_Sub_x0020_cat xmlns="2dbf8a43-3198-49b1-9d4c-971eb16d40d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BFDE17-6C54-4BC6-BB37-7D7A29C1B7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dbf8a43-3198-49b1-9d4c-971eb16d40da"/>
    <ds:schemaRef ds:uri="a4969a83-0144-4dd5-9011-a5e8911ef7b6"/>
    <ds:schemaRef ds:uri="05150ac6-be4e-4c77-84fa-5423cad3f6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76AE7C-08A1-4E64-9F97-6957F89AB61E}">
  <ds:schemaRefs>
    <ds:schemaRef ds:uri="a4969a83-0144-4dd5-9011-a5e8911ef7b6"/>
    <ds:schemaRef ds:uri="http://purl.org/dc/terms/"/>
    <ds:schemaRef ds:uri="http://schemas.microsoft.com/office/2006/documentManagement/types"/>
    <ds:schemaRef ds:uri="2dbf8a43-3198-49b1-9d4c-971eb16d40da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05150ac6-be4e-4c77-84fa-5423cad3f6a9"/>
    <ds:schemaRef ds:uri="http://schemas.microsoft.com/sharepoint/v3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2271CB7-4166-4133-90AD-D7C1CF3860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5554</TotalTime>
  <Words>623</Words>
  <Application>Microsoft Office PowerPoint</Application>
  <PresentationFormat>On-screen Show (16:9)</PresentationFormat>
  <Paragraphs>56</Paragraphs>
  <Slides>8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Roboto</vt:lpstr>
      <vt:lpstr>8_Office Theme</vt:lpstr>
      <vt:lpstr>Document</vt:lpstr>
      <vt:lpstr>PowerPoint Presentation</vt:lpstr>
      <vt:lpstr>What is Dr Julian? </vt:lpstr>
      <vt:lpstr>Evidence Base for Online Therapy</vt:lpstr>
      <vt:lpstr>How Does it Work/ Process</vt:lpstr>
      <vt:lpstr>Small Scale Evaluation with Inclusion Thurrock</vt:lpstr>
      <vt:lpstr>Now Working With </vt:lpstr>
      <vt:lpstr>What our patients say </vt:lpstr>
      <vt:lpstr>PowerPoint Presentation</vt:lpstr>
    </vt:vector>
  </TitlesOfParts>
  <Company>NHS South West Commissioning Support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Rees Vanesther</dc:creator>
  <cp:lastModifiedBy>Suzanne Horobin</cp:lastModifiedBy>
  <cp:revision>99</cp:revision>
  <cp:lastPrinted>2019-09-26T12:39:35Z</cp:lastPrinted>
  <dcterms:created xsi:type="dcterms:W3CDTF">2018-07-09T12:19:01Z</dcterms:created>
  <dcterms:modified xsi:type="dcterms:W3CDTF">2019-12-06T08:38:08Z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0x010100768DCE246FD91446B8BC823021BB4F88</vt:lpwstr>
  </property>
</Properties>
</file>