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4"/>
    <p:sldMasterId id="2147483854" r:id="rId5"/>
    <p:sldMasterId id="2147483866" r:id="rId6"/>
    <p:sldMasterId id="2147483871" r:id="rId7"/>
    <p:sldMasterId id="2147483883" r:id="rId8"/>
    <p:sldMasterId id="2147483895" r:id="rId9"/>
    <p:sldMasterId id="2147483908" r:id="rId10"/>
    <p:sldMasterId id="2147483910" r:id="rId11"/>
  </p:sldMasterIdLst>
  <p:notesMasterIdLst>
    <p:notesMasterId r:id="rId22"/>
  </p:notesMasterIdLst>
  <p:sldIdLst>
    <p:sldId id="1876" r:id="rId12"/>
    <p:sldId id="1877" r:id="rId13"/>
    <p:sldId id="1878" r:id="rId14"/>
    <p:sldId id="1879" r:id="rId15"/>
    <p:sldId id="1880" r:id="rId16"/>
    <p:sldId id="262" r:id="rId17"/>
    <p:sldId id="263" r:id="rId18"/>
    <p:sldId id="264" r:id="rId19"/>
    <p:sldId id="265" r:id="rId20"/>
    <p:sldId id="266" r:id="rId21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icho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9552D"/>
    <a:srgbClr val="245170"/>
    <a:srgbClr val="E6B222"/>
    <a:srgbClr val="36987D"/>
    <a:srgbClr val="4D4D4F"/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ED357-7403-41BB-A820-B1BFAA6C9D85}" v="22" dt="2019-10-02T17:03:56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2811" autoAdjust="0"/>
  </p:normalViewPr>
  <p:slideViewPr>
    <p:cSldViewPr>
      <p:cViewPr varScale="1">
        <p:scale>
          <a:sx n="89" d="100"/>
          <a:sy n="89" d="100"/>
        </p:scale>
        <p:origin x="62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F06DF-84C1-428F-AA0B-19B7BDE748DD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AA9E-AC72-418C-B351-07FD2BC97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teracytrust.org.uk/assets/0002/7394/National_Literacy_Trust_Hubs_health_and_literacy_paper_FINAL_updated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48104bd15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g48104bd15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3557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48104bd153_0_1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33CCCC"/>
              </a:buClr>
              <a:buFont typeface="Noto Sans Symbols"/>
              <a:buNone/>
            </a:pPr>
            <a:r>
              <a:rPr lang="en-GB" sz="1000" b="1" i="1" u="none" strike="noStrike" cap="none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VIDEO NEXT</a:t>
            </a:r>
            <a:endParaRPr sz="1000" b="1" i="1" u="none" strike="noStrike" cap="none" dirty="0">
              <a:solidFill>
                <a:srgbClr val="2440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g48104bd153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6090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48104bd153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48104bd153_0_5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Literacy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Print Disabilities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Dyslexia – 10% of the population  Specific Learning Dificulties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Mild Visual Impairment – ¼ million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English as a Second Language/Foreign Nationals – Over 500k, 1 in 9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 Literacy – 17% of the population,  1 in 6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average 10% of the working population have dyslexia and depending on your industry this increases in sectors such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 light services (police, fire, nursing, social care), creative arts, agriculture, NFU estimate 25% of farmers, and in areas such as architecture and engineering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rises to an estimated 40%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England 14.9% of adults aged 16-65 lack functional literacy skills. This equates to 5.1 million people.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challenge is intergenerational and closely linked to poverty. Up to 40% of the adult population in the UK’s most deprived wards lack the literacy skills expected of an 11-year-old.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report by the National Literacy Trust  </a:t>
            </a:r>
            <a:r>
              <a:rPr lang="en-GB" sz="12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"Understanding the role of literacy in public health"</a:t>
            </a: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shows that these people with low literacy are "up to 18 times more likely to take their prescriptions incorrectly, are significantly less likely to understand the symptoms of a medical condition such as diabetes or asthma and are more likely to rate their health as 'very poor' than people with better literacy skills."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Whereas people with good literacy skills "are more likely to have higher self-esteem, better health, better jobs and higher wages than those with poor literacy skills. They are more able to take advantage of the opportunities that life may offer them,“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Illiterate people earn 30%-42% less than their literate counterparts and do not have the literacy skills required to undertake further vocational education or training to improve their earning capacity (World Literacy Foundation)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cost of illiteracy in Ireland is around 3.2Billion per year to the Irish Economy, (WLF)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5"/>
              <a:buFont typeface="Calibri"/>
              <a:buNone/>
            </a:pPr>
            <a:endParaRPr sz="9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8" name="Google Shape;418;g48104bd153_0_567:notes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6730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48104bd153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48104bd153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Prison stats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00010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48104bd153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g48104bd153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Neurodivrse talent brings a number of strengths to your organisation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3238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48104bd153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g48104bd153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788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48104bd153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48104bd153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That is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15490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48104bd153_0_142:notes"/>
          <p:cNvSpPr txBox="1">
            <a:spLocks noGrp="1"/>
          </p:cNvSpPr>
          <p:nvPr>
            <p:ph type="body" idx="1"/>
          </p:nvPr>
        </p:nvSpPr>
        <p:spPr>
          <a:xfrm>
            <a:off x="685801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91300" rIns="91300" bIns="91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With this in mind we have developed a solutions called RW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g48104bd153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5771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48104bd153_0_148:notes"/>
          <p:cNvSpPr txBox="1">
            <a:spLocks noGrp="1"/>
          </p:cNvSpPr>
          <p:nvPr>
            <p:ph type="body" idx="1"/>
          </p:nvPr>
        </p:nvSpPr>
        <p:spPr>
          <a:xfrm>
            <a:off x="685801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91300" rIns="91300" bIns="91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licence lets customers use read&amp;write on multiple devices - use it on a PC at work, the laptop at home and on iPad or Android tablets on the move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g48104bd153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2000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48104bd153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501" name="Google Shape;501;g48104bd153_0_1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666666"/>
                </a:solidFill>
                <a:latin typeface="Varela Round"/>
                <a:ea typeface="Varela Round"/>
                <a:cs typeface="Varela Round"/>
                <a:sym typeface="Varela Round"/>
              </a:rPr>
              <a:t>Helping everyone to work smarter... </a:t>
            </a:r>
            <a:endParaRPr sz="1200" b="1">
              <a:solidFill>
                <a:srgbClr val="66666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66666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666666"/>
                </a:solidFill>
                <a:latin typeface="Varela Round"/>
                <a:ea typeface="Varela Round"/>
                <a:cs typeface="Varela Round"/>
                <a:sym typeface="Varela Round"/>
              </a:rPr>
              <a:t>… with everyday tasks like composing emails, writing reports or undertaking research </a:t>
            </a:r>
            <a:endParaRPr sz="1200" b="1">
              <a:solidFill>
                <a:srgbClr val="66666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66666"/>
              </a:solidFill>
            </a:endParaRPr>
          </a:p>
        </p:txBody>
      </p:sp>
      <p:sp>
        <p:nvSpPr>
          <p:cNvPr id="502" name="Google Shape;502;g48104bd153_0_1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628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6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6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0" name="Google Shape;280;p6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19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8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7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5" name="Google Shape;315;p7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9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912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808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340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119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097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438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774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294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07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 type="secHead">
  <p:cSld name="Section title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7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7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705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878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975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583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9739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94"/>
          <p:cNvSpPr txBox="1">
            <a:spLocks noGrp="1"/>
          </p:cNvSpPr>
          <p:nvPr>
            <p:ph type="ctrTitle"/>
          </p:nvPr>
        </p:nvSpPr>
        <p:spPr>
          <a:xfrm>
            <a:off x="311707" y="74457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94"/>
          <p:cNvSpPr txBox="1">
            <a:spLocks noGrp="1"/>
          </p:cNvSpPr>
          <p:nvPr>
            <p:ph type="subTitle" idx="1"/>
          </p:nvPr>
        </p:nvSpPr>
        <p:spPr>
          <a:xfrm>
            <a:off x="311700" y="283412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892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783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675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566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457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348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24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132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8" name="Google Shape;368;p94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567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7334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7935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906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460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53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7" name="Google Shape;287;p7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3106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815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8195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8099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6194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706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6" name="Google Shape;11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22859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055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3517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marR="0" lvl="0" indent="-36194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378" marR="0" lvl="1" indent="-3428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566" marR="0" lvl="2" indent="-32384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754" marR="0" lvl="3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5943" marR="0" lvl="4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132" marR="0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320" marR="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509" marR="0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697" marR="0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1432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7470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4405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3711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3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7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0" name="Google Shape;290;p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1" name="Google Shape;291;p7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2" name="Google Shape;292;p7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8037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4498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3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Google Shape;159;p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6832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161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3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3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4590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L="457189" marR="0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3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6606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3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3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006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5355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7671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42"/>
          <p:cNvSpPr txBox="1">
            <a:spLocks noGrp="1"/>
          </p:cNvSpPr>
          <p:nvPr>
            <p:ph type="subTitle" idx="1"/>
          </p:nvPr>
        </p:nvSpPr>
        <p:spPr>
          <a:xfrm>
            <a:off x="311700" y="283412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42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495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43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46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p7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4908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44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6239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6" name="Google Shape;196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7" name="Google Shape;197;p4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45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2193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1" name="Google Shape;201;p46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34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4" name="Google Shape;204;p4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47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3354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48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6336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9"/>
          <p:cNvSpPr/>
          <p:nvPr/>
        </p:nvSpPr>
        <p:spPr>
          <a:xfrm>
            <a:off x="4572000" y="-124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4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2" name="Google Shape;212;p49"/>
          <p:cNvSpPr txBox="1">
            <a:spLocks noGrp="1"/>
          </p:cNvSpPr>
          <p:nvPr>
            <p:ph type="subTitle" idx="1"/>
          </p:nvPr>
        </p:nvSpPr>
        <p:spPr>
          <a:xfrm>
            <a:off x="265500" y="2803074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3" name="Google Shape;213;p4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49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8745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/>
          <a:lstStyle>
            <a:lvl1pPr marL="457189" marR="0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50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4631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5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189" marR="0" lvl="0" indent="-22859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1" name="Google Shape;221;p51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829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2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7792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16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7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9" name="Google Shape;299;p7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243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54"/>
          <p:cNvSpPr txBox="1">
            <a:spLocks noGrp="1"/>
          </p:cNvSpPr>
          <p:nvPr>
            <p:ph type="subTitle" idx="1"/>
          </p:nvPr>
        </p:nvSpPr>
        <p:spPr>
          <a:xfrm>
            <a:off x="311700" y="283412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892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783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675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566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457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348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24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132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1" name="Google Shape;231;p54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1892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012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56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6" name="Google Shape;236;p56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9395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57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57"/>
          <p:cNvSpPr txBox="1">
            <a:spLocks noGrp="1"/>
          </p:cNvSpPr>
          <p:nvPr>
            <p:ph type="body" idx="2"/>
          </p:nvPr>
        </p:nvSpPr>
        <p:spPr>
          <a:xfrm>
            <a:off x="4832400" y="1152474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57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5575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58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9076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7" name="Google Shape;247;p5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59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8575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60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6281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1"/>
          <p:cNvSpPr/>
          <p:nvPr/>
        </p:nvSpPr>
        <p:spPr>
          <a:xfrm>
            <a:off x="4572000" y="-124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61"/>
          <p:cNvSpPr txBox="1">
            <a:spLocks noGrp="1"/>
          </p:cNvSpPr>
          <p:nvPr>
            <p:ph type="title"/>
          </p:nvPr>
        </p:nvSpPr>
        <p:spPr>
          <a:xfrm>
            <a:off x="265500" y="1233174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61"/>
          <p:cNvSpPr txBox="1">
            <a:spLocks noGrp="1"/>
          </p:cNvSpPr>
          <p:nvPr>
            <p:ph type="subTitle" idx="1"/>
          </p:nvPr>
        </p:nvSpPr>
        <p:spPr>
          <a:xfrm>
            <a:off x="265500" y="2803074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892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783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675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566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457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57348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40024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743132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6" name="Google Shape;256;p6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61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4814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6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189" marR="0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0" name="Google Shape;260;p62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5992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3"/>
          <p:cNvSpPr txBox="1">
            <a:spLocks noGrp="1"/>
          </p:cNvSpPr>
          <p:nvPr>
            <p:ph type="title"/>
          </p:nvPr>
        </p:nvSpPr>
        <p:spPr>
          <a:xfrm>
            <a:off x="311700" y="1106124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6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189" marR="0" lvl="0" indent="-22859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4" name="Google Shape;264;p63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55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7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7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191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4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29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7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7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7" name="Google Shape;307;p7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189" marR="0" lvl="0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8" name="Google Shape;308;p7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70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7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189" marR="0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378" marR="0" lvl="1" indent="-22859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566" marR="0" lvl="2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754" marR="0" lvl="3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943" marR="0" lvl="4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132" marR="0" lvl="5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320" marR="0" lvl="6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509" marR="0" lvl="7" indent="-228594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697" marR="0" lvl="8" indent="-228594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1" name="Google Shape;311;p7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15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6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7365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9663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0445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67" r:id="rId1"/>
    <p:sldLayoutId id="214748386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2324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5826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40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14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56179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53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7" name="Google Shape;227;p53"/>
          <p:cNvSpPr txBox="1">
            <a:spLocks noGrp="1"/>
          </p:cNvSpPr>
          <p:nvPr>
            <p:ph type="sldNum" idx="12"/>
          </p:nvPr>
        </p:nvSpPr>
        <p:spPr>
          <a:xfrm>
            <a:off x="8472457" y="466321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7147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166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25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159143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1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38100" y="268500"/>
            <a:ext cx="994200" cy="19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95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200" y="0"/>
            <a:ext cx="9257323" cy="520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08"/>
          <p:cNvSpPr txBox="1"/>
          <p:nvPr/>
        </p:nvSpPr>
        <p:spPr>
          <a:xfrm>
            <a:off x="3976550" y="450100"/>
            <a:ext cx="11625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400" kern="0">
                <a:solidFill>
                  <a:srgbClr val="FD3269"/>
                </a:solidFill>
                <a:latin typeface="Arial"/>
                <a:ea typeface="Arial"/>
                <a:cs typeface="Arial"/>
                <a:sym typeface="Arial"/>
              </a:rPr>
              <a:t>Dyscalculia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08"/>
          <p:cNvSpPr txBox="1"/>
          <p:nvPr/>
        </p:nvSpPr>
        <p:spPr>
          <a:xfrm>
            <a:off x="6055200" y="1006975"/>
            <a:ext cx="11625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400" kern="0">
                <a:solidFill>
                  <a:srgbClr val="FD3269"/>
                </a:solidFill>
                <a:latin typeface="Arial"/>
                <a:ea typeface="Arial"/>
                <a:cs typeface="Arial"/>
                <a:sym typeface="Arial"/>
              </a:rPr>
              <a:t>Dyslexia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108"/>
          <p:cNvSpPr txBox="1"/>
          <p:nvPr/>
        </p:nvSpPr>
        <p:spPr>
          <a:xfrm>
            <a:off x="6055200" y="2826100"/>
            <a:ext cx="11625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400" kern="0">
                <a:solidFill>
                  <a:srgbClr val="FD3269"/>
                </a:solidFill>
                <a:latin typeface="Arial"/>
                <a:ea typeface="Arial"/>
                <a:cs typeface="Arial"/>
                <a:sym typeface="Arial"/>
              </a:rPr>
              <a:t>ADHD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108"/>
          <p:cNvSpPr txBox="1"/>
          <p:nvPr/>
        </p:nvSpPr>
        <p:spPr>
          <a:xfrm>
            <a:off x="3990750" y="3987375"/>
            <a:ext cx="11625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400" kern="0">
                <a:solidFill>
                  <a:srgbClr val="FD3269"/>
                </a:solidFill>
                <a:latin typeface="Arial"/>
                <a:ea typeface="Arial"/>
                <a:cs typeface="Arial"/>
                <a:sym typeface="Arial"/>
              </a:rPr>
              <a:t>Tourette’s</a:t>
            </a:r>
            <a:endParaRPr sz="1400" kern="0">
              <a:solidFill>
                <a:srgbClr val="FD32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08"/>
          <p:cNvSpPr txBox="1"/>
          <p:nvPr/>
        </p:nvSpPr>
        <p:spPr>
          <a:xfrm>
            <a:off x="2053125" y="2826100"/>
            <a:ext cx="11625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400" kern="0">
                <a:solidFill>
                  <a:srgbClr val="FD3269"/>
                </a:solidFill>
                <a:latin typeface="Arial"/>
                <a:ea typeface="Arial"/>
                <a:cs typeface="Arial"/>
                <a:sym typeface="Arial"/>
              </a:rPr>
              <a:t>ASD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08"/>
          <p:cNvSpPr txBox="1"/>
          <p:nvPr/>
        </p:nvSpPr>
        <p:spPr>
          <a:xfrm>
            <a:off x="2053125" y="1006975"/>
            <a:ext cx="1162500" cy="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400" kern="0">
                <a:solidFill>
                  <a:srgbClr val="FD3269"/>
                </a:solidFill>
                <a:latin typeface="Arial"/>
                <a:ea typeface="Arial"/>
                <a:cs typeface="Arial"/>
                <a:sym typeface="Arial"/>
              </a:rPr>
              <a:t>Dyspraxia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08"/>
          <p:cNvSpPr txBox="1"/>
          <p:nvPr/>
        </p:nvSpPr>
        <p:spPr>
          <a:xfrm>
            <a:off x="3694700" y="725250"/>
            <a:ext cx="17262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Excellent verbal communicators,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Intuitive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08"/>
          <p:cNvSpPr txBox="1"/>
          <p:nvPr/>
        </p:nvSpPr>
        <p:spPr>
          <a:xfrm>
            <a:off x="3707225" y="4273426"/>
            <a:ext cx="17262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Creative ability, with good Cognitive control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08"/>
          <p:cNvSpPr txBox="1"/>
          <p:nvPr/>
        </p:nvSpPr>
        <p:spPr>
          <a:xfrm>
            <a:off x="5276350" y="3098250"/>
            <a:ext cx="2691900" cy="9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9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Attention Deficit-Hyperactivity Disorder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defTabSz="914378">
              <a:buClr>
                <a:srgbClr val="000000"/>
              </a:buClr>
            </a:pPr>
            <a:endParaRPr sz="600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Creative ability</a:t>
            </a:r>
            <a:r>
              <a:rPr lang="en-GB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Novel Thinkers with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Energy &amp; Passion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08"/>
          <p:cNvSpPr txBox="1"/>
          <p:nvPr/>
        </p:nvSpPr>
        <p:spPr>
          <a:xfrm>
            <a:off x="5424450" y="2388075"/>
            <a:ext cx="1726200" cy="5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3D mechanical ability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08"/>
          <p:cNvSpPr txBox="1"/>
          <p:nvPr/>
        </p:nvSpPr>
        <p:spPr>
          <a:xfrm>
            <a:off x="1964925" y="2388075"/>
            <a:ext cx="1726200" cy="5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Sound Processing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08"/>
          <p:cNvSpPr txBox="1"/>
          <p:nvPr/>
        </p:nvSpPr>
        <p:spPr>
          <a:xfrm>
            <a:off x="5773350" y="1305350"/>
            <a:ext cx="1726200" cy="5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Visual thinkers,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with Creative Ability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08"/>
          <p:cNvSpPr txBox="1"/>
          <p:nvPr/>
        </p:nvSpPr>
        <p:spPr>
          <a:xfrm>
            <a:off x="1771275" y="1305350"/>
            <a:ext cx="17262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Innovative, with good social awareness of others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08"/>
          <p:cNvSpPr txBox="1"/>
          <p:nvPr/>
        </p:nvSpPr>
        <p:spPr>
          <a:xfrm>
            <a:off x="1771275" y="3037550"/>
            <a:ext cx="1726200" cy="13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9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Autism Spectrum Disorder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endParaRPr sz="600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High levels of concentration,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Fine detail processing &amp; 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r>
              <a:rPr lang="en-GB" sz="1100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Sequencing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08"/>
          <p:cNvSpPr txBox="1"/>
          <p:nvPr/>
        </p:nvSpPr>
        <p:spPr>
          <a:xfrm>
            <a:off x="3707225" y="2324758"/>
            <a:ext cx="16845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Neurodiversity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914378">
              <a:buClr>
                <a:srgbClr val="000000"/>
              </a:buClr>
            </a:pPr>
            <a:endParaRPr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351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32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3269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111"/>
          <p:cNvSpPr txBox="1">
            <a:spLocks noGrp="1"/>
          </p:cNvSpPr>
          <p:nvPr>
            <p:ph type="title"/>
          </p:nvPr>
        </p:nvSpPr>
        <p:spPr>
          <a:xfrm>
            <a:off x="614575" y="756875"/>
            <a:ext cx="7658700" cy="9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3600">
                <a:solidFill>
                  <a:srgbClr val="666666"/>
                </a:solidFill>
                <a:latin typeface="Varela Round"/>
                <a:ea typeface="Varela Round"/>
                <a:cs typeface="Varela Round"/>
                <a:sym typeface="Varela Round"/>
              </a:rPr>
              <a:t>time spent on emails</a:t>
            </a:r>
            <a:endParaRPr sz="3000">
              <a:solidFill>
                <a:srgbClr val="66666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pic>
        <p:nvPicPr>
          <p:cNvPr id="463" name="Google Shape;463;p111" descr="Texthelp_Master_Logo_RG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6826" y="317150"/>
            <a:ext cx="1398977" cy="2772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64" name="Google Shape;464;p111"/>
          <p:cNvGraphicFramePr/>
          <p:nvPr/>
        </p:nvGraphicFramePr>
        <p:xfrm>
          <a:off x="226813" y="1754450"/>
          <a:ext cx="8690375" cy="195441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91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9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Emails received per day (on average)</a:t>
                      </a:r>
                      <a:endParaRPr sz="16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30</a:t>
                      </a:r>
                      <a:endParaRPr sz="19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Extra time needed to process email</a:t>
                      </a:r>
                      <a:endParaRPr sz="16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 minutes</a:t>
                      </a:r>
                      <a:endParaRPr sz="19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 time spent processing information per day</a:t>
                      </a:r>
                      <a:endParaRPr sz="16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9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90 minutes</a:t>
                      </a:r>
                      <a:endParaRPr sz="19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Total time spent processing information per week</a:t>
                      </a:r>
                      <a:endParaRPr sz="1600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>
                          <a:solidFill>
                            <a:srgbClr val="43434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7.5 Hours per week</a:t>
                      </a:r>
                      <a:endParaRPr sz="2400" b="1">
                        <a:solidFill>
                          <a:srgbClr val="43434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65" name="Google Shape;465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47803" y="3535826"/>
            <a:ext cx="2697551" cy="1768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788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15"/>
          <p:cNvSpPr txBox="1"/>
          <p:nvPr/>
        </p:nvSpPr>
        <p:spPr>
          <a:xfrm>
            <a:off x="989100" y="1701658"/>
            <a:ext cx="7165800" cy="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 defTabSz="914378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ts val="2400"/>
            </a:pPr>
            <a:r>
              <a:rPr lang="en-GB" sz="3600" kern="0">
                <a:solidFill>
                  <a:srgbClr val="666A70"/>
                </a:solidFill>
                <a:latin typeface="Varela Round"/>
                <a:ea typeface="Varela Round"/>
                <a:cs typeface="Varela Round"/>
                <a:sym typeface="Varela Round"/>
              </a:rPr>
              <a:t>a software solution for everyone</a:t>
            </a:r>
            <a:endParaRPr sz="3600" kern="0">
              <a:solidFill>
                <a:srgbClr val="666A7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defTabSz="914378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ts val="1800"/>
            </a:pPr>
            <a:endParaRPr kern="0">
              <a:solidFill>
                <a:srgbClr val="0DA0A0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defTabSz="914378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ts val="1800"/>
            </a:pPr>
            <a:endParaRPr kern="0">
              <a:solidFill>
                <a:srgbClr val="0DA0A0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pic>
        <p:nvPicPr>
          <p:cNvPr id="489" name="Google Shape;489;p1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7829" y="865372"/>
            <a:ext cx="2468344" cy="69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115" descr="Texthelp_Master_Logo_RGB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68207" y="194195"/>
            <a:ext cx="1542563" cy="305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676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16"/>
          <p:cNvSpPr txBox="1"/>
          <p:nvPr/>
        </p:nvSpPr>
        <p:spPr>
          <a:xfrm>
            <a:off x="250106" y="767531"/>
            <a:ext cx="26097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 defTabSz="914378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ts val="2400"/>
            </a:pPr>
            <a:r>
              <a:rPr lang="en-GB" sz="2400" kern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at work</a:t>
            </a:r>
            <a:endParaRPr kern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96" name="Google Shape;496;p116"/>
          <p:cNvSpPr txBox="1"/>
          <p:nvPr/>
        </p:nvSpPr>
        <p:spPr>
          <a:xfrm>
            <a:off x="3267113" y="767531"/>
            <a:ext cx="26097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 defTabSz="914378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ts val="2400"/>
            </a:pPr>
            <a:r>
              <a:rPr lang="en-GB" sz="2400" kern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at home</a:t>
            </a:r>
            <a:endParaRPr kern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97" name="Google Shape;497;p116"/>
          <p:cNvSpPr txBox="1"/>
          <p:nvPr/>
        </p:nvSpPr>
        <p:spPr>
          <a:xfrm>
            <a:off x="6284119" y="767531"/>
            <a:ext cx="26097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 defTabSz="914378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ts val="2400"/>
            </a:pPr>
            <a:r>
              <a:rPr lang="en-GB" sz="2400" kern="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on the move</a:t>
            </a:r>
            <a:endParaRPr kern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pic>
        <p:nvPicPr>
          <p:cNvPr id="498" name="Google Shape;498;p1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9289" y="215044"/>
            <a:ext cx="1613249" cy="319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266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7"/>
          <p:cNvSpPr txBox="1"/>
          <p:nvPr/>
        </p:nvSpPr>
        <p:spPr>
          <a:xfrm>
            <a:off x="1667700" y="934550"/>
            <a:ext cx="58086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sz="2400" b="1" kern="0">
                <a:solidFill>
                  <a:srgbClr val="666666"/>
                </a:solidFill>
                <a:latin typeface="Varela Round"/>
                <a:ea typeface="Varela Round"/>
                <a:cs typeface="Varela Round"/>
                <a:sym typeface="Varela Round"/>
              </a:rPr>
              <a:t>helping everyone to work smarter</a:t>
            </a:r>
            <a:endParaRPr sz="2400" b="1" kern="0">
              <a:solidFill>
                <a:srgbClr val="66666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 defTabSz="914378">
              <a:buClr>
                <a:srgbClr val="000000"/>
              </a:buClr>
            </a:pPr>
            <a:endParaRPr sz="2400" b="1" kern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 defTabSz="914378">
              <a:buClr>
                <a:srgbClr val="000000"/>
              </a:buClr>
            </a:pPr>
            <a:endParaRPr sz="2400" b="1" kern="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505" name="Google Shape;505;p117"/>
          <p:cNvSpPr txBox="1"/>
          <p:nvPr/>
        </p:nvSpPr>
        <p:spPr>
          <a:xfrm>
            <a:off x="6277125" y="3157300"/>
            <a:ext cx="1413300" cy="5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defTabSz="914378">
              <a:buClr>
                <a:srgbClr val="000000"/>
              </a:buClr>
            </a:pPr>
            <a:endParaRPr kern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06" name="Google Shape;506;p117" descr="TM_Texthelp_Logo_RGB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375" y="281403"/>
            <a:ext cx="1459400" cy="287950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117"/>
          <p:cNvSpPr txBox="1"/>
          <p:nvPr/>
        </p:nvSpPr>
        <p:spPr>
          <a:xfrm>
            <a:off x="1435600" y="3520450"/>
            <a:ext cx="17943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kern="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Composing</a:t>
            </a:r>
            <a:endParaRPr kern="0">
              <a:solidFill>
                <a:srgbClr val="434343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algn="ctr" defTabSz="914378">
              <a:buClr>
                <a:srgbClr val="000000"/>
              </a:buClr>
            </a:pPr>
            <a:r>
              <a:rPr lang="en-GB" kern="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emails</a:t>
            </a:r>
            <a:endParaRPr kern="0">
              <a:solidFill>
                <a:srgbClr val="43434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508" name="Google Shape;508;p117"/>
          <p:cNvSpPr txBox="1"/>
          <p:nvPr/>
        </p:nvSpPr>
        <p:spPr>
          <a:xfrm>
            <a:off x="3769525" y="3520450"/>
            <a:ext cx="17943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kern="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Writing reports</a:t>
            </a:r>
            <a:endParaRPr kern="0">
              <a:solidFill>
                <a:srgbClr val="43434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509" name="Google Shape;509;p117"/>
          <p:cNvSpPr txBox="1"/>
          <p:nvPr/>
        </p:nvSpPr>
        <p:spPr>
          <a:xfrm>
            <a:off x="6103450" y="3520450"/>
            <a:ext cx="1794300" cy="3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378">
              <a:buClr>
                <a:srgbClr val="000000"/>
              </a:buClr>
            </a:pPr>
            <a:r>
              <a:rPr lang="en-GB" kern="0">
                <a:solidFill>
                  <a:srgbClr val="434343"/>
                </a:solidFill>
                <a:latin typeface="Varela Round"/>
                <a:ea typeface="Varela Round"/>
                <a:cs typeface="Varela Round"/>
                <a:sym typeface="Varela Round"/>
              </a:rPr>
              <a:t>Undertaking research</a:t>
            </a:r>
            <a:endParaRPr kern="0">
              <a:solidFill>
                <a:srgbClr val="43434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402661566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amtasiaStudio">
  <a:themeElements>
    <a:clrScheme name="techsmith">
      <a:dk1>
        <a:srgbClr val="58595B"/>
      </a:dk1>
      <a:lt1>
        <a:srgbClr val="FFFFFF"/>
      </a:lt1>
      <a:dk2>
        <a:srgbClr val="006A71"/>
      </a:dk2>
      <a:lt2>
        <a:srgbClr val="F8F8F8"/>
      </a:lt2>
      <a:accent1>
        <a:srgbClr val="F8971D"/>
      </a:accent1>
      <a:accent2>
        <a:srgbClr val="006A71"/>
      </a:accent2>
      <a:accent3>
        <a:srgbClr val="C3CE81"/>
      </a:accent3>
      <a:accent4>
        <a:srgbClr val="66AECC"/>
      </a:accent4>
      <a:accent5>
        <a:srgbClr val="DD1541"/>
      </a:accent5>
      <a:accent6>
        <a:srgbClr val="FFC425"/>
      </a:accent6>
      <a:hlink>
        <a:srgbClr val="F8971D"/>
      </a:hlink>
      <a:folHlink>
        <a:srgbClr val="C3CE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amtasiaStudio">
  <a:themeElements>
    <a:clrScheme name="Custom 2">
      <a:dk1>
        <a:srgbClr val="58595B"/>
      </a:dk1>
      <a:lt1>
        <a:srgbClr val="FFFFFF"/>
      </a:lt1>
      <a:dk2>
        <a:srgbClr val="006A71"/>
      </a:dk2>
      <a:lt2>
        <a:srgbClr val="F8F8F8"/>
      </a:lt2>
      <a:accent1>
        <a:srgbClr val="F8971D"/>
      </a:accent1>
      <a:accent2>
        <a:srgbClr val="006A71"/>
      </a:accent2>
      <a:accent3>
        <a:srgbClr val="C3CE81"/>
      </a:accent3>
      <a:accent4>
        <a:srgbClr val="66AECC"/>
      </a:accent4>
      <a:accent5>
        <a:srgbClr val="DD1541"/>
      </a:accent5>
      <a:accent6>
        <a:srgbClr val="FFC425"/>
      </a:accent6>
      <a:hlink>
        <a:srgbClr val="FFFFFF"/>
      </a:hlink>
      <a:folHlink>
        <a:srgbClr val="C3CE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_x0020_Category xmlns="2dbf8a43-3198-49b1-9d4c-971eb16d40da" xsi:nil="true"/>
    <Document_x0020_Status xmlns="2dbf8a43-3198-49b1-9d4c-971eb16d40da">Pre-draft</Document_x0020_Status>
    <_ip_UnifiedCompliancePolicyProperties xmlns="http://schemas.microsoft.com/sharepoint/v3" xsi:nil="true"/>
    <Work_x0020_Programme xmlns="2dbf8a43-3198-49b1-9d4c-971eb16d40da" xsi:nil="true"/>
    <Work_x0020_Programme_x0020_Sub_x0020_cat xmlns="2dbf8a43-3198-49b1-9d4c-971eb16d40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8DCE246FD91446B8BC823021BB4F88" ma:contentTypeVersion="19" ma:contentTypeDescription="Create a new document." ma:contentTypeScope="" ma:versionID="44a01f67a4ab19255ab1cdd2a66dfbe6">
  <xsd:schema xmlns:xsd="http://www.w3.org/2001/XMLSchema" xmlns:xs="http://www.w3.org/2001/XMLSchema" xmlns:p="http://schemas.microsoft.com/office/2006/metadata/properties" xmlns:ns1="http://schemas.microsoft.com/sharepoint/v3" xmlns:ns2="2dbf8a43-3198-49b1-9d4c-971eb16d40da" xmlns:ns4="a4969a83-0144-4dd5-9011-a5e8911ef7b6" xmlns:ns5="05150ac6-be4e-4c77-84fa-5423cad3f6a9" targetNamespace="http://schemas.microsoft.com/office/2006/metadata/properties" ma:root="true" ma:fieldsID="21c8457baa2610e5f5752a2cf7b8aa51" ns1:_="" ns2:_="" ns4:_="" ns5:_="">
    <xsd:import namespace="http://schemas.microsoft.com/sharepoint/v3"/>
    <xsd:import namespace="2dbf8a43-3198-49b1-9d4c-971eb16d40da"/>
    <xsd:import namespace="a4969a83-0144-4dd5-9011-a5e8911ef7b6"/>
    <xsd:import namespace="05150ac6-be4e-4c77-84fa-5423cad3f6a9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Locatio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50ac6-be4e-4c77-84fa-5423cad3f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1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71CB7-4166-4133-90AD-D7C1CF386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6AE7C-08A1-4E64-9F97-6957F89AB61E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a4969a83-0144-4dd5-9011-a5e8911ef7b6"/>
    <ds:schemaRef ds:uri="http://schemas.microsoft.com/office/2006/metadata/properties"/>
    <ds:schemaRef ds:uri="05150ac6-be4e-4c77-84fa-5423cad3f6a9"/>
    <ds:schemaRef ds:uri="2dbf8a43-3198-49b1-9d4c-971eb16d40d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BFDE17-6C54-4BC6-BB37-7D7A29C1B7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bf8a43-3198-49b1-9d4c-971eb16d40da"/>
    <ds:schemaRef ds:uri="a4969a83-0144-4dd5-9011-a5e8911ef7b6"/>
    <ds:schemaRef ds:uri="05150ac6-be4e-4c77-84fa-5423cad3f6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5554</TotalTime>
  <Words>218</Words>
  <Application>Microsoft Office PowerPoint</Application>
  <PresentationFormat>On-screen Show (16:9)</PresentationFormat>
  <Paragraphs>75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Calibri</vt:lpstr>
      <vt:lpstr>Noto Sans Symbols</vt:lpstr>
      <vt:lpstr>Open Sans</vt:lpstr>
      <vt:lpstr>Varela Round</vt:lpstr>
      <vt:lpstr>simple-light-2</vt:lpstr>
      <vt:lpstr>Simple Light</vt:lpstr>
      <vt:lpstr>CamtasiaStudio</vt:lpstr>
      <vt:lpstr>5_Office Theme</vt:lpstr>
      <vt:lpstr>1_simple-light-2</vt:lpstr>
      <vt:lpstr>2_simple-light-2</vt:lpstr>
      <vt:lpstr>1_CamtasiaStudio</vt:lpstr>
      <vt:lpstr>3_simple-light-2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 spent on emails</vt:lpstr>
      <vt:lpstr>PowerPoint Presentation</vt:lpstr>
      <vt:lpstr>PowerPoint Presentation</vt:lpstr>
      <vt:lpstr>PowerPoint Presentation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 Vanesther</dc:creator>
  <cp:lastModifiedBy>Suzanne Horobin</cp:lastModifiedBy>
  <cp:revision>98</cp:revision>
  <cp:lastPrinted>2019-09-26T12:39:35Z</cp:lastPrinted>
  <dcterms:created xsi:type="dcterms:W3CDTF">2018-07-09T12:19:01Z</dcterms:created>
  <dcterms:modified xsi:type="dcterms:W3CDTF">2019-12-06T08:25:48Z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0x010100768DCE246FD91446B8BC823021BB4F88</vt:lpwstr>
  </property>
</Properties>
</file>