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61" r:id="rId4"/>
  </p:sldMasterIdLst>
  <p:notesMasterIdLst>
    <p:notesMasterId r:id="rId19"/>
  </p:notesMasterIdLst>
  <p:sldIdLst>
    <p:sldId id="2475" r:id="rId5"/>
    <p:sldId id="2476" r:id="rId6"/>
    <p:sldId id="2477" r:id="rId7"/>
    <p:sldId id="2478" r:id="rId8"/>
    <p:sldId id="2479" r:id="rId9"/>
    <p:sldId id="275" r:id="rId10"/>
    <p:sldId id="270" r:id="rId11"/>
    <p:sldId id="276" r:id="rId12"/>
    <p:sldId id="2480" r:id="rId13"/>
    <p:sldId id="2481" r:id="rId14"/>
    <p:sldId id="2482" r:id="rId15"/>
    <p:sldId id="2483" r:id="rId16"/>
    <p:sldId id="280" r:id="rId17"/>
    <p:sldId id="292" r:id="rId18"/>
  </p:sldIdLst>
  <p:sldSz cx="9144000" cy="5143500" type="screen16x9"/>
  <p:notesSz cx="6808788" cy="99409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mma Nicholl"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FFFF"/>
    <a:srgbClr val="E9552D"/>
    <a:srgbClr val="245170"/>
    <a:srgbClr val="E6B222"/>
    <a:srgbClr val="36987D"/>
    <a:srgbClr val="4D4D4F"/>
    <a:srgbClr val="0072C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3AED357-7403-41BB-A820-B1BFAA6C9D85}" v="22" dt="2019-10-02T17:03:56.77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62811" autoAdjust="0"/>
  </p:normalViewPr>
  <p:slideViewPr>
    <p:cSldViewPr>
      <p:cViewPr varScale="1">
        <p:scale>
          <a:sx n="89" d="100"/>
          <a:sy n="89" d="100"/>
        </p:scale>
        <p:origin x="624" y="84"/>
      </p:cViewPr>
      <p:guideLst>
        <p:guide orient="horz" pos="162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commentAuthors" Target="commentAuthors.xml"/><Relationship Id="rId187"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0475" cy="49704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6737" y="0"/>
            <a:ext cx="2950475" cy="497046"/>
          </a:xfrm>
          <a:prstGeom prst="rect">
            <a:avLst/>
          </a:prstGeom>
        </p:spPr>
        <p:txBody>
          <a:bodyPr vert="horz" lIns="91440" tIns="45720" rIns="91440" bIns="45720" rtlCol="0"/>
          <a:lstStyle>
            <a:lvl1pPr algn="r">
              <a:defRPr sz="1200"/>
            </a:lvl1pPr>
          </a:lstStyle>
          <a:p>
            <a:fld id="{B72F06DF-84C1-428F-AA0B-19B7BDE748DD}" type="datetimeFigureOut">
              <a:rPr lang="en-GB" smtClean="0"/>
              <a:t>06/12/2019</a:t>
            </a:fld>
            <a:endParaRPr lang="en-GB"/>
          </a:p>
        </p:txBody>
      </p:sp>
      <p:sp>
        <p:nvSpPr>
          <p:cNvPr id="4" name="Slide Image Placeholder 3"/>
          <p:cNvSpPr>
            <a:spLocks noGrp="1" noRot="1" noChangeAspect="1"/>
          </p:cNvSpPr>
          <p:nvPr>
            <p:ph type="sldImg" idx="2"/>
          </p:nvPr>
        </p:nvSpPr>
        <p:spPr>
          <a:xfrm>
            <a:off x="92075" y="746125"/>
            <a:ext cx="6624638" cy="372745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0879" y="4721940"/>
            <a:ext cx="5447030" cy="4473416"/>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42154"/>
            <a:ext cx="2950475" cy="497046"/>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6737" y="9442154"/>
            <a:ext cx="2950475" cy="497046"/>
          </a:xfrm>
          <a:prstGeom prst="rect">
            <a:avLst/>
          </a:prstGeom>
        </p:spPr>
        <p:txBody>
          <a:bodyPr vert="horz" lIns="91440" tIns="45720" rIns="91440" bIns="45720" rtlCol="0" anchor="b"/>
          <a:lstStyle>
            <a:lvl1pPr algn="r">
              <a:defRPr sz="1200"/>
            </a:lvl1pPr>
          </a:lstStyle>
          <a:p>
            <a:fld id="{53C7AA9E-AC72-418C-B351-07FD2BC974A7}" type="slidenum">
              <a:rPr lang="en-GB" smtClean="0"/>
              <a:t>‹#›</a:t>
            </a:fld>
            <a:endParaRPr lang="en-GB"/>
          </a:p>
        </p:txBody>
      </p:sp>
    </p:spTree>
    <p:extLst>
      <p:ext uri="{BB962C8B-B14F-4D97-AF65-F5344CB8AC3E}">
        <p14:creationId xmlns:p14="http://schemas.microsoft.com/office/powerpoint/2010/main" val="27703823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5362"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a:spcBef>
                <a:spcPct val="0"/>
              </a:spcBef>
            </a:pPr>
            <a:endParaRPr lang="en-GB">
              <a:latin typeface="Calibri" charset="0"/>
            </a:endParaRPr>
          </a:p>
        </p:txBody>
      </p:sp>
      <p:sp>
        <p:nvSpPr>
          <p:cNvPr id="15363"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Calibri" charset="0"/>
                <a:ea typeface="ＭＳ Ｐゴシック" charset="0"/>
                <a:cs typeface="Arial" charset="0"/>
              </a:defRPr>
            </a:lvl1pPr>
            <a:lvl2pPr marL="742950" indent="-285750">
              <a:defRPr>
                <a:solidFill>
                  <a:schemeClr val="tx1"/>
                </a:solidFill>
                <a:latin typeface="Calibri" charset="0"/>
                <a:ea typeface="Arial" charset="0"/>
                <a:cs typeface="Arial" charset="0"/>
              </a:defRPr>
            </a:lvl2pPr>
            <a:lvl3pPr marL="1143000" indent="-228600">
              <a:defRPr>
                <a:solidFill>
                  <a:schemeClr val="tx1"/>
                </a:solidFill>
                <a:latin typeface="Calibri" charset="0"/>
                <a:ea typeface="Arial" charset="0"/>
                <a:cs typeface="Arial" charset="0"/>
              </a:defRPr>
            </a:lvl3pPr>
            <a:lvl4pPr marL="1600200" indent="-228600">
              <a:defRPr>
                <a:solidFill>
                  <a:schemeClr val="tx1"/>
                </a:solidFill>
                <a:latin typeface="Calibri" charset="0"/>
                <a:ea typeface="Arial" charset="0"/>
                <a:cs typeface="Arial" charset="0"/>
              </a:defRPr>
            </a:lvl4pPr>
            <a:lvl5pPr marL="2057400" indent="-228600">
              <a:defRPr>
                <a:solidFill>
                  <a:schemeClr val="tx1"/>
                </a:solidFill>
                <a:latin typeface="Calibri" charset="0"/>
                <a:ea typeface="Arial" charset="0"/>
                <a:cs typeface="Arial" charset="0"/>
              </a:defRPr>
            </a:lvl5pPr>
            <a:lvl6pPr marL="2514600" indent="-228600" fontAlgn="base">
              <a:spcBef>
                <a:spcPct val="0"/>
              </a:spcBef>
              <a:spcAft>
                <a:spcPct val="0"/>
              </a:spcAft>
              <a:defRPr>
                <a:solidFill>
                  <a:schemeClr val="tx1"/>
                </a:solidFill>
                <a:latin typeface="Calibri" charset="0"/>
                <a:ea typeface="Arial" charset="0"/>
                <a:cs typeface="Arial" charset="0"/>
              </a:defRPr>
            </a:lvl6pPr>
            <a:lvl7pPr marL="2971800" indent="-228600" fontAlgn="base">
              <a:spcBef>
                <a:spcPct val="0"/>
              </a:spcBef>
              <a:spcAft>
                <a:spcPct val="0"/>
              </a:spcAft>
              <a:defRPr>
                <a:solidFill>
                  <a:schemeClr val="tx1"/>
                </a:solidFill>
                <a:latin typeface="Calibri" charset="0"/>
                <a:ea typeface="Arial" charset="0"/>
                <a:cs typeface="Arial" charset="0"/>
              </a:defRPr>
            </a:lvl7pPr>
            <a:lvl8pPr marL="3429000" indent="-228600" fontAlgn="base">
              <a:spcBef>
                <a:spcPct val="0"/>
              </a:spcBef>
              <a:spcAft>
                <a:spcPct val="0"/>
              </a:spcAft>
              <a:defRPr>
                <a:solidFill>
                  <a:schemeClr val="tx1"/>
                </a:solidFill>
                <a:latin typeface="Calibri" charset="0"/>
                <a:ea typeface="Arial" charset="0"/>
                <a:cs typeface="Arial" charset="0"/>
              </a:defRPr>
            </a:lvl8pPr>
            <a:lvl9pPr marL="3886200" indent="-228600" fontAlgn="base">
              <a:spcBef>
                <a:spcPct val="0"/>
              </a:spcBef>
              <a:spcAft>
                <a:spcPct val="0"/>
              </a:spcAft>
              <a:defRPr>
                <a:solidFill>
                  <a:schemeClr val="tx1"/>
                </a:solidFill>
                <a:latin typeface="Calibri" charset="0"/>
                <a:ea typeface="Arial" charset="0"/>
                <a:cs typeface="Arial"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FE4A61BB-9B6A-5D4C-88A3-FF3E80F1A4BD}" type="slidenum">
              <a:rPr kumimoji="0" lang="en-GB" sz="1200" b="0" i="0" u="none" strike="noStrike" kern="1200" cap="none" spc="0" normalizeH="0" baseline="0" noProof="0">
                <a:ln>
                  <a:noFill/>
                </a:ln>
                <a:solidFill>
                  <a:prstClr val="black"/>
                </a:solidFill>
                <a:effectLst/>
                <a:uLnTx/>
                <a:uFillTx/>
                <a:latin typeface="Calibri" charset="0"/>
                <a:ea typeface="ＭＳ Ｐゴシック" charset="0"/>
                <a:cs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charset="0"/>
              <a:ea typeface="ＭＳ Ｐゴシック" charset="0"/>
              <a:cs typeface="ＭＳ Ｐゴシック"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a:t>One of the pitfalls of other smart messaging interventions</a:t>
            </a:r>
            <a:r>
              <a:rPr lang="en-GB" baseline="0" dirty="0"/>
              <a:t> is the high drop out rate and this is largely because it’s not personalised enough – it’s like a machine.</a:t>
            </a:r>
          </a:p>
          <a:p>
            <a:pPr marL="171450" indent="-171450">
              <a:buFont typeface="Arial" panose="020B0604020202020204" pitchFamily="34" charset="0"/>
              <a:buChar char="•"/>
            </a:pPr>
            <a:r>
              <a:rPr lang="en-GB" baseline="0" dirty="0"/>
              <a:t>We developed a relapse prevention protocol, in collaboration with patient advisors. The key to this was making the text message responses in the own words of the patient. </a:t>
            </a:r>
          </a:p>
          <a:p>
            <a:pPr marL="171450" indent="-171450">
              <a:buFont typeface="Arial" panose="020B0604020202020204" pitchFamily="34" charset="0"/>
              <a:buChar char="•"/>
            </a:pPr>
            <a:r>
              <a:rPr lang="en-GB" baseline="0" dirty="0"/>
              <a:t>Despite the texts being bite sized, they have a bigger impact because of the level of personalisation </a:t>
            </a:r>
          </a:p>
          <a:p>
            <a:pPr marL="171450" indent="-171450">
              <a:buFont typeface="Arial" panose="020B0604020202020204" pitchFamily="34" charset="0"/>
              <a:buChar char="•"/>
            </a:pPr>
            <a:r>
              <a:rPr lang="en-GB" baseline="0" dirty="0"/>
              <a:t>When interviewing </a:t>
            </a:r>
            <a:r>
              <a:rPr lang="en-GB" baseline="0" dirty="0" err="1"/>
              <a:t>flo</a:t>
            </a:r>
            <a:r>
              <a:rPr lang="en-GB" baseline="0" dirty="0"/>
              <a:t>-users about it, they felt a “personal connection” to Flo, as if somebody was thinking about them – reducing feelings of isolation</a:t>
            </a:r>
          </a:p>
          <a:p>
            <a:pPr marL="171450" indent="-171450">
              <a:buFont typeface="Arial" panose="020B0604020202020204" pitchFamily="34" charset="0"/>
              <a:buChar char="•"/>
            </a:pPr>
            <a:r>
              <a:rPr lang="en-GB" baseline="0" dirty="0"/>
              <a:t>Patient involvement is a key aspect of this intervention and also for modifying it e.g. after interviewing more than 30 </a:t>
            </a:r>
            <a:r>
              <a:rPr lang="en-GB" baseline="0" dirty="0" err="1"/>
              <a:t>flo</a:t>
            </a:r>
            <a:r>
              <a:rPr lang="en-GB" baseline="0" dirty="0"/>
              <a:t>-users, we agreed to modify the protocol as they felt it would simplify it further (e.g. changing from 5 levels to 3)</a:t>
            </a:r>
            <a:endParaRPr lang="en-GB" dirty="0"/>
          </a:p>
          <a:p>
            <a:pPr marL="171450" indent="-171450">
              <a:buFont typeface="Arial" panose="020B0604020202020204" pitchFamily="34" charset="0"/>
              <a:buChar char="•"/>
            </a:pPr>
            <a:r>
              <a:rPr lang="en-GB" baseline="0" dirty="0"/>
              <a:t>Put together a set of example responses that other patients can use (e.g. if people struggle to think of their own)</a:t>
            </a:r>
          </a:p>
          <a:p>
            <a:pPr marL="171450" indent="-171450">
              <a:buFont typeface="Arial" panose="020B0604020202020204" pitchFamily="34" charset="0"/>
              <a:buChar char="•"/>
            </a:pPr>
            <a:r>
              <a:rPr lang="en-GB" baseline="0" dirty="0"/>
              <a:t>Patient video</a:t>
            </a:r>
          </a:p>
          <a:p>
            <a:pPr marL="0" indent="0">
              <a:buFontTx/>
              <a:buNone/>
            </a:pPr>
            <a:endParaRPr lang="en-GB" baseline="0" dirty="0"/>
          </a:p>
          <a:p>
            <a:pPr marL="171450" indent="-171450">
              <a:buFontTx/>
              <a:buChar char="-"/>
            </a:pPr>
            <a:endParaRPr lang="en-GB"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57608A3-7588-4E46-9601-E291F6181D0F}"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24431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The</a:t>
            </a:r>
            <a:r>
              <a:rPr lang="en-GB" baseline="0" dirty="0"/>
              <a:t> protocols we developed were in collaboration with two patient advisors. We have also asked patients to feedback on these protocols which has led to a number of adaptions e.g. requests for more frequent messages from Flo.</a:t>
            </a:r>
          </a:p>
          <a:p>
            <a:pPr marL="1714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aseline="0" dirty="0"/>
              <a:t>Here is some feedback from individuals attending the group and those who used </a:t>
            </a:r>
            <a:r>
              <a:rPr lang="en-GB" baseline="0" dirty="0" err="1"/>
              <a:t>flo</a:t>
            </a:r>
            <a:r>
              <a:rPr lang="en-GB" baseline="0" dirty="0"/>
              <a:t> for RP in one to one therapy.</a:t>
            </a:r>
          </a:p>
          <a:p>
            <a:pPr marL="1714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aseline="0" dirty="0"/>
              <a:t>Some of the themes that came out of patient feedback was that it helped motivate them to attend/practice techniques, and offered a personal connection – reduced feelings of isolation</a:t>
            </a:r>
            <a:endParaRPr lang="en-GB"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57608A3-7588-4E46-9601-E291F6181D0F}"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223659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The MBCT protocol cost an average of £2.88 per patient. from our evidence it would cost £5.88 per additional treatment completer using the </a:t>
            </a:r>
            <a:r>
              <a:rPr lang="en-GB" sz="1200" kern="1200" dirty="0" err="1">
                <a:solidFill>
                  <a:schemeClr val="tx1"/>
                </a:solidFill>
                <a:effectLst/>
                <a:latin typeface="+mn-lt"/>
                <a:ea typeface="+mn-ea"/>
                <a:cs typeface="+mn-cs"/>
              </a:rPr>
              <a:t>flo</a:t>
            </a:r>
            <a:r>
              <a:rPr lang="en-GB" sz="1200" kern="1200" dirty="0">
                <a:solidFill>
                  <a:schemeClr val="tx1"/>
                </a:solidFill>
                <a:effectLst/>
                <a:latin typeface="+mn-lt"/>
                <a:ea typeface="+mn-ea"/>
                <a:cs typeface="+mn-cs"/>
              </a:rPr>
              <a:t> protocol. Could compare to another evidence-based means of improving retention: four sessions of motivational interviewing – which would cost approximately £400.</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In the relapse prevention protocol the improvement in quality of life gained by those using the protocol compared to those who did not would be worth £3,450* per patient but actually cost a maximum of £5.76.</a:t>
            </a:r>
          </a:p>
          <a:p>
            <a:r>
              <a:rPr lang="en-GB" sz="1200" kern="1200" dirty="0">
                <a:solidFill>
                  <a:schemeClr val="tx1"/>
                </a:solidFill>
                <a:effectLst/>
                <a:latin typeface="+mn-lt"/>
                <a:ea typeface="+mn-ea"/>
                <a:cs typeface="+mn-cs"/>
              </a:rPr>
              <a:t>*Using the established willingness to pay threshold of £30,000 for 1 year of perfect health set by NICE.</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Both are very initial evidence and we should say this, but it makes the clear point that this is dirt cheap for what you get in return.</a:t>
            </a:r>
          </a:p>
          <a:p>
            <a:endParaRPr lang="en-GB" sz="1200" kern="1200" dirty="0">
              <a:solidFill>
                <a:schemeClr val="tx1"/>
              </a:solidFill>
              <a:effectLst/>
              <a:latin typeface="+mn-lt"/>
              <a:ea typeface="+mn-ea"/>
              <a:cs typeface="+mn-cs"/>
            </a:endParaRPr>
          </a:p>
          <a:p>
            <a:pPr marL="0" marR="0" lvl="1" indent="0" algn="l" defTabSz="914400" rtl="0" eaLnBrk="1" fontAlgn="auto" latinLnBrk="0" hangingPunct="1">
              <a:lnSpc>
                <a:spcPct val="100000"/>
              </a:lnSpc>
              <a:spcBef>
                <a:spcPts val="0"/>
              </a:spcBef>
              <a:spcAft>
                <a:spcPts val="0"/>
              </a:spcAft>
              <a:buClrTx/>
              <a:buSzTx/>
              <a:buFontTx/>
              <a:buNone/>
              <a:tabLst/>
              <a:defRPr/>
            </a:pPr>
            <a:endParaRPr lang="en-GB" dirty="0"/>
          </a:p>
          <a:p>
            <a:endParaRPr lang="en-GB" dirty="0"/>
          </a:p>
          <a:p>
            <a:endParaRPr lang="en-GB"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57608A3-7588-4E46-9601-E291F6181D0F}"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257565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57608A3-7588-4E46-9601-E291F6181D0F}"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686203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1506"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dirty="0">
                <a:latin typeface="Calibri" charset="0"/>
              </a:rPr>
              <a:t> </a:t>
            </a:r>
          </a:p>
        </p:txBody>
      </p:sp>
      <p:sp>
        <p:nvSpPr>
          <p:cNvPr id="21507"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7C5DBF0B-4B92-AD42-A8AF-3983798EF2A5}" type="slidenum">
              <a:rPr kumimoji="0" lang="en-GB" sz="1200" b="0" i="0" u="none" strike="noStrike" kern="1200" cap="none" spc="0" normalizeH="0" baseline="0" noProof="0">
                <a:ln>
                  <a:noFill/>
                </a:ln>
                <a:solidFill>
                  <a:prstClr val="black"/>
                </a:solidFill>
                <a:effectLst/>
                <a:uLnTx/>
                <a:uFillTx/>
                <a:latin typeface="Calibri"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charset="0"/>
              <a:ea typeface="ＭＳ Ｐゴシック"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It’s Simple</a:t>
            </a:r>
            <a:r>
              <a:rPr lang="en-GB" sz="1200" kern="1200" baseline="0" dirty="0">
                <a:solidFill>
                  <a:schemeClr val="tx1"/>
                </a:solidFill>
                <a:effectLst/>
                <a:latin typeface="+mn-lt"/>
                <a:ea typeface="+mn-ea"/>
                <a:cs typeface="+mn-cs"/>
              </a:rPr>
              <a:t> and Scaleable:</a:t>
            </a:r>
          </a:p>
          <a:p>
            <a:endParaRPr lang="en-GB" sz="1200" kern="1200" baseline="0" dirty="0">
              <a:solidFill>
                <a:schemeClr val="tx1"/>
              </a:solidFill>
              <a:effectLst/>
              <a:latin typeface="+mn-lt"/>
              <a:ea typeface="+mn-ea"/>
              <a:cs typeface="+mn-cs"/>
            </a:endParaRPr>
          </a:p>
          <a:p>
            <a:pPr marL="171450" indent="-171450">
              <a:buFont typeface="Arial" panose="020B0604020202020204" pitchFamily="34" charset="0"/>
              <a:buChar char="•"/>
            </a:pPr>
            <a:r>
              <a:rPr lang="en-GB" sz="1200" kern="1200" baseline="0" dirty="0">
                <a:solidFill>
                  <a:schemeClr val="tx1"/>
                </a:solidFill>
                <a:effectLst/>
                <a:latin typeface="+mn-lt"/>
                <a:ea typeface="+mn-ea"/>
                <a:cs typeface="+mn-cs"/>
              </a:rPr>
              <a:t>It’s a straight forward concept. You don’t need physical base or even a smart phone. You just need to be able to send and receive text messages. In terms of breadth of patients you can reach it is much wider than using apps as we are using familiar technology – 98% of the population have a mobile phone. </a:t>
            </a:r>
          </a:p>
          <a:p>
            <a:pPr marL="171450" indent="-171450">
              <a:buFont typeface="Arial" panose="020B0604020202020204" pitchFamily="34" charset="0"/>
              <a:buChar char="•"/>
            </a:pPr>
            <a:r>
              <a:rPr lang="en-GB" sz="1200" kern="1200" baseline="0" dirty="0">
                <a:solidFill>
                  <a:schemeClr val="tx1"/>
                </a:solidFill>
                <a:effectLst/>
                <a:latin typeface="+mn-lt"/>
                <a:ea typeface="+mn-ea"/>
                <a:cs typeface="+mn-cs"/>
              </a:rPr>
              <a:t>No data needed and doesn’t take up memory on phone compared to downloading an app. </a:t>
            </a:r>
          </a:p>
          <a:p>
            <a:pPr marL="171450" indent="-171450">
              <a:buFont typeface="Arial" panose="020B0604020202020204" pitchFamily="34" charset="0"/>
              <a:buChar char="•"/>
            </a:pPr>
            <a:r>
              <a:rPr lang="en-GB" sz="1200" kern="1200" baseline="0" dirty="0">
                <a:solidFill>
                  <a:schemeClr val="tx1"/>
                </a:solidFill>
                <a:effectLst/>
                <a:latin typeface="+mn-lt"/>
                <a:ea typeface="+mn-ea"/>
                <a:cs typeface="+mn-cs"/>
              </a:rPr>
              <a:t>The technology is freely available. A lot of innovations are app based and used data.</a:t>
            </a:r>
          </a:p>
          <a:p>
            <a:pPr marL="171450" indent="-171450">
              <a:buFont typeface="Arial" panose="020B0604020202020204" pitchFamily="34" charset="0"/>
              <a:buChar char="•"/>
            </a:pPr>
            <a:r>
              <a:rPr lang="en-GB" sz="1200" kern="1200" baseline="0" dirty="0">
                <a:solidFill>
                  <a:schemeClr val="tx1"/>
                </a:solidFill>
                <a:effectLst/>
                <a:latin typeface="+mn-lt"/>
                <a:ea typeface="+mn-ea"/>
                <a:cs typeface="+mn-cs"/>
              </a:rPr>
              <a:t>It’s simple and gives patients a more active role/increasing their locus of control– they are at the heart of their own care. Thus, minimal clinician input.</a:t>
            </a:r>
          </a:p>
          <a:p>
            <a:endParaRPr lang="en-GB" sz="1200" kern="1200" baseline="0" dirty="0">
              <a:solidFill>
                <a:schemeClr val="tx1"/>
              </a:solidFill>
              <a:effectLst/>
              <a:latin typeface="+mn-lt"/>
              <a:ea typeface="+mn-ea"/>
              <a:cs typeface="+mn-cs"/>
            </a:endParaRPr>
          </a:p>
          <a:p>
            <a:r>
              <a:rPr lang="en-GB" sz="1200" kern="1200" baseline="0" dirty="0">
                <a:solidFill>
                  <a:schemeClr val="tx1"/>
                </a:solidFill>
                <a:effectLst/>
                <a:latin typeface="+mn-lt"/>
                <a:ea typeface="+mn-ea"/>
                <a:cs typeface="+mn-cs"/>
              </a:rPr>
              <a:t>-------------------</a:t>
            </a:r>
          </a:p>
          <a:p>
            <a:r>
              <a:rPr lang="en-GB" sz="1200" kern="1200" baseline="0" dirty="0">
                <a:solidFill>
                  <a:schemeClr val="tx1"/>
                </a:solidFill>
                <a:effectLst/>
                <a:latin typeface="+mn-lt"/>
                <a:ea typeface="+mn-ea"/>
                <a:cs typeface="+mn-cs"/>
              </a:rPr>
              <a:t>The technology isn’t new but it can make the biggest difference where there isn’t that much use (tractors) Also, VR can be effective but expensive. Also it cannot be integrated into the fabric of their lives as they can’t take the technology home.</a:t>
            </a:r>
          </a:p>
          <a:p>
            <a:endParaRPr lang="en-GB" sz="1200" kern="1200" baseline="0" dirty="0">
              <a:solidFill>
                <a:schemeClr val="tx1"/>
              </a:solidFill>
              <a:effectLst/>
              <a:latin typeface="+mn-lt"/>
              <a:ea typeface="+mn-ea"/>
              <a:cs typeface="+mn-cs"/>
            </a:endParaRPr>
          </a:p>
          <a:p>
            <a:r>
              <a:rPr lang="en-GB" sz="1200" kern="1200" baseline="0" dirty="0">
                <a:solidFill>
                  <a:schemeClr val="tx1"/>
                </a:solidFill>
                <a:effectLst/>
                <a:latin typeface="+mn-lt"/>
                <a:ea typeface="+mn-ea"/>
                <a:cs typeface="+mn-cs"/>
              </a:rPr>
              <a:t>Simple self-management for patient – using familiar tech, low cost. Psychology of texts – the msg is personable/informative and can help to motivate individual for behavioural change – and the </a:t>
            </a:r>
            <a:r>
              <a:rPr lang="en-GB" sz="1200" kern="1200" baseline="0" dirty="0" err="1">
                <a:solidFill>
                  <a:schemeClr val="tx1"/>
                </a:solidFill>
                <a:effectLst/>
                <a:latin typeface="+mn-lt"/>
                <a:ea typeface="+mn-ea"/>
                <a:cs typeface="+mn-cs"/>
              </a:rPr>
              <a:t>rx</a:t>
            </a:r>
            <a:r>
              <a:rPr lang="en-GB" sz="1200" kern="1200" baseline="0" dirty="0">
                <a:solidFill>
                  <a:schemeClr val="tx1"/>
                </a:solidFill>
                <a:effectLst/>
                <a:latin typeface="+mn-lt"/>
                <a:ea typeface="+mn-ea"/>
                <a:cs typeface="+mn-cs"/>
              </a:rPr>
              <a:t> they have with their phones which you don’t get with app.</a:t>
            </a:r>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Each category has a specific and unique set of criteria based against five key elements.</a:t>
            </a:r>
          </a:p>
          <a:p>
            <a:r>
              <a:rPr lang="en-GB" sz="1200" kern="1200" dirty="0">
                <a:solidFill>
                  <a:schemeClr val="tx1"/>
                </a:solidFill>
                <a:effectLst/>
                <a:latin typeface="+mn-lt"/>
                <a:ea typeface="+mn-ea"/>
                <a:cs typeface="+mn-cs"/>
              </a:rPr>
              <a:t>All the categories below have their own individual criteria which can be viewed by clicking on the category. There are 5 areas which our judges will be reviewing against.</a:t>
            </a:r>
          </a:p>
          <a:p>
            <a:r>
              <a:rPr lang="en-GB" sz="1200" b="1" kern="1200" dirty="0">
                <a:solidFill>
                  <a:schemeClr val="tx1"/>
                </a:solidFill>
                <a:effectLst/>
                <a:latin typeface="+mn-lt"/>
                <a:ea typeface="+mn-ea"/>
                <a:cs typeface="+mn-cs"/>
              </a:rPr>
              <a:t>Ambition</a:t>
            </a:r>
            <a:r>
              <a:rPr lang="en-GB" sz="1200" kern="1200" dirty="0">
                <a:solidFill>
                  <a:schemeClr val="tx1"/>
                </a:solidFill>
                <a:effectLst/>
                <a:latin typeface="+mn-lt"/>
                <a:ea typeface="+mn-ea"/>
                <a:cs typeface="+mn-cs"/>
              </a:rPr>
              <a:t/>
            </a: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The challenge and context within which your project, person or organisation is set alongside your goals and targets whether quantitative or qualitative.</a:t>
            </a:r>
            <a:br>
              <a:rPr lang="en-GB" sz="1200" kern="1200" dirty="0">
                <a:solidFill>
                  <a:schemeClr val="tx1"/>
                </a:solidFill>
                <a:effectLst/>
                <a:latin typeface="+mn-lt"/>
                <a:ea typeface="+mn-ea"/>
                <a:cs typeface="+mn-cs"/>
              </a:rPr>
            </a:br>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Outcome</a:t>
            </a:r>
            <a:r>
              <a:rPr lang="en-GB" sz="1200" kern="1200" dirty="0">
                <a:solidFill>
                  <a:schemeClr val="tx1"/>
                </a:solidFill>
                <a:effectLst/>
                <a:latin typeface="+mn-lt"/>
                <a:ea typeface="+mn-ea"/>
                <a:cs typeface="+mn-cs"/>
              </a:rPr>
              <a:t/>
            </a: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The benefits realised from the point of view of patients, organisation, leadership, value creation, efficiencies and cost.</a:t>
            </a:r>
            <a:br>
              <a:rPr lang="en-GB" sz="1200" kern="1200" dirty="0">
                <a:solidFill>
                  <a:schemeClr val="tx1"/>
                </a:solidFill>
                <a:effectLst/>
                <a:latin typeface="+mn-lt"/>
                <a:ea typeface="+mn-ea"/>
                <a:cs typeface="+mn-cs"/>
              </a:rPr>
            </a:br>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Spread</a:t>
            </a:r>
            <a:r>
              <a:rPr lang="en-GB" sz="1200" kern="1200" dirty="0">
                <a:solidFill>
                  <a:schemeClr val="tx1"/>
                </a:solidFill>
                <a:effectLst/>
                <a:latin typeface="+mn-lt"/>
                <a:ea typeface="+mn-ea"/>
                <a:cs typeface="+mn-cs"/>
              </a:rPr>
              <a:t/>
            </a: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The dissemination of your success in terms of how your work has been picked up and replicated elsewhere.</a:t>
            </a:r>
            <a:br>
              <a:rPr lang="en-GB" sz="1200" kern="1200" dirty="0">
                <a:solidFill>
                  <a:schemeClr val="tx1"/>
                </a:solidFill>
                <a:effectLst/>
                <a:latin typeface="+mn-lt"/>
                <a:ea typeface="+mn-ea"/>
                <a:cs typeface="+mn-cs"/>
              </a:rPr>
            </a:br>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Value</a:t>
            </a:r>
            <a:r>
              <a:rPr lang="en-GB" sz="1200" kern="1200" dirty="0">
                <a:solidFill>
                  <a:schemeClr val="tx1"/>
                </a:solidFill>
                <a:effectLst/>
                <a:latin typeface="+mn-lt"/>
                <a:ea typeface="+mn-ea"/>
                <a:cs typeface="+mn-cs"/>
              </a:rPr>
              <a:t/>
            </a: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The creation of value from the point of view of patient satisfaction and experience, reduction in bureaucracy, time saved for staff at any level.</a:t>
            </a:r>
            <a:br>
              <a:rPr lang="en-GB" sz="1200" kern="1200" dirty="0">
                <a:solidFill>
                  <a:schemeClr val="tx1"/>
                </a:solidFill>
                <a:effectLst/>
                <a:latin typeface="+mn-lt"/>
                <a:ea typeface="+mn-ea"/>
                <a:cs typeface="+mn-cs"/>
              </a:rPr>
            </a:br>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Involvement</a:t>
            </a:r>
            <a:r>
              <a:rPr lang="en-GB" sz="1200" kern="1200" dirty="0">
                <a:solidFill>
                  <a:schemeClr val="tx1"/>
                </a:solidFill>
                <a:effectLst/>
                <a:latin typeface="+mn-lt"/>
                <a:ea typeface="+mn-ea"/>
                <a:cs typeface="+mn-cs"/>
              </a:rPr>
              <a:t/>
            </a: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The stakeholders buy-in and contribution toward the project initiatives and outcomes. How have the relevant staff, patients and partnerships worked together to realise the success?</a:t>
            </a:r>
          </a:p>
          <a:p>
            <a:endParaRPr lang="en-GB" dirty="0"/>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kern="1200" baseline="0" dirty="0">
              <a:solidFill>
                <a:schemeClr val="tx1"/>
              </a:solidFill>
              <a:effectLst/>
              <a:latin typeface="+mn-lt"/>
              <a:ea typeface="+mn-ea"/>
              <a:cs typeface="+mn-cs"/>
            </a:endParaRPr>
          </a:p>
          <a:p>
            <a:pPr marL="171450" indent="-171450">
              <a:buFont typeface="Arial" panose="020B0604020202020204" pitchFamily="34" charset="0"/>
              <a:buChar char="•"/>
            </a:pPr>
            <a:endParaRPr lang="en-GB" sz="1200" kern="1200" baseline="0" dirty="0">
              <a:solidFill>
                <a:schemeClr val="tx1"/>
              </a:solidFill>
              <a:effectLst/>
              <a:latin typeface="+mn-lt"/>
              <a:ea typeface="+mn-ea"/>
              <a:cs typeface="+mn-cs"/>
            </a:endParaRPr>
          </a:p>
          <a:p>
            <a:pPr marL="171450" indent="-171450">
              <a:buFont typeface="Arial" panose="020B0604020202020204" pitchFamily="34" charset="0"/>
              <a:buChar char="•"/>
            </a:pPr>
            <a:endParaRPr lang="en-GB" sz="1200" kern="1200" baseline="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57608A3-7588-4E46-9601-E291F6181D0F}"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537185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Introduction - Karen</a:t>
            </a:r>
          </a:p>
          <a:p>
            <a:endParaRPr lang="en-GB" dirty="0"/>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1" dirty="0"/>
              <a:t>Explain that it is one of the top priorities in digital mental health to be able to integrate (or blend) digital innovations with existing therapeutic approaches. The key point is that use of digital mh interventions is often framed as either/or i.e.</a:t>
            </a:r>
            <a:r>
              <a:rPr lang="en-GB" sz="1200" b="1" baseline="0" dirty="0"/>
              <a:t> </a:t>
            </a:r>
            <a:r>
              <a:rPr lang="en-GB" sz="1200" b="1" dirty="0"/>
              <a:t>use digital or use traditional. But patient perspectives research suggest people want both integrated. I’d have a different image maybe something Karen thinks summarises how great Flo is?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1" dirty="0"/>
              <a:t>Karen (or someone) should emphasise some of the plaudits Flo has received in NHS care (e.g. King’s Fund commendation).</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b="1" baseline="0" dirty="0"/>
          </a:p>
          <a:p>
            <a:pPr marL="171450" indent="-171450">
              <a:buFont typeface="Arial" panose="020B0604020202020204" pitchFamily="34" charset="0"/>
              <a:buChar char="•"/>
            </a:pPr>
            <a:r>
              <a:rPr lang="en-GB" baseline="0" dirty="0"/>
              <a:t>Flo is a smart messaging intervention, well established generally within medical settings. Recommended by Kings Fund</a:t>
            </a:r>
          </a:p>
          <a:p>
            <a:pPr marL="171450" indent="-171450">
              <a:buFont typeface="Arial" panose="020B0604020202020204" pitchFamily="34" charset="0"/>
              <a:buChar char="•"/>
            </a:pPr>
            <a:r>
              <a:rPr lang="en-GB" baseline="0" dirty="0"/>
              <a:t>We have collaborated together to use Flo to enhance the psychological wellbeing of people with comorbid issues - MH and PH problems. </a:t>
            </a:r>
          </a:p>
          <a:p>
            <a:pPr marL="171450" indent="-171450">
              <a:buFont typeface="Arial" panose="020B0604020202020204" pitchFamily="34" charset="0"/>
              <a:buChar char="•"/>
            </a:pPr>
            <a:r>
              <a:rPr lang="en-GB" baseline="0" dirty="0"/>
              <a:t>This has never been done before and so we decided to apply Flo in this novel way.</a:t>
            </a:r>
          </a:p>
          <a:p>
            <a:pPr marL="171450" indent="-171450">
              <a:buFont typeface="Arial" panose="020B0604020202020204" pitchFamily="34" charset="0"/>
              <a:buChar char="•"/>
            </a:pPr>
            <a:endParaRPr lang="en-GB" baseline="0" dirty="0"/>
          </a:p>
          <a:p>
            <a:pPr marL="0" indent="0">
              <a:buFont typeface="Arial" panose="020B0604020202020204" pitchFamily="34" charset="0"/>
              <a:buNone/>
            </a:pPr>
            <a:endParaRPr lang="en-GB" dirty="0"/>
          </a:p>
          <a:p>
            <a:pPr marL="171450" indent="-171450">
              <a:buFont typeface="Arial" panose="020B0604020202020204" pitchFamily="34" charset="0"/>
              <a:buChar char="•"/>
            </a:pPr>
            <a:endParaRPr lang="en-GB" baseline="0" dirty="0"/>
          </a:p>
          <a:p>
            <a:pPr marL="171450" indent="-171450">
              <a:buFont typeface="Arial" panose="020B0604020202020204" pitchFamily="34" charset="0"/>
              <a:buChar char="•"/>
            </a:pPr>
            <a:endParaRPr lang="en-GB" baseline="0" dirty="0"/>
          </a:p>
          <a:p>
            <a:pPr marL="171450" indent="-171450">
              <a:buFont typeface="Arial" panose="020B0604020202020204" pitchFamily="34" charset="0"/>
              <a:buChar char="•"/>
            </a:pPr>
            <a:endParaRPr lang="en-GB" sz="1200" kern="1200" baseline="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57608A3-7588-4E46-9601-E291F6181D0F}"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304419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A67A320-7014-3B48-98B1-FE9D8FC9F5F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016417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a:t>This intervention is a collaboration between</a:t>
            </a:r>
            <a:r>
              <a:rPr lang="en-GB" baseline="0" dirty="0"/>
              <a:t> industry, healthcare professionals, research and patient advisors</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57608A3-7588-4E46-9601-E291F6181D0F}"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573757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baseline="0" dirty="0"/>
              <a:t>Our service was set up in 2014 and we offer support to adults affected by cancer. We recently won a national </a:t>
            </a:r>
            <a:r>
              <a:rPr lang="en-GB" baseline="0" dirty="0" err="1"/>
              <a:t>macmillan</a:t>
            </a:r>
            <a:r>
              <a:rPr lang="en-GB" baseline="0" dirty="0"/>
              <a:t> award for integrating excellence, where collaborating with members of the cancer MDTs is core to our model of psychological provision.</a:t>
            </a:r>
          </a:p>
          <a:p>
            <a:pPr marL="171450" indent="-171450">
              <a:buFont typeface="Arial" panose="020B0604020202020204" pitchFamily="34" charset="0"/>
              <a:buChar char="•"/>
            </a:pPr>
            <a:r>
              <a:rPr lang="en-GB" baseline="0" dirty="0"/>
              <a:t>However, despite our high level of clinical effectiveness, we noticed that not all patients were benefitting from psychological therapy due to dropping out, especially in group programmes. This was largely due to cancer related barriers. </a:t>
            </a:r>
          </a:p>
          <a:p>
            <a:pPr marL="171450" indent="-171450">
              <a:buFont typeface="Arial" panose="020B0604020202020204" pitchFamily="34" charset="0"/>
              <a:buChar char="•"/>
            </a:pPr>
            <a:r>
              <a:rPr lang="en-GB" baseline="0" dirty="0"/>
              <a:t>We also wanted to prepare patients for future challenges when they finished therapy given that future health challenges were likely for some.</a:t>
            </a:r>
          </a:p>
          <a:p>
            <a:pPr marL="171450" indent="-171450">
              <a:buFont typeface="Arial" panose="020B0604020202020204" pitchFamily="34" charset="0"/>
              <a:buChar char="•"/>
            </a:pPr>
            <a:r>
              <a:rPr lang="en-GB" baseline="0" dirty="0"/>
              <a:t>Over the last few years we have liaised with Simple Telehealth to provide a free automated text support system (known as Florence) to patients for use as a relapse prevention recovery package – </a:t>
            </a:r>
            <a:r>
              <a:rPr lang="en-GB" sz="1200" kern="1200" dirty="0">
                <a:solidFill>
                  <a:schemeClr val="tx1"/>
                </a:solidFill>
                <a:effectLst/>
                <a:latin typeface="+mn-lt"/>
                <a:ea typeface="+mn-ea"/>
                <a:cs typeface="+mn-cs"/>
              </a:rPr>
              <a:t>patients rate their emotional wellbeing and receive support/advice through their mobile phone to manage their difficulties outside of hospital appointments. The text messages received are collaboratively designed with the patient during therapy (i.e., it is the patient’s own words of advice sent to them in the form of a text message). </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One of the many challenges we face is XYZ</a:t>
            </a:r>
            <a:r>
              <a:rPr lang="en-GB" sz="1200" kern="1200" baseline="0" dirty="0">
                <a:solidFill>
                  <a:schemeClr val="tx1"/>
                </a:solidFill>
                <a:effectLst/>
                <a:latin typeface="+mn-lt"/>
                <a:ea typeface="+mn-ea"/>
                <a:cs typeface="+mn-cs"/>
              </a:rPr>
              <a:t> and so Flo was considered as an option to overcome some of these (link to our vision)</a:t>
            </a:r>
            <a:endParaRPr lang="en-GB"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GB" sz="1200" kern="1200" dirty="0">
                <a:solidFill>
                  <a:schemeClr val="tx1"/>
                </a:solidFill>
                <a:effectLst/>
                <a:latin typeface="+mn-lt"/>
                <a:ea typeface="+mn-ea"/>
                <a:cs typeface="+mn-cs"/>
              </a:rPr>
              <a:t>We have integrated this into the</a:t>
            </a:r>
            <a:r>
              <a:rPr lang="en-GB" sz="1200" kern="1200" baseline="0" dirty="0">
                <a:solidFill>
                  <a:schemeClr val="tx1"/>
                </a:solidFill>
                <a:effectLst/>
                <a:latin typeface="+mn-lt"/>
                <a:ea typeface="+mn-ea"/>
                <a:cs typeface="+mn-cs"/>
              </a:rPr>
              <a:t> mindfulness groups that we run for cancer patients where texts are sent reminding them of mindfulness exercises and any preparation that is required in between the sessions – patients have welcomed this novel approach and it is one of the first groups in the country to use it.</a:t>
            </a:r>
          </a:p>
          <a:p>
            <a:pPr marL="171450" indent="-171450">
              <a:buFont typeface="Arial" panose="020B0604020202020204" pitchFamily="34" charset="0"/>
              <a:buChar char="•"/>
            </a:pPr>
            <a:endParaRPr lang="en-GB" sz="1200" kern="1200" baseline="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p>
          <a:p>
            <a:pPr marL="171450" indent="-171450">
              <a:buFont typeface="Arial" panose="020B0604020202020204" pitchFamily="34" charset="0"/>
              <a:buChar char="•"/>
            </a:pPr>
            <a:endParaRPr lang="en-GB" sz="1200" kern="1200" baseline="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57608A3-7588-4E46-9601-E291F6181D0F}"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670456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a:t>We tested</a:t>
            </a:r>
            <a:r>
              <a:rPr lang="en-GB" baseline="0" dirty="0"/>
              <a:t> the effectiveness of using Flo within an MBCT group, with the aim of supporting attendance and engagement. This is the first application of Flo within a group setting of cancer patients.</a:t>
            </a:r>
          </a:p>
          <a:p>
            <a:pPr marL="171450" indent="-171450">
              <a:buFont typeface="Arial" panose="020B0604020202020204" pitchFamily="34" charset="0"/>
              <a:buChar char="•"/>
            </a:pPr>
            <a:r>
              <a:rPr lang="en-GB" baseline="0" dirty="0"/>
              <a:t>Text messages were sent the day after each session, reminding patients of the home practice</a:t>
            </a:r>
          </a:p>
          <a:p>
            <a:pPr marL="171450" indent="-171450">
              <a:buFont typeface="Arial" panose="020B0604020202020204" pitchFamily="34" charset="0"/>
              <a:buChar char="•"/>
            </a:pPr>
            <a:r>
              <a:rPr lang="en-GB" baseline="0" dirty="0"/>
              <a:t>Patients could request up to four further texts which offered more information.</a:t>
            </a:r>
          </a:p>
          <a:p>
            <a:pPr marL="171450" indent="-171450">
              <a:buFont typeface="Arial" panose="020B0604020202020204" pitchFamily="34" charset="0"/>
              <a:buChar char="•"/>
            </a:pPr>
            <a:r>
              <a:rPr lang="en-GB" baseline="0" dirty="0"/>
              <a:t>The texts also reminded them of details for next session</a:t>
            </a:r>
          </a:p>
          <a:p>
            <a:pPr marL="171450" indent="-171450">
              <a:buFont typeface="Arial" panose="020B0604020202020204" pitchFamily="34" charset="0"/>
              <a:buChar char="•"/>
            </a:pPr>
            <a:r>
              <a:rPr lang="en-GB" baseline="0" dirty="0"/>
              <a:t>There were 51 patients in this study (from 6 groups between 2015 and 2018), 30 chose to receive Flo, 21 did not.</a:t>
            </a:r>
          </a:p>
          <a:p>
            <a:pPr marL="171450" indent="-171450">
              <a:buFont typeface="Arial" panose="020B0604020202020204" pitchFamily="34" charset="0"/>
              <a:buChar char="•"/>
            </a:pPr>
            <a:r>
              <a:rPr lang="en-GB" baseline="0" dirty="0"/>
              <a:t>The odds of completing the group programme was eight times higher for </a:t>
            </a:r>
            <a:r>
              <a:rPr lang="en-GB" baseline="0" dirty="0" err="1"/>
              <a:t>flo</a:t>
            </a:r>
            <a:r>
              <a:rPr lang="en-GB" baseline="0" dirty="0"/>
              <a:t> users than non </a:t>
            </a:r>
            <a:r>
              <a:rPr lang="en-GB" baseline="0" dirty="0" err="1"/>
              <a:t>flo</a:t>
            </a:r>
            <a:r>
              <a:rPr lang="en-GB" baseline="0" dirty="0"/>
              <a:t> users. We have 50% more completers and 50% greater improvement in terms of psychological wellbeing</a:t>
            </a:r>
          </a:p>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57608A3-7588-4E46-9601-E291F6181D0F}"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389722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a:t>We also</a:t>
            </a:r>
            <a:r>
              <a:rPr lang="en-GB" baseline="0" dirty="0"/>
              <a:t> explored the effectiveness of using Flo in relapse prevention</a:t>
            </a:r>
          </a:p>
          <a:p>
            <a:pPr marL="171450" indent="-171450">
              <a:buFont typeface="Arial" panose="020B0604020202020204" pitchFamily="34" charset="0"/>
              <a:buChar char="•"/>
            </a:pPr>
            <a:r>
              <a:rPr lang="en-GB" baseline="0" dirty="0"/>
              <a:t>Collaborated with patients to recognise signs of doing well, early warning signs of relapse and full relapse (“downward spiral”)</a:t>
            </a:r>
          </a:p>
          <a:p>
            <a:pPr marL="171450" indent="-171450">
              <a:buFont typeface="Arial" panose="020B0604020202020204" pitchFamily="34" charset="0"/>
              <a:buChar char="•"/>
            </a:pPr>
            <a:r>
              <a:rPr lang="en-GB" baseline="0" dirty="0"/>
              <a:t>Messages were personalised. Flo would send texts asking patients to rate their mood, and would send tailored messages accordingly</a:t>
            </a:r>
          </a:p>
          <a:p>
            <a:pPr marL="171450" indent="-171450">
              <a:buFont typeface="Arial" panose="020B0604020202020204" pitchFamily="34" charset="0"/>
              <a:buChar char="•"/>
            </a:pPr>
            <a:r>
              <a:rPr lang="en-GB" baseline="0" dirty="0"/>
              <a:t>Over a 12 month follow up of X patients, we found up to 25% greater improvement in overall health, psychological wellbeing, QOL, work functioning and somatic symptoms.</a:t>
            </a:r>
          </a:p>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57608A3-7588-4E46-9601-E291F6181D0F}"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689878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GB"/>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026FEA59-30B7-3B4B-AA8B-AD73C9B05806}" type="datetimeFigureOut">
              <a:rPr lang="en-US" smtClean="0"/>
              <a:t>12/6/2019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2ADFDA-1B40-424E-88E4-F7F39BC5F54D}" type="slidenum">
              <a:rPr lang="en-US" smtClean="0"/>
              <a:t>‹#›</a:t>
            </a:fld>
            <a:endParaRPr lang="en-US"/>
          </a:p>
        </p:txBody>
      </p:sp>
    </p:spTree>
    <p:extLst>
      <p:ext uri="{BB962C8B-B14F-4D97-AF65-F5344CB8AC3E}">
        <p14:creationId xmlns:p14="http://schemas.microsoft.com/office/powerpoint/2010/main" val="32188348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026FEA59-30B7-3B4B-AA8B-AD73C9B05806}" type="datetimeFigureOut">
              <a:rPr lang="en-US" smtClean="0"/>
              <a:t>12/6/2019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2ADFDA-1B40-424E-88E4-F7F39BC5F54D}" type="slidenum">
              <a:rPr lang="en-US" smtClean="0"/>
              <a:t>‹#›</a:t>
            </a:fld>
            <a:endParaRPr lang="en-US"/>
          </a:p>
        </p:txBody>
      </p:sp>
    </p:spTree>
    <p:extLst>
      <p:ext uri="{BB962C8B-B14F-4D97-AF65-F5344CB8AC3E}">
        <p14:creationId xmlns:p14="http://schemas.microsoft.com/office/powerpoint/2010/main" val="28115800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026FEA59-30B7-3B4B-AA8B-AD73C9B05806}" type="datetimeFigureOut">
              <a:rPr lang="en-US" smtClean="0"/>
              <a:t>12/6/2019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2ADFDA-1B40-424E-88E4-F7F39BC5F54D}" type="slidenum">
              <a:rPr lang="en-US" smtClean="0"/>
              <a:t>‹#›</a:t>
            </a:fld>
            <a:endParaRPr lang="en-US"/>
          </a:p>
        </p:txBody>
      </p:sp>
    </p:spTree>
    <p:extLst>
      <p:ext uri="{BB962C8B-B14F-4D97-AF65-F5344CB8AC3E}">
        <p14:creationId xmlns:p14="http://schemas.microsoft.com/office/powerpoint/2010/main" val="7994041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026FEA59-30B7-3B4B-AA8B-AD73C9B05806}" type="datetimeFigureOut">
              <a:rPr lang="en-US" smtClean="0"/>
              <a:t>12/6/2019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2ADFDA-1B40-424E-88E4-F7F39BC5F54D}" type="slidenum">
              <a:rPr lang="en-US" smtClean="0"/>
              <a:t>‹#›</a:t>
            </a:fld>
            <a:endParaRPr lang="en-US"/>
          </a:p>
        </p:txBody>
      </p:sp>
    </p:spTree>
    <p:extLst>
      <p:ext uri="{BB962C8B-B14F-4D97-AF65-F5344CB8AC3E}">
        <p14:creationId xmlns:p14="http://schemas.microsoft.com/office/powerpoint/2010/main" val="4528534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3000" b="1" cap="all"/>
            </a:lvl1pPr>
          </a:lstStyle>
          <a:p>
            <a:r>
              <a:rPr lang="en-GB"/>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026FEA59-30B7-3B4B-AA8B-AD73C9B05806}" type="datetimeFigureOut">
              <a:rPr lang="en-US" smtClean="0"/>
              <a:t>12/6/2019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2ADFDA-1B40-424E-88E4-F7F39BC5F54D}" type="slidenum">
              <a:rPr lang="en-US" smtClean="0"/>
              <a:t>‹#›</a:t>
            </a:fld>
            <a:endParaRPr lang="en-US"/>
          </a:p>
        </p:txBody>
      </p:sp>
    </p:spTree>
    <p:extLst>
      <p:ext uri="{BB962C8B-B14F-4D97-AF65-F5344CB8AC3E}">
        <p14:creationId xmlns:p14="http://schemas.microsoft.com/office/powerpoint/2010/main" val="6525492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026FEA59-30B7-3B4B-AA8B-AD73C9B05806}" type="datetimeFigureOut">
              <a:rPr lang="en-US" smtClean="0"/>
              <a:t>12/6/2019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2ADFDA-1B40-424E-88E4-F7F39BC5F54D}" type="slidenum">
              <a:rPr lang="en-US" smtClean="0"/>
              <a:t>‹#›</a:t>
            </a:fld>
            <a:endParaRPr lang="en-US"/>
          </a:p>
        </p:txBody>
      </p:sp>
    </p:spTree>
    <p:extLst>
      <p:ext uri="{BB962C8B-B14F-4D97-AF65-F5344CB8AC3E}">
        <p14:creationId xmlns:p14="http://schemas.microsoft.com/office/powerpoint/2010/main" val="13299368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026FEA59-30B7-3B4B-AA8B-AD73C9B05806}" type="datetimeFigureOut">
              <a:rPr lang="en-US" smtClean="0"/>
              <a:t>12/6/2019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52ADFDA-1B40-424E-88E4-F7F39BC5F54D}" type="slidenum">
              <a:rPr lang="en-US" smtClean="0"/>
              <a:t>‹#›</a:t>
            </a:fld>
            <a:endParaRPr lang="en-US"/>
          </a:p>
        </p:txBody>
      </p:sp>
    </p:spTree>
    <p:extLst>
      <p:ext uri="{BB962C8B-B14F-4D97-AF65-F5344CB8AC3E}">
        <p14:creationId xmlns:p14="http://schemas.microsoft.com/office/powerpoint/2010/main" val="38072127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026FEA59-30B7-3B4B-AA8B-AD73C9B05806}" type="datetimeFigureOut">
              <a:rPr lang="en-US" smtClean="0"/>
              <a:t>12/6/2019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52ADFDA-1B40-424E-88E4-F7F39BC5F54D}" type="slidenum">
              <a:rPr lang="en-US" smtClean="0"/>
              <a:t>‹#›</a:t>
            </a:fld>
            <a:endParaRPr lang="en-US"/>
          </a:p>
        </p:txBody>
      </p:sp>
    </p:spTree>
    <p:extLst>
      <p:ext uri="{BB962C8B-B14F-4D97-AF65-F5344CB8AC3E}">
        <p14:creationId xmlns:p14="http://schemas.microsoft.com/office/powerpoint/2010/main" val="12614157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26FEA59-30B7-3B4B-AA8B-AD73C9B05806}" type="datetimeFigureOut">
              <a:rPr lang="en-US" smtClean="0"/>
              <a:t>12/6/2019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52ADFDA-1B40-424E-88E4-F7F39BC5F54D}" type="slidenum">
              <a:rPr lang="en-US" smtClean="0"/>
              <a:t>‹#›</a:t>
            </a:fld>
            <a:endParaRPr lang="en-US"/>
          </a:p>
        </p:txBody>
      </p:sp>
    </p:spTree>
    <p:extLst>
      <p:ext uri="{BB962C8B-B14F-4D97-AF65-F5344CB8AC3E}">
        <p14:creationId xmlns:p14="http://schemas.microsoft.com/office/powerpoint/2010/main" val="33369117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1500" b="1"/>
            </a:lvl1pPr>
          </a:lstStyle>
          <a:p>
            <a:r>
              <a:rPr lang="en-GB"/>
              <a:t>Click to edit Master title style</a:t>
            </a:r>
            <a:endParaRPr lang="en-US"/>
          </a:p>
        </p:txBody>
      </p:sp>
      <p:sp>
        <p:nvSpPr>
          <p:cNvPr id="3" name="Content Placeholder 2"/>
          <p:cNvSpPr>
            <a:spLocks noGrp="1"/>
          </p:cNvSpPr>
          <p:nvPr>
            <p:ph idx="1"/>
          </p:nvPr>
        </p:nvSpPr>
        <p:spPr>
          <a:xfrm>
            <a:off x="3575050" y="204788"/>
            <a:ext cx="5111750"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GB"/>
              <a:t>Click to edit Master text styles</a:t>
            </a:r>
          </a:p>
        </p:txBody>
      </p:sp>
      <p:sp>
        <p:nvSpPr>
          <p:cNvPr id="5" name="Date Placeholder 4"/>
          <p:cNvSpPr>
            <a:spLocks noGrp="1"/>
          </p:cNvSpPr>
          <p:nvPr>
            <p:ph type="dt" sz="half" idx="10"/>
          </p:nvPr>
        </p:nvSpPr>
        <p:spPr/>
        <p:txBody>
          <a:bodyPr/>
          <a:lstStyle/>
          <a:p>
            <a:fld id="{026FEA59-30B7-3B4B-AA8B-AD73C9B05806}" type="datetimeFigureOut">
              <a:rPr lang="en-US" smtClean="0"/>
              <a:t>12/6/2019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2ADFDA-1B40-424E-88E4-F7F39BC5F54D}" type="slidenum">
              <a:rPr lang="en-US" smtClean="0"/>
              <a:t>‹#›</a:t>
            </a:fld>
            <a:endParaRPr lang="en-US"/>
          </a:p>
        </p:txBody>
      </p:sp>
    </p:spTree>
    <p:extLst>
      <p:ext uri="{BB962C8B-B14F-4D97-AF65-F5344CB8AC3E}">
        <p14:creationId xmlns:p14="http://schemas.microsoft.com/office/powerpoint/2010/main" val="31184482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1500" b="1"/>
            </a:lvl1pPr>
          </a:lstStyle>
          <a:p>
            <a:r>
              <a:rPr lang="en-GB"/>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GB"/>
              <a:t>Click to edit Master text styles</a:t>
            </a:r>
          </a:p>
        </p:txBody>
      </p:sp>
      <p:sp>
        <p:nvSpPr>
          <p:cNvPr id="5" name="Date Placeholder 4"/>
          <p:cNvSpPr>
            <a:spLocks noGrp="1"/>
          </p:cNvSpPr>
          <p:nvPr>
            <p:ph type="dt" sz="half" idx="10"/>
          </p:nvPr>
        </p:nvSpPr>
        <p:spPr/>
        <p:txBody>
          <a:bodyPr/>
          <a:lstStyle/>
          <a:p>
            <a:fld id="{026FEA59-30B7-3B4B-AA8B-AD73C9B05806}" type="datetimeFigureOut">
              <a:rPr lang="en-US" smtClean="0"/>
              <a:t>12/6/2019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2ADFDA-1B40-424E-88E4-F7F39BC5F54D}" type="slidenum">
              <a:rPr lang="en-US" smtClean="0"/>
              <a:t>‹#›</a:t>
            </a:fld>
            <a:endParaRPr lang="en-US"/>
          </a:p>
        </p:txBody>
      </p:sp>
    </p:spTree>
    <p:extLst>
      <p:ext uri="{BB962C8B-B14F-4D97-AF65-F5344CB8AC3E}">
        <p14:creationId xmlns:p14="http://schemas.microsoft.com/office/powerpoint/2010/main" val="25777032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026FEA59-30B7-3B4B-AA8B-AD73C9B05806}" type="datetimeFigureOut">
              <a:rPr lang="en-US" smtClean="0"/>
              <a:t>12/6/2019</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452ADFDA-1B40-424E-88E4-F7F39BC5F54D}" type="slidenum">
              <a:rPr lang="en-US" smtClean="0"/>
              <a:t>‹#›</a:t>
            </a:fld>
            <a:endParaRPr lang="en-US"/>
          </a:p>
        </p:txBody>
      </p:sp>
    </p:spTree>
    <p:extLst>
      <p:ext uri="{BB962C8B-B14F-4D97-AF65-F5344CB8AC3E}">
        <p14:creationId xmlns:p14="http://schemas.microsoft.com/office/powerpoint/2010/main" val="1481272563"/>
      </p:ext>
    </p:extLst>
  </p:cSld>
  <p:clrMap bg1="lt1" tx1="dk1" bg2="lt2" tx2="dk2" accent1="accent1" accent2="accent2" accent3="accent3" accent4="accent4" accent5="accent5" accent6="accent6" hlink="hlink" folHlink="folHlink"/>
  <p:sldLayoutIdLst>
    <p:sldLayoutId id="2147484062" r:id="rId1"/>
    <p:sldLayoutId id="2147484063" r:id="rId2"/>
    <p:sldLayoutId id="2147484064" r:id="rId3"/>
    <p:sldLayoutId id="2147484065" r:id="rId4"/>
    <p:sldLayoutId id="2147484066" r:id="rId5"/>
    <p:sldLayoutId id="2147484067" r:id="rId6"/>
    <p:sldLayoutId id="2147484068" r:id="rId7"/>
    <p:sldLayoutId id="2147484069" r:id="rId8"/>
    <p:sldLayoutId id="2147484070" r:id="rId9"/>
    <p:sldLayoutId id="2147484071" r:id="rId10"/>
    <p:sldLayoutId id="2147484072" r:id="rId11"/>
  </p:sldLayoutIdLst>
  <p:txStyles>
    <p:titleStyle>
      <a:lvl1pPr algn="ctr" defTabSz="3429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342900" rtl="0" eaLnBrk="1" latinLnBrk="0" hangingPunct="1">
        <a:spcBef>
          <a:spcPct val="20000"/>
        </a:spcBef>
        <a:buFont typeface="Arial"/>
        <a:buChar char="•"/>
        <a:defRPr sz="2400" kern="1200">
          <a:solidFill>
            <a:schemeClr val="tx1"/>
          </a:solidFill>
          <a:latin typeface="+mn-lt"/>
          <a:ea typeface="+mn-ea"/>
          <a:cs typeface="+mn-cs"/>
        </a:defRPr>
      </a:lvl1pPr>
      <a:lvl2pPr marL="557213" indent="-214313" algn="l" defTabSz="342900" rtl="0" eaLnBrk="1" latinLnBrk="0" hangingPunct="1">
        <a:spcBef>
          <a:spcPct val="20000"/>
        </a:spcBef>
        <a:buFont typeface="Arial"/>
        <a:buChar char="–"/>
        <a:defRPr sz="2100" kern="1200">
          <a:solidFill>
            <a:schemeClr val="tx1"/>
          </a:solidFill>
          <a:latin typeface="+mn-lt"/>
          <a:ea typeface="+mn-ea"/>
          <a:cs typeface="+mn-cs"/>
        </a:defRPr>
      </a:lvl2pPr>
      <a:lvl3pPr marL="857250" indent="-171450" algn="l" defTabSz="342900" rtl="0" eaLnBrk="1" latinLnBrk="0" hangingPunct="1">
        <a:spcBef>
          <a:spcPct val="20000"/>
        </a:spcBef>
        <a:buFont typeface="Arial"/>
        <a:buChar char="•"/>
        <a:defRPr sz="1800" kern="1200">
          <a:solidFill>
            <a:schemeClr val="tx1"/>
          </a:solidFill>
          <a:latin typeface="+mn-lt"/>
          <a:ea typeface="+mn-ea"/>
          <a:cs typeface="+mn-cs"/>
        </a:defRPr>
      </a:lvl3pPr>
      <a:lvl4pPr marL="1200150" indent="-171450" algn="l" defTabSz="342900" rtl="0" eaLnBrk="1" latinLnBrk="0" hangingPunct="1">
        <a:spcBef>
          <a:spcPct val="20000"/>
        </a:spcBef>
        <a:buFont typeface="Arial"/>
        <a:buChar char="–"/>
        <a:defRPr sz="1500" kern="1200">
          <a:solidFill>
            <a:schemeClr val="tx1"/>
          </a:solidFill>
          <a:latin typeface="+mn-lt"/>
          <a:ea typeface="+mn-ea"/>
          <a:cs typeface="+mn-cs"/>
        </a:defRPr>
      </a:lvl4pPr>
      <a:lvl5pPr marL="1543050" indent="-171450" algn="l" defTabSz="342900" rtl="0" eaLnBrk="1" latinLnBrk="0" hangingPunct="1">
        <a:spcBef>
          <a:spcPct val="20000"/>
        </a:spcBef>
        <a:buFont typeface="Arial"/>
        <a:buChar char="»"/>
        <a:defRPr sz="1500" kern="1200">
          <a:solidFill>
            <a:schemeClr val="tx1"/>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9.png"/><Relationship Id="rId3" Type="http://schemas.openxmlformats.org/officeDocument/2006/relationships/hyperlink" Target="http://www.simple.uk.net/" TargetMode="External"/><Relationship Id="rId7" Type="http://schemas.openxmlformats.org/officeDocument/2006/relationships/image" Target="../media/image3.png"/><Relationship Id="rId12"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2.png"/><Relationship Id="rId11" Type="http://schemas.openxmlformats.org/officeDocument/2006/relationships/image" Target="../media/image7.png"/><Relationship Id="rId5" Type="http://schemas.openxmlformats.org/officeDocument/2006/relationships/image" Target="../media/image1.png"/><Relationship Id="rId10" Type="http://schemas.openxmlformats.org/officeDocument/2006/relationships/image" Target="../media/image6.jpeg"/><Relationship Id="rId4" Type="http://schemas.openxmlformats.org/officeDocument/2006/relationships/hyperlink" Target="mailto:Lisa.taylor@simple.uk.net" TargetMode="External"/><Relationship Id="rId9" Type="http://schemas.openxmlformats.org/officeDocument/2006/relationships/image" Target="../media/image5.jpg"/><Relationship Id="rId14" Type="http://schemas.openxmlformats.org/officeDocument/2006/relationships/image" Target="../media/image10.png"/></Relationships>
</file>

<file path=ppt/slides/_rels/slide1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1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1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44.jpeg"/><Relationship Id="rId4" Type="http://schemas.openxmlformats.org/officeDocument/2006/relationships/image" Target="../media/image43.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onlinelibrary.wiley.com/doi/full/10.1002/pon.5256" TargetMode="External"/><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image" Target="../media/image45.png"/></Relationships>
</file>

<file path=ppt/slides/_rels/slide2.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14.png"/><Relationship Id="rId5" Type="http://schemas.openxmlformats.org/officeDocument/2006/relationships/image" Target="../media/image13.png"/><Relationship Id="rId10" Type="http://schemas.openxmlformats.org/officeDocument/2006/relationships/image" Target="../media/image9.png"/><Relationship Id="rId4" Type="http://schemas.openxmlformats.org/officeDocument/2006/relationships/image" Target="../media/image12.png"/><Relationship Id="rId9" Type="http://schemas.openxmlformats.org/officeDocument/2006/relationships/image" Target="../media/image17.png"/></Relationships>
</file>

<file path=ppt/slides/_rels/slide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23.png"/><Relationship Id="rId4" Type="http://schemas.openxmlformats.org/officeDocument/2006/relationships/image" Target="../media/image22.jpeg"/></Relationships>
</file>

<file path=ppt/slides/_rels/slide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image" Target="../media/image3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Slide Number Placeholder 3"/>
          <p:cNvSpPr>
            <a:spLocks noGrp="1"/>
          </p:cNvSpPr>
          <p:nvPr>
            <p:ph type="sldNum" sz="quarter" idx="12"/>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Calibri" charset="0"/>
                <a:ea typeface="ＭＳ Ｐゴシック" charset="0"/>
                <a:cs typeface="Arial" charset="0"/>
              </a:defRPr>
            </a:lvl1pPr>
            <a:lvl2pPr marL="557213" indent="-214313">
              <a:defRPr>
                <a:solidFill>
                  <a:schemeClr val="tx1"/>
                </a:solidFill>
                <a:latin typeface="Calibri" charset="0"/>
                <a:ea typeface="Arial" charset="0"/>
                <a:cs typeface="Arial" charset="0"/>
              </a:defRPr>
            </a:lvl2pPr>
            <a:lvl3pPr marL="857250" indent="-171450">
              <a:defRPr>
                <a:solidFill>
                  <a:schemeClr val="tx1"/>
                </a:solidFill>
                <a:latin typeface="Calibri" charset="0"/>
                <a:ea typeface="Arial" charset="0"/>
                <a:cs typeface="Arial" charset="0"/>
              </a:defRPr>
            </a:lvl3pPr>
            <a:lvl4pPr marL="1200150" indent="-171450">
              <a:defRPr>
                <a:solidFill>
                  <a:schemeClr val="tx1"/>
                </a:solidFill>
                <a:latin typeface="Calibri" charset="0"/>
                <a:ea typeface="Arial" charset="0"/>
                <a:cs typeface="Arial" charset="0"/>
              </a:defRPr>
            </a:lvl4pPr>
            <a:lvl5pPr marL="1543050" indent="-171450">
              <a:defRPr>
                <a:solidFill>
                  <a:schemeClr val="tx1"/>
                </a:solidFill>
                <a:latin typeface="Calibri" charset="0"/>
                <a:ea typeface="Arial" charset="0"/>
                <a:cs typeface="Arial" charset="0"/>
              </a:defRPr>
            </a:lvl5pPr>
            <a:lvl6pPr marL="1885950" indent="-171450" fontAlgn="base">
              <a:spcBef>
                <a:spcPct val="0"/>
              </a:spcBef>
              <a:spcAft>
                <a:spcPct val="0"/>
              </a:spcAft>
              <a:defRPr>
                <a:solidFill>
                  <a:schemeClr val="tx1"/>
                </a:solidFill>
                <a:latin typeface="Calibri" charset="0"/>
                <a:ea typeface="Arial" charset="0"/>
                <a:cs typeface="Arial" charset="0"/>
              </a:defRPr>
            </a:lvl6pPr>
            <a:lvl7pPr marL="2228850" indent="-171450" fontAlgn="base">
              <a:spcBef>
                <a:spcPct val="0"/>
              </a:spcBef>
              <a:spcAft>
                <a:spcPct val="0"/>
              </a:spcAft>
              <a:defRPr>
                <a:solidFill>
                  <a:schemeClr val="tx1"/>
                </a:solidFill>
                <a:latin typeface="Calibri" charset="0"/>
                <a:ea typeface="Arial" charset="0"/>
                <a:cs typeface="Arial" charset="0"/>
              </a:defRPr>
            </a:lvl7pPr>
            <a:lvl8pPr marL="2571750" indent="-171450" fontAlgn="base">
              <a:spcBef>
                <a:spcPct val="0"/>
              </a:spcBef>
              <a:spcAft>
                <a:spcPct val="0"/>
              </a:spcAft>
              <a:defRPr>
                <a:solidFill>
                  <a:schemeClr val="tx1"/>
                </a:solidFill>
                <a:latin typeface="Calibri" charset="0"/>
                <a:ea typeface="Arial" charset="0"/>
                <a:cs typeface="Arial" charset="0"/>
              </a:defRPr>
            </a:lvl8pPr>
            <a:lvl9pPr marL="2914650" indent="-171450" fontAlgn="base">
              <a:spcBef>
                <a:spcPct val="0"/>
              </a:spcBef>
              <a:spcAft>
                <a:spcPct val="0"/>
              </a:spcAft>
              <a:defRPr>
                <a:solidFill>
                  <a:schemeClr val="tx1"/>
                </a:solidFill>
                <a:latin typeface="Calibri" charset="0"/>
                <a:ea typeface="Arial" charset="0"/>
                <a:cs typeface="Arial" charset="0"/>
              </a:defRPr>
            </a:lvl9pPr>
          </a:lstStyle>
          <a:p>
            <a:pPr defTabSz="342900"/>
            <a:fld id="{95BCC70A-485E-1A47-9F88-0353B7B5819F}" type="slidenum">
              <a:rPr lang="en-GB">
                <a:solidFill>
                  <a:srgbClr val="898989"/>
                </a:solidFill>
                <a:cs typeface="ＭＳ Ｐゴシック" charset="0"/>
              </a:rPr>
              <a:pPr defTabSz="342900"/>
              <a:t>1</a:t>
            </a:fld>
            <a:endParaRPr lang="en-GB" dirty="0">
              <a:solidFill>
                <a:srgbClr val="898989"/>
              </a:solidFill>
              <a:cs typeface="ＭＳ Ｐゴシック" charset="0"/>
            </a:endParaRPr>
          </a:p>
        </p:txBody>
      </p:sp>
      <p:sp>
        <p:nvSpPr>
          <p:cNvPr id="14338" name="Title 1"/>
          <p:cNvSpPr>
            <a:spLocks noGrp="1"/>
          </p:cNvSpPr>
          <p:nvPr>
            <p:ph type="ctrTitle"/>
          </p:nvPr>
        </p:nvSpPr>
        <p:spPr>
          <a:xfrm>
            <a:off x="2162175" y="663667"/>
            <a:ext cx="4117975" cy="3473427"/>
          </a:xfrm>
        </p:spPr>
        <p:txBody>
          <a:bodyPr>
            <a:normAutofit/>
          </a:bodyPr>
          <a:lstStyle/>
          <a:p>
            <a:pPr algn="l"/>
            <a:r>
              <a:rPr lang="en-GB" sz="2700" dirty="0">
                <a:solidFill>
                  <a:srgbClr val="898989"/>
                </a:solidFill>
                <a:latin typeface="Calibri" charset="0"/>
              </a:rPr>
              <a:t/>
            </a:r>
            <a:br>
              <a:rPr lang="en-GB" sz="2700" dirty="0">
                <a:solidFill>
                  <a:srgbClr val="898989"/>
                </a:solidFill>
                <a:latin typeface="Calibri" charset="0"/>
              </a:rPr>
            </a:br>
            <a:r>
              <a:rPr lang="en-GB" sz="2700" dirty="0">
                <a:solidFill>
                  <a:srgbClr val="898989"/>
                </a:solidFill>
                <a:latin typeface="Calibri" charset="0"/>
              </a:rPr>
              <a:t>Making eHealth a Reality</a:t>
            </a:r>
            <a:br>
              <a:rPr lang="en-GB" sz="2700" dirty="0">
                <a:solidFill>
                  <a:srgbClr val="898989"/>
                </a:solidFill>
                <a:latin typeface="Calibri" charset="0"/>
              </a:rPr>
            </a:br>
            <a:r>
              <a:rPr lang="en-GB" sz="1650" dirty="0">
                <a:solidFill>
                  <a:schemeClr val="accent1">
                    <a:lumMod val="75000"/>
                  </a:schemeClr>
                </a:solidFill>
                <a:latin typeface="Calibri" charset="0"/>
              </a:rPr>
              <a:t>Florence and the Simple Telehealth Community of Practice</a:t>
            </a:r>
            <a:r>
              <a:rPr lang="en-GB" sz="1800" dirty="0">
                <a:solidFill>
                  <a:srgbClr val="898989"/>
                </a:solidFill>
                <a:latin typeface="Calibri" charset="0"/>
              </a:rPr>
              <a:t> </a:t>
            </a:r>
            <a:r>
              <a:rPr lang="en-GB" sz="3000" dirty="0">
                <a:latin typeface="Calibri" charset="0"/>
              </a:rPr>
              <a:t/>
            </a:r>
            <a:br>
              <a:rPr lang="en-GB" sz="3000" dirty="0">
                <a:latin typeface="Calibri" charset="0"/>
              </a:rPr>
            </a:br>
            <a:r>
              <a:rPr lang="en-GB" sz="600" dirty="0">
                <a:latin typeface="Calibri" charset="0"/>
              </a:rPr>
              <a:t/>
            </a:r>
            <a:br>
              <a:rPr lang="en-GB" sz="600" dirty="0">
                <a:latin typeface="Calibri" charset="0"/>
              </a:rPr>
            </a:br>
            <a:r>
              <a:rPr lang="en-GB" sz="2400" dirty="0">
                <a:latin typeface="Calibri" charset="0"/>
              </a:rPr>
              <a:t>Karen Moore</a:t>
            </a:r>
            <a:br>
              <a:rPr lang="en-GB" sz="2400" dirty="0">
                <a:latin typeface="Calibri" charset="0"/>
              </a:rPr>
            </a:br>
            <a:r>
              <a:rPr lang="en-GB" sz="1350" dirty="0">
                <a:latin typeface="Calibri" charset="0"/>
              </a:rPr>
              <a:t>Advanced Capability Lead– Simple Shared Healthcare Social Enterprise</a:t>
            </a:r>
            <a:br>
              <a:rPr lang="en-GB" sz="1350" dirty="0">
                <a:latin typeface="Calibri" charset="0"/>
              </a:rPr>
            </a:br>
            <a:endParaRPr lang="en-GB" sz="750" dirty="0">
              <a:latin typeface="Calibri" charset="0"/>
            </a:endParaRPr>
          </a:p>
        </p:txBody>
      </p:sp>
      <p:sp>
        <p:nvSpPr>
          <p:cNvPr id="13" name="TextBox 12"/>
          <p:cNvSpPr txBox="1"/>
          <p:nvPr/>
        </p:nvSpPr>
        <p:spPr>
          <a:xfrm>
            <a:off x="3686968" y="4547492"/>
            <a:ext cx="1504157" cy="507831"/>
          </a:xfrm>
          <a:prstGeom prst="rect">
            <a:avLst/>
          </a:prstGeom>
          <a:noFill/>
        </p:spPr>
        <p:txBody>
          <a:bodyPr wrap="square">
            <a:spAutoFit/>
          </a:bodyPr>
          <a:lstStyle/>
          <a:p>
            <a:pPr defTabSz="342900">
              <a:defRPr/>
            </a:pPr>
            <a:r>
              <a:rPr lang="en-GB" sz="1350" dirty="0">
                <a:solidFill>
                  <a:srgbClr val="595959"/>
                </a:solidFill>
                <a:latin typeface="Calibri"/>
                <a:cs typeface="Comic Sans MS"/>
                <a:hlinkClick r:id="rId3"/>
              </a:rPr>
              <a:t>www.simple.uk.net</a:t>
            </a:r>
            <a:r>
              <a:rPr lang="en-GB" sz="1350" dirty="0">
                <a:solidFill>
                  <a:srgbClr val="595959"/>
                </a:solidFill>
                <a:latin typeface="Calibri"/>
                <a:cs typeface="Comic Sans MS"/>
              </a:rPr>
              <a:t>  </a:t>
            </a:r>
          </a:p>
        </p:txBody>
      </p:sp>
      <p:sp>
        <p:nvSpPr>
          <p:cNvPr id="14" name="TextBox 38"/>
          <p:cNvSpPr txBox="1">
            <a:spLocks noChangeArrowheads="1"/>
          </p:cNvSpPr>
          <p:nvPr/>
        </p:nvSpPr>
        <p:spPr bwMode="auto">
          <a:xfrm>
            <a:off x="5525691" y="4562275"/>
            <a:ext cx="2297705" cy="3000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defTabSz="342900" eaLnBrk="1" hangingPunct="1"/>
            <a:r>
              <a:rPr lang="en-GB" sz="1350" dirty="0">
                <a:solidFill>
                  <a:srgbClr val="595959"/>
                </a:solidFill>
                <a:latin typeface="Calibri" charset="0"/>
                <a:hlinkClick r:id="rId4"/>
              </a:rPr>
              <a:t>Karen.moore@simple.uk.net</a:t>
            </a:r>
            <a:r>
              <a:rPr lang="en-GB" sz="1350" dirty="0">
                <a:solidFill>
                  <a:srgbClr val="595959"/>
                </a:solidFill>
                <a:latin typeface="Calibri" charset="0"/>
              </a:rPr>
              <a:t> </a:t>
            </a:r>
          </a:p>
        </p:txBody>
      </p:sp>
      <p:sp>
        <p:nvSpPr>
          <p:cNvPr id="15" name="TextBox 14"/>
          <p:cNvSpPr txBox="1"/>
          <p:nvPr/>
        </p:nvSpPr>
        <p:spPr>
          <a:xfrm>
            <a:off x="1796653" y="4547076"/>
            <a:ext cx="851515" cy="300082"/>
          </a:xfrm>
          <a:prstGeom prst="rect">
            <a:avLst/>
          </a:prstGeom>
          <a:noFill/>
        </p:spPr>
        <p:txBody>
          <a:bodyPr wrap="none">
            <a:spAutoFit/>
          </a:bodyPr>
          <a:lstStyle/>
          <a:p>
            <a:pPr defTabSz="342900">
              <a:defRPr/>
            </a:pPr>
            <a:r>
              <a:rPr lang="en-GB" sz="1350" dirty="0">
                <a:solidFill>
                  <a:srgbClr val="4F81BD">
                    <a:lumMod val="75000"/>
                  </a:srgbClr>
                </a:solidFill>
                <a:latin typeface="Calibri"/>
              </a:rPr>
              <a:t>@</a:t>
            </a:r>
            <a:r>
              <a:rPr lang="en-GB" sz="1350" dirty="0" err="1">
                <a:solidFill>
                  <a:srgbClr val="4F81BD">
                    <a:lumMod val="75000"/>
                  </a:srgbClr>
                </a:solidFill>
                <a:latin typeface="Calibri"/>
              </a:rPr>
              <a:t>NHSFlo</a:t>
            </a:r>
            <a:endParaRPr lang="en-GB" sz="1350" dirty="0">
              <a:solidFill>
                <a:srgbClr val="4F81BD">
                  <a:lumMod val="75000"/>
                </a:srgbClr>
              </a:solidFill>
              <a:latin typeface="Calibri"/>
            </a:endParaRPr>
          </a:p>
        </p:txBody>
      </p:sp>
      <p:pic>
        <p:nvPicPr>
          <p:cNvPr id="16" name="Picture 40"/>
          <p:cNvPicPr>
            <a:picLocks noChangeAspect="1"/>
          </p:cNvPicPr>
          <p:nvPr/>
        </p:nvPicPr>
        <p:blipFill>
          <a:blip r:embed="rId5" cstate="print">
            <a:extLst>
              <a:ext uri="{28A0092B-C50C-407E-A947-70E740481C1C}">
                <a14:useLocalDpi xmlns:a14="http://schemas.microsoft.com/office/drawing/2010/main"/>
              </a:ext>
            </a:extLst>
          </a:blip>
          <a:srcRect/>
          <a:stretch>
            <a:fillRect/>
          </a:stretch>
        </p:blipFill>
        <p:spPr bwMode="auto">
          <a:xfrm>
            <a:off x="1484710" y="4523638"/>
            <a:ext cx="335756" cy="3345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7" name="Picture 41"/>
          <p:cNvPicPr>
            <a:picLocks noChangeAspect="1"/>
          </p:cNvPicPr>
          <p:nvPr/>
        </p:nvPicPr>
        <p:blipFill>
          <a:blip r:embed="rId6" cstate="print">
            <a:extLst>
              <a:ext uri="{28A0092B-C50C-407E-A947-70E740481C1C}">
                <a14:useLocalDpi xmlns:a14="http://schemas.microsoft.com/office/drawing/2010/main"/>
              </a:ext>
            </a:extLst>
          </a:blip>
          <a:srcRect/>
          <a:stretch>
            <a:fillRect/>
          </a:stretch>
        </p:blipFill>
        <p:spPr bwMode="auto">
          <a:xfrm>
            <a:off x="5191126" y="4523638"/>
            <a:ext cx="334565" cy="3345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8" name="Picture 42"/>
          <p:cNvPicPr>
            <a:picLocks noChangeAspect="1"/>
          </p:cNvPicPr>
          <p:nvPr/>
        </p:nvPicPr>
        <p:blipFill>
          <a:blip r:embed="rId7">
            <a:extLst>
              <a:ext uri="{28A0092B-C50C-407E-A947-70E740481C1C}">
                <a14:useLocalDpi xmlns:a14="http://schemas.microsoft.com/office/drawing/2010/main"/>
              </a:ext>
            </a:extLst>
          </a:blip>
          <a:srcRect/>
          <a:stretch>
            <a:fillRect/>
          </a:stretch>
        </p:blipFill>
        <p:spPr bwMode="auto">
          <a:xfrm>
            <a:off x="3300413" y="4562276"/>
            <a:ext cx="316706" cy="31670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0" name="Picture 19"/>
          <p:cNvPicPr>
            <a:picLocks noChangeAspect="1"/>
          </p:cNvPicPr>
          <p:nvPr/>
        </p:nvPicPr>
        <p:blipFill>
          <a:blip r:embed="rId8"/>
          <a:stretch>
            <a:fillRect/>
          </a:stretch>
        </p:blipFill>
        <p:spPr>
          <a:xfrm>
            <a:off x="6841210" y="2581182"/>
            <a:ext cx="841748" cy="841748"/>
          </a:xfrm>
          <a:prstGeom prst="rect">
            <a:avLst/>
          </a:prstGeom>
        </p:spPr>
      </p:pic>
      <p:pic>
        <p:nvPicPr>
          <p:cNvPr id="21" name="Picture 20" descr="Annie_280x90_HTML.jpg"/>
          <p:cNvPicPr>
            <a:picLocks noChangeAspect="1"/>
          </p:cNvPicPr>
          <p:nvPr/>
        </p:nvPicPr>
        <p:blipFill>
          <a:blip r:embed="rId9">
            <a:extLst>
              <a:ext uri="{28A0092B-C50C-407E-A947-70E740481C1C}">
                <a14:useLocalDpi xmlns:a14="http://schemas.microsoft.com/office/drawing/2010/main"/>
              </a:ext>
            </a:extLst>
          </a:blip>
          <a:stretch>
            <a:fillRect/>
          </a:stretch>
        </p:blipFill>
        <p:spPr>
          <a:xfrm>
            <a:off x="6752475" y="3455998"/>
            <a:ext cx="1019781" cy="281319"/>
          </a:xfrm>
          <a:prstGeom prst="rect">
            <a:avLst/>
          </a:prstGeom>
        </p:spPr>
      </p:pic>
      <p:pic>
        <p:nvPicPr>
          <p:cNvPr id="22" name="Picture 21" descr="Florence Logo.jpg"/>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6803615" y="1848779"/>
            <a:ext cx="943578" cy="271485"/>
          </a:xfrm>
          <a:prstGeom prst="rect">
            <a:avLst/>
          </a:prstGeom>
        </p:spPr>
      </p:pic>
      <p:pic>
        <p:nvPicPr>
          <p:cNvPr id="23" name="Picture 22"/>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6693481" y="3801469"/>
            <a:ext cx="1085766" cy="723205"/>
          </a:xfrm>
          <a:prstGeom prst="rect">
            <a:avLst/>
          </a:prstGeom>
        </p:spPr>
      </p:pic>
      <p:pic>
        <p:nvPicPr>
          <p:cNvPr id="25" name="Picture 24" descr="Snapshot 06:10:2012 15:59.png"/>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6698739" y="1310946"/>
            <a:ext cx="1086049" cy="547868"/>
          </a:xfrm>
          <a:prstGeom prst="rect">
            <a:avLst/>
          </a:prstGeom>
        </p:spPr>
      </p:pic>
      <p:sp>
        <p:nvSpPr>
          <p:cNvPr id="2" name="TextBox 1"/>
          <p:cNvSpPr txBox="1"/>
          <p:nvPr/>
        </p:nvSpPr>
        <p:spPr>
          <a:xfrm>
            <a:off x="6544561" y="806775"/>
            <a:ext cx="1316964" cy="507831"/>
          </a:xfrm>
          <a:prstGeom prst="rect">
            <a:avLst/>
          </a:prstGeom>
          <a:noFill/>
        </p:spPr>
        <p:txBody>
          <a:bodyPr wrap="none" rtlCol="0">
            <a:spAutoFit/>
          </a:bodyPr>
          <a:lstStyle/>
          <a:p>
            <a:pPr algn="ctr" defTabSz="342900"/>
            <a:r>
              <a:rPr lang="en-GB" sz="1350" b="1" dirty="0">
                <a:solidFill>
                  <a:srgbClr val="4F81BD">
                    <a:lumMod val="75000"/>
                  </a:srgbClr>
                </a:solidFill>
                <a:latin typeface="Calibri" charset="0"/>
              </a:rPr>
              <a:t>Scottish, Welsh </a:t>
            </a:r>
          </a:p>
          <a:p>
            <a:pPr algn="ctr" defTabSz="342900"/>
            <a:r>
              <a:rPr lang="en-GB" sz="1350" b="1" dirty="0">
                <a:solidFill>
                  <a:srgbClr val="4F81BD">
                    <a:lumMod val="75000"/>
                  </a:srgbClr>
                </a:solidFill>
                <a:latin typeface="Calibri" charset="0"/>
              </a:rPr>
              <a:t>&amp; English NHS</a:t>
            </a:r>
          </a:p>
        </p:txBody>
      </p:sp>
      <p:pic>
        <p:nvPicPr>
          <p:cNvPr id="19" name="Picture 18" descr="Untitled_presentation_-_Google_Slides.png"/>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6590770" y="104254"/>
            <a:ext cx="1254125" cy="591377"/>
          </a:xfrm>
          <a:prstGeom prst="rect">
            <a:avLst/>
          </a:prstGeom>
        </p:spPr>
      </p:pic>
      <p:pic>
        <p:nvPicPr>
          <p:cNvPr id="4" name="Picture 3"/>
          <p:cNvPicPr>
            <a:picLocks noChangeAspect="1"/>
          </p:cNvPicPr>
          <p:nvPr/>
        </p:nvPicPr>
        <p:blipFill>
          <a:blip r:embed="rId14"/>
          <a:stretch>
            <a:fillRect/>
          </a:stretch>
        </p:blipFill>
        <p:spPr>
          <a:xfrm>
            <a:off x="6869668" y="2203408"/>
            <a:ext cx="801715" cy="352706"/>
          </a:xfrm>
          <a:prstGeom prst="rect">
            <a:avLst/>
          </a:prstGeom>
        </p:spPr>
      </p:pic>
    </p:spTree>
    <p:extLst>
      <p:ext uri="{BB962C8B-B14F-4D97-AF65-F5344CB8AC3E}">
        <p14:creationId xmlns:p14="http://schemas.microsoft.com/office/powerpoint/2010/main" val="15191204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1" y="77169"/>
            <a:ext cx="6857999" cy="742950"/>
          </a:xfrm>
        </p:spPr>
        <p:txBody>
          <a:bodyPr>
            <a:noAutofit/>
          </a:bodyPr>
          <a:lstStyle/>
          <a:p>
            <a:pPr algn="ctr"/>
            <a:r>
              <a:rPr lang="en-GB" sz="2550" b="1" dirty="0">
                <a:solidFill>
                  <a:srgbClr val="002060"/>
                </a:solidFill>
              </a:rPr>
              <a:t>Smart Messaging to Prevent Relapse :</a:t>
            </a:r>
            <a:endParaRPr lang="en-GB" sz="2550" dirty="0">
              <a:solidFill>
                <a:srgbClr val="002060"/>
              </a:solidFill>
            </a:endParaRPr>
          </a:p>
        </p:txBody>
      </p:sp>
      <p:sp>
        <p:nvSpPr>
          <p:cNvPr id="3" name="Content Placeholder 2"/>
          <p:cNvSpPr>
            <a:spLocks noGrp="1"/>
          </p:cNvSpPr>
          <p:nvPr>
            <p:ph idx="1"/>
          </p:nvPr>
        </p:nvSpPr>
        <p:spPr>
          <a:xfrm>
            <a:off x="1219315" y="627534"/>
            <a:ext cx="4729404" cy="1674186"/>
          </a:xfrm>
        </p:spPr>
        <p:txBody>
          <a:bodyPr>
            <a:normAutofit fontScale="70000" lnSpcReduction="20000"/>
          </a:bodyPr>
          <a:lstStyle/>
          <a:p>
            <a:r>
              <a:rPr lang="en-GB" dirty="0"/>
              <a:t>Write advice you’d like to receive if:</a:t>
            </a:r>
          </a:p>
          <a:p>
            <a:pPr marL="342900" indent="-342900">
              <a:buFont typeface="+mj-lt"/>
              <a:buAutoNum type="arabicPeriod"/>
            </a:pPr>
            <a:r>
              <a:rPr lang="en-GB" dirty="0"/>
              <a:t>Doing well</a:t>
            </a:r>
          </a:p>
          <a:p>
            <a:pPr marL="342900" indent="-342900">
              <a:buFont typeface="+mj-lt"/>
              <a:buAutoNum type="arabicPeriod"/>
            </a:pPr>
            <a:r>
              <a:rPr lang="en-GB" dirty="0"/>
              <a:t>Early warning signs of relapse</a:t>
            </a:r>
          </a:p>
          <a:p>
            <a:pPr marL="342900" indent="-342900">
              <a:buFont typeface="+mj-lt"/>
              <a:buAutoNum type="arabicPeriod"/>
            </a:pPr>
            <a:r>
              <a:rPr lang="en-GB" dirty="0"/>
              <a:t>In full relapse</a:t>
            </a:r>
          </a:p>
          <a:p>
            <a:r>
              <a:rPr lang="en-GB" dirty="0"/>
              <a:t>Personalised messages tailored to your mood</a:t>
            </a:r>
          </a:p>
          <a:p>
            <a:endParaRPr lang="en-GB" dirty="0"/>
          </a:p>
        </p:txBody>
      </p:sp>
      <p:sp>
        <p:nvSpPr>
          <p:cNvPr id="7" name="TextBox 6"/>
          <p:cNvSpPr txBox="1"/>
          <p:nvPr/>
        </p:nvSpPr>
        <p:spPr>
          <a:xfrm>
            <a:off x="1517670" y="2241710"/>
            <a:ext cx="4832370" cy="738664"/>
          </a:xfrm>
          <a:prstGeom prst="rect">
            <a:avLst/>
          </a:prstGeom>
          <a:noFill/>
        </p:spPr>
        <p:txBody>
          <a:bodyPr wrap="square" rtlCol="0">
            <a:spAutoFit/>
          </a:bodyPr>
          <a:lstStyle/>
          <a:p>
            <a:pPr defTabSz="342900"/>
            <a:r>
              <a:rPr lang="en-GB" sz="2100" dirty="0">
                <a:solidFill>
                  <a:srgbClr val="00B050"/>
                </a:solidFill>
                <a:latin typeface="Calibri"/>
              </a:rPr>
              <a:t>Up to 25% Greater improvement over 12 month follow-up on all outcomes</a:t>
            </a:r>
          </a:p>
        </p:txBody>
      </p:sp>
      <p:grpSp>
        <p:nvGrpSpPr>
          <p:cNvPr id="9" name="Group 8"/>
          <p:cNvGrpSpPr/>
          <p:nvPr/>
        </p:nvGrpSpPr>
        <p:grpSpPr>
          <a:xfrm>
            <a:off x="5950014" y="1059583"/>
            <a:ext cx="2262154" cy="3402378"/>
            <a:chOff x="6109648" y="1438511"/>
            <a:chExt cx="3016205" cy="4536504"/>
          </a:xfrm>
        </p:grpSpPr>
        <p:pic>
          <p:nvPicPr>
            <p:cNvPr id="1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09648" y="1438511"/>
              <a:ext cx="3016205" cy="4536504"/>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11" name="Picture 2" descr="C:\Users\mcasm2\AppData\Local\Microsoft\Windows\Temporary Internet Files\Content.Outlook\TJQPJPC9\Screenshot_2016-02-29-20-22-03_resized.pn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27748"/>
            <a:stretch/>
          </p:blipFill>
          <p:spPr bwMode="auto">
            <a:xfrm>
              <a:off x="6580293" y="2132856"/>
              <a:ext cx="1952147" cy="3096344"/>
            </a:xfrm>
            <a:prstGeom prst="rect">
              <a:avLst/>
            </a:prstGeom>
            <a:noFill/>
            <a:extLst>
              <a:ext uri="{909E8E84-426E-40dd-AFC4-6F175D3DCCD1}">
                <a14:hiddenFill xmlns="" xmlns:a14="http://schemas.microsoft.com/office/drawing/2010/main">
                  <a:solidFill>
                    <a:srgbClr val="FFFFFF"/>
                  </a:solidFill>
                </a14:hiddenFill>
              </a:ext>
            </a:extLst>
          </p:spPr>
        </p:pic>
        <p:pic>
          <p:nvPicPr>
            <p:cNvPr id="12"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43017" y="2122210"/>
              <a:ext cx="1936608" cy="306137"/>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grpSp>
      <p:pic>
        <p:nvPicPr>
          <p:cNvPr id="4" name="Picture 3"/>
          <p:cNvPicPr>
            <a:picLocks noChangeAspect="1"/>
          </p:cNvPicPr>
          <p:nvPr/>
        </p:nvPicPr>
        <p:blipFill>
          <a:blip r:embed="rId6"/>
          <a:stretch>
            <a:fillRect/>
          </a:stretch>
        </p:blipFill>
        <p:spPr>
          <a:xfrm>
            <a:off x="1708020" y="2741471"/>
            <a:ext cx="4206605" cy="2697714"/>
          </a:xfrm>
          <a:prstGeom prst="rect">
            <a:avLst/>
          </a:prstGeom>
        </p:spPr>
      </p:pic>
    </p:spTree>
    <p:extLst>
      <p:ext uri="{BB962C8B-B14F-4D97-AF65-F5344CB8AC3E}">
        <p14:creationId xmlns:p14="http://schemas.microsoft.com/office/powerpoint/2010/main" val="4122115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b="1" dirty="0">
                <a:solidFill>
                  <a:schemeClr val="tx2"/>
                </a:solidFill>
              </a:rPr>
              <a:t>Examples of text messages from Flo</a:t>
            </a:r>
          </a:p>
        </p:txBody>
      </p:sp>
      <p:sp>
        <p:nvSpPr>
          <p:cNvPr id="26" name="Rounded Rectangle 25"/>
          <p:cNvSpPr/>
          <p:nvPr/>
        </p:nvSpPr>
        <p:spPr>
          <a:xfrm>
            <a:off x="1331640" y="1275606"/>
            <a:ext cx="2376264" cy="761747"/>
          </a:xfrm>
          <a:prstGeom prst="round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endParaRPr lang="en-GB" sz="1350">
              <a:solidFill>
                <a:prstClr val="white"/>
              </a:solidFill>
              <a:latin typeface="Calibri"/>
            </a:endParaRPr>
          </a:p>
        </p:txBody>
      </p:sp>
      <p:sp>
        <p:nvSpPr>
          <p:cNvPr id="28" name="Rounded Rectangle 27"/>
          <p:cNvSpPr/>
          <p:nvPr/>
        </p:nvSpPr>
        <p:spPr>
          <a:xfrm>
            <a:off x="1332301" y="2498998"/>
            <a:ext cx="2093669" cy="761747"/>
          </a:xfrm>
          <a:prstGeom prst="round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endParaRPr lang="en-GB" sz="1350">
              <a:solidFill>
                <a:prstClr val="white"/>
              </a:solidFill>
              <a:latin typeface="Calibri"/>
            </a:endParaRPr>
          </a:p>
        </p:txBody>
      </p:sp>
      <p:sp>
        <p:nvSpPr>
          <p:cNvPr id="16" name="Rounded Rectangle 15"/>
          <p:cNvSpPr/>
          <p:nvPr/>
        </p:nvSpPr>
        <p:spPr>
          <a:xfrm>
            <a:off x="5469859" y="2491595"/>
            <a:ext cx="2093669" cy="761747"/>
          </a:xfrm>
          <a:prstGeom prst="round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endParaRPr lang="en-GB" sz="1350">
              <a:solidFill>
                <a:prstClr val="white"/>
              </a:solidFill>
              <a:latin typeface="Calibri"/>
            </a:endParaRPr>
          </a:p>
        </p:txBody>
      </p:sp>
      <p:sp>
        <p:nvSpPr>
          <p:cNvPr id="11" name="Rounded Rectangle 10"/>
          <p:cNvSpPr/>
          <p:nvPr/>
        </p:nvSpPr>
        <p:spPr>
          <a:xfrm>
            <a:off x="5020948" y="1275607"/>
            <a:ext cx="2807330" cy="761747"/>
          </a:xfrm>
          <a:prstGeom prst="round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endParaRPr lang="en-GB" sz="1350">
              <a:solidFill>
                <a:prstClr val="white"/>
              </a:solidFill>
              <a:latin typeface="Calibri"/>
            </a:endParaRPr>
          </a:p>
        </p:txBody>
      </p:sp>
      <p:sp>
        <p:nvSpPr>
          <p:cNvPr id="6" name="Rectangle 5"/>
          <p:cNvSpPr/>
          <p:nvPr/>
        </p:nvSpPr>
        <p:spPr>
          <a:xfrm>
            <a:off x="1392315" y="1277985"/>
            <a:ext cx="1973640" cy="646331"/>
          </a:xfrm>
          <a:prstGeom prst="rect">
            <a:avLst/>
          </a:prstGeom>
        </p:spPr>
        <p:txBody>
          <a:bodyPr wrap="square">
            <a:spAutoFit/>
          </a:bodyPr>
          <a:lstStyle/>
          <a:p>
            <a:pPr algn="ctr" defTabSz="342900"/>
            <a:r>
              <a:rPr lang="en-GB" sz="900" i="1" dirty="0">
                <a:solidFill>
                  <a:prstClr val="black"/>
                </a:solidFill>
                <a:latin typeface="Calibri"/>
              </a:rPr>
              <a:t>You cannot change the past - or the future and  you are a strong person for all that has been dealt with. You will continue to be the best you can be.</a:t>
            </a:r>
          </a:p>
        </p:txBody>
      </p:sp>
      <p:sp>
        <p:nvSpPr>
          <p:cNvPr id="5" name="Rectangle 4"/>
          <p:cNvSpPr/>
          <p:nvPr/>
        </p:nvSpPr>
        <p:spPr>
          <a:xfrm>
            <a:off x="5156590" y="1277985"/>
            <a:ext cx="2519583" cy="784830"/>
          </a:xfrm>
          <a:prstGeom prst="rect">
            <a:avLst/>
          </a:prstGeom>
          <a:noFill/>
        </p:spPr>
        <p:txBody>
          <a:bodyPr wrap="square">
            <a:spAutoFit/>
          </a:bodyPr>
          <a:lstStyle/>
          <a:p>
            <a:pPr algn="ctr" defTabSz="342900"/>
            <a:r>
              <a:rPr lang="en-GB" sz="900" i="1" dirty="0">
                <a:solidFill>
                  <a:prstClr val="black"/>
                </a:solidFill>
                <a:latin typeface="Calibri"/>
              </a:rPr>
              <a:t>Take some deep breaths before responding to people/ situations. Remember we are all human and make mistakes, forgive other people for theirs. Don't get mad at other people’s differences - embrace them</a:t>
            </a:r>
          </a:p>
        </p:txBody>
      </p:sp>
      <p:sp>
        <p:nvSpPr>
          <p:cNvPr id="8" name="Rectangle 7"/>
          <p:cNvSpPr/>
          <p:nvPr/>
        </p:nvSpPr>
        <p:spPr>
          <a:xfrm>
            <a:off x="5366480" y="2630095"/>
            <a:ext cx="2309693" cy="507831"/>
          </a:xfrm>
          <a:prstGeom prst="rect">
            <a:avLst/>
          </a:prstGeom>
        </p:spPr>
        <p:txBody>
          <a:bodyPr wrap="square">
            <a:spAutoFit/>
          </a:bodyPr>
          <a:lstStyle/>
          <a:p>
            <a:pPr algn="ctr" defTabSz="342900"/>
            <a:r>
              <a:rPr lang="en-GB" sz="900" i="1" dirty="0">
                <a:solidFill>
                  <a:prstClr val="black"/>
                </a:solidFill>
                <a:latin typeface="Calibri"/>
              </a:rPr>
              <a:t>Remind yourself you are still here.</a:t>
            </a:r>
          </a:p>
          <a:p>
            <a:pPr algn="ctr" defTabSz="342900"/>
            <a:r>
              <a:rPr lang="en-GB" sz="900" i="1" dirty="0">
                <a:solidFill>
                  <a:prstClr val="black"/>
                </a:solidFill>
                <a:latin typeface="Calibri"/>
              </a:rPr>
              <a:t>Count your blessings.</a:t>
            </a:r>
          </a:p>
          <a:p>
            <a:pPr algn="ctr" defTabSz="342900"/>
            <a:r>
              <a:rPr lang="en-GB" sz="900" i="1" dirty="0">
                <a:solidFill>
                  <a:prstClr val="black"/>
                </a:solidFill>
                <a:latin typeface="Calibri"/>
              </a:rPr>
              <a:t>Take up a new activity</a:t>
            </a:r>
          </a:p>
        </p:txBody>
      </p:sp>
      <p:pic>
        <p:nvPicPr>
          <p:cNvPr id="2050" name="Picture 2" descr="C:\Users\sanchia.biswas\AppData\Local\Microsoft\Windows\Temporary Internet Files\Content.IE5\7VH4O39B\simple_cellphone_clipart_by_anubisza[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86804" y="2140147"/>
            <a:ext cx="947497" cy="1364558"/>
          </a:xfrm>
          <a:prstGeom prst="rect">
            <a:avLst/>
          </a:prstGeom>
          <a:noFill/>
          <a:extLst>
            <a:ext uri="{909E8E84-426E-40dd-AFC4-6F175D3DCCD1}">
              <a14:hiddenFill xmlns="" xmlns:a14="http://schemas.microsoft.com/office/drawing/2010/main">
                <a:solidFill>
                  <a:srgbClr val="FFFFFF"/>
                </a:solidFill>
              </a14:hiddenFill>
            </a:ext>
          </a:extLst>
        </p:spPr>
      </p:pic>
      <p:pic>
        <p:nvPicPr>
          <p:cNvPr id="2051"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20153253">
            <a:off x="4202385" y="2425227"/>
            <a:ext cx="420177" cy="134319"/>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19" name="TextBox 18"/>
          <p:cNvSpPr txBox="1"/>
          <p:nvPr/>
        </p:nvSpPr>
        <p:spPr>
          <a:xfrm>
            <a:off x="1441305" y="2580495"/>
            <a:ext cx="1874339" cy="784830"/>
          </a:xfrm>
          <a:prstGeom prst="rect">
            <a:avLst/>
          </a:prstGeom>
          <a:noFill/>
        </p:spPr>
        <p:txBody>
          <a:bodyPr wrap="square" rtlCol="0">
            <a:spAutoFit/>
          </a:bodyPr>
          <a:lstStyle/>
          <a:p>
            <a:pPr defTabSz="342900"/>
            <a:r>
              <a:rPr lang="en-GB" sz="900" i="1" dirty="0">
                <a:solidFill>
                  <a:prstClr val="black"/>
                </a:solidFill>
                <a:latin typeface="Calibri"/>
              </a:rPr>
              <a:t>You are getting there; you have never been so close. Don’t worry you have gone through this before you can do it again.</a:t>
            </a:r>
          </a:p>
          <a:p>
            <a:pPr defTabSz="342900"/>
            <a:endParaRPr lang="en-GB" sz="900" dirty="0">
              <a:solidFill>
                <a:prstClr val="black"/>
              </a:solidFill>
              <a:latin typeface="Calibri"/>
            </a:endParaRPr>
          </a:p>
        </p:txBody>
      </p:sp>
      <p:sp>
        <p:nvSpPr>
          <p:cNvPr id="34" name="Rounded Rectangle 33"/>
          <p:cNvSpPr/>
          <p:nvPr/>
        </p:nvSpPr>
        <p:spPr>
          <a:xfrm>
            <a:off x="5156590" y="3813888"/>
            <a:ext cx="2093669" cy="761747"/>
          </a:xfrm>
          <a:prstGeom prst="round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endParaRPr lang="en-GB" sz="1350">
              <a:solidFill>
                <a:prstClr val="white"/>
              </a:solidFill>
              <a:latin typeface="Calibri"/>
            </a:endParaRPr>
          </a:p>
        </p:txBody>
      </p:sp>
      <p:sp>
        <p:nvSpPr>
          <p:cNvPr id="35" name="Rounded Rectangle 34"/>
          <p:cNvSpPr/>
          <p:nvPr/>
        </p:nvSpPr>
        <p:spPr>
          <a:xfrm>
            <a:off x="1893135" y="3813889"/>
            <a:ext cx="2093669" cy="761747"/>
          </a:xfrm>
          <a:prstGeom prst="round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r>
              <a:rPr lang="en-GB" sz="900" i="1" dirty="0">
                <a:solidFill>
                  <a:prstClr val="black"/>
                </a:solidFill>
                <a:latin typeface="Calibri"/>
              </a:rPr>
              <a:t>Pat yourself on the back.</a:t>
            </a:r>
          </a:p>
          <a:p>
            <a:pPr algn="ctr" defTabSz="342900"/>
            <a:r>
              <a:rPr lang="en-GB" sz="900" i="1" dirty="0">
                <a:solidFill>
                  <a:prstClr val="black"/>
                </a:solidFill>
                <a:latin typeface="Calibri"/>
              </a:rPr>
              <a:t>Be grateful to be alive</a:t>
            </a:r>
          </a:p>
        </p:txBody>
      </p:sp>
      <p:sp>
        <p:nvSpPr>
          <p:cNvPr id="31" name="Rectangle 30"/>
          <p:cNvSpPr/>
          <p:nvPr/>
        </p:nvSpPr>
        <p:spPr>
          <a:xfrm>
            <a:off x="5065798" y="3883138"/>
            <a:ext cx="2192377" cy="646331"/>
          </a:xfrm>
          <a:prstGeom prst="rect">
            <a:avLst/>
          </a:prstGeom>
        </p:spPr>
        <p:txBody>
          <a:bodyPr wrap="square">
            <a:spAutoFit/>
          </a:bodyPr>
          <a:lstStyle/>
          <a:p>
            <a:pPr algn="ctr" defTabSz="342900"/>
            <a:r>
              <a:rPr lang="en-GB" sz="900" i="1" dirty="0">
                <a:solidFill>
                  <a:prstClr val="black"/>
                </a:solidFill>
                <a:latin typeface="Calibri"/>
              </a:rPr>
              <a:t>Going outside is really helpful for you. Listen to the birds or a do a walking practice. Take your time.  Take time to look at the stars when you next can.</a:t>
            </a:r>
          </a:p>
        </p:txBody>
      </p:sp>
      <p:pic>
        <p:nvPicPr>
          <p:cNvPr id="2053"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806665" y="1518632"/>
            <a:ext cx="344226" cy="275693"/>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38"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806665" y="2223305"/>
            <a:ext cx="344226" cy="275693"/>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39"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657438" y="843558"/>
            <a:ext cx="344226" cy="275693"/>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2054"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31540" y="2418351"/>
            <a:ext cx="1250156" cy="1393031"/>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417737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solidFill>
                  <a:schemeClr val="tx2"/>
                </a:solidFill>
              </a:rPr>
              <a:t>Patient Involvement </a:t>
            </a:r>
          </a:p>
        </p:txBody>
      </p:sp>
      <p:sp>
        <p:nvSpPr>
          <p:cNvPr id="3" name="Content Placeholder 2"/>
          <p:cNvSpPr>
            <a:spLocks noGrp="1"/>
          </p:cNvSpPr>
          <p:nvPr>
            <p:ph idx="1"/>
          </p:nvPr>
        </p:nvSpPr>
        <p:spPr>
          <a:xfrm>
            <a:off x="1485900" y="1200150"/>
            <a:ext cx="3950196" cy="3883308"/>
          </a:xfrm>
        </p:spPr>
        <p:txBody>
          <a:bodyPr>
            <a:normAutofit fontScale="47500" lnSpcReduction="20000"/>
          </a:bodyPr>
          <a:lstStyle/>
          <a:p>
            <a:pPr marL="0" indent="0">
              <a:buNone/>
            </a:pPr>
            <a:endParaRPr lang="en-GB" sz="3825" dirty="0"/>
          </a:p>
          <a:p>
            <a:pPr marL="0" indent="0" algn="ctr">
              <a:buNone/>
            </a:pPr>
            <a:endParaRPr lang="en-US" sz="1650" i="1" dirty="0"/>
          </a:p>
          <a:p>
            <a:pPr marL="0" indent="0" algn="ctr">
              <a:buNone/>
            </a:pPr>
            <a:r>
              <a:rPr lang="en-US" sz="3000" i="1" dirty="0"/>
              <a:t>“When you got it you felt “oh somebody is thinking about me.” Even though it was just a text-message, if that makes sense. (Group 1, patient I)</a:t>
            </a:r>
          </a:p>
          <a:p>
            <a:pPr marL="0" indent="0" algn="ctr">
              <a:buNone/>
            </a:pPr>
            <a:endParaRPr lang="en-GB" sz="3000" i="1" dirty="0"/>
          </a:p>
          <a:p>
            <a:pPr marL="0" indent="0" algn="ctr">
              <a:buNone/>
            </a:pPr>
            <a:r>
              <a:rPr lang="en-US" sz="3000" i="1" dirty="0"/>
              <a:t>“You felt like, I mean I know they were automated, but in a silly way it felt like somebody was motivating you. I enjoyed them actually. (Group 1, patient D)”</a:t>
            </a:r>
          </a:p>
          <a:p>
            <a:pPr marL="0" indent="0" algn="ctr">
              <a:buNone/>
            </a:pPr>
            <a:endParaRPr lang="en-US" sz="1500" i="1" dirty="0"/>
          </a:p>
          <a:p>
            <a:pPr marL="0" indent="0" algn="ctr">
              <a:buNone/>
            </a:pPr>
            <a:endParaRPr lang="en-US" sz="1500" i="1" dirty="0"/>
          </a:p>
          <a:p>
            <a:pPr marL="0" indent="0" algn="ctr">
              <a:buNone/>
            </a:pPr>
            <a:r>
              <a:rPr lang="en-GB" sz="3000" i="1" dirty="0"/>
              <a:t>“Florence seems to text me exactly when I need it the most. Always helps me. Overall amazing” (Individual A)</a:t>
            </a:r>
          </a:p>
          <a:p>
            <a:pPr marL="0" indent="0" algn="ctr">
              <a:buNone/>
            </a:pPr>
            <a:endParaRPr lang="en-GB" sz="3000" i="1" dirty="0"/>
          </a:p>
          <a:p>
            <a:pPr marL="0" indent="0" algn="ctr">
              <a:buNone/>
            </a:pPr>
            <a:endParaRPr lang="en-GB" sz="3000" i="1" dirty="0"/>
          </a:p>
          <a:p>
            <a:pPr marL="0" indent="0" algn="ctr">
              <a:buNone/>
            </a:pPr>
            <a:r>
              <a:rPr lang="en-GB" sz="3000" i="1" dirty="0"/>
              <a:t>“[Florence] makes me smile” (Individual B)</a:t>
            </a:r>
          </a:p>
          <a:p>
            <a:pPr marL="0" indent="0">
              <a:buNone/>
            </a:pPr>
            <a:endParaRPr lang="en-GB" sz="1350" i="1" dirty="0"/>
          </a:p>
          <a:p>
            <a:pPr marL="0" indent="0">
              <a:buNone/>
            </a:pPr>
            <a:endParaRPr lang="en-GB" sz="1350" i="1" dirty="0"/>
          </a:p>
          <a:p>
            <a:endParaRPr lang="en-GB" dirty="0">
              <a:solidFill>
                <a:srgbClr val="FF0000"/>
              </a:solidFill>
            </a:endParaRPr>
          </a:p>
        </p:txBody>
      </p:sp>
      <p:pic>
        <p:nvPicPr>
          <p:cNvPr id="4" name="Picture 3"/>
          <p:cNvPicPr>
            <a:picLocks noChangeAspect="1"/>
          </p:cNvPicPr>
          <p:nvPr/>
        </p:nvPicPr>
        <p:blipFill rotWithShape="1">
          <a:blip r:embed="rId3"/>
          <a:srcRect l="2915" t="27349" r="84939" b="29517"/>
          <a:stretch/>
        </p:blipFill>
        <p:spPr>
          <a:xfrm>
            <a:off x="5642552" y="3003799"/>
            <a:ext cx="1026114" cy="891530"/>
          </a:xfrm>
          <a:prstGeom prst="rect">
            <a:avLst/>
          </a:prstGeom>
        </p:spPr>
      </p:pic>
      <p:pic>
        <p:nvPicPr>
          <p:cNvPr id="5" name="Picture 4"/>
          <p:cNvPicPr>
            <a:picLocks noChangeAspect="1"/>
          </p:cNvPicPr>
          <p:nvPr/>
        </p:nvPicPr>
        <p:blipFill rotWithShape="1">
          <a:blip r:embed="rId4"/>
          <a:srcRect l="6006" t="19044" r="83483" b="49216"/>
          <a:stretch/>
        </p:blipFill>
        <p:spPr>
          <a:xfrm>
            <a:off x="5638645" y="4191928"/>
            <a:ext cx="1326272" cy="891530"/>
          </a:xfrm>
          <a:prstGeom prst="rect">
            <a:avLst/>
          </a:prstGeom>
        </p:spPr>
      </p:pic>
      <p:pic>
        <p:nvPicPr>
          <p:cNvPr id="6"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638644" y="1437624"/>
            <a:ext cx="2052229" cy="1014283"/>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278940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solidFill>
                  <a:schemeClr val="tx2"/>
                </a:solidFill>
              </a:rPr>
              <a:t>Cost Savings</a:t>
            </a:r>
          </a:p>
        </p:txBody>
      </p:sp>
      <p:sp>
        <p:nvSpPr>
          <p:cNvPr id="3" name="Content Placeholder 2"/>
          <p:cNvSpPr>
            <a:spLocks noGrp="1"/>
          </p:cNvSpPr>
          <p:nvPr>
            <p:ph idx="1"/>
          </p:nvPr>
        </p:nvSpPr>
        <p:spPr/>
        <p:txBody>
          <a:bodyPr>
            <a:normAutofit/>
          </a:bodyPr>
          <a:lstStyle/>
          <a:p>
            <a:r>
              <a:rPr lang="en-GB" dirty="0"/>
              <a:t>Group therapy protocol: </a:t>
            </a:r>
            <a:r>
              <a:rPr lang="en-GB" b="1" dirty="0">
                <a:solidFill>
                  <a:srgbClr val="00B050"/>
                </a:solidFill>
              </a:rPr>
              <a:t>£2.88 </a:t>
            </a:r>
            <a:r>
              <a:rPr lang="en-GB" dirty="0"/>
              <a:t>per patient</a:t>
            </a:r>
          </a:p>
          <a:p>
            <a:r>
              <a:rPr lang="en-GB" b="1" dirty="0">
                <a:solidFill>
                  <a:srgbClr val="00B050"/>
                </a:solidFill>
              </a:rPr>
              <a:t>£5.88 </a:t>
            </a:r>
            <a:r>
              <a:rPr lang="en-GB" dirty="0"/>
              <a:t>per additional treatment completer using Flo.</a:t>
            </a:r>
          </a:p>
          <a:p>
            <a:r>
              <a:rPr lang="en-GB" dirty="0"/>
              <a:t>Example cost of existing intervention with similar effect (Motivational Interviewing): </a:t>
            </a:r>
            <a:r>
              <a:rPr lang="en-GB" b="1" dirty="0">
                <a:solidFill>
                  <a:srgbClr val="00B050"/>
                </a:solidFill>
              </a:rPr>
              <a:t>£400</a:t>
            </a:r>
          </a:p>
          <a:p>
            <a:endParaRPr lang="en-GB" b="1" dirty="0">
              <a:solidFill>
                <a:schemeClr val="tx2"/>
              </a:solidFill>
            </a:endParaRPr>
          </a:p>
          <a:p>
            <a:r>
              <a:rPr lang="en-GB" dirty="0"/>
              <a:t>The relapse prevention protocol cost </a:t>
            </a:r>
            <a:r>
              <a:rPr lang="en-GB" b="1" dirty="0">
                <a:solidFill>
                  <a:srgbClr val="00B050"/>
                </a:solidFill>
              </a:rPr>
              <a:t>£5.76 per patient</a:t>
            </a:r>
          </a:p>
          <a:p>
            <a:r>
              <a:rPr lang="en-GB" dirty="0"/>
              <a:t>Using national tariffs it was worth </a:t>
            </a:r>
            <a:r>
              <a:rPr lang="en-GB" b="1" dirty="0">
                <a:solidFill>
                  <a:srgbClr val="00B050"/>
                </a:solidFill>
              </a:rPr>
              <a:t>£3,400</a:t>
            </a:r>
          </a:p>
          <a:p>
            <a:endParaRPr lang="en-GB" b="1" dirty="0">
              <a:solidFill>
                <a:schemeClr val="tx2"/>
              </a:solidFill>
            </a:endParaRPr>
          </a:p>
        </p:txBody>
      </p:sp>
    </p:spTree>
    <p:extLst>
      <p:ext uri="{BB962C8B-B14F-4D97-AF65-F5344CB8AC3E}">
        <p14:creationId xmlns:p14="http://schemas.microsoft.com/office/powerpoint/2010/main" val="30489942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2700" b="1" dirty="0">
                <a:solidFill>
                  <a:srgbClr val="FFC000"/>
                </a:solidFill>
                <a:latin typeface="Arial" panose="020B0604020202020204" pitchFamily="34" charset="0"/>
                <a:ea typeface="Cambria Math" panose="02040503050406030204" pitchFamily="18" charset="0"/>
                <a:cs typeface="Arial" panose="020B0604020202020204" pitchFamily="34" charset="0"/>
              </a:rPr>
              <a:t/>
            </a:r>
            <a:br>
              <a:rPr lang="en-GB" sz="2700" b="1" dirty="0">
                <a:solidFill>
                  <a:srgbClr val="FFC000"/>
                </a:solidFill>
                <a:latin typeface="Arial" panose="020B0604020202020204" pitchFamily="34" charset="0"/>
                <a:ea typeface="Cambria Math" panose="02040503050406030204" pitchFamily="18" charset="0"/>
                <a:cs typeface="Arial" panose="020B0604020202020204" pitchFamily="34" charset="0"/>
              </a:rPr>
            </a:br>
            <a:r>
              <a:rPr lang="en-GB" sz="2700" b="1" dirty="0">
                <a:solidFill>
                  <a:srgbClr val="FFC000"/>
                </a:solidFill>
                <a:latin typeface="Arial" panose="020B0604020202020204" pitchFamily="34" charset="0"/>
                <a:ea typeface="Cambria Math" panose="02040503050406030204" pitchFamily="18" charset="0"/>
                <a:cs typeface="Arial" panose="020B0604020202020204" pitchFamily="34" charset="0"/>
              </a:rPr>
              <a:t/>
            </a:r>
            <a:br>
              <a:rPr lang="en-GB" sz="2700" b="1" dirty="0">
                <a:solidFill>
                  <a:srgbClr val="FFC000"/>
                </a:solidFill>
                <a:latin typeface="Arial" panose="020B0604020202020204" pitchFamily="34" charset="0"/>
                <a:ea typeface="Cambria Math" panose="02040503050406030204" pitchFamily="18" charset="0"/>
                <a:cs typeface="Arial" panose="020B0604020202020204" pitchFamily="34" charset="0"/>
              </a:rPr>
            </a:br>
            <a:r>
              <a:rPr lang="en-GB" sz="2700" dirty="0">
                <a:solidFill>
                  <a:srgbClr val="FFC000"/>
                </a:solidFill>
              </a:rPr>
              <a:t/>
            </a:r>
            <a:br>
              <a:rPr lang="en-GB" sz="2700" dirty="0">
                <a:solidFill>
                  <a:srgbClr val="FFC000"/>
                </a:solidFill>
              </a:rPr>
            </a:br>
            <a:endParaRPr lang="en-GB" sz="2700" b="1" dirty="0">
              <a:solidFill>
                <a:srgbClr val="FFC000"/>
              </a:solidFill>
              <a:latin typeface="Arial" panose="020B0604020202020204" pitchFamily="34" charset="0"/>
              <a:ea typeface="Cambria Math" panose="02040503050406030204" pitchFamily="18" charset="0"/>
              <a:cs typeface="Arial" panose="020B0604020202020204" pitchFamily="34" charset="0"/>
            </a:endParaRPr>
          </a:p>
        </p:txBody>
      </p:sp>
      <p:sp>
        <p:nvSpPr>
          <p:cNvPr id="3" name="Subtitle 2"/>
          <p:cNvSpPr>
            <a:spLocks noGrp="1"/>
          </p:cNvSpPr>
          <p:nvPr>
            <p:ph type="subTitle" idx="4294967295"/>
          </p:nvPr>
        </p:nvSpPr>
        <p:spPr>
          <a:xfrm>
            <a:off x="1111467" y="4029912"/>
            <a:ext cx="6669881" cy="800100"/>
          </a:xfrm>
        </p:spPr>
        <p:txBody>
          <a:bodyPr>
            <a:noAutofit/>
          </a:bodyPr>
          <a:lstStyle/>
          <a:p>
            <a:pPr marL="0" indent="0" algn="ctr">
              <a:buNone/>
            </a:pPr>
            <a:r>
              <a:rPr lang="en-GB" sz="1350" b="1" dirty="0">
                <a:solidFill>
                  <a:schemeClr val="bg1">
                    <a:lumMod val="50000"/>
                  </a:schemeClr>
                </a:solidFill>
              </a:rPr>
              <a:t>Psycho-Oncology Journal Article	</a:t>
            </a:r>
          </a:p>
          <a:p>
            <a:pPr marL="0" indent="0" algn="ctr">
              <a:buNone/>
            </a:pPr>
            <a:r>
              <a:rPr lang="en-GB" sz="1350" b="1" dirty="0"/>
              <a:t>Using smart‐messaging to enhance mindfulness‐based cognitive therapy for cancer patients: 	A mixed methods proof of concept evaluation</a:t>
            </a:r>
          </a:p>
          <a:p>
            <a:pPr marL="0" indent="0" algn="ctr">
              <a:buNone/>
            </a:pPr>
            <a:r>
              <a:rPr lang="en-GB" sz="1350" dirty="0">
                <a:hlinkClick r:id="rId3"/>
              </a:rPr>
              <a:t>https://onlinelibrary.wiley.com/doi/full/10.1002/pon.5256</a:t>
            </a:r>
            <a:endParaRPr lang="en-GB" sz="1350" dirty="0"/>
          </a:p>
        </p:txBody>
      </p:sp>
      <p:sp>
        <p:nvSpPr>
          <p:cNvPr id="8" name="TextBox 7"/>
          <p:cNvSpPr txBox="1"/>
          <p:nvPr/>
        </p:nvSpPr>
        <p:spPr>
          <a:xfrm>
            <a:off x="1336510" y="249493"/>
            <a:ext cx="6426714" cy="1015663"/>
          </a:xfrm>
          <a:prstGeom prst="rect">
            <a:avLst/>
          </a:prstGeom>
          <a:noFill/>
        </p:spPr>
        <p:txBody>
          <a:bodyPr wrap="square" rtlCol="0">
            <a:spAutoFit/>
          </a:bodyPr>
          <a:lstStyle/>
          <a:p>
            <a:pPr algn="ctr" defTabSz="342900"/>
            <a:r>
              <a:rPr lang="en-GB" sz="3000" b="1" dirty="0">
                <a:solidFill>
                  <a:srgbClr val="002060"/>
                </a:solidFill>
                <a:latin typeface="Calibri"/>
              </a:rPr>
              <a:t>Smart-Messaging for Mental Health: </a:t>
            </a:r>
          </a:p>
          <a:p>
            <a:pPr algn="ctr" defTabSz="342900"/>
            <a:r>
              <a:rPr lang="en-GB" sz="3000" b="1" u="sng" dirty="0">
                <a:solidFill>
                  <a:srgbClr val="1F497D">
                    <a:lumMod val="75000"/>
                  </a:srgbClr>
                </a:solidFill>
                <a:latin typeface="Calibri"/>
              </a:rPr>
              <a:t>This Time It’s Personal</a:t>
            </a:r>
          </a:p>
        </p:txBody>
      </p:sp>
      <p:sp>
        <p:nvSpPr>
          <p:cNvPr id="5" name="Rectangle 4"/>
          <p:cNvSpPr/>
          <p:nvPr/>
        </p:nvSpPr>
        <p:spPr>
          <a:xfrm>
            <a:off x="1202377" y="1555997"/>
            <a:ext cx="3873500" cy="2169825"/>
          </a:xfrm>
          <a:prstGeom prst="rect">
            <a:avLst/>
          </a:prstGeom>
        </p:spPr>
        <p:txBody>
          <a:bodyPr wrap="square">
            <a:spAutoFit/>
          </a:bodyPr>
          <a:lstStyle/>
          <a:p>
            <a:pPr defTabSz="342900"/>
            <a:r>
              <a:rPr lang="en-GB" sz="2700" b="1" dirty="0">
                <a:solidFill>
                  <a:srgbClr val="00B050"/>
                </a:solidFill>
                <a:latin typeface="Calibri"/>
              </a:rPr>
              <a:t>Effective</a:t>
            </a:r>
          </a:p>
          <a:p>
            <a:pPr defTabSz="342900"/>
            <a:endParaRPr lang="en-GB" sz="2700" b="1" dirty="0">
              <a:solidFill>
                <a:srgbClr val="00B050"/>
              </a:solidFill>
              <a:latin typeface="Calibri"/>
            </a:endParaRPr>
          </a:p>
          <a:p>
            <a:pPr defTabSz="342900"/>
            <a:r>
              <a:rPr lang="en-GB" sz="2700" b="1" dirty="0">
                <a:solidFill>
                  <a:srgbClr val="00B050"/>
                </a:solidFill>
                <a:latin typeface="Calibri"/>
              </a:rPr>
              <a:t>Simple and Scalable</a:t>
            </a:r>
          </a:p>
          <a:p>
            <a:pPr defTabSz="342900"/>
            <a:endParaRPr lang="en-GB" sz="2700" b="1" dirty="0">
              <a:solidFill>
                <a:srgbClr val="00B050"/>
              </a:solidFill>
              <a:latin typeface="Calibri"/>
            </a:endParaRPr>
          </a:p>
          <a:p>
            <a:pPr defTabSz="342900"/>
            <a:r>
              <a:rPr lang="en-GB" sz="2700" b="1" dirty="0">
                <a:solidFill>
                  <a:srgbClr val="00B050"/>
                </a:solidFill>
                <a:latin typeface="Calibri"/>
              </a:rPr>
              <a:t>Personalised</a:t>
            </a:r>
          </a:p>
        </p:txBody>
      </p:sp>
      <p:pic>
        <p:nvPicPr>
          <p:cNvPr id="4" name="Picture 3"/>
          <p:cNvPicPr>
            <a:picLocks noChangeAspect="1"/>
          </p:cNvPicPr>
          <p:nvPr/>
        </p:nvPicPr>
        <p:blipFill rotWithShape="1">
          <a:blip r:embed="rId4"/>
          <a:srcRect l="5590" t="33980" r="86956" b="29256"/>
          <a:stretch/>
        </p:blipFill>
        <p:spPr>
          <a:xfrm>
            <a:off x="5220072" y="1189015"/>
            <a:ext cx="2556104" cy="2840898"/>
          </a:xfrm>
          <a:prstGeom prst="rect">
            <a:avLst/>
          </a:prstGeom>
        </p:spPr>
      </p:pic>
    </p:spTree>
    <p:extLst>
      <p:ext uri="{BB962C8B-B14F-4D97-AF65-F5344CB8AC3E}">
        <p14:creationId xmlns:p14="http://schemas.microsoft.com/office/powerpoint/2010/main" val="7170691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Untitled.pn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493658" y="1199592"/>
            <a:ext cx="6156684" cy="2444387"/>
          </a:xfrm>
          <a:prstGeom prst="rect">
            <a:avLst/>
          </a:prstGeom>
        </p:spPr>
      </p:pic>
      <p:pic>
        <p:nvPicPr>
          <p:cNvPr id="11" name="Picture 10" descr="Irish_Flag.png"/>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rot="20682501">
            <a:off x="3030550" y="4098255"/>
            <a:ext cx="380585" cy="238577"/>
          </a:xfrm>
          <a:prstGeom prst="rect">
            <a:avLst/>
          </a:prstGeom>
          <a:ln>
            <a:solidFill>
              <a:schemeClr val="tx1"/>
            </a:solidFill>
          </a:ln>
          <a:effectLst/>
        </p:spPr>
      </p:pic>
      <p:sp>
        <p:nvSpPr>
          <p:cNvPr id="4" name="Title 3"/>
          <p:cNvSpPr>
            <a:spLocks noGrp="1"/>
          </p:cNvSpPr>
          <p:nvPr>
            <p:ph type="title"/>
          </p:nvPr>
        </p:nvSpPr>
        <p:spPr/>
        <p:txBody>
          <a:bodyPr rtlCol="0">
            <a:normAutofit fontScale="90000"/>
          </a:bodyPr>
          <a:lstStyle/>
          <a:p>
            <a:pPr algn="l">
              <a:defRPr/>
            </a:pPr>
            <a:r>
              <a:rPr lang="en-GB" b="1" dirty="0">
                <a:solidFill>
                  <a:schemeClr val="tx1">
                    <a:lumMod val="65000"/>
                    <a:lumOff val="35000"/>
                  </a:schemeClr>
                </a:solidFill>
              </a:rPr>
              <a:t>National Health Service</a:t>
            </a:r>
            <a:br>
              <a:rPr lang="en-GB" b="1" dirty="0">
                <a:solidFill>
                  <a:schemeClr val="tx1">
                    <a:lumMod val="65000"/>
                    <a:lumOff val="35000"/>
                  </a:schemeClr>
                </a:solidFill>
              </a:rPr>
            </a:br>
            <a:r>
              <a:rPr lang="en-GB" dirty="0">
                <a:solidFill>
                  <a:schemeClr val="tx1">
                    <a:lumMod val="65000"/>
                    <a:lumOff val="35000"/>
                  </a:schemeClr>
                </a:solidFill>
              </a:rPr>
              <a:t>unique innovation</a:t>
            </a:r>
            <a:endParaRPr lang="en-GB" sz="1500" dirty="0">
              <a:solidFill>
                <a:schemeClr val="tx1">
                  <a:lumMod val="65000"/>
                  <a:lumOff val="35000"/>
                </a:schemeClr>
              </a:solidFill>
            </a:endParaRPr>
          </a:p>
        </p:txBody>
      </p:sp>
      <p:sp>
        <p:nvSpPr>
          <p:cNvPr id="20482" name="Slide Number Placeholder 42"/>
          <p:cNvSpPr>
            <a:spLocks noGrp="1"/>
          </p:cNvSpPr>
          <p:nvPr>
            <p:ph type="sldNum" sz="quarter" idx="12"/>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800">
                <a:solidFill>
                  <a:schemeClr val="tx1"/>
                </a:solidFill>
                <a:latin typeface="Arial" charset="0"/>
                <a:ea typeface="ＭＳ Ｐゴシック" charset="0"/>
                <a:cs typeface="ＭＳ Ｐゴシック" charset="0"/>
              </a:defRPr>
            </a:lvl1pPr>
            <a:lvl2pPr marL="557213" indent="-214313" eaLnBrk="0" hangingPunct="0">
              <a:defRPr sz="1800">
                <a:solidFill>
                  <a:schemeClr val="tx1"/>
                </a:solidFill>
                <a:latin typeface="Arial" charset="0"/>
                <a:ea typeface="ＭＳ Ｐゴシック" charset="0"/>
              </a:defRPr>
            </a:lvl2pPr>
            <a:lvl3pPr marL="857250" indent="-171450" eaLnBrk="0" hangingPunct="0">
              <a:defRPr sz="1800">
                <a:solidFill>
                  <a:schemeClr val="tx1"/>
                </a:solidFill>
                <a:latin typeface="Arial" charset="0"/>
                <a:ea typeface="ＭＳ Ｐゴシック" charset="0"/>
              </a:defRPr>
            </a:lvl3pPr>
            <a:lvl4pPr marL="1200150" indent="-171450" eaLnBrk="0" hangingPunct="0">
              <a:defRPr sz="1800">
                <a:solidFill>
                  <a:schemeClr val="tx1"/>
                </a:solidFill>
                <a:latin typeface="Arial" charset="0"/>
                <a:ea typeface="ＭＳ Ｐゴシック" charset="0"/>
              </a:defRPr>
            </a:lvl4pPr>
            <a:lvl5pPr marL="1543050" indent="-171450" eaLnBrk="0" hangingPunct="0">
              <a:defRPr sz="1800">
                <a:solidFill>
                  <a:schemeClr val="tx1"/>
                </a:solidFill>
                <a:latin typeface="Arial" charset="0"/>
                <a:ea typeface="ＭＳ Ｐゴシック" charset="0"/>
              </a:defRPr>
            </a:lvl5pPr>
            <a:lvl6pPr marL="1885950" indent="-171450" eaLnBrk="0" fontAlgn="base" hangingPunct="0">
              <a:spcBef>
                <a:spcPct val="0"/>
              </a:spcBef>
              <a:spcAft>
                <a:spcPct val="0"/>
              </a:spcAft>
              <a:defRPr sz="1800">
                <a:solidFill>
                  <a:schemeClr val="tx1"/>
                </a:solidFill>
                <a:latin typeface="Arial" charset="0"/>
                <a:ea typeface="ＭＳ Ｐゴシック" charset="0"/>
              </a:defRPr>
            </a:lvl6pPr>
            <a:lvl7pPr marL="2228850" indent="-171450" eaLnBrk="0" fontAlgn="base" hangingPunct="0">
              <a:spcBef>
                <a:spcPct val="0"/>
              </a:spcBef>
              <a:spcAft>
                <a:spcPct val="0"/>
              </a:spcAft>
              <a:defRPr sz="1800">
                <a:solidFill>
                  <a:schemeClr val="tx1"/>
                </a:solidFill>
                <a:latin typeface="Arial" charset="0"/>
                <a:ea typeface="ＭＳ Ｐゴシック" charset="0"/>
              </a:defRPr>
            </a:lvl7pPr>
            <a:lvl8pPr marL="2571750" indent="-171450" eaLnBrk="0" fontAlgn="base" hangingPunct="0">
              <a:spcBef>
                <a:spcPct val="0"/>
              </a:spcBef>
              <a:spcAft>
                <a:spcPct val="0"/>
              </a:spcAft>
              <a:defRPr sz="1800">
                <a:solidFill>
                  <a:schemeClr val="tx1"/>
                </a:solidFill>
                <a:latin typeface="Arial" charset="0"/>
                <a:ea typeface="ＭＳ Ｐゴシック" charset="0"/>
              </a:defRPr>
            </a:lvl8pPr>
            <a:lvl9pPr marL="2914650" indent="-171450" eaLnBrk="0" fontAlgn="base" hangingPunct="0">
              <a:spcBef>
                <a:spcPct val="0"/>
              </a:spcBef>
              <a:spcAft>
                <a:spcPct val="0"/>
              </a:spcAft>
              <a:defRPr sz="1800">
                <a:solidFill>
                  <a:schemeClr val="tx1"/>
                </a:solidFill>
                <a:latin typeface="Arial" charset="0"/>
                <a:ea typeface="ＭＳ Ｐゴシック" charset="0"/>
              </a:defRPr>
            </a:lvl9pPr>
          </a:lstStyle>
          <a:p>
            <a:pPr defTabSz="342900" eaLnBrk="1" hangingPunct="1"/>
            <a:fld id="{7D06F5E8-8ACF-5149-A211-414D804C4A53}" type="slidenum">
              <a:rPr lang="en-GB" sz="900">
                <a:solidFill>
                  <a:srgbClr val="898989"/>
                </a:solidFill>
                <a:latin typeface="Calibri" charset="0"/>
              </a:rPr>
              <a:pPr defTabSz="342900" eaLnBrk="1" hangingPunct="1"/>
              <a:t>2</a:t>
            </a:fld>
            <a:endParaRPr lang="en-GB" sz="900">
              <a:solidFill>
                <a:srgbClr val="898989"/>
              </a:solidFill>
              <a:latin typeface="Calibri" charset="0"/>
            </a:endParaRPr>
          </a:p>
        </p:txBody>
      </p:sp>
      <p:pic>
        <p:nvPicPr>
          <p:cNvPr id="6" name="Picture 5" descr="usa_flag_-_Google_Search.png"/>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4247965" y="3620244"/>
            <a:ext cx="434681" cy="270030"/>
          </a:xfrm>
          <a:prstGeom prst="rect">
            <a:avLst/>
          </a:prstGeom>
          <a:ln>
            <a:solidFill>
              <a:schemeClr val="tx1"/>
            </a:solidFill>
          </a:ln>
          <a:effectLst/>
        </p:spPr>
      </p:pic>
      <p:pic>
        <p:nvPicPr>
          <p:cNvPr id="7" name="Picture 6" descr="england_flag_-_Google_Search.png"/>
          <p:cNvPicPr>
            <a:picLocks noChangeAspect="1"/>
          </p:cNvPicPr>
          <p:nvPr/>
        </p:nvPicPr>
        <p:blipFill>
          <a:blip r:embed="rId6">
            <a:extLst>
              <a:ext uri="{28A0092B-C50C-407E-A947-70E740481C1C}">
                <a14:useLocalDpi xmlns:a14="http://schemas.microsoft.com/office/drawing/2010/main"/>
              </a:ext>
            </a:extLst>
          </a:blip>
          <a:stretch>
            <a:fillRect/>
          </a:stretch>
        </p:blipFill>
        <p:spPr>
          <a:xfrm rot="20682501">
            <a:off x="2656088" y="3609198"/>
            <a:ext cx="360076" cy="255538"/>
          </a:xfrm>
          <a:prstGeom prst="rect">
            <a:avLst/>
          </a:prstGeom>
          <a:ln>
            <a:solidFill>
              <a:schemeClr val="tx1"/>
            </a:solidFill>
          </a:ln>
          <a:effectLst/>
        </p:spPr>
      </p:pic>
      <p:pic>
        <p:nvPicPr>
          <p:cNvPr id="9" name="Picture 8" descr="australian_flag_-_Google_Search.png"/>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5544108" y="3620244"/>
            <a:ext cx="432048" cy="305105"/>
          </a:xfrm>
          <a:prstGeom prst="rect">
            <a:avLst/>
          </a:prstGeom>
          <a:ln>
            <a:solidFill>
              <a:schemeClr val="tx1"/>
            </a:solidFill>
          </a:ln>
          <a:effectLst/>
        </p:spPr>
      </p:pic>
      <p:pic>
        <p:nvPicPr>
          <p:cNvPr id="10" name="Picture 9" descr="2000px-Flag_of_Wales_2_svg_png__2000×1200_.png"/>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rot="20682501">
            <a:off x="3192684" y="3831712"/>
            <a:ext cx="407635" cy="243095"/>
          </a:xfrm>
          <a:prstGeom prst="rect">
            <a:avLst/>
          </a:prstGeom>
          <a:ln>
            <a:solidFill>
              <a:schemeClr val="tx1"/>
            </a:solidFill>
          </a:ln>
          <a:effectLst/>
        </p:spPr>
      </p:pic>
      <p:pic>
        <p:nvPicPr>
          <p:cNvPr id="8" name="Picture 7" descr="scotland_flag_-_Google_Search.png"/>
          <p:cNvPicPr>
            <a:picLocks noChangeAspect="1"/>
          </p:cNvPicPr>
          <p:nvPr/>
        </p:nvPicPr>
        <p:blipFill>
          <a:blip r:embed="rId9">
            <a:extLst>
              <a:ext uri="{28A0092B-C50C-407E-A947-70E740481C1C}">
                <a14:useLocalDpi xmlns:a14="http://schemas.microsoft.com/office/drawing/2010/main"/>
              </a:ext>
            </a:extLst>
          </a:blip>
          <a:stretch>
            <a:fillRect/>
          </a:stretch>
        </p:blipFill>
        <p:spPr>
          <a:xfrm rot="20682501">
            <a:off x="2867642" y="3775770"/>
            <a:ext cx="391644" cy="233320"/>
          </a:xfrm>
          <a:prstGeom prst="rect">
            <a:avLst/>
          </a:prstGeom>
          <a:ln>
            <a:solidFill>
              <a:schemeClr val="tx1"/>
            </a:solidFill>
          </a:ln>
          <a:effectLst/>
        </p:spPr>
      </p:pic>
      <p:sp>
        <p:nvSpPr>
          <p:cNvPr id="3" name="TextBox 2"/>
          <p:cNvSpPr txBox="1"/>
          <p:nvPr/>
        </p:nvSpPr>
        <p:spPr>
          <a:xfrm>
            <a:off x="4896036" y="1243980"/>
            <a:ext cx="2910540" cy="415498"/>
          </a:xfrm>
          <a:prstGeom prst="rect">
            <a:avLst/>
          </a:prstGeom>
          <a:noFill/>
        </p:spPr>
        <p:txBody>
          <a:bodyPr wrap="none" rtlCol="0">
            <a:spAutoFit/>
          </a:bodyPr>
          <a:lstStyle/>
          <a:p>
            <a:pPr defTabSz="342900"/>
            <a:r>
              <a:rPr lang="en-GB" sz="2100" i="1" dirty="0">
                <a:solidFill>
                  <a:prstClr val="black"/>
                </a:solidFill>
                <a:latin typeface="Calibri"/>
              </a:rPr>
              <a:t>“For patients, not profit.”</a:t>
            </a:r>
          </a:p>
        </p:txBody>
      </p:sp>
      <p:sp>
        <p:nvSpPr>
          <p:cNvPr id="2" name="TextBox 1"/>
          <p:cNvSpPr txBox="1"/>
          <p:nvPr/>
        </p:nvSpPr>
        <p:spPr>
          <a:xfrm>
            <a:off x="1771650" y="4533899"/>
            <a:ext cx="5810250" cy="369332"/>
          </a:xfrm>
          <a:prstGeom prst="rect">
            <a:avLst/>
          </a:prstGeom>
          <a:noFill/>
        </p:spPr>
        <p:txBody>
          <a:bodyPr wrap="square" rtlCol="0">
            <a:spAutoFit/>
          </a:bodyPr>
          <a:lstStyle/>
          <a:p>
            <a:pPr defTabSz="342900"/>
            <a:r>
              <a:rPr lang="en-GB" dirty="0">
                <a:solidFill>
                  <a:prstClr val="black"/>
                </a:solidFill>
                <a:latin typeface="Calibri"/>
              </a:rPr>
              <a:t>Mandatory IG Compliance</a:t>
            </a:r>
            <a:r>
              <a:rPr lang="en-GB" dirty="0">
                <a:solidFill>
                  <a:prstClr val="black">
                    <a:lumMod val="65000"/>
                    <a:lumOff val="35000"/>
                  </a:prstClr>
                </a:solidFill>
                <a:latin typeface="Calibri"/>
              </a:rPr>
              <a:t> - Level 2 </a:t>
            </a:r>
            <a:r>
              <a:rPr lang="mr-IN" dirty="0">
                <a:solidFill>
                  <a:prstClr val="black">
                    <a:lumMod val="65000"/>
                    <a:lumOff val="35000"/>
                  </a:prstClr>
                </a:solidFill>
                <a:latin typeface="Calibri"/>
                <a:cs typeface="Mangal" panose="02040503050203030202" pitchFamily="18" charset="0"/>
              </a:rPr>
              <a:t>–</a:t>
            </a:r>
            <a:r>
              <a:rPr lang="en-GB" dirty="0">
                <a:solidFill>
                  <a:prstClr val="black">
                    <a:lumMod val="65000"/>
                    <a:lumOff val="35000"/>
                  </a:prstClr>
                </a:solidFill>
                <a:latin typeface="Calibri"/>
              </a:rPr>
              <a:t> NHS Business Partner</a:t>
            </a:r>
            <a:endParaRPr lang="en-GB" dirty="0">
              <a:solidFill>
                <a:prstClr val="black"/>
              </a:solidFill>
              <a:latin typeface="Calibri"/>
            </a:endParaRPr>
          </a:p>
        </p:txBody>
      </p:sp>
      <p:pic>
        <p:nvPicPr>
          <p:cNvPr id="13" name="Picture 12" descr="Untitled_presentation_-_Google_Slides.png"/>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604000" y="38100"/>
            <a:ext cx="1254125" cy="591377"/>
          </a:xfrm>
          <a:prstGeom prst="rect">
            <a:avLst/>
          </a:prstGeom>
        </p:spPr>
      </p:pic>
    </p:spTree>
    <p:extLst>
      <p:ext uri="{BB962C8B-B14F-4D97-AF65-F5344CB8AC3E}">
        <p14:creationId xmlns:p14="http://schemas.microsoft.com/office/powerpoint/2010/main" val="3839479828"/>
      </p:ext>
    </p:extLst>
  </p:cSld>
  <p:clrMapOvr>
    <a:masterClrMapping/>
  </p:clrMapOvr>
  <p:transition spd="slow">
    <p:wip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79967" y="2247714"/>
            <a:ext cx="6172200" cy="1961831"/>
          </a:xfrm>
        </p:spPr>
        <p:txBody>
          <a:bodyPr>
            <a:normAutofit/>
          </a:bodyPr>
          <a:lstStyle/>
          <a:p>
            <a:pPr marL="0" indent="0">
              <a:buNone/>
            </a:pPr>
            <a:endParaRPr lang="en-GB" dirty="0"/>
          </a:p>
          <a:p>
            <a:endParaRPr lang="en-GB" dirty="0"/>
          </a:p>
          <a:p>
            <a:endParaRPr lang="en-GB" dirty="0"/>
          </a:p>
          <a:p>
            <a:endParaRPr lang="en-GB" dirty="0"/>
          </a:p>
        </p:txBody>
      </p:sp>
      <p:sp>
        <p:nvSpPr>
          <p:cNvPr id="8" name="TextBox 7"/>
          <p:cNvSpPr txBox="1"/>
          <p:nvPr/>
        </p:nvSpPr>
        <p:spPr>
          <a:xfrm>
            <a:off x="1871700" y="3003799"/>
            <a:ext cx="5562618" cy="1615827"/>
          </a:xfrm>
          <a:prstGeom prst="rect">
            <a:avLst/>
          </a:prstGeom>
          <a:noFill/>
        </p:spPr>
        <p:txBody>
          <a:bodyPr wrap="square" rtlCol="0">
            <a:spAutoFit/>
          </a:bodyPr>
          <a:lstStyle/>
          <a:p>
            <a:pPr marL="214313" indent="-214313" defTabSz="342900">
              <a:buFont typeface="Arial" panose="020B0604020202020204" pitchFamily="34" charset="0"/>
              <a:buChar char="•"/>
            </a:pPr>
            <a:r>
              <a:rPr lang="en-GB" sz="1650" dirty="0">
                <a:solidFill>
                  <a:prstClr val="black"/>
                </a:solidFill>
                <a:latin typeface="Calibri"/>
              </a:rPr>
              <a:t>No need for a physical base or a smart phone</a:t>
            </a:r>
          </a:p>
          <a:p>
            <a:pPr marL="214313" indent="-214313" defTabSz="342900">
              <a:buFont typeface="Arial" panose="020B0604020202020204" pitchFamily="34" charset="0"/>
              <a:buChar char="•"/>
            </a:pPr>
            <a:r>
              <a:rPr lang="en-GB" sz="1650" dirty="0">
                <a:solidFill>
                  <a:prstClr val="black"/>
                </a:solidFill>
                <a:latin typeface="Calibri"/>
              </a:rPr>
              <a:t>Familiar, freely available and easily accessible</a:t>
            </a:r>
          </a:p>
          <a:p>
            <a:pPr marL="214313" indent="-214313" algn="just" defTabSz="342900">
              <a:buFont typeface="Arial" panose="020B0604020202020204" pitchFamily="34" charset="0"/>
              <a:buChar char="•"/>
            </a:pPr>
            <a:r>
              <a:rPr lang="en-GB" sz="1650" dirty="0">
                <a:solidFill>
                  <a:prstClr val="black"/>
                </a:solidFill>
                <a:latin typeface="Calibri"/>
              </a:rPr>
              <a:t>Simple self-management: patients are at the heart of their own care</a:t>
            </a:r>
          </a:p>
          <a:p>
            <a:pPr marL="214313" indent="-214313" defTabSz="342900">
              <a:buFont typeface="Arial" panose="020B0604020202020204" pitchFamily="34" charset="0"/>
              <a:buChar char="•"/>
            </a:pPr>
            <a:r>
              <a:rPr lang="en-GB" sz="1650" dirty="0">
                <a:solidFill>
                  <a:prstClr val="black"/>
                </a:solidFill>
                <a:latin typeface="Calibri"/>
              </a:rPr>
              <a:t>Easily configured to augment existing best practice </a:t>
            </a:r>
          </a:p>
          <a:p>
            <a:pPr marL="214313" indent="-214313" defTabSz="342900">
              <a:buFont typeface="Arial" panose="020B0604020202020204" pitchFamily="34" charset="0"/>
              <a:buChar char="•"/>
            </a:pPr>
            <a:r>
              <a:rPr lang="en-GB" sz="1650" dirty="0">
                <a:solidFill>
                  <a:prstClr val="black"/>
                </a:solidFill>
                <a:latin typeface="Calibri"/>
              </a:rPr>
              <a:t>Established evidence base in over 60 areas of clinical interest</a:t>
            </a:r>
          </a:p>
        </p:txBody>
      </p:sp>
      <p:sp>
        <p:nvSpPr>
          <p:cNvPr id="5" name="Title 1"/>
          <p:cNvSpPr>
            <a:spLocks noGrp="1"/>
          </p:cNvSpPr>
          <p:nvPr>
            <p:ph type="title"/>
          </p:nvPr>
        </p:nvSpPr>
        <p:spPr>
          <a:xfrm>
            <a:off x="1143001" y="77169"/>
            <a:ext cx="6857999" cy="742950"/>
          </a:xfrm>
        </p:spPr>
        <p:txBody>
          <a:bodyPr>
            <a:noAutofit/>
          </a:bodyPr>
          <a:lstStyle/>
          <a:p>
            <a:pPr algn="ctr"/>
            <a:r>
              <a:rPr lang="en-GB" sz="2550" b="1" dirty="0">
                <a:solidFill>
                  <a:srgbClr val="002060"/>
                </a:solidFill>
              </a:rPr>
              <a:t>Flo: A Straight Forward Concept</a:t>
            </a:r>
            <a:endParaRPr lang="en-GB" sz="2550" dirty="0">
              <a:solidFill>
                <a:srgbClr val="002060"/>
              </a:solidFill>
            </a:endParaRPr>
          </a:p>
        </p:txBody>
      </p:sp>
      <p:grpSp>
        <p:nvGrpSpPr>
          <p:cNvPr id="6" name="Group 5"/>
          <p:cNvGrpSpPr/>
          <p:nvPr/>
        </p:nvGrpSpPr>
        <p:grpSpPr>
          <a:xfrm>
            <a:off x="3275856" y="789552"/>
            <a:ext cx="2916324" cy="2106234"/>
            <a:chOff x="2339752" y="138118"/>
            <a:chExt cx="4211960" cy="3194869"/>
          </a:xfrm>
        </p:grpSpPr>
        <p:pic>
          <p:nvPicPr>
            <p:cNvPr id="4" name="Picture 3"/>
            <p:cNvPicPr>
              <a:picLocks noChangeAspect="1"/>
            </p:cNvPicPr>
            <p:nvPr/>
          </p:nvPicPr>
          <p:blipFill>
            <a:blip r:embed="rId3"/>
            <a:stretch>
              <a:fillRect/>
            </a:stretch>
          </p:blipFill>
          <p:spPr>
            <a:xfrm>
              <a:off x="2771800" y="1268760"/>
              <a:ext cx="3491880" cy="2064227"/>
            </a:xfrm>
            <a:prstGeom prst="rect">
              <a:avLst/>
            </a:prstGeom>
          </p:spPr>
        </p:pic>
        <p:pic>
          <p:nvPicPr>
            <p:cNvPr id="7" name="Picture 6"/>
            <p:cNvPicPr>
              <a:picLocks noChangeAspect="1"/>
            </p:cNvPicPr>
            <p:nvPr/>
          </p:nvPicPr>
          <p:blipFill>
            <a:blip r:embed="rId4"/>
            <a:stretch>
              <a:fillRect/>
            </a:stretch>
          </p:blipFill>
          <p:spPr>
            <a:xfrm>
              <a:off x="3419872" y="620688"/>
              <a:ext cx="2016224" cy="573400"/>
            </a:xfrm>
            <a:prstGeom prst="rect">
              <a:avLst/>
            </a:prstGeom>
          </p:spPr>
        </p:pic>
        <p:sp>
          <p:nvSpPr>
            <p:cNvPr id="9" name="TextBox 8"/>
            <p:cNvSpPr txBox="1"/>
            <p:nvPr/>
          </p:nvSpPr>
          <p:spPr>
            <a:xfrm>
              <a:off x="2339752" y="138118"/>
              <a:ext cx="4211960" cy="420170"/>
            </a:xfrm>
            <a:prstGeom prst="rect">
              <a:avLst/>
            </a:prstGeom>
            <a:noFill/>
          </p:spPr>
          <p:txBody>
            <a:bodyPr wrap="square" rtlCol="0">
              <a:spAutoFit/>
            </a:bodyPr>
            <a:lstStyle/>
            <a:p>
              <a:pPr algn="ctr" defTabSz="342900">
                <a:buClr>
                  <a:srgbClr val="1E497D"/>
                </a:buClr>
                <a:buSzPct val="150000"/>
              </a:pPr>
              <a:r>
                <a:rPr lang="en-US" sz="1200" dirty="0">
                  <a:solidFill>
                    <a:prstClr val="black"/>
                  </a:solidFill>
                  <a:latin typeface="Calibri"/>
                </a:rPr>
                <a:t>“NHS owned; for patients, not for profit”</a:t>
              </a:r>
            </a:p>
          </p:txBody>
        </p:sp>
      </p:grpSp>
    </p:spTree>
    <p:extLst>
      <p:ext uri="{BB962C8B-B14F-4D97-AF65-F5344CB8AC3E}">
        <p14:creationId xmlns:p14="http://schemas.microsoft.com/office/powerpoint/2010/main" val="42715154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655676" y="2063045"/>
            <a:ext cx="5724636" cy="3070071"/>
          </a:xfrm>
          <a:prstGeom prst="rect">
            <a:avLst/>
          </a:prstGeom>
          <a:noFill/>
        </p:spPr>
        <p:txBody>
          <a:bodyPr wrap="square" rtlCol="0">
            <a:spAutoFit/>
          </a:bodyPr>
          <a:lstStyle/>
          <a:p>
            <a:pPr algn="just" defTabSz="342900"/>
            <a:r>
              <a:rPr lang="en-US" sz="1050" b="1" dirty="0">
                <a:solidFill>
                  <a:prstClr val="black"/>
                </a:solidFill>
                <a:latin typeface="Calibri"/>
              </a:rPr>
              <a:t> </a:t>
            </a:r>
          </a:p>
          <a:p>
            <a:pPr algn="just" defTabSz="342900"/>
            <a:r>
              <a:rPr lang="en-US" sz="1200" b="1" dirty="0">
                <a:solidFill>
                  <a:srgbClr val="000000"/>
                </a:solidFill>
                <a:latin typeface="Calibri"/>
              </a:rPr>
              <a:t>Unique; </a:t>
            </a:r>
            <a:r>
              <a:rPr lang="en-US" sz="1200" dirty="0">
                <a:solidFill>
                  <a:srgbClr val="000000"/>
                </a:solidFill>
                <a:latin typeface="Calibri"/>
              </a:rPr>
              <a:t>Personalised, targeted behavioural psychology-based messaging, interacting with patients as their non-judgemental friend</a:t>
            </a:r>
          </a:p>
          <a:p>
            <a:pPr algn="just" defTabSz="342900"/>
            <a:endParaRPr lang="en-US" sz="750" b="1" dirty="0">
              <a:solidFill>
                <a:srgbClr val="000000"/>
              </a:solidFill>
              <a:latin typeface="Calibri"/>
            </a:endParaRPr>
          </a:p>
          <a:p>
            <a:pPr algn="just" defTabSz="342900"/>
            <a:r>
              <a:rPr lang="en-US" sz="1200" b="1" dirty="0">
                <a:solidFill>
                  <a:srgbClr val="000000"/>
                </a:solidFill>
                <a:latin typeface="Calibri"/>
              </a:rPr>
              <a:t>Evidenced</a:t>
            </a:r>
            <a:r>
              <a:rPr lang="en-US" sz="1200" dirty="0">
                <a:solidFill>
                  <a:srgbClr val="000000"/>
                </a:solidFill>
                <a:latin typeface="Calibri"/>
              </a:rPr>
              <a:t>; Extensive independent evidence base covers 100’s of conditions for uses in England, Scotland, Wales, Ireland, USA and Australia</a:t>
            </a:r>
          </a:p>
          <a:p>
            <a:pPr algn="just" defTabSz="342900"/>
            <a:endParaRPr lang="en-US" sz="750" b="1" dirty="0">
              <a:solidFill>
                <a:srgbClr val="000000"/>
              </a:solidFill>
              <a:latin typeface="Calibri"/>
            </a:endParaRPr>
          </a:p>
          <a:p>
            <a:pPr algn="just" defTabSz="342900"/>
            <a:r>
              <a:rPr lang="en-US" sz="1200" dirty="0">
                <a:solidFill>
                  <a:srgbClr val="000000"/>
                </a:solidFill>
                <a:latin typeface="Calibri"/>
              </a:rPr>
              <a:t>Used by over 70 UK health and care organisations with over 100,000 patients having been supported by Flo nationally.</a:t>
            </a:r>
          </a:p>
          <a:p>
            <a:pPr algn="just" defTabSz="342900"/>
            <a:endParaRPr lang="en-US" sz="750" b="1" dirty="0">
              <a:solidFill>
                <a:prstClr val="black"/>
              </a:solidFill>
              <a:latin typeface="Calibri"/>
            </a:endParaRPr>
          </a:p>
          <a:p>
            <a:pPr algn="just" defTabSz="342900"/>
            <a:endParaRPr lang="en-US" sz="750" b="1" dirty="0">
              <a:solidFill>
                <a:prstClr val="black"/>
              </a:solidFill>
              <a:latin typeface="Calibri"/>
            </a:endParaRPr>
          </a:p>
          <a:p>
            <a:pPr algn="just" defTabSz="342900"/>
            <a:endParaRPr lang="en-US" sz="750" b="1" dirty="0">
              <a:solidFill>
                <a:prstClr val="black"/>
              </a:solidFill>
              <a:latin typeface="Calibri"/>
            </a:endParaRPr>
          </a:p>
          <a:p>
            <a:pPr algn="ctr" defTabSz="342900"/>
            <a:r>
              <a:rPr lang="en-US" sz="1200" dirty="0">
                <a:solidFill>
                  <a:prstClr val="black"/>
                </a:solidFill>
                <a:latin typeface="Calibri"/>
              </a:rPr>
              <a:t>The King’s Fund; </a:t>
            </a:r>
            <a:r>
              <a:rPr lang="en-US" sz="1200" b="1" i="1" dirty="0">
                <a:solidFill>
                  <a:prstClr val="black"/>
                </a:solidFill>
                <a:latin typeface="Calibri"/>
              </a:rPr>
              <a:t>“Florence is a low-cost, low-risk innovation with a strong track record”</a:t>
            </a:r>
          </a:p>
          <a:p>
            <a:pPr algn="ctr" defTabSz="342900"/>
            <a:endParaRPr lang="en-US" sz="750" b="1" dirty="0">
              <a:solidFill>
                <a:prstClr val="black"/>
              </a:solidFill>
              <a:latin typeface="Calibri"/>
            </a:endParaRPr>
          </a:p>
          <a:p>
            <a:pPr algn="ctr" defTabSz="342900"/>
            <a:r>
              <a:rPr lang="en-US" sz="1200" dirty="0">
                <a:solidFill>
                  <a:prstClr val="black"/>
                </a:solidFill>
                <a:latin typeface="Calibri"/>
              </a:rPr>
              <a:t>Nuffield Trust; </a:t>
            </a:r>
            <a:r>
              <a:rPr lang="en-US" sz="1200" b="1" i="1" dirty="0">
                <a:solidFill>
                  <a:prstClr val="black"/>
                </a:solidFill>
                <a:latin typeface="Calibri"/>
              </a:rPr>
              <a:t>"Flo has been formally evaluated, with positive results”</a:t>
            </a:r>
          </a:p>
          <a:p>
            <a:pPr algn="ctr" defTabSz="342900"/>
            <a:endParaRPr lang="en-US" sz="750" b="1" dirty="0">
              <a:solidFill>
                <a:prstClr val="black"/>
              </a:solidFill>
              <a:latin typeface="Calibri"/>
            </a:endParaRPr>
          </a:p>
          <a:p>
            <a:pPr algn="ctr" defTabSz="342900"/>
            <a:r>
              <a:rPr lang="en-US" sz="1200" dirty="0">
                <a:solidFill>
                  <a:prstClr val="black"/>
                </a:solidFill>
                <a:latin typeface="Calibri"/>
              </a:rPr>
              <a:t>The Health Foundation; </a:t>
            </a:r>
            <a:r>
              <a:rPr lang="en-US" sz="1200" b="1" i="1" dirty="0">
                <a:solidFill>
                  <a:prstClr val="black"/>
                </a:solidFill>
                <a:latin typeface="Calibri"/>
              </a:rPr>
              <a:t>"Flo has had a huge impact on people’s lives, revolutionising the way patients manage their own health”</a:t>
            </a:r>
          </a:p>
          <a:p>
            <a:pPr algn="just" defTabSz="342900"/>
            <a:endParaRPr lang="en-GB" sz="1050" dirty="0">
              <a:solidFill>
                <a:prstClr val="black"/>
              </a:solidFill>
              <a:latin typeface="Calibri"/>
            </a:endParaRPr>
          </a:p>
        </p:txBody>
      </p:sp>
      <p:pic>
        <p:nvPicPr>
          <p:cNvPr id="8" name="Picture 7"/>
          <p:cNvPicPr>
            <a:picLocks noChangeAspect="1"/>
          </p:cNvPicPr>
          <p:nvPr/>
        </p:nvPicPr>
        <p:blipFill>
          <a:blip r:embed="rId3"/>
          <a:stretch>
            <a:fillRect/>
          </a:stretch>
        </p:blipFill>
        <p:spPr>
          <a:xfrm>
            <a:off x="3707904" y="465516"/>
            <a:ext cx="1512168" cy="430050"/>
          </a:xfrm>
          <a:prstGeom prst="rect">
            <a:avLst/>
          </a:prstGeom>
        </p:spPr>
      </p:pic>
      <p:sp>
        <p:nvSpPr>
          <p:cNvPr id="9" name="TextBox 8"/>
          <p:cNvSpPr txBox="1"/>
          <p:nvPr/>
        </p:nvSpPr>
        <p:spPr>
          <a:xfrm>
            <a:off x="2897814" y="103589"/>
            <a:ext cx="3158970" cy="276999"/>
          </a:xfrm>
          <a:prstGeom prst="rect">
            <a:avLst/>
          </a:prstGeom>
          <a:noFill/>
        </p:spPr>
        <p:txBody>
          <a:bodyPr wrap="square" rtlCol="0">
            <a:spAutoFit/>
          </a:bodyPr>
          <a:lstStyle/>
          <a:p>
            <a:pPr algn="ctr" defTabSz="342900">
              <a:buClr>
                <a:srgbClr val="1E497D"/>
              </a:buClr>
              <a:buSzPct val="150000"/>
            </a:pPr>
            <a:r>
              <a:rPr lang="en-US" sz="1200" dirty="0">
                <a:solidFill>
                  <a:prstClr val="black"/>
                </a:solidFill>
                <a:latin typeface="Calibri"/>
              </a:rPr>
              <a:t>“NHS owned; for patients, not for profit”</a:t>
            </a:r>
          </a:p>
        </p:txBody>
      </p:sp>
      <p:pic>
        <p:nvPicPr>
          <p:cNvPr id="10" name="Picture 9"/>
          <p:cNvPicPr>
            <a:picLocks noChangeAspect="1"/>
          </p:cNvPicPr>
          <p:nvPr/>
        </p:nvPicPr>
        <p:blipFill>
          <a:blip r:embed="rId4"/>
          <a:stretch>
            <a:fillRect/>
          </a:stretch>
        </p:blipFill>
        <p:spPr>
          <a:xfrm>
            <a:off x="2735796" y="1005576"/>
            <a:ext cx="3543322" cy="1080121"/>
          </a:xfrm>
          <a:prstGeom prst="rect">
            <a:avLst/>
          </a:prstGeom>
        </p:spPr>
      </p:pic>
    </p:spTree>
    <p:extLst>
      <p:ext uri="{BB962C8B-B14F-4D97-AF65-F5344CB8AC3E}">
        <p14:creationId xmlns:p14="http://schemas.microsoft.com/office/powerpoint/2010/main" val="16517085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6097471" y="4869657"/>
            <a:ext cx="1600200" cy="273844"/>
          </a:xfrm>
        </p:spPr>
        <p:txBody>
          <a:bodyPr/>
          <a:lstStyle/>
          <a:p>
            <a:pPr defTabSz="342900"/>
            <a:fld id="{DF8A2D3A-DB19-D14E-97EF-D3892F9A6EA3}" type="slidenum">
              <a:rPr lang="en-GB">
                <a:solidFill>
                  <a:prstClr val="black">
                    <a:tint val="75000"/>
                  </a:prstClr>
                </a:solidFill>
                <a:latin typeface="Calibri"/>
              </a:rPr>
              <a:pPr defTabSz="342900"/>
              <a:t>5</a:t>
            </a:fld>
            <a:endParaRPr lang="en-GB" dirty="0">
              <a:solidFill>
                <a:prstClr val="black">
                  <a:tint val="75000"/>
                </a:prstClr>
              </a:solidFill>
              <a:latin typeface="Calibri"/>
            </a:endParaRPr>
          </a:p>
        </p:txBody>
      </p:sp>
      <p:sp>
        <p:nvSpPr>
          <p:cNvPr id="7" name="Title 3"/>
          <p:cNvSpPr txBox="1">
            <a:spLocks/>
          </p:cNvSpPr>
          <p:nvPr/>
        </p:nvSpPr>
        <p:spPr>
          <a:xfrm>
            <a:off x="1293791" y="105697"/>
            <a:ext cx="6313411" cy="1101130"/>
          </a:xfrm>
          <a:prstGeom prst="rect">
            <a:avLst/>
          </a:prstGeom>
        </p:spPr>
        <p:txBody>
          <a:bodyPr vert="horz" lIns="68580" tIns="34290" rIns="68580" bIns="34290" rtlCol="0" anchor="t">
            <a:normAutofit fontScale="97500"/>
          </a:bodyPr>
          <a:lstStyle>
            <a:lvl1pPr algn="l" defTabSz="457200" rtl="0" eaLnBrk="1" latinLnBrk="0" hangingPunct="1">
              <a:spcBef>
                <a:spcPct val="0"/>
              </a:spcBef>
              <a:buNone/>
              <a:defRPr sz="4000" b="1" kern="1200" cap="all">
                <a:solidFill>
                  <a:schemeClr val="tx1"/>
                </a:solidFill>
                <a:latin typeface="+mj-lt"/>
                <a:ea typeface="+mj-ea"/>
                <a:cs typeface="+mj-cs"/>
              </a:defRPr>
            </a:lvl1pPr>
          </a:lstStyle>
          <a:p>
            <a:pPr defTabSz="342900"/>
            <a:r>
              <a:rPr lang="en-GB" sz="3000" b="0" cap="none" dirty="0">
                <a:solidFill>
                  <a:prstClr val="black"/>
                </a:solidFill>
                <a:latin typeface="Calibri"/>
              </a:rPr>
              <a:t>Community</a:t>
            </a:r>
            <a:endParaRPr lang="en-GB" sz="4650" cap="none" dirty="0">
              <a:solidFill>
                <a:prstClr val="black">
                  <a:lumMod val="65000"/>
                  <a:lumOff val="35000"/>
                </a:prstClr>
              </a:solidFill>
              <a:latin typeface="Calibri"/>
            </a:endParaRPr>
          </a:p>
        </p:txBody>
      </p:sp>
      <p:sp>
        <p:nvSpPr>
          <p:cNvPr id="24" name="TextBox 23"/>
          <p:cNvSpPr txBox="1"/>
          <p:nvPr/>
        </p:nvSpPr>
        <p:spPr>
          <a:xfrm>
            <a:off x="1414441" y="731307"/>
            <a:ext cx="4412038" cy="4455066"/>
          </a:xfrm>
          <a:prstGeom prst="rect">
            <a:avLst/>
          </a:prstGeom>
          <a:noFill/>
        </p:spPr>
        <p:txBody>
          <a:bodyPr wrap="square" rtlCol="0">
            <a:spAutoFit/>
          </a:bodyPr>
          <a:lstStyle/>
          <a:p>
            <a:pPr defTabSz="342900"/>
            <a:r>
              <a:rPr lang="en-GB" sz="1350" dirty="0">
                <a:solidFill>
                  <a:prstClr val="white">
                    <a:lumMod val="65000"/>
                  </a:prstClr>
                </a:solidFill>
                <a:latin typeface="Calibri"/>
              </a:rPr>
              <a:t>evidence, studies, peer review, collaboration,                  shared learning, </a:t>
            </a:r>
            <a:r>
              <a:rPr lang="en-GB" sz="1350" dirty="0">
                <a:solidFill>
                  <a:srgbClr val="7F7F7F"/>
                </a:solidFill>
                <a:latin typeface="Calibri"/>
              </a:rPr>
              <a:t>evidence</a:t>
            </a:r>
            <a:r>
              <a:rPr lang="en-GB" sz="1350" dirty="0">
                <a:solidFill>
                  <a:prstClr val="white">
                    <a:lumMod val="65000"/>
                  </a:prstClr>
                </a:solidFill>
                <a:latin typeface="Calibri"/>
              </a:rPr>
              <a:t>, studies, peer review, collaboration, shared learning, evidence, studies, peer review,     </a:t>
            </a:r>
            <a:r>
              <a:rPr lang="en-GB" sz="1350" dirty="0">
                <a:solidFill>
                  <a:srgbClr val="7F7F7F"/>
                </a:solidFill>
                <a:latin typeface="Calibri"/>
              </a:rPr>
              <a:t>evidence</a:t>
            </a:r>
            <a:r>
              <a:rPr lang="en-GB" sz="1350" dirty="0">
                <a:solidFill>
                  <a:prstClr val="white">
                    <a:lumMod val="65000"/>
                  </a:prstClr>
                </a:solidFill>
                <a:latin typeface="Calibri"/>
              </a:rPr>
              <a:t>, shared learning, evidence, studies, peer review, collaboration, shared learning, evidence, studies, peer review, collaboration, shared learning, evidence, studies, peer review, collaboration, shared learning, evidence, studies, peer review, collaboration, shared learning, </a:t>
            </a:r>
            <a:r>
              <a:rPr lang="en-GB" sz="1350" dirty="0">
                <a:solidFill>
                  <a:srgbClr val="7F7F7F"/>
                </a:solidFill>
                <a:latin typeface="Calibri"/>
              </a:rPr>
              <a:t>evidence, </a:t>
            </a:r>
            <a:r>
              <a:rPr lang="en-GB" sz="1350" dirty="0">
                <a:solidFill>
                  <a:prstClr val="white">
                    <a:lumMod val="65000"/>
                  </a:prstClr>
                </a:solidFill>
                <a:latin typeface="Calibri"/>
              </a:rPr>
              <a:t>studies, peer review, collaboration, shared learning, evidence, studies, peer review, collaboration, shared learning, evidence, studies, peer review, collaboration, shared learning, evidence, studies, peer review, collaboration, shared learning, evidence, studies, peer review, collaboration, shared learning, </a:t>
            </a:r>
            <a:r>
              <a:rPr lang="en-GB" sz="1350" dirty="0">
                <a:solidFill>
                  <a:srgbClr val="7F7F7F"/>
                </a:solidFill>
                <a:latin typeface="Calibri"/>
              </a:rPr>
              <a:t>evidence</a:t>
            </a:r>
            <a:r>
              <a:rPr lang="en-GB" sz="1350" dirty="0">
                <a:solidFill>
                  <a:prstClr val="white">
                    <a:lumMod val="65000"/>
                  </a:prstClr>
                </a:solidFill>
                <a:latin typeface="Calibri"/>
              </a:rPr>
              <a:t>, studies, peer review, collaboration, shared learning, evidence, studies, peer review, collaboration, shared learning, </a:t>
            </a:r>
            <a:r>
              <a:rPr lang="en-GB" sz="1350" dirty="0">
                <a:solidFill>
                  <a:srgbClr val="7F7F7F"/>
                </a:solidFill>
                <a:latin typeface="Calibri"/>
              </a:rPr>
              <a:t>evidence</a:t>
            </a:r>
            <a:r>
              <a:rPr lang="en-GB" sz="1350" dirty="0">
                <a:solidFill>
                  <a:prstClr val="white">
                    <a:lumMod val="65000"/>
                  </a:prstClr>
                </a:solidFill>
                <a:latin typeface="Calibri"/>
              </a:rPr>
              <a:t>, studies, peer review, collaboration, shared learning, </a:t>
            </a:r>
            <a:r>
              <a:rPr lang="en-GB" sz="1350" dirty="0">
                <a:solidFill>
                  <a:srgbClr val="7F7F7F"/>
                </a:solidFill>
                <a:latin typeface="Calibri"/>
              </a:rPr>
              <a:t>evidence</a:t>
            </a:r>
            <a:r>
              <a:rPr lang="en-GB" sz="1350" dirty="0">
                <a:solidFill>
                  <a:prstClr val="white">
                    <a:lumMod val="65000"/>
                  </a:prstClr>
                </a:solidFill>
                <a:latin typeface="Calibri"/>
              </a:rPr>
              <a:t>, studies, peer review, </a:t>
            </a:r>
            <a:r>
              <a:rPr lang="en-GB" sz="1350" dirty="0">
                <a:solidFill>
                  <a:srgbClr val="7F7F7F"/>
                </a:solidFill>
                <a:latin typeface="Calibri"/>
              </a:rPr>
              <a:t>evidence</a:t>
            </a:r>
            <a:r>
              <a:rPr lang="en-GB" sz="1350" dirty="0">
                <a:solidFill>
                  <a:prstClr val="white">
                    <a:lumMod val="65000"/>
                  </a:prstClr>
                </a:solidFill>
                <a:latin typeface="Calibri"/>
              </a:rPr>
              <a:t>, resources, </a:t>
            </a:r>
            <a:r>
              <a:rPr lang="en-GB" sz="1350" dirty="0">
                <a:solidFill>
                  <a:prstClr val="white">
                    <a:lumMod val="50000"/>
                  </a:prstClr>
                </a:solidFill>
                <a:latin typeface="Calibri"/>
              </a:rPr>
              <a:t>evidence</a:t>
            </a:r>
            <a:r>
              <a:rPr lang="en-GB" sz="1350" dirty="0">
                <a:solidFill>
                  <a:prstClr val="white">
                    <a:lumMod val="65000"/>
                  </a:prstClr>
                </a:solidFill>
                <a:latin typeface="Calibri"/>
              </a:rPr>
              <a:t>, studies, peer review, collaboration, shared learning, </a:t>
            </a:r>
            <a:r>
              <a:rPr lang="en-GB" sz="1350" dirty="0">
                <a:solidFill>
                  <a:srgbClr val="7F7F7F"/>
                </a:solidFill>
                <a:latin typeface="Calibri"/>
              </a:rPr>
              <a:t>evidence</a:t>
            </a:r>
            <a:r>
              <a:rPr lang="en-GB" sz="1350" dirty="0">
                <a:solidFill>
                  <a:prstClr val="white">
                    <a:lumMod val="65000"/>
                  </a:prstClr>
                </a:solidFill>
                <a:latin typeface="Calibri"/>
              </a:rPr>
              <a:t>, studies, peer review, </a:t>
            </a:r>
            <a:r>
              <a:rPr lang="en-GB" sz="1350" dirty="0">
                <a:solidFill>
                  <a:srgbClr val="7F7F7F"/>
                </a:solidFill>
                <a:latin typeface="Calibri"/>
              </a:rPr>
              <a:t>evidence</a:t>
            </a:r>
            <a:r>
              <a:rPr lang="en-GB" sz="1350" dirty="0">
                <a:solidFill>
                  <a:prstClr val="white">
                    <a:lumMod val="65000"/>
                  </a:prstClr>
                </a:solidFill>
                <a:latin typeface="Calibri"/>
              </a:rPr>
              <a:t>, shared learning, </a:t>
            </a:r>
          </a:p>
        </p:txBody>
      </p:sp>
      <p:pic>
        <p:nvPicPr>
          <p:cNvPr id="25" name="Picture 24" descr="Community.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2253227" y="1358899"/>
            <a:ext cx="2242572" cy="2813051"/>
          </a:xfrm>
          <a:prstGeom prst="rect">
            <a:avLst/>
          </a:prstGeom>
          <a:ln>
            <a:solidFill>
              <a:schemeClr val="tx1"/>
            </a:solidFill>
          </a:ln>
          <a:effectLst>
            <a:outerShdw blurRad="292100" dist="139700" dir="2700000" algn="tl" rotWithShape="0">
              <a:srgbClr val="333333">
                <a:alpha val="65000"/>
              </a:srgbClr>
            </a:outerShdw>
          </a:effectLst>
        </p:spPr>
      </p:pic>
      <p:pic>
        <p:nvPicPr>
          <p:cNvPr id="26" name="Picture 25" descr="Articles_et_al__-_Community.jpg"/>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700936" y="2337320"/>
            <a:ext cx="1836015" cy="2245793"/>
          </a:xfrm>
          <a:prstGeom prst="rect">
            <a:avLst/>
          </a:prstGeom>
          <a:ln>
            <a:solidFill>
              <a:schemeClr val="tx1"/>
            </a:solidFill>
          </a:ln>
          <a:effectLst>
            <a:outerShdw blurRad="292100" dist="139700" dir="2700000" algn="tl" rotWithShape="0">
              <a:srgbClr val="333333">
                <a:alpha val="65000"/>
              </a:srgbClr>
            </a:outerShdw>
          </a:effectLst>
        </p:spPr>
      </p:pic>
      <p:pic>
        <p:nvPicPr>
          <p:cNvPr id="8" name="Picture 7" descr="STH_Graphics_pptx.png"/>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5101401" y="731306"/>
            <a:ext cx="2648579" cy="4215344"/>
          </a:xfrm>
          <a:prstGeom prst="rect">
            <a:avLst/>
          </a:prstGeom>
          <a:ln>
            <a:solidFill>
              <a:schemeClr val="tx1"/>
            </a:solidFill>
          </a:ln>
          <a:effectLst>
            <a:outerShdw blurRad="292100" dist="139700" dir="2700000" algn="tl" rotWithShape="0">
              <a:srgbClr val="333333">
                <a:alpha val="65000"/>
              </a:srgbClr>
            </a:outerShdw>
          </a:effectLst>
        </p:spPr>
      </p:pic>
      <p:pic>
        <p:nvPicPr>
          <p:cNvPr id="9" name="Picture 8" descr="Untitled_presentation_-_Google_Slides.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90770" y="104254"/>
            <a:ext cx="1254125" cy="591377"/>
          </a:xfrm>
          <a:prstGeom prst="rect">
            <a:avLst/>
          </a:prstGeom>
        </p:spPr>
      </p:pic>
      <p:sp>
        <p:nvSpPr>
          <p:cNvPr id="2" name="TextBox 1"/>
          <p:cNvSpPr txBox="1"/>
          <p:nvPr/>
        </p:nvSpPr>
        <p:spPr>
          <a:xfrm rot="21026451">
            <a:off x="3713322" y="150657"/>
            <a:ext cx="2283282" cy="369332"/>
          </a:xfrm>
          <a:prstGeom prst="rect">
            <a:avLst/>
          </a:prstGeom>
          <a:noFill/>
        </p:spPr>
        <p:txBody>
          <a:bodyPr wrap="square" rtlCol="0">
            <a:spAutoFit/>
          </a:bodyPr>
          <a:lstStyle/>
          <a:p>
            <a:pPr defTabSz="342900"/>
            <a:r>
              <a:rPr lang="en-US" dirty="0">
                <a:solidFill>
                  <a:srgbClr val="FF0000"/>
                </a:solidFill>
                <a:latin typeface="Marker Felt"/>
                <a:cs typeface="Marker Felt"/>
              </a:rPr>
              <a:t>100,000+ patients</a:t>
            </a:r>
          </a:p>
        </p:txBody>
      </p:sp>
    </p:spTree>
    <p:extLst>
      <p:ext uri="{BB962C8B-B14F-4D97-AF65-F5344CB8AC3E}">
        <p14:creationId xmlns:p14="http://schemas.microsoft.com/office/powerpoint/2010/main" val="318874827"/>
      </p:ext>
    </p:extLst>
  </p:cSld>
  <p:clrMapOvr>
    <a:masterClrMapping/>
  </p:clrMapOvr>
  <p:transition spd="slow">
    <p:wip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Untitled_presentation_-_Google_Slides.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04000" y="95250"/>
            <a:ext cx="1254125" cy="591377"/>
          </a:xfrm>
          <a:prstGeom prst="rect">
            <a:avLst/>
          </a:prstGeom>
        </p:spPr>
      </p:pic>
      <p:sp>
        <p:nvSpPr>
          <p:cNvPr id="3" name="TextBox 2"/>
          <p:cNvSpPr txBox="1"/>
          <p:nvPr/>
        </p:nvSpPr>
        <p:spPr>
          <a:xfrm>
            <a:off x="1521375" y="887148"/>
            <a:ext cx="2870411" cy="3624069"/>
          </a:xfrm>
          <a:prstGeom prst="rect">
            <a:avLst/>
          </a:prstGeom>
          <a:noFill/>
        </p:spPr>
        <p:txBody>
          <a:bodyPr wrap="square" rtlCol="0">
            <a:spAutoFit/>
          </a:bodyPr>
          <a:lstStyle/>
          <a:p>
            <a:pPr defTabSz="342900"/>
            <a:r>
              <a:rPr lang="en-US" b="1" dirty="0">
                <a:solidFill>
                  <a:prstClr val="black"/>
                </a:solidFill>
                <a:latin typeface="Calibri"/>
              </a:rPr>
              <a:t>What does the Community of Practice model offer?</a:t>
            </a:r>
          </a:p>
          <a:p>
            <a:pPr defTabSz="342900"/>
            <a:endParaRPr lang="en-US" b="1" dirty="0">
              <a:solidFill>
                <a:prstClr val="black"/>
              </a:solidFill>
              <a:latin typeface="Calibri"/>
            </a:endParaRPr>
          </a:p>
          <a:p>
            <a:pPr marL="214313" indent="-214313" defTabSz="342900">
              <a:buFont typeface="Arial"/>
              <a:buChar char="•"/>
            </a:pPr>
            <a:r>
              <a:rPr lang="en-US" sz="1350" dirty="0">
                <a:solidFill>
                  <a:prstClr val="black"/>
                </a:solidFill>
                <a:latin typeface="Calibri"/>
              </a:rPr>
              <a:t>Simple </a:t>
            </a:r>
            <a:r>
              <a:rPr lang="en-US" sz="1350" dirty="0" err="1">
                <a:solidFill>
                  <a:prstClr val="black"/>
                </a:solidFill>
                <a:latin typeface="Calibri"/>
              </a:rPr>
              <a:t>Telehealth</a:t>
            </a:r>
            <a:r>
              <a:rPr lang="en-US" sz="1350" dirty="0">
                <a:solidFill>
                  <a:prstClr val="black"/>
                </a:solidFill>
                <a:latin typeface="Calibri"/>
              </a:rPr>
              <a:t> Methodology (including Capability Maturity) support, assistance and consultancy</a:t>
            </a:r>
          </a:p>
          <a:p>
            <a:pPr defTabSz="342900"/>
            <a:endParaRPr lang="en-US" sz="900" dirty="0">
              <a:solidFill>
                <a:prstClr val="black"/>
              </a:solidFill>
              <a:latin typeface="Calibri"/>
            </a:endParaRPr>
          </a:p>
          <a:p>
            <a:pPr marL="214313" indent="-214313" defTabSz="342900">
              <a:buFont typeface="Arial"/>
              <a:buChar char="•"/>
            </a:pPr>
            <a:r>
              <a:rPr lang="en-US" sz="1350" dirty="0">
                <a:solidFill>
                  <a:prstClr val="black"/>
                </a:solidFill>
                <a:latin typeface="Calibri"/>
              </a:rPr>
              <a:t>Shared IP and resources</a:t>
            </a:r>
          </a:p>
          <a:p>
            <a:pPr defTabSz="342900"/>
            <a:endParaRPr lang="en-US" sz="900" dirty="0">
              <a:solidFill>
                <a:prstClr val="black"/>
              </a:solidFill>
              <a:latin typeface="Calibri"/>
            </a:endParaRPr>
          </a:p>
          <a:p>
            <a:pPr marL="214313" indent="-214313" defTabSz="342900">
              <a:buFont typeface="Arial"/>
              <a:buChar char="•"/>
            </a:pPr>
            <a:r>
              <a:rPr lang="en-US" sz="1350" dirty="0">
                <a:solidFill>
                  <a:prstClr val="black"/>
                </a:solidFill>
                <a:latin typeface="Calibri"/>
              </a:rPr>
              <a:t>Remote Florence product assistance, training, support and consultancy</a:t>
            </a:r>
          </a:p>
          <a:p>
            <a:pPr defTabSz="342900"/>
            <a:endParaRPr lang="en-US" sz="900" dirty="0">
              <a:solidFill>
                <a:prstClr val="black"/>
              </a:solidFill>
              <a:latin typeface="Calibri"/>
            </a:endParaRPr>
          </a:p>
          <a:p>
            <a:pPr marL="214313" indent="-214313" defTabSz="342900">
              <a:buFont typeface="Arial"/>
              <a:buChar char="•"/>
            </a:pPr>
            <a:r>
              <a:rPr lang="en-US" sz="1350" dirty="0">
                <a:solidFill>
                  <a:prstClr val="black"/>
                </a:solidFill>
                <a:latin typeface="Calibri"/>
              </a:rPr>
              <a:t>Regional events and direct peer networking</a:t>
            </a:r>
          </a:p>
          <a:p>
            <a:pPr defTabSz="342900"/>
            <a:endParaRPr lang="en-US" sz="1350" dirty="0">
              <a:solidFill>
                <a:prstClr val="black"/>
              </a:solidFill>
              <a:latin typeface="Calibri"/>
            </a:endParaRPr>
          </a:p>
        </p:txBody>
      </p:sp>
      <p:pic>
        <p:nvPicPr>
          <p:cNvPr id="7" name="Picture 6"/>
          <p:cNvPicPr>
            <a:picLocks noChangeAspect="1"/>
          </p:cNvPicPr>
          <p:nvPr/>
        </p:nvPicPr>
        <p:blipFill>
          <a:blip r:embed="rId3"/>
          <a:stretch>
            <a:fillRect/>
          </a:stretch>
        </p:blipFill>
        <p:spPr>
          <a:xfrm>
            <a:off x="4567229" y="1644586"/>
            <a:ext cx="3199172" cy="2738966"/>
          </a:xfrm>
          <a:prstGeom prst="rect">
            <a:avLst/>
          </a:prstGeom>
        </p:spPr>
      </p:pic>
    </p:spTree>
    <p:extLst>
      <p:ext uri="{BB962C8B-B14F-4D97-AF65-F5344CB8AC3E}">
        <p14:creationId xmlns:p14="http://schemas.microsoft.com/office/powerpoint/2010/main" val="41059342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solidFill>
                  <a:schemeClr val="tx2"/>
                </a:solidFill>
              </a:rPr>
              <a:t>The Partnership</a:t>
            </a:r>
          </a:p>
        </p:txBody>
      </p:sp>
      <p:pic>
        <p:nvPicPr>
          <p:cNvPr id="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93659" y="1113588"/>
            <a:ext cx="2754306" cy="844805"/>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5"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04892" y="3817669"/>
            <a:ext cx="2754306" cy="756084"/>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6"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09683" y="2231429"/>
            <a:ext cx="2322257" cy="1317296"/>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3074"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42031" y="1109882"/>
            <a:ext cx="3024336" cy="975814"/>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42030" y="3713440"/>
            <a:ext cx="2892859" cy="964544"/>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3076"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842030" y="2409104"/>
            <a:ext cx="2554521" cy="864724"/>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87661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solidFill>
                  <a:schemeClr val="tx2"/>
                </a:solidFill>
              </a:rPr>
              <a:t>The Team</a:t>
            </a:r>
          </a:p>
        </p:txBody>
      </p:sp>
      <p:sp>
        <p:nvSpPr>
          <p:cNvPr id="3" name="Content Placeholder 2"/>
          <p:cNvSpPr>
            <a:spLocks noGrp="1"/>
          </p:cNvSpPr>
          <p:nvPr>
            <p:ph idx="1"/>
          </p:nvPr>
        </p:nvSpPr>
        <p:spPr>
          <a:xfrm>
            <a:off x="1485900" y="1200151"/>
            <a:ext cx="3680166" cy="3394472"/>
          </a:xfrm>
        </p:spPr>
        <p:txBody>
          <a:bodyPr>
            <a:normAutofit lnSpcReduction="10000"/>
          </a:bodyPr>
          <a:lstStyle/>
          <a:p>
            <a:pPr>
              <a:buFontTx/>
              <a:buChar char="-"/>
            </a:pPr>
            <a:r>
              <a:rPr lang="en-GB" dirty="0"/>
              <a:t>Recently established Clinical Psychology Cancer Service </a:t>
            </a:r>
          </a:p>
          <a:p>
            <a:pPr>
              <a:buFontTx/>
              <a:buChar char="-"/>
            </a:pPr>
            <a:endParaRPr lang="en-GB" dirty="0"/>
          </a:p>
          <a:p>
            <a:pPr>
              <a:buFontTx/>
              <a:buChar char="-"/>
            </a:pPr>
            <a:endParaRPr lang="en-GB" dirty="0"/>
          </a:p>
          <a:p>
            <a:pPr>
              <a:buFontTx/>
              <a:buChar char="-"/>
            </a:pPr>
            <a:r>
              <a:rPr lang="en-GB" b="1" dirty="0"/>
              <a:t>Challenges: </a:t>
            </a:r>
          </a:p>
          <a:p>
            <a:pPr lvl="1">
              <a:buFont typeface="Arial" panose="020B0604020202020204" pitchFamily="34" charset="0"/>
              <a:buChar char="•"/>
            </a:pPr>
            <a:r>
              <a:rPr lang="en-GB" dirty="0"/>
              <a:t>Drop-out from group programmes</a:t>
            </a:r>
          </a:p>
          <a:p>
            <a:pPr lvl="1">
              <a:buFont typeface="Arial" panose="020B0604020202020204" pitchFamily="34" charset="0"/>
              <a:buChar char="•"/>
            </a:pPr>
            <a:r>
              <a:rPr lang="en-GB" dirty="0"/>
              <a:t>Relapse prevention</a:t>
            </a:r>
          </a:p>
          <a:p>
            <a:pPr>
              <a:buFontTx/>
              <a:buChar char="-"/>
            </a:pPr>
            <a:endParaRPr lang="en-GB" dirty="0"/>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20073" y="1707654"/>
            <a:ext cx="2514296" cy="2268252"/>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5" name="Picture 4">
            <a:extLst>
              <a:ext uri="{FF2B5EF4-FFF2-40B4-BE49-F238E27FC236}">
                <a16:creationId xmlns:a16="http://schemas.microsoft.com/office/drawing/2014/main" id="{8DB415EE-225B-C540-A4E0-D99241A2A24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00067" y="4242290"/>
            <a:ext cx="2754306" cy="756084"/>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70054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1" y="400050"/>
            <a:ext cx="6857999" cy="742950"/>
          </a:xfrm>
        </p:spPr>
        <p:txBody>
          <a:bodyPr>
            <a:noAutofit/>
          </a:bodyPr>
          <a:lstStyle/>
          <a:p>
            <a:pPr algn="ctr"/>
            <a:r>
              <a:rPr lang="en-GB" sz="2550" b="1" dirty="0">
                <a:solidFill>
                  <a:srgbClr val="002060"/>
                </a:solidFill>
              </a:rPr>
              <a:t>Smart Messaging for Group Psychological Therapies in Cancer Care</a:t>
            </a:r>
            <a:endParaRPr lang="en-GB" sz="2550" dirty="0">
              <a:solidFill>
                <a:srgbClr val="002060"/>
              </a:solidFill>
            </a:endParaRPr>
          </a:p>
        </p:txBody>
      </p:sp>
      <p:sp>
        <p:nvSpPr>
          <p:cNvPr id="3" name="Content Placeholder 2"/>
          <p:cNvSpPr>
            <a:spLocks noGrp="1"/>
          </p:cNvSpPr>
          <p:nvPr>
            <p:ph idx="1"/>
          </p:nvPr>
        </p:nvSpPr>
        <p:spPr>
          <a:xfrm>
            <a:off x="1480899" y="1151603"/>
            <a:ext cx="3680166" cy="1641630"/>
          </a:xfrm>
        </p:spPr>
        <p:txBody>
          <a:bodyPr>
            <a:normAutofit fontScale="85000" lnSpcReduction="20000"/>
          </a:bodyPr>
          <a:lstStyle/>
          <a:p>
            <a:pPr marL="0" indent="0">
              <a:buNone/>
            </a:pPr>
            <a:r>
              <a:rPr lang="en-GB" dirty="0"/>
              <a:t>3 Messages a week:</a:t>
            </a:r>
          </a:p>
          <a:p>
            <a:pPr marL="342900" indent="-342900">
              <a:buFont typeface="+mj-lt"/>
              <a:buAutoNum type="arabicPeriod"/>
            </a:pPr>
            <a:r>
              <a:rPr lang="en-GB" dirty="0"/>
              <a:t>Reminder of session content</a:t>
            </a:r>
          </a:p>
          <a:p>
            <a:pPr marL="342900" indent="-342900">
              <a:buFont typeface="+mj-lt"/>
              <a:buAutoNum type="arabicPeriod"/>
            </a:pPr>
            <a:r>
              <a:rPr lang="en-GB" dirty="0"/>
              <a:t>Reminder of home practice</a:t>
            </a:r>
          </a:p>
          <a:p>
            <a:pPr marL="342900" indent="-342900">
              <a:buFont typeface="+mj-lt"/>
              <a:buAutoNum type="arabicPeriod"/>
            </a:pPr>
            <a:r>
              <a:rPr lang="en-GB" dirty="0"/>
              <a:t>Reminder of the next session</a:t>
            </a:r>
          </a:p>
          <a:p>
            <a:r>
              <a:rPr lang="en-GB" dirty="0"/>
              <a:t>Can request up to 13</a:t>
            </a:r>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90103" y="1275607"/>
            <a:ext cx="2430269" cy="3347819"/>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7" name="TextBox 6"/>
          <p:cNvSpPr txBox="1"/>
          <p:nvPr/>
        </p:nvSpPr>
        <p:spPr>
          <a:xfrm>
            <a:off x="1485900" y="2625756"/>
            <a:ext cx="1681944" cy="830997"/>
          </a:xfrm>
          <a:prstGeom prst="rect">
            <a:avLst/>
          </a:prstGeom>
          <a:noFill/>
        </p:spPr>
        <p:txBody>
          <a:bodyPr wrap="square" rtlCol="0">
            <a:spAutoFit/>
          </a:bodyPr>
          <a:lstStyle/>
          <a:p>
            <a:pPr defTabSz="342900"/>
            <a:r>
              <a:rPr lang="en-GB" sz="2400" dirty="0">
                <a:solidFill>
                  <a:srgbClr val="00B050"/>
                </a:solidFill>
                <a:latin typeface="Calibri"/>
              </a:rPr>
              <a:t>50% more completers</a:t>
            </a:r>
          </a:p>
        </p:txBody>
      </p:sp>
      <p:sp>
        <p:nvSpPr>
          <p:cNvPr id="8" name="TextBox 7"/>
          <p:cNvSpPr txBox="1"/>
          <p:nvPr/>
        </p:nvSpPr>
        <p:spPr>
          <a:xfrm>
            <a:off x="3391913" y="2625756"/>
            <a:ext cx="1956328" cy="830997"/>
          </a:xfrm>
          <a:prstGeom prst="rect">
            <a:avLst/>
          </a:prstGeom>
          <a:noFill/>
        </p:spPr>
        <p:txBody>
          <a:bodyPr wrap="square" rtlCol="0">
            <a:spAutoFit/>
          </a:bodyPr>
          <a:lstStyle/>
          <a:p>
            <a:pPr defTabSz="342900"/>
            <a:r>
              <a:rPr lang="en-GB" sz="2400" dirty="0">
                <a:solidFill>
                  <a:srgbClr val="00B050"/>
                </a:solidFill>
                <a:latin typeface="Calibri"/>
              </a:rPr>
              <a:t>50% greater improvement</a:t>
            </a:r>
          </a:p>
        </p:txBody>
      </p:sp>
      <p:pic>
        <p:nvPicPr>
          <p:cNvPr id="9" name="Picture 8"/>
          <p:cNvPicPr>
            <a:picLocks noChangeAspect="1"/>
          </p:cNvPicPr>
          <p:nvPr/>
        </p:nvPicPr>
        <p:blipFill>
          <a:blip r:embed="rId4"/>
          <a:stretch>
            <a:fillRect/>
          </a:stretch>
        </p:blipFill>
        <p:spPr>
          <a:xfrm>
            <a:off x="1183589" y="3284095"/>
            <a:ext cx="2085013" cy="1883828"/>
          </a:xfrm>
          <a:prstGeom prst="rect">
            <a:avLst/>
          </a:prstGeom>
        </p:spPr>
      </p:pic>
      <p:pic>
        <p:nvPicPr>
          <p:cNvPr id="12" name="Picture 11"/>
          <p:cNvPicPr>
            <a:picLocks noChangeAspect="1"/>
          </p:cNvPicPr>
          <p:nvPr/>
        </p:nvPicPr>
        <p:blipFill>
          <a:blip r:embed="rId5"/>
          <a:stretch>
            <a:fillRect/>
          </a:stretch>
        </p:blipFill>
        <p:spPr>
          <a:xfrm>
            <a:off x="3268602" y="3220307"/>
            <a:ext cx="2382218" cy="2094158"/>
          </a:xfrm>
          <a:prstGeom prst="rect">
            <a:avLst/>
          </a:prstGeom>
        </p:spPr>
      </p:pic>
    </p:spTree>
    <p:extLst>
      <p:ext uri="{BB962C8B-B14F-4D97-AF65-F5344CB8AC3E}">
        <p14:creationId xmlns:p14="http://schemas.microsoft.com/office/powerpoint/2010/main" val="2222315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theme/theme1.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Document_x0020_Category xmlns="2dbf8a43-3198-49b1-9d4c-971eb16d40da" xsi:nil="true"/>
    <Document_x0020_Status xmlns="2dbf8a43-3198-49b1-9d4c-971eb16d40da">Pre-draft</Document_x0020_Status>
    <_ip_UnifiedCompliancePolicyProperties xmlns="http://schemas.microsoft.com/sharepoint/v3" xsi:nil="true"/>
    <Work_x0020_Programme xmlns="2dbf8a43-3198-49b1-9d4c-971eb16d40da" xsi:nil="true"/>
    <Work_x0020_Programme_x0020_Sub_x0020_cat xmlns="2dbf8a43-3198-49b1-9d4c-971eb16d40da"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68DCE246FD91446B8BC823021BB4F88" ma:contentTypeVersion="19" ma:contentTypeDescription="Create a new document." ma:contentTypeScope="" ma:versionID="44a01f67a4ab19255ab1cdd2a66dfbe6">
  <xsd:schema xmlns:xsd="http://www.w3.org/2001/XMLSchema" xmlns:xs="http://www.w3.org/2001/XMLSchema" xmlns:p="http://schemas.microsoft.com/office/2006/metadata/properties" xmlns:ns1="http://schemas.microsoft.com/sharepoint/v3" xmlns:ns2="2dbf8a43-3198-49b1-9d4c-971eb16d40da" xmlns:ns4="a4969a83-0144-4dd5-9011-a5e8911ef7b6" xmlns:ns5="05150ac6-be4e-4c77-84fa-5423cad3f6a9" targetNamespace="http://schemas.microsoft.com/office/2006/metadata/properties" ma:root="true" ma:fieldsID="21c8457baa2610e5f5752a2cf7b8aa51" ns1:_="" ns2:_="" ns4:_="" ns5:_="">
    <xsd:import namespace="http://schemas.microsoft.com/sharepoint/v3"/>
    <xsd:import namespace="2dbf8a43-3198-49b1-9d4c-971eb16d40da"/>
    <xsd:import namespace="a4969a83-0144-4dd5-9011-a5e8911ef7b6"/>
    <xsd:import namespace="05150ac6-be4e-4c77-84fa-5423cad3f6a9"/>
    <xsd:element name="properties">
      <xsd:complexType>
        <xsd:sequence>
          <xsd:element name="documentManagement">
            <xsd:complexType>
              <xsd:all>
                <xsd:element ref="ns2:Work_x0020_Programme" minOccurs="0"/>
                <xsd:element ref="ns2:Work_x0020_Programme_x0020_Sub_x0020_cat" minOccurs="0"/>
                <xsd:element ref="ns2:Document_x0020_Category" minOccurs="0"/>
                <xsd:element ref="ns2:Document_x0020_Status" minOccurs="0"/>
                <xsd:element ref="ns4:SharedWithUsers" minOccurs="0"/>
                <xsd:element ref="ns4:SharedWithDetails" minOccurs="0"/>
                <xsd:element ref="ns4:LastSharedByUser" minOccurs="0"/>
                <xsd:element ref="ns4:LastSharedByTime" minOccurs="0"/>
                <xsd:element ref="ns5:MediaServiceMetadata" minOccurs="0"/>
                <xsd:element ref="ns5:MediaServiceFastMetadata" minOccurs="0"/>
                <xsd:element ref="ns5:MediaServiceDateTaken" minOccurs="0"/>
                <xsd:element ref="ns5:MediaServiceAutoTags" minOccurs="0"/>
                <xsd:element ref="ns5:MediaServiceLocation" minOccurs="0"/>
                <xsd:element ref="ns5:MediaServiceOCR" minOccurs="0"/>
                <xsd:element ref="ns5:MediaServiceGenerationTime" minOccurs="0"/>
                <xsd:element ref="ns5:MediaServiceEventHashCode"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5" nillable="true" ma:displayName="Unified Compliance Policy Properties" ma:hidden="true" ma:internalName="_ip_UnifiedCompliancePolicyProperties">
      <xsd:simpleType>
        <xsd:restriction base="dms:Note"/>
      </xsd:simpleType>
    </xsd:element>
    <xsd:element name="_ip_UnifiedCompliancePolicyUIAction" ma:index="26"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dbf8a43-3198-49b1-9d4c-971eb16d40da" elementFormDefault="qualified">
    <xsd:import namespace="http://schemas.microsoft.com/office/2006/documentManagement/types"/>
    <xsd:import namespace="http://schemas.microsoft.com/office/infopath/2007/PartnerControls"/>
    <xsd:element name="Work_x0020_Programme" ma:index="8" nillable="true" ma:displayName="Work Programme" ma:format="Dropdown" ma:internalName="Work_x0020_Programme">
      <xsd:simpleType>
        <xsd:restriction base="dms:Choice">
          <xsd:enumeration value="Leadership and infrastructure"/>
          <xsd:enumeration value="Healthcare improvement"/>
          <xsd:enumeration value="Transformation"/>
          <xsd:enumeration value="Economic growth"/>
          <xsd:enumeration value="Corporate"/>
          <xsd:enumeration value="N/A"/>
        </xsd:restriction>
      </xsd:simpleType>
    </xsd:element>
    <xsd:element name="Work_x0020_Programme_x0020_Sub_x0020_cat" ma:index="9" nillable="true" ma:displayName="Sub Work Programme" ma:format="Dropdown" ma:internalName="Work_x0020_Programme_x0020_Sub_x0020_cat">
      <xsd:simpleType>
        <xsd:union memberTypes="dms:Text">
          <xsd:simpleType>
            <xsd:restriction base="dms:Choice">
              <xsd:enumeration value="Comms"/>
              <xsd:enumeration value="Finance"/>
              <xsd:enumeration value="HR"/>
            </xsd:restriction>
          </xsd:simpleType>
        </xsd:union>
      </xsd:simpleType>
    </xsd:element>
    <xsd:element name="Document_x0020_Category" ma:index="10" nillable="true" ma:displayName="Document Category" ma:description="Types of documents available in the organisation" ma:format="Dropdown" ma:internalName="Document_x0020_Category">
      <xsd:simpleType>
        <xsd:restriction base="dms:Choice">
          <xsd:enumeration value="Report"/>
          <xsd:enumeration value="Protocol"/>
          <xsd:enumeration value="Plan"/>
          <xsd:enumeration value="Strategy"/>
          <xsd:enumeration value="Minutes"/>
          <xsd:enumeration value="Contract"/>
          <xsd:enumeration value="Budget"/>
          <xsd:enumeration value="Project"/>
        </xsd:restriction>
      </xsd:simpleType>
    </xsd:element>
    <xsd:element name="Document_x0020_Status" ma:index="11" nillable="true" ma:displayName="Document Status" ma:default="Pre-draft" ma:format="Dropdown" ma:internalName="Document_x0020_Status">
      <xsd:simpleType>
        <xsd:restriction base="dms:Choice">
          <xsd:enumeration value="Pre-draft"/>
          <xsd:enumeration value="Draft"/>
          <xsd:enumeration value="Reviewed"/>
          <xsd:enumeration value="Scheduled"/>
          <xsd:enumeration value="Published"/>
          <xsd:enumeration value="Final"/>
          <xsd:enumeration value="Expired"/>
          <xsd:enumeration value="Archived"/>
        </xsd:restriction>
      </xsd:simpleType>
    </xsd:element>
  </xsd:schema>
  <xsd:schema xmlns:xsd="http://www.w3.org/2001/XMLSchema" xmlns:xs="http://www.w3.org/2001/XMLSchema" xmlns:dms="http://schemas.microsoft.com/office/2006/documentManagement/types" xmlns:pc="http://schemas.microsoft.com/office/infopath/2007/PartnerControls" targetNamespace="a4969a83-0144-4dd5-9011-a5e8911ef7b6" elementFormDefault="qualified">
    <xsd:import namespace="http://schemas.microsoft.com/office/2006/documentManagement/types"/>
    <xsd:import namespace="http://schemas.microsoft.com/office/infopath/2007/PartnerControls"/>
    <xsd:element name="SharedWithUsers" ma:index="13"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description="" ma:internalName="SharedWithDetails" ma:readOnly="true">
      <xsd:simpleType>
        <xsd:restriction base="dms:Note">
          <xsd:maxLength value="255"/>
        </xsd:restriction>
      </xsd:simpleType>
    </xsd:element>
    <xsd:element name="LastSharedByUser" ma:index="15" nillable="true" ma:displayName="Last Shared By User" ma:description="" ma:internalName="LastSharedByUser" ma:readOnly="true">
      <xsd:simpleType>
        <xsd:restriction base="dms:Note">
          <xsd:maxLength value="255"/>
        </xsd:restriction>
      </xsd:simpleType>
    </xsd:element>
    <xsd:element name="LastSharedByTime" ma:index="16" nillable="true" ma:displayName="Last Shared By Time" ma:description=""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05150ac6-be4e-4c77-84fa-5423cad3f6a9" elementFormDefault="qualified">
    <xsd:import namespace="http://schemas.microsoft.com/office/2006/documentManagement/types"/>
    <xsd:import namespace="http://schemas.microsoft.com/office/infopath/2007/PartnerControls"/>
    <xsd:element name="MediaServiceMetadata" ma:index="17" nillable="true" ma:displayName="MediaServiceMetadata" ma:description="" ma:hidden="true" ma:internalName="MediaServiceMetadata" ma:readOnly="true">
      <xsd:simpleType>
        <xsd:restriction base="dms:Note"/>
      </xsd:simpleType>
    </xsd:element>
    <xsd:element name="MediaServiceFastMetadata" ma:index="18" nillable="true" ma:displayName="MediaServiceFastMetadata" ma:description="" ma:hidden="true" ma:internalName="MediaServiceFastMetadata" ma:readOnly="true">
      <xsd:simpleType>
        <xsd:restriction base="dms:Note"/>
      </xsd:simpleType>
    </xsd:element>
    <xsd:element name="MediaServiceDateTaken" ma:index="19" nillable="true" ma:displayName="MediaServiceDateTaken" ma:description="" ma:hidden="true" ma:internalName="MediaServiceDateTaken" ma:readOnly="true">
      <xsd:simpleType>
        <xsd:restriction base="dms:Text"/>
      </xsd:simpleType>
    </xsd:element>
    <xsd:element name="MediaServiceAutoTags" ma:index="20" nillable="true" ma:displayName="MediaServiceAutoTags" ma:description="" ma:internalName="MediaServiceAutoTags" ma:readOnly="true">
      <xsd:simpleType>
        <xsd:restriction base="dms:Text"/>
      </xsd:simpleType>
    </xsd:element>
    <xsd:element name="MediaServiceLocation" ma:index="21" nillable="true" ma:displayName="MediaServiceLocation" ma:description="" ma:internalName="MediaServiceLocation" ma:readOnly="true">
      <xsd:simpleType>
        <xsd:restriction base="dms:Text"/>
      </xsd:simpleType>
    </xsd:element>
    <xsd:element name="MediaServiceOCR" ma:index="22" nillable="true" ma:displayName="MediaServiceOCR" ma:internalName="MediaServiceOCR" ma:readOnly="true">
      <xsd:simpleType>
        <xsd:restriction base="dms:Note">
          <xsd:maxLength value="255"/>
        </xsd:restriction>
      </xsd:simpleType>
    </xsd:element>
    <xsd:element name="MediaServiceGenerationTime" ma:index="23" nillable="true" ma:displayName="MediaServiceGenerationTime" ma:hidden="true" ma:internalName="MediaServiceGenerationTime" ma:readOnly="true">
      <xsd:simpleType>
        <xsd:restriction base="dms:Text"/>
      </xsd:simpleType>
    </xsd:element>
    <xsd:element name="MediaServiceEventHashCode" ma:index="24"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ma:index="12"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2271CB7-4166-4133-90AD-D7C1CF38608C}">
  <ds:schemaRefs>
    <ds:schemaRef ds:uri="http://schemas.microsoft.com/sharepoint/v3/contenttype/forms"/>
  </ds:schemaRefs>
</ds:datastoreItem>
</file>

<file path=customXml/itemProps2.xml><?xml version="1.0" encoding="utf-8"?>
<ds:datastoreItem xmlns:ds="http://schemas.openxmlformats.org/officeDocument/2006/customXml" ds:itemID="{7E76AE7C-08A1-4E64-9F97-6957F89AB61E}">
  <ds:schemaRefs>
    <ds:schemaRef ds:uri="http://schemas.microsoft.com/office/infopath/2007/PartnerControls"/>
    <ds:schemaRef ds:uri="a4969a83-0144-4dd5-9011-a5e8911ef7b6"/>
    <ds:schemaRef ds:uri="http://purl.org/dc/terms/"/>
    <ds:schemaRef ds:uri="http://schemas.openxmlformats.org/package/2006/metadata/core-properties"/>
    <ds:schemaRef ds:uri="http://schemas.microsoft.com/office/2006/documentManagement/types"/>
    <ds:schemaRef ds:uri="2dbf8a43-3198-49b1-9d4c-971eb16d40da"/>
    <ds:schemaRef ds:uri="05150ac6-be4e-4c77-84fa-5423cad3f6a9"/>
    <ds:schemaRef ds:uri="http://schemas.microsoft.com/sharepoint/v3"/>
    <ds:schemaRef ds:uri="http://purl.org/dc/elements/1.1/"/>
    <ds:schemaRef ds:uri="http://schemas.microsoft.com/office/2006/metadata/properties"/>
    <ds:schemaRef ds:uri="http://www.w3.org/XML/1998/namespace"/>
    <ds:schemaRef ds:uri="http://purl.org/dc/dcmitype/"/>
  </ds:schemaRefs>
</ds:datastoreItem>
</file>

<file path=customXml/itemProps3.xml><?xml version="1.0" encoding="utf-8"?>
<ds:datastoreItem xmlns:ds="http://schemas.openxmlformats.org/officeDocument/2006/customXml" ds:itemID="{D0BFDE17-6C54-4BC6-BB37-7D7A29C1B7E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2dbf8a43-3198-49b1-9d4c-971eb16d40da"/>
    <ds:schemaRef ds:uri="a4969a83-0144-4dd5-9011-a5e8911ef7b6"/>
    <ds:schemaRef ds:uri="05150ac6-be4e-4c77-84fa-5423cad3f6a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5558</TotalTime>
  <Words>2120</Words>
  <Application>Microsoft Office PowerPoint</Application>
  <PresentationFormat>On-screen Show (16:9)</PresentationFormat>
  <Paragraphs>196</Paragraphs>
  <Slides>14</Slides>
  <Notes>13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14</vt:i4>
      </vt:variant>
    </vt:vector>
  </HeadingPairs>
  <TitlesOfParts>
    <vt:vector size="22" baseType="lpstr">
      <vt:lpstr>ＭＳ Ｐゴシック</vt:lpstr>
      <vt:lpstr>Arial</vt:lpstr>
      <vt:lpstr>Calibri</vt:lpstr>
      <vt:lpstr>Cambria Math</vt:lpstr>
      <vt:lpstr>Comic Sans MS</vt:lpstr>
      <vt:lpstr>Mangal</vt:lpstr>
      <vt:lpstr>Marker Felt</vt:lpstr>
      <vt:lpstr>6_Office Theme</vt:lpstr>
      <vt:lpstr> Making eHealth a Reality Florence and the Simple Telehealth Community of Practice   Karen Moore Advanced Capability Lead– Simple Shared Healthcare Social Enterprise </vt:lpstr>
      <vt:lpstr>National Health Service unique innovation</vt:lpstr>
      <vt:lpstr>Flo: A Straight Forward Concept</vt:lpstr>
      <vt:lpstr>PowerPoint Presentation</vt:lpstr>
      <vt:lpstr>PowerPoint Presentation</vt:lpstr>
      <vt:lpstr>PowerPoint Presentation</vt:lpstr>
      <vt:lpstr>The Partnership</vt:lpstr>
      <vt:lpstr>The Team</vt:lpstr>
      <vt:lpstr>Smart Messaging for Group Psychological Therapies in Cancer Care</vt:lpstr>
      <vt:lpstr>Smart Messaging to Prevent Relapse :</vt:lpstr>
      <vt:lpstr>Examples of text messages from Flo</vt:lpstr>
      <vt:lpstr>Patient Involvement </vt:lpstr>
      <vt:lpstr>Cost Savings</vt:lpstr>
      <vt:lpstr>   </vt:lpstr>
    </vt:vector>
  </TitlesOfParts>
  <Company>NHS South West Commissioning Support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Rees Vanesther</dc:creator>
  <cp:lastModifiedBy>Suzanne Horobin</cp:lastModifiedBy>
  <cp:revision>98</cp:revision>
  <cp:lastPrinted>2019-09-26T12:39:35Z</cp:lastPrinted>
  <dcterms:created xsi:type="dcterms:W3CDTF">2018-07-09T12:19:01Z</dcterms:created>
  <dcterms:modified xsi:type="dcterms:W3CDTF">2019-12-06T08:19:48Z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0x010100768DCE246FD91446B8BC823021BB4F88</vt:lpwstr>
  </property>
</Properties>
</file>