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256" r:id="rId5"/>
    <p:sldId id="284" r:id="rId6"/>
    <p:sldId id="285" r:id="rId7"/>
    <p:sldId id="283" r:id="rId8"/>
    <p:sldId id="290" r:id="rId9"/>
    <p:sldId id="257" r:id="rId10"/>
    <p:sldId id="258" r:id="rId11"/>
    <p:sldId id="260" r:id="rId12"/>
    <p:sldId id="286" r:id="rId13"/>
    <p:sldId id="287" r:id="rId14"/>
    <p:sldId id="289" r:id="rId15"/>
    <p:sldId id="374" r:id="rId16"/>
    <p:sldId id="390" r:id="rId17"/>
    <p:sldId id="391" r:id="rId18"/>
    <p:sldId id="297" r:id="rId19"/>
    <p:sldId id="299" r:id="rId20"/>
    <p:sldId id="272" r:id="rId21"/>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mma Nicholl"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E9552D"/>
    <a:srgbClr val="245170"/>
    <a:srgbClr val="E6B222"/>
    <a:srgbClr val="36987D"/>
    <a:srgbClr val="4D4D4F"/>
    <a:srgbClr val="0072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AED357-7403-41BB-A820-B1BFAA6C9D85}" v="22" dt="2019-10-02T17:03:56.7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62811" autoAdjust="0"/>
  </p:normalViewPr>
  <p:slideViewPr>
    <p:cSldViewPr>
      <p:cViewPr varScale="1">
        <p:scale>
          <a:sx n="89" d="100"/>
          <a:sy n="89" d="100"/>
        </p:scale>
        <p:origin x="624" y="84"/>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87"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7046"/>
          </a:xfrm>
          <a:prstGeom prst="rect">
            <a:avLst/>
          </a:prstGeom>
        </p:spPr>
        <p:txBody>
          <a:bodyPr vert="horz" lIns="91440" tIns="45720" rIns="91440" bIns="45720" rtlCol="0"/>
          <a:lstStyle>
            <a:lvl1pPr algn="r">
              <a:defRPr sz="1200"/>
            </a:lvl1pPr>
          </a:lstStyle>
          <a:p>
            <a:fld id="{B72F06DF-84C1-428F-AA0B-19B7BDE748DD}" type="datetimeFigureOut">
              <a:rPr lang="en-GB" smtClean="0"/>
              <a:t>06/12/2019</a:t>
            </a:fld>
            <a:endParaRPr lang="en-GB"/>
          </a:p>
        </p:txBody>
      </p:sp>
      <p:sp>
        <p:nvSpPr>
          <p:cNvPr id="4" name="Slide Image Placeholder 3"/>
          <p:cNvSpPr>
            <a:spLocks noGrp="1" noRot="1" noChangeAspect="1"/>
          </p:cNvSpPr>
          <p:nvPr>
            <p:ph type="sldImg" idx="2"/>
          </p:nvPr>
        </p:nvSpPr>
        <p:spPr>
          <a:xfrm>
            <a:off x="92075" y="746125"/>
            <a:ext cx="6624638" cy="37274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21940"/>
            <a:ext cx="5447030" cy="447341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7046"/>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7046"/>
          </a:xfrm>
          <a:prstGeom prst="rect">
            <a:avLst/>
          </a:prstGeom>
        </p:spPr>
        <p:txBody>
          <a:bodyPr vert="horz" lIns="91440" tIns="45720" rIns="91440" bIns="45720" rtlCol="0" anchor="b"/>
          <a:lstStyle>
            <a:lvl1pPr algn="r">
              <a:defRPr sz="1200"/>
            </a:lvl1pPr>
          </a:lstStyle>
          <a:p>
            <a:fld id="{53C7AA9E-AC72-418C-B351-07FD2BC974A7}" type="slidenum">
              <a:rPr lang="en-GB" smtClean="0"/>
              <a:t>‹#›</a:t>
            </a:fld>
            <a:endParaRPr lang="en-GB"/>
          </a:p>
        </p:txBody>
      </p:sp>
    </p:spTree>
    <p:extLst>
      <p:ext uri="{BB962C8B-B14F-4D97-AF65-F5344CB8AC3E}">
        <p14:creationId xmlns:p14="http://schemas.microsoft.com/office/powerpoint/2010/main" val="27703823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 self</a:t>
            </a:r>
          </a:p>
          <a:p>
            <a:r>
              <a:rPr lang="en-GB" dirty="0"/>
              <a:t>I will come onto</a:t>
            </a:r>
            <a:r>
              <a:rPr lang="en-GB" baseline="0" dirty="0"/>
              <a:t> our welcome and introduction proper in a moment but we need to cover the important housekeeping notices first</a:t>
            </a:r>
            <a:endParaRPr lang="en-GB" dirty="0"/>
          </a:p>
        </p:txBody>
      </p:sp>
      <p:sp>
        <p:nvSpPr>
          <p:cNvPr id="4" name="Slide Number Placeholder 3"/>
          <p:cNvSpPr>
            <a:spLocks noGrp="1"/>
          </p:cNvSpPr>
          <p:nvPr>
            <p:ph type="sldNum" sz="quarter" idx="10"/>
          </p:nvPr>
        </p:nvSpPr>
        <p:spPr/>
        <p:txBody>
          <a:bodyPr/>
          <a:lstStyle/>
          <a:p>
            <a:fld id="{53C7AA9E-AC72-418C-B351-07FD2BC974A7}" type="slidenum">
              <a:rPr lang="en-GB" smtClean="0"/>
              <a:t>2</a:t>
            </a:fld>
            <a:endParaRPr lang="en-GB"/>
          </a:p>
        </p:txBody>
      </p:sp>
    </p:spTree>
    <p:extLst>
      <p:ext uri="{BB962C8B-B14F-4D97-AF65-F5344CB8AC3E}">
        <p14:creationId xmlns:p14="http://schemas.microsoft.com/office/powerpoint/2010/main" val="29626054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3C7AA9E-AC72-418C-B351-07FD2BC974A7}" type="slidenum">
              <a:rPr lang="en-GB" smtClean="0"/>
              <a:t>11</a:t>
            </a:fld>
            <a:endParaRPr lang="en-GB"/>
          </a:p>
        </p:txBody>
      </p:sp>
    </p:spTree>
    <p:extLst>
      <p:ext uri="{BB962C8B-B14F-4D97-AF65-F5344CB8AC3E}">
        <p14:creationId xmlns:p14="http://schemas.microsoft.com/office/powerpoint/2010/main" val="32970040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3C7AA9E-AC72-418C-B351-07FD2BC974A7}" type="slidenum">
              <a:rPr lang="en-GB" smtClean="0"/>
              <a:t>12</a:t>
            </a:fld>
            <a:endParaRPr lang="en-GB"/>
          </a:p>
        </p:txBody>
      </p:sp>
    </p:spTree>
    <p:extLst>
      <p:ext uri="{BB962C8B-B14F-4D97-AF65-F5344CB8AC3E}">
        <p14:creationId xmlns:p14="http://schemas.microsoft.com/office/powerpoint/2010/main" val="2752605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3C7AA9E-AC72-418C-B351-07FD2BC974A7}" type="slidenum">
              <a:rPr lang="en-GB" smtClean="0"/>
              <a:t>13</a:t>
            </a:fld>
            <a:endParaRPr lang="en-GB"/>
          </a:p>
        </p:txBody>
      </p:sp>
    </p:spTree>
    <p:extLst>
      <p:ext uri="{BB962C8B-B14F-4D97-AF65-F5344CB8AC3E}">
        <p14:creationId xmlns:p14="http://schemas.microsoft.com/office/powerpoint/2010/main" val="23818984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3C7AA9E-AC72-418C-B351-07FD2BC974A7}" type="slidenum">
              <a:rPr lang="en-GB" smtClean="0"/>
              <a:t>14</a:t>
            </a:fld>
            <a:endParaRPr lang="en-GB"/>
          </a:p>
        </p:txBody>
      </p:sp>
    </p:spTree>
    <p:extLst>
      <p:ext uri="{BB962C8B-B14F-4D97-AF65-F5344CB8AC3E}">
        <p14:creationId xmlns:p14="http://schemas.microsoft.com/office/powerpoint/2010/main" val="20432035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3C7AA9E-AC72-418C-B351-07FD2BC974A7}" type="slidenum">
              <a:rPr lang="en-GB" smtClean="0"/>
              <a:t>15</a:t>
            </a:fld>
            <a:endParaRPr lang="en-GB"/>
          </a:p>
        </p:txBody>
      </p:sp>
    </p:spTree>
    <p:extLst>
      <p:ext uri="{BB962C8B-B14F-4D97-AF65-F5344CB8AC3E}">
        <p14:creationId xmlns:p14="http://schemas.microsoft.com/office/powerpoint/2010/main" val="17395513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we go</a:t>
            </a:r>
            <a:r>
              <a:rPr lang="en-GB" baseline="0" dirty="0"/>
              <a:t> back to the original description of Innovation Exchange, today has been about introducing solutions that have the potential to contribute to the identified challenge statements.</a:t>
            </a:r>
          </a:p>
          <a:p>
            <a:endParaRPr lang="en-GB" baseline="0" dirty="0"/>
          </a:p>
          <a:p>
            <a:r>
              <a:rPr lang="en-GB" baseline="0" dirty="0"/>
              <a:t>East Midlands AHSN will shortly be announcing a call for projects to undertake real world testing of innovations that directly respond to the presented challenge statements.  We will be inviting NHS organisations or whole STP areas to submit project proposals for consideration.</a:t>
            </a:r>
          </a:p>
          <a:p>
            <a:endParaRPr lang="en-GB" dirty="0"/>
          </a:p>
        </p:txBody>
      </p:sp>
      <p:sp>
        <p:nvSpPr>
          <p:cNvPr id="4" name="Slide Number Placeholder 3"/>
          <p:cNvSpPr>
            <a:spLocks noGrp="1"/>
          </p:cNvSpPr>
          <p:nvPr>
            <p:ph type="sldNum" sz="quarter" idx="10"/>
          </p:nvPr>
        </p:nvSpPr>
        <p:spPr/>
        <p:txBody>
          <a:bodyPr/>
          <a:lstStyle/>
          <a:p>
            <a:fld id="{53C7AA9E-AC72-418C-B351-07FD2BC974A7}" type="slidenum">
              <a:rPr lang="en-GB" smtClean="0"/>
              <a:t>16</a:t>
            </a:fld>
            <a:endParaRPr lang="en-GB"/>
          </a:p>
        </p:txBody>
      </p:sp>
    </p:spTree>
    <p:extLst>
      <p:ext uri="{BB962C8B-B14F-4D97-AF65-F5344CB8AC3E}">
        <p14:creationId xmlns:p14="http://schemas.microsoft.com/office/powerpoint/2010/main" val="1769870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3C7AA9E-AC72-418C-B351-07FD2BC974A7}" type="slidenum">
              <a:rPr lang="en-GB" smtClean="0"/>
              <a:t>3</a:t>
            </a:fld>
            <a:endParaRPr lang="en-GB"/>
          </a:p>
        </p:txBody>
      </p:sp>
    </p:spTree>
    <p:extLst>
      <p:ext uri="{BB962C8B-B14F-4D97-AF65-F5344CB8AC3E}">
        <p14:creationId xmlns:p14="http://schemas.microsoft.com/office/powerpoint/2010/main" val="1954826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Event is a collaboration between two AHSNs – Eastern – ask colleagues to make themselves known</a:t>
            </a:r>
            <a:r>
              <a:rPr lang="en-GB" baseline="0" dirty="0"/>
              <a:t> and East Midlands - same</a:t>
            </a:r>
            <a:endParaRPr lang="en-GB" dirty="0"/>
          </a:p>
        </p:txBody>
      </p:sp>
      <p:sp>
        <p:nvSpPr>
          <p:cNvPr id="4" name="Slide Number Placeholder 3"/>
          <p:cNvSpPr>
            <a:spLocks noGrp="1"/>
          </p:cNvSpPr>
          <p:nvPr>
            <p:ph type="sldNum" sz="quarter" idx="10"/>
          </p:nvPr>
        </p:nvSpPr>
        <p:spPr/>
        <p:txBody>
          <a:bodyPr/>
          <a:lstStyle/>
          <a:p>
            <a:fld id="{53C7AA9E-AC72-418C-B351-07FD2BC974A7}" type="slidenum">
              <a:rPr lang="en-GB" smtClean="0"/>
              <a:t>4</a:t>
            </a:fld>
            <a:endParaRPr lang="en-GB"/>
          </a:p>
        </p:txBody>
      </p:sp>
    </p:spTree>
    <p:extLst>
      <p:ext uri="{BB962C8B-B14F-4D97-AF65-F5344CB8AC3E}">
        <p14:creationId xmlns:p14="http://schemas.microsoft.com/office/powerpoint/2010/main" val="8000062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3C7AA9E-AC72-418C-B351-07FD2BC974A7}" type="slidenum">
              <a:rPr lang="en-GB" smtClean="0"/>
              <a:t>5</a:t>
            </a:fld>
            <a:endParaRPr lang="en-GB"/>
          </a:p>
        </p:txBody>
      </p:sp>
    </p:spTree>
    <p:extLst>
      <p:ext uri="{BB962C8B-B14F-4D97-AF65-F5344CB8AC3E}">
        <p14:creationId xmlns:p14="http://schemas.microsoft.com/office/powerpoint/2010/main" val="29850696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15 AHSNs nationally, established by NHS England in 2013.</a:t>
            </a:r>
          </a:p>
        </p:txBody>
      </p:sp>
      <p:sp>
        <p:nvSpPr>
          <p:cNvPr id="4" name="Slide Number Placeholder 3"/>
          <p:cNvSpPr>
            <a:spLocks noGrp="1"/>
          </p:cNvSpPr>
          <p:nvPr>
            <p:ph type="sldNum" sz="quarter" idx="10"/>
          </p:nvPr>
        </p:nvSpPr>
        <p:spPr/>
        <p:txBody>
          <a:bodyPr/>
          <a:lstStyle/>
          <a:p>
            <a:fld id="{53C7AA9E-AC72-418C-B351-07FD2BC974A7}" type="slidenum">
              <a:rPr lang="en-GB" smtClean="0"/>
              <a:t>6</a:t>
            </a:fld>
            <a:endParaRPr lang="en-GB"/>
          </a:p>
        </p:txBody>
      </p:sp>
    </p:spTree>
    <p:extLst>
      <p:ext uri="{BB962C8B-B14F-4D97-AF65-F5344CB8AC3E}">
        <p14:creationId xmlns:p14="http://schemas.microsoft.com/office/powerpoint/2010/main" val="9066998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kern="1200" dirty="0">
                <a:solidFill>
                  <a:schemeClr val="tx1"/>
                </a:solidFill>
                <a:effectLst/>
                <a:latin typeface="+mn-lt"/>
                <a:ea typeface="+mn-ea"/>
                <a:cs typeface="+mn-cs"/>
              </a:rPr>
              <a:t>We are </a:t>
            </a:r>
            <a:r>
              <a:rPr lang="en-GB" sz="1200" b="1" kern="1200" dirty="0">
                <a:solidFill>
                  <a:schemeClr val="tx1"/>
                </a:solidFill>
                <a:effectLst/>
                <a:latin typeface="+mn-lt"/>
                <a:ea typeface="+mn-ea"/>
                <a:cs typeface="+mn-cs"/>
              </a:rPr>
              <a:t>catalysts</a:t>
            </a:r>
            <a:r>
              <a:rPr lang="en-GB" sz="1200" kern="1200" dirty="0">
                <a:solidFill>
                  <a:schemeClr val="tx1"/>
                </a:solidFill>
                <a:effectLst/>
                <a:latin typeface="+mn-lt"/>
                <a:ea typeface="+mn-ea"/>
                <a:cs typeface="+mn-cs"/>
              </a:rPr>
              <a:t> for innovation - improving health, generating economic growth and helping facilitate change across whole health and social care economies.</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We </a:t>
            </a:r>
            <a:r>
              <a:rPr lang="en-GB" sz="1200" b="1" kern="1200" dirty="0">
                <a:solidFill>
                  <a:schemeClr val="tx1"/>
                </a:solidFill>
                <a:effectLst/>
                <a:latin typeface="+mn-lt"/>
                <a:ea typeface="+mn-ea"/>
                <a:cs typeface="+mn-cs"/>
              </a:rPr>
              <a:t>connect</a:t>
            </a:r>
            <a:r>
              <a:rPr lang="en-GB" sz="1200" kern="1200" dirty="0">
                <a:solidFill>
                  <a:schemeClr val="tx1"/>
                </a:solidFill>
                <a:effectLst/>
                <a:latin typeface="+mn-lt"/>
                <a:ea typeface="+mn-ea"/>
                <a:cs typeface="+mn-cs"/>
              </a:rPr>
              <a:t> regional networks of NHS and academic organisations, local authorities, the third sector and industry - responding to the diverse needs of our patients and populations through partnership and collaboration.</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We </a:t>
            </a:r>
            <a:r>
              <a:rPr lang="en-GB" sz="1200" b="1" kern="1200" dirty="0">
                <a:solidFill>
                  <a:schemeClr val="tx1"/>
                </a:solidFill>
                <a:effectLst/>
                <a:latin typeface="+mn-lt"/>
                <a:ea typeface="+mn-ea"/>
                <a:cs typeface="+mn-cs"/>
              </a:rPr>
              <a:t>create</a:t>
            </a:r>
            <a:r>
              <a:rPr lang="en-GB" sz="1200" kern="1200" dirty="0">
                <a:solidFill>
                  <a:schemeClr val="tx1"/>
                </a:solidFill>
                <a:effectLst/>
                <a:latin typeface="+mn-lt"/>
                <a:ea typeface="+mn-ea"/>
                <a:cs typeface="+mn-cs"/>
              </a:rPr>
              <a:t> the right environment for relevant industries to work with the health and social care system.</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We are a </a:t>
            </a:r>
            <a:r>
              <a:rPr lang="en-GB" sz="1200" b="1" kern="1200" dirty="0">
                <a:solidFill>
                  <a:schemeClr val="tx1"/>
                </a:solidFill>
                <a:effectLst/>
                <a:latin typeface="+mn-lt"/>
                <a:ea typeface="+mn-ea"/>
                <a:cs typeface="+mn-cs"/>
              </a:rPr>
              <a:t>collective –</a:t>
            </a:r>
            <a:r>
              <a:rPr lang="en-GB" sz="1200" kern="1200" dirty="0">
                <a:solidFill>
                  <a:schemeClr val="tx1"/>
                </a:solidFill>
                <a:effectLst/>
                <a:latin typeface="+mn-lt"/>
                <a:ea typeface="+mn-ea"/>
                <a:cs typeface="+mn-cs"/>
              </a:rPr>
              <a:t> we identify successful innovations in our local and regional communities and support the spread of these across our national Network at pace and scale.</a:t>
            </a:r>
          </a:p>
          <a:p>
            <a:endParaRPr lang="en-GB" dirty="0"/>
          </a:p>
        </p:txBody>
      </p:sp>
      <p:sp>
        <p:nvSpPr>
          <p:cNvPr id="4" name="Slide Number Placeholder 3"/>
          <p:cNvSpPr>
            <a:spLocks noGrp="1"/>
          </p:cNvSpPr>
          <p:nvPr>
            <p:ph type="sldNum" sz="quarter" idx="10"/>
          </p:nvPr>
        </p:nvSpPr>
        <p:spPr/>
        <p:txBody>
          <a:bodyPr/>
          <a:lstStyle/>
          <a:p>
            <a:fld id="{53C7AA9E-AC72-418C-B351-07FD2BC974A7}" type="slidenum">
              <a:rPr lang="en-GB" smtClean="0"/>
              <a:t>7</a:t>
            </a:fld>
            <a:endParaRPr lang="en-GB"/>
          </a:p>
        </p:txBody>
      </p:sp>
    </p:spTree>
    <p:extLst>
      <p:ext uri="{BB962C8B-B14F-4D97-AF65-F5344CB8AC3E}">
        <p14:creationId xmlns:p14="http://schemas.microsoft.com/office/powerpoint/2010/main" val="9066998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15 AHSNs operate as the “innovation arm of the NHS”.</a:t>
            </a:r>
          </a:p>
          <a:p>
            <a:r>
              <a:rPr lang="en-GB" dirty="0"/>
              <a:t>We support our health and care partners to deliver improvements that:</a:t>
            </a:r>
          </a:p>
          <a:p>
            <a:pPr marL="171450" indent="-171450">
              <a:buFont typeface="Arial" panose="020B0604020202020204" pitchFamily="34" charset="0"/>
              <a:buChar char="•"/>
            </a:pPr>
            <a:r>
              <a:rPr lang="en-GB" dirty="0"/>
              <a:t>Lead to better patient outcomes</a:t>
            </a:r>
          </a:p>
          <a:p>
            <a:pPr marL="171450" indent="-171450">
              <a:buFont typeface="Arial" panose="020B0604020202020204" pitchFamily="34" charset="0"/>
              <a:buChar char="•"/>
            </a:pPr>
            <a:r>
              <a:rPr lang="en-GB" dirty="0"/>
              <a:t>Drive</a:t>
            </a:r>
            <a:r>
              <a:rPr lang="en-GB" baseline="0" dirty="0"/>
              <a:t> down the cost of care, and </a:t>
            </a:r>
          </a:p>
          <a:p>
            <a:pPr marL="171450" indent="-171450">
              <a:buFont typeface="Arial" panose="020B0604020202020204" pitchFamily="34" charset="0"/>
              <a:buChar char="•"/>
            </a:pPr>
            <a:r>
              <a:rPr lang="en-GB" baseline="0" dirty="0"/>
              <a:t>Stimulate economic growth</a:t>
            </a:r>
          </a:p>
          <a:p>
            <a:pPr marL="171450" indent="-171450">
              <a:buFont typeface="Arial" panose="020B0604020202020204" pitchFamily="34" charset="0"/>
              <a:buChar char="•"/>
            </a:pPr>
            <a:endParaRPr lang="en-GB" baseline="0" dirty="0"/>
          </a:p>
          <a:p>
            <a:pPr marL="0" indent="0">
              <a:buFont typeface="Arial" panose="020B0604020202020204" pitchFamily="34" charset="0"/>
              <a:buNone/>
            </a:pPr>
            <a:r>
              <a:rPr lang="en-GB" baseline="0" dirty="0"/>
              <a:t>We do this as a national network and also locally with the health and social care system</a:t>
            </a:r>
          </a:p>
        </p:txBody>
      </p:sp>
      <p:sp>
        <p:nvSpPr>
          <p:cNvPr id="4" name="Slide Number Placeholder 3"/>
          <p:cNvSpPr>
            <a:spLocks noGrp="1"/>
          </p:cNvSpPr>
          <p:nvPr>
            <p:ph type="sldNum" sz="quarter" idx="10"/>
          </p:nvPr>
        </p:nvSpPr>
        <p:spPr/>
        <p:txBody>
          <a:bodyPr/>
          <a:lstStyle/>
          <a:p>
            <a:fld id="{53C7AA9E-AC72-418C-B351-07FD2BC974A7}" type="slidenum">
              <a:rPr lang="en-GB" smtClean="0"/>
              <a:t>8</a:t>
            </a:fld>
            <a:endParaRPr lang="en-GB"/>
          </a:p>
        </p:txBody>
      </p:sp>
    </p:spTree>
    <p:extLst>
      <p:ext uri="{BB962C8B-B14F-4D97-AF65-F5344CB8AC3E}">
        <p14:creationId xmlns:p14="http://schemas.microsoft.com/office/powerpoint/2010/main" val="9066998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Back to what today is all about</a:t>
            </a:r>
          </a:p>
        </p:txBody>
      </p:sp>
      <p:sp>
        <p:nvSpPr>
          <p:cNvPr id="4" name="Slide Number Placeholder 3"/>
          <p:cNvSpPr>
            <a:spLocks noGrp="1"/>
          </p:cNvSpPr>
          <p:nvPr>
            <p:ph type="sldNum" sz="quarter" idx="10"/>
          </p:nvPr>
        </p:nvSpPr>
        <p:spPr/>
        <p:txBody>
          <a:bodyPr/>
          <a:lstStyle/>
          <a:p>
            <a:fld id="{53C7AA9E-AC72-418C-B351-07FD2BC974A7}" type="slidenum">
              <a:rPr lang="en-GB" smtClean="0"/>
              <a:t>9</a:t>
            </a:fld>
            <a:endParaRPr lang="en-GB"/>
          </a:p>
        </p:txBody>
      </p:sp>
    </p:spTree>
    <p:extLst>
      <p:ext uri="{BB962C8B-B14F-4D97-AF65-F5344CB8AC3E}">
        <p14:creationId xmlns:p14="http://schemas.microsoft.com/office/powerpoint/2010/main" val="27376690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OLS</a:t>
            </a:r>
            <a:r>
              <a:rPr lang="en-GB" baseline="0" dirty="0"/>
              <a:t> definition of Innovation Exchange which is a coordinated approach to identify, select and support the adoption of innovations which have the potential to transform the lives of patients and support growth of the businesses we work with</a:t>
            </a:r>
          </a:p>
          <a:p>
            <a:endParaRPr lang="en-GB" dirty="0"/>
          </a:p>
        </p:txBody>
      </p:sp>
      <p:sp>
        <p:nvSpPr>
          <p:cNvPr id="4" name="Slide Number Placeholder 3"/>
          <p:cNvSpPr>
            <a:spLocks noGrp="1"/>
          </p:cNvSpPr>
          <p:nvPr>
            <p:ph type="sldNum" sz="quarter" idx="10"/>
          </p:nvPr>
        </p:nvSpPr>
        <p:spPr/>
        <p:txBody>
          <a:bodyPr/>
          <a:lstStyle/>
          <a:p>
            <a:fld id="{53C7AA9E-AC72-418C-B351-07FD2BC974A7}" type="slidenum">
              <a:rPr lang="en-GB" smtClean="0"/>
              <a:t>10</a:t>
            </a:fld>
            <a:endParaRPr lang="en-GB"/>
          </a:p>
        </p:txBody>
      </p:sp>
    </p:spTree>
    <p:extLst>
      <p:ext uri="{BB962C8B-B14F-4D97-AF65-F5344CB8AC3E}">
        <p14:creationId xmlns:p14="http://schemas.microsoft.com/office/powerpoint/2010/main" val="7518153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FD92197-A763-4404-8A63-69B178453565}" type="datetimeFigureOut">
              <a:rPr lang="en-GB" smtClean="0"/>
              <a:t>06/12/2019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1CE52A-2B0C-4FC0-8EA5-139AB3C8068F}" type="slidenum">
              <a:rPr lang="en-GB" smtClean="0"/>
              <a:t>‹#›</a:t>
            </a:fld>
            <a:endParaRPr lang="en-GB"/>
          </a:p>
        </p:txBody>
      </p:sp>
    </p:spTree>
    <p:extLst>
      <p:ext uri="{BB962C8B-B14F-4D97-AF65-F5344CB8AC3E}">
        <p14:creationId xmlns:p14="http://schemas.microsoft.com/office/powerpoint/2010/main" val="25272248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FD92197-A763-4404-8A63-69B178453565}" type="datetimeFigureOut">
              <a:rPr lang="en-GB" smtClean="0"/>
              <a:t>06/12/2019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1CE52A-2B0C-4FC0-8EA5-139AB3C8068F}" type="slidenum">
              <a:rPr lang="en-GB" smtClean="0"/>
              <a:t>‹#›</a:t>
            </a:fld>
            <a:endParaRPr lang="en-GB"/>
          </a:p>
        </p:txBody>
      </p:sp>
    </p:spTree>
    <p:extLst>
      <p:ext uri="{BB962C8B-B14F-4D97-AF65-F5344CB8AC3E}">
        <p14:creationId xmlns:p14="http://schemas.microsoft.com/office/powerpoint/2010/main" val="3276625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FD92197-A763-4404-8A63-69B178453565}" type="datetimeFigureOut">
              <a:rPr lang="en-GB" smtClean="0"/>
              <a:t>06/12/2019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1CE52A-2B0C-4FC0-8EA5-139AB3C8068F}" type="slidenum">
              <a:rPr lang="en-GB" smtClean="0"/>
              <a:t>‹#›</a:t>
            </a:fld>
            <a:endParaRPr lang="en-GB"/>
          </a:p>
        </p:txBody>
      </p:sp>
    </p:spTree>
    <p:extLst>
      <p:ext uri="{BB962C8B-B14F-4D97-AF65-F5344CB8AC3E}">
        <p14:creationId xmlns:p14="http://schemas.microsoft.com/office/powerpoint/2010/main" val="1601271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FD92197-A763-4404-8A63-69B178453565}" type="datetimeFigureOut">
              <a:rPr lang="en-GB" smtClean="0"/>
              <a:t>06/12/2019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1CE52A-2B0C-4FC0-8EA5-139AB3C8068F}" type="slidenum">
              <a:rPr lang="en-GB" smtClean="0"/>
              <a:t>‹#›</a:t>
            </a:fld>
            <a:endParaRPr lang="en-GB"/>
          </a:p>
        </p:txBody>
      </p:sp>
    </p:spTree>
    <p:extLst>
      <p:ext uri="{BB962C8B-B14F-4D97-AF65-F5344CB8AC3E}">
        <p14:creationId xmlns:p14="http://schemas.microsoft.com/office/powerpoint/2010/main" val="964580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FD92197-A763-4404-8A63-69B178453565}" type="datetimeFigureOut">
              <a:rPr lang="en-GB" smtClean="0"/>
              <a:t>06/12/2019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1CE52A-2B0C-4FC0-8EA5-139AB3C8068F}" type="slidenum">
              <a:rPr lang="en-GB" smtClean="0"/>
              <a:t>‹#›</a:t>
            </a:fld>
            <a:endParaRPr lang="en-GB"/>
          </a:p>
        </p:txBody>
      </p:sp>
    </p:spTree>
    <p:extLst>
      <p:ext uri="{BB962C8B-B14F-4D97-AF65-F5344CB8AC3E}">
        <p14:creationId xmlns:p14="http://schemas.microsoft.com/office/powerpoint/2010/main" val="759935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FD92197-A763-4404-8A63-69B178453565}" type="datetimeFigureOut">
              <a:rPr lang="en-GB" smtClean="0"/>
              <a:t>06/12/2019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1CE52A-2B0C-4FC0-8EA5-139AB3C8068F}" type="slidenum">
              <a:rPr lang="en-GB" smtClean="0"/>
              <a:t>‹#›</a:t>
            </a:fld>
            <a:endParaRPr lang="en-GB"/>
          </a:p>
        </p:txBody>
      </p:sp>
    </p:spTree>
    <p:extLst>
      <p:ext uri="{BB962C8B-B14F-4D97-AF65-F5344CB8AC3E}">
        <p14:creationId xmlns:p14="http://schemas.microsoft.com/office/powerpoint/2010/main" val="1809540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85725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FD92197-A763-4404-8A63-69B178453565}" type="datetimeFigureOut">
              <a:rPr lang="en-GB" smtClean="0"/>
              <a:t>06/12/2019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31CE52A-2B0C-4FC0-8EA5-139AB3C8068F}" type="slidenum">
              <a:rPr lang="en-GB" smtClean="0"/>
              <a:t>‹#›</a:t>
            </a:fld>
            <a:endParaRPr lang="en-GB"/>
          </a:p>
        </p:txBody>
      </p:sp>
    </p:spTree>
    <p:extLst>
      <p:ext uri="{BB962C8B-B14F-4D97-AF65-F5344CB8AC3E}">
        <p14:creationId xmlns:p14="http://schemas.microsoft.com/office/powerpoint/2010/main" val="13515771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FD92197-A763-4404-8A63-69B178453565}" type="datetimeFigureOut">
              <a:rPr lang="en-GB" smtClean="0"/>
              <a:t>06/12/2019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31CE52A-2B0C-4FC0-8EA5-139AB3C8068F}" type="slidenum">
              <a:rPr lang="en-GB" smtClean="0"/>
              <a:t>‹#›</a:t>
            </a:fld>
            <a:endParaRPr lang="en-GB"/>
          </a:p>
        </p:txBody>
      </p:sp>
    </p:spTree>
    <p:extLst>
      <p:ext uri="{BB962C8B-B14F-4D97-AF65-F5344CB8AC3E}">
        <p14:creationId xmlns:p14="http://schemas.microsoft.com/office/powerpoint/2010/main" val="572029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D92197-A763-4404-8A63-69B178453565}" type="datetimeFigureOut">
              <a:rPr lang="en-GB" smtClean="0"/>
              <a:t>06/12/2019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31CE52A-2B0C-4FC0-8EA5-139AB3C8068F}" type="slidenum">
              <a:rPr lang="en-GB" smtClean="0"/>
              <a:t>‹#›</a:t>
            </a:fld>
            <a:endParaRPr lang="en-GB"/>
          </a:p>
        </p:txBody>
      </p:sp>
    </p:spTree>
    <p:extLst>
      <p:ext uri="{BB962C8B-B14F-4D97-AF65-F5344CB8AC3E}">
        <p14:creationId xmlns:p14="http://schemas.microsoft.com/office/powerpoint/2010/main" val="987497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D92197-A763-4404-8A63-69B178453565}" type="datetimeFigureOut">
              <a:rPr lang="en-GB" smtClean="0"/>
              <a:t>06/12/2019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1CE52A-2B0C-4FC0-8EA5-139AB3C8068F}" type="slidenum">
              <a:rPr lang="en-GB" smtClean="0"/>
              <a:t>‹#›</a:t>
            </a:fld>
            <a:endParaRPr lang="en-GB"/>
          </a:p>
        </p:txBody>
      </p:sp>
    </p:spTree>
    <p:extLst>
      <p:ext uri="{BB962C8B-B14F-4D97-AF65-F5344CB8AC3E}">
        <p14:creationId xmlns:p14="http://schemas.microsoft.com/office/powerpoint/2010/main" val="2398491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D92197-A763-4404-8A63-69B178453565}" type="datetimeFigureOut">
              <a:rPr lang="en-GB" smtClean="0"/>
              <a:t>06/12/2019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1CE52A-2B0C-4FC0-8EA5-139AB3C8068F}" type="slidenum">
              <a:rPr lang="en-GB" smtClean="0"/>
              <a:t>‹#›</a:t>
            </a:fld>
            <a:endParaRPr lang="en-GB"/>
          </a:p>
        </p:txBody>
      </p:sp>
    </p:spTree>
    <p:extLst>
      <p:ext uri="{BB962C8B-B14F-4D97-AF65-F5344CB8AC3E}">
        <p14:creationId xmlns:p14="http://schemas.microsoft.com/office/powerpoint/2010/main" val="2969569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FD92197-A763-4404-8A63-69B178453565}" type="datetimeFigureOut">
              <a:rPr lang="en-GB" smtClean="0"/>
              <a:t>06/12/2019</a:t>
            </a:fld>
            <a:endParaRPr lang="en-GB"/>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31CE52A-2B0C-4FC0-8EA5-139AB3C8068F}" type="slidenum">
              <a:rPr lang="en-GB" smtClean="0"/>
              <a:t>‹#›</a:t>
            </a:fld>
            <a:endParaRPr lang="en-GB"/>
          </a:p>
        </p:txBody>
      </p:sp>
    </p:spTree>
    <p:extLst>
      <p:ext uri="{BB962C8B-B14F-4D97-AF65-F5344CB8AC3E}">
        <p14:creationId xmlns:p14="http://schemas.microsoft.com/office/powerpoint/2010/main" val="8064988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jpg"/><Relationship Id="rId9" Type="http://schemas.openxmlformats.org/officeDocument/2006/relationships/image" Target="../media/image9.jp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3769" y="16634"/>
            <a:ext cx="5750231" cy="5126865"/>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411510"/>
            <a:ext cx="3784882" cy="333760"/>
          </a:xfrm>
          <a:prstGeom prst="rect">
            <a:avLst/>
          </a:prstGeom>
        </p:spPr>
      </p:pic>
      <p:sp>
        <p:nvSpPr>
          <p:cNvPr id="7" name="TextBox 6"/>
          <p:cNvSpPr txBox="1"/>
          <p:nvPr/>
        </p:nvSpPr>
        <p:spPr>
          <a:xfrm>
            <a:off x="395536" y="1242046"/>
            <a:ext cx="3784882" cy="2062103"/>
          </a:xfrm>
          <a:prstGeom prst="rect">
            <a:avLst/>
          </a:prstGeom>
          <a:noFill/>
        </p:spPr>
        <p:txBody>
          <a:bodyPr wrap="square" rtlCol="0">
            <a:spAutoFit/>
          </a:bodyPr>
          <a:lstStyle/>
          <a:p>
            <a:r>
              <a:rPr lang="en-GB" sz="3200" b="1" dirty="0">
                <a:solidFill>
                  <a:srgbClr val="E9552D"/>
                </a:solidFill>
                <a:latin typeface="Verdana" panose="020B0604030504040204" pitchFamily="34" charset="0"/>
                <a:ea typeface="Verdana" panose="020B0604030504040204" pitchFamily="34" charset="0"/>
                <a:cs typeface="Verdana" panose="020B0604030504040204" pitchFamily="34" charset="0"/>
              </a:rPr>
              <a:t>Digital Technologies in Mental Health and IAPT</a:t>
            </a:r>
          </a:p>
        </p:txBody>
      </p:sp>
      <p:sp>
        <p:nvSpPr>
          <p:cNvPr id="9" name="TextBox 8"/>
          <p:cNvSpPr txBox="1"/>
          <p:nvPr/>
        </p:nvSpPr>
        <p:spPr>
          <a:xfrm>
            <a:off x="95183" y="4330058"/>
            <a:ext cx="4201106" cy="707886"/>
          </a:xfrm>
          <a:prstGeom prst="rect">
            <a:avLst/>
          </a:prstGeom>
          <a:noFill/>
        </p:spPr>
        <p:txBody>
          <a:bodyPr wrap="square" rtlCol="0">
            <a:spAutoFit/>
          </a:bodyPr>
          <a:lstStyle/>
          <a:p>
            <a:r>
              <a:rPr lang="en-GB" sz="2000" b="1" dirty="0">
                <a:solidFill>
                  <a:srgbClr val="E9552D"/>
                </a:solidFill>
                <a:latin typeface="Verdana" panose="020B0604030504040204" pitchFamily="34" charset="0"/>
                <a:ea typeface="Verdana" panose="020B0604030504040204" pitchFamily="34" charset="0"/>
                <a:cs typeface="Verdana" panose="020B0604030504040204" pitchFamily="34" charset="0"/>
              </a:rPr>
              <a:t>#</a:t>
            </a:r>
            <a:r>
              <a:rPr lang="en-GB" sz="2000" b="1" dirty="0" err="1">
                <a:solidFill>
                  <a:srgbClr val="E9552D"/>
                </a:solidFill>
                <a:latin typeface="Verdana" panose="020B0604030504040204" pitchFamily="34" charset="0"/>
                <a:ea typeface="Verdana" panose="020B0604030504040204" pitchFamily="34" charset="0"/>
                <a:cs typeface="Verdana" panose="020B0604030504040204" pitchFamily="34" charset="0"/>
              </a:rPr>
              <a:t>DigiIAPT</a:t>
            </a:r>
            <a:r>
              <a:rPr lang="en-GB" sz="2000" b="1" dirty="0">
                <a:solidFill>
                  <a:srgbClr val="E9552D"/>
                </a:solidFill>
                <a:latin typeface="Verdana" panose="020B0604030504040204" pitchFamily="34" charset="0"/>
                <a:ea typeface="Verdana" panose="020B0604030504040204" pitchFamily="34" charset="0"/>
                <a:cs typeface="Verdana" panose="020B0604030504040204" pitchFamily="34" charset="0"/>
              </a:rPr>
              <a:t/>
            </a:r>
            <a:br>
              <a:rPr lang="en-GB" sz="2000" b="1" dirty="0">
                <a:solidFill>
                  <a:srgbClr val="E9552D"/>
                </a:solidFill>
                <a:latin typeface="Verdana" panose="020B0604030504040204" pitchFamily="34" charset="0"/>
                <a:ea typeface="Verdana" panose="020B0604030504040204" pitchFamily="34" charset="0"/>
                <a:cs typeface="Verdana" panose="020B0604030504040204" pitchFamily="34" charset="0"/>
              </a:rPr>
            </a:br>
            <a:r>
              <a:rPr lang="en-GB" sz="2000" b="1" dirty="0">
                <a:solidFill>
                  <a:srgbClr val="E9552D"/>
                </a:solidFill>
                <a:latin typeface="Verdana" panose="020B0604030504040204" pitchFamily="34" charset="0"/>
                <a:ea typeface="Verdana" panose="020B0604030504040204" pitchFamily="34" charset="0"/>
                <a:cs typeface="Verdana" panose="020B0604030504040204" pitchFamily="34" charset="0"/>
              </a:rPr>
              <a:t>@</a:t>
            </a:r>
            <a:r>
              <a:rPr lang="en-GB" sz="2000" b="1" dirty="0" err="1">
                <a:solidFill>
                  <a:srgbClr val="E9552D"/>
                </a:solidFill>
                <a:latin typeface="Verdana" panose="020B0604030504040204" pitchFamily="34" charset="0"/>
                <a:ea typeface="Verdana" panose="020B0604030504040204" pitchFamily="34" charset="0"/>
                <a:cs typeface="Verdana" panose="020B0604030504040204" pitchFamily="34" charset="0"/>
              </a:rPr>
              <a:t>AHSNNetwork</a:t>
            </a:r>
            <a:endParaRPr lang="en-GB" sz="2000" b="1" dirty="0">
              <a:solidFill>
                <a:srgbClr val="E9552D"/>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848990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558282" y="592747"/>
            <a:ext cx="91440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536" y="334699"/>
            <a:ext cx="3096344" cy="273043"/>
          </a:xfrm>
          <a:prstGeom prst="rect">
            <a:avLst/>
          </a:prstGeom>
        </p:spPr>
      </p:pic>
      <p:sp>
        <p:nvSpPr>
          <p:cNvPr id="8" name="TextBox 7"/>
          <p:cNvSpPr txBox="1"/>
          <p:nvPr/>
        </p:nvSpPr>
        <p:spPr>
          <a:xfrm>
            <a:off x="383230" y="1139809"/>
            <a:ext cx="3972746" cy="523220"/>
          </a:xfrm>
          <a:prstGeom prst="rect">
            <a:avLst/>
          </a:prstGeom>
          <a:noFill/>
        </p:spPr>
        <p:txBody>
          <a:bodyPr wrap="square" rtlCol="0">
            <a:spAutoFit/>
          </a:bodyPr>
          <a:lstStyle/>
          <a:p>
            <a:endParaRPr lang="en-GB" sz="2800" b="1" dirty="0">
              <a:solidFill>
                <a:srgbClr val="E9552D"/>
              </a:solidFill>
              <a:latin typeface="Verdana" panose="020B0604030504040204" pitchFamily="34" charset="0"/>
              <a:ea typeface="Verdana" panose="020B0604030504040204" pitchFamily="34" charset="0"/>
              <a:cs typeface="Verdana" panose="020B0604030504040204" pitchFamily="34" charset="0"/>
            </a:endParaRPr>
          </a:p>
        </p:txBody>
      </p:sp>
      <p:sp>
        <p:nvSpPr>
          <p:cNvPr id="25" name="TextBox 24"/>
          <p:cNvSpPr txBox="1"/>
          <p:nvPr/>
        </p:nvSpPr>
        <p:spPr>
          <a:xfrm>
            <a:off x="395536" y="847421"/>
            <a:ext cx="5328592" cy="584775"/>
          </a:xfrm>
          <a:prstGeom prst="rect">
            <a:avLst/>
          </a:prstGeom>
          <a:noFill/>
        </p:spPr>
        <p:txBody>
          <a:bodyPr wrap="square" rtlCol="0">
            <a:spAutoFit/>
          </a:bodyPr>
          <a:lstStyle/>
          <a:p>
            <a:r>
              <a:rPr lang="en-GB" sz="3200" b="1" dirty="0">
                <a:solidFill>
                  <a:srgbClr val="E9552D"/>
                </a:solidFill>
                <a:latin typeface="Verdana" panose="020B0604030504040204" pitchFamily="34" charset="0"/>
                <a:ea typeface="Verdana" panose="020B0604030504040204" pitchFamily="34" charset="0"/>
                <a:cs typeface="Verdana" panose="020B0604030504040204" pitchFamily="34" charset="0"/>
              </a:rPr>
              <a:t>Innovation Exchange</a:t>
            </a:r>
          </a:p>
        </p:txBody>
      </p:sp>
      <p:sp>
        <p:nvSpPr>
          <p:cNvPr id="24" name="TextBox 23"/>
          <p:cNvSpPr txBox="1"/>
          <p:nvPr/>
        </p:nvSpPr>
        <p:spPr>
          <a:xfrm>
            <a:off x="383230" y="1493216"/>
            <a:ext cx="5340898" cy="3093154"/>
          </a:xfrm>
          <a:prstGeom prst="rect">
            <a:avLst/>
          </a:prstGeom>
          <a:noFill/>
        </p:spPr>
        <p:txBody>
          <a:bodyPr wrap="square" rtlCol="0">
            <a:spAutoFit/>
          </a:bodyPr>
          <a:lstStyle/>
          <a:p>
            <a:pPr marL="342900" indent="-342900">
              <a:buFont typeface="+mj-lt"/>
              <a:buAutoNum type="arabicPeriod"/>
            </a:pPr>
            <a:r>
              <a:rPr lang="en-GB" sz="1500" b="1" dirty="0">
                <a:solidFill>
                  <a:srgbClr val="4D4D4F"/>
                </a:solidFill>
                <a:latin typeface="Verdana" panose="020B0604030504040204" pitchFamily="34" charset="0"/>
                <a:ea typeface="Verdana" panose="020B0604030504040204" pitchFamily="34" charset="0"/>
                <a:cs typeface="Verdana" panose="020B0604030504040204" pitchFamily="34" charset="0"/>
              </a:rPr>
              <a:t>Defining needs – support to understand the needs that could respond to innovation.  Support to identify proven solutions</a:t>
            </a:r>
          </a:p>
          <a:p>
            <a:pPr marL="342900" indent="-342900">
              <a:buFont typeface="+mj-lt"/>
              <a:buAutoNum type="arabicPeriod"/>
            </a:pPr>
            <a:r>
              <a:rPr lang="en-GB" sz="1500" b="1" dirty="0">
                <a:solidFill>
                  <a:srgbClr val="4D4D4F"/>
                </a:solidFill>
                <a:latin typeface="Verdana" panose="020B0604030504040204" pitchFamily="34" charset="0"/>
                <a:ea typeface="Verdana" panose="020B0604030504040204" pitchFamily="34" charset="0"/>
                <a:cs typeface="Verdana" panose="020B0604030504040204" pitchFamily="34" charset="0"/>
              </a:rPr>
              <a:t>Innovator support and signposting – consistent and coordinated offer to innovators</a:t>
            </a:r>
          </a:p>
          <a:p>
            <a:pPr marL="342900" indent="-342900">
              <a:buFont typeface="+mj-lt"/>
              <a:buAutoNum type="arabicPeriod"/>
            </a:pPr>
            <a:r>
              <a:rPr lang="en-GB" sz="1500" b="1" dirty="0">
                <a:solidFill>
                  <a:srgbClr val="4D4D4F"/>
                </a:solidFill>
                <a:latin typeface="Verdana" panose="020B0604030504040204" pitchFamily="34" charset="0"/>
                <a:ea typeface="Verdana" panose="020B0604030504040204" pitchFamily="34" charset="0"/>
                <a:cs typeface="Verdana" panose="020B0604030504040204" pitchFamily="34" charset="0"/>
              </a:rPr>
              <a:t>Real world validation – testing and evaluating innovations in local systems</a:t>
            </a:r>
          </a:p>
          <a:p>
            <a:pPr marL="342900" indent="-342900">
              <a:buFont typeface="+mj-lt"/>
              <a:buAutoNum type="arabicPeriod"/>
            </a:pPr>
            <a:r>
              <a:rPr lang="en-GB" sz="1500" b="1" dirty="0">
                <a:solidFill>
                  <a:srgbClr val="4D4D4F"/>
                </a:solidFill>
                <a:latin typeface="Verdana" panose="020B0604030504040204" pitchFamily="34" charset="0"/>
                <a:ea typeface="Verdana" panose="020B0604030504040204" pitchFamily="34" charset="0"/>
                <a:cs typeface="Verdana" panose="020B0604030504040204" pitchFamily="34" charset="0"/>
              </a:rPr>
              <a:t>Spread and adoption of supported innovations – adoption of innovations identified by the Accelerated Access Collaborative and those the AHSNs identify for both regional and national adoption</a:t>
            </a: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6012160" y="-34848"/>
            <a:ext cx="3491880" cy="5235264"/>
          </a:xfrm>
          <a:prstGeom prst="rect">
            <a:avLst/>
          </a:prstGeom>
        </p:spPr>
      </p:pic>
    </p:spTree>
    <p:extLst>
      <p:ext uri="{BB962C8B-B14F-4D97-AF65-F5344CB8AC3E}">
        <p14:creationId xmlns:p14="http://schemas.microsoft.com/office/powerpoint/2010/main" val="1823908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flipH="1" flipV="1">
            <a:off x="-558282" y="592936"/>
            <a:ext cx="9144000" cy="4571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536" y="334699"/>
            <a:ext cx="3096344" cy="273043"/>
          </a:xfrm>
          <a:prstGeom prst="rect">
            <a:avLst/>
          </a:prstGeom>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16191" y="0"/>
            <a:ext cx="4063712" cy="5196812"/>
          </a:xfrm>
          <a:prstGeom prst="rect">
            <a:avLst/>
          </a:prstGeom>
        </p:spPr>
      </p:pic>
      <p:sp>
        <p:nvSpPr>
          <p:cNvPr id="6" name="TextBox 5"/>
          <p:cNvSpPr txBox="1"/>
          <p:nvPr/>
        </p:nvSpPr>
        <p:spPr>
          <a:xfrm>
            <a:off x="395536" y="847421"/>
            <a:ext cx="4538329" cy="461665"/>
          </a:xfrm>
          <a:prstGeom prst="rect">
            <a:avLst/>
          </a:prstGeom>
          <a:noFill/>
        </p:spPr>
        <p:txBody>
          <a:bodyPr wrap="square" rtlCol="0">
            <a:spAutoFit/>
          </a:bodyPr>
          <a:lstStyle/>
          <a:p>
            <a:r>
              <a:rPr lang="en-GB" sz="2400" b="1" dirty="0">
                <a:solidFill>
                  <a:srgbClr val="E9552D"/>
                </a:solidFill>
                <a:latin typeface="Verdana" panose="020B0604030504040204" pitchFamily="34" charset="0"/>
                <a:ea typeface="Verdana" panose="020B0604030504040204" pitchFamily="34" charset="0"/>
                <a:cs typeface="Verdana" panose="020B0604030504040204" pitchFamily="34" charset="0"/>
              </a:rPr>
              <a:t>Challenge areas:</a:t>
            </a:r>
          </a:p>
        </p:txBody>
      </p:sp>
      <p:sp>
        <p:nvSpPr>
          <p:cNvPr id="9" name="TextBox 8"/>
          <p:cNvSpPr txBox="1"/>
          <p:nvPr/>
        </p:nvSpPr>
        <p:spPr>
          <a:xfrm>
            <a:off x="383230" y="1493216"/>
            <a:ext cx="4548810" cy="1938992"/>
          </a:xfrm>
          <a:prstGeom prst="rect">
            <a:avLst/>
          </a:prstGeom>
          <a:noFill/>
        </p:spPr>
        <p:txBody>
          <a:bodyPr wrap="square" rtlCol="0">
            <a:spAutoFit/>
          </a:bodyPr>
          <a:lstStyle/>
          <a:p>
            <a:pPr marL="342900" indent="-342900">
              <a:buFont typeface="+mj-lt"/>
              <a:buAutoNum type="arabicPeriod"/>
            </a:pPr>
            <a:r>
              <a:rPr lang="en-GB" sz="1500" b="1" dirty="0">
                <a:solidFill>
                  <a:srgbClr val="4D4D4F"/>
                </a:solidFill>
                <a:latin typeface="Verdana" panose="020B0604030504040204" pitchFamily="34" charset="0"/>
                <a:ea typeface="Verdana" panose="020B0604030504040204" pitchFamily="34" charset="0"/>
                <a:cs typeface="Verdana" panose="020B0604030504040204" pitchFamily="34" charset="0"/>
              </a:rPr>
              <a:t>Access: Referral and assessment</a:t>
            </a:r>
          </a:p>
          <a:p>
            <a:pPr marL="342900" indent="-342900">
              <a:buFont typeface="+mj-lt"/>
              <a:buAutoNum type="arabicPeriod"/>
            </a:pPr>
            <a:endParaRPr lang="en-GB" sz="1500" b="1" dirty="0">
              <a:solidFill>
                <a:srgbClr val="4D4D4F"/>
              </a:solidFill>
              <a:latin typeface="Verdana" panose="020B0604030504040204" pitchFamily="34" charset="0"/>
              <a:ea typeface="Verdana" panose="020B0604030504040204" pitchFamily="34" charset="0"/>
              <a:cs typeface="Verdana" panose="020B0604030504040204" pitchFamily="34" charset="0"/>
            </a:endParaRPr>
          </a:p>
          <a:p>
            <a:pPr marL="342900" indent="-342900">
              <a:buFont typeface="+mj-lt"/>
              <a:buAutoNum type="arabicPeriod"/>
            </a:pPr>
            <a:r>
              <a:rPr lang="en-GB" sz="1500" b="1" dirty="0">
                <a:solidFill>
                  <a:srgbClr val="4D4D4F"/>
                </a:solidFill>
                <a:latin typeface="Verdana" panose="020B0604030504040204" pitchFamily="34" charset="0"/>
                <a:ea typeface="Verdana" panose="020B0604030504040204" pitchFamily="34" charset="0"/>
                <a:cs typeface="Verdana" panose="020B0604030504040204" pitchFamily="34" charset="0"/>
              </a:rPr>
              <a:t>Digital Therapies</a:t>
            </a:r>
          </a:p>
          <a:p>
            <a:pPr marL="342900" indent="-342900">
              <a:buFont typeface="+mj-lt"/>
              <a:buAutoNum type="arabicPeriod"/>
            </a:pPr>
            <a:endParaRPr lang="en-GB" sz="1500" b="1" dirty="0">
              <a:solidFill>
                <a:srgbClr val="4D4D4F"/>
              </a:solidFill>
              <a:latin typeface="Verdana" panose="020B0604030504040204" pitchFamily="34" charset="0"/>
              <a:ea typeface="Verdana" panose="020B0604030504040204" pitchFamily="34" charset="0"/>
              <a:cs typeface="Verdana" panose="020B0604030504040204" pitchFamily="34" charset="0"/>
            </a:endParaRPr>
          </a:p>
          <a:p>
            <a:pPr marL="342900" indent="-342900">
              <a:buFont typeface="+mj-lt"/>
              <a:buAutoNum type="arabicPeriod"/>
            </a:pPr>
            <a:r>
              <a:rPr lang="en-GB" sz="1500" b="1" dirty="0">
                <a:solidFill>
                  <a:srgbClr val="4D4D4F"/>
                </a:solidFill>
                <a:latin typeface="Verdana" panose="020B0604030504040204" pitchFamily="34" charset="0"/>
                <a:ea typeface="Verdana" panose="020B0604030504040204" pitchFamily="34" charset="0"/>
                <a:cs typeface="Verdana" panose="020B0604030504040204" pitchFamily="34" charset="0"/>
              </a:rPr>
              <a:t>Patient self-management and recovery</a:t>
            </a:r>
          </a:p>
          <a:p>
            <a:pPr marL="342900" indent="-342900">
              <a:buFont typeface="+mj-lt"/>
              <a:buAutoNum type="arabicPeriod"/>
            </a:pPr>
            <a:endParaRPr lang="en-GB" sz="1500" b="1" dirty="0">
              <a:solidFill>
                <a:srgbClr val="4D4D4F"/>
              </a:solidFill>
              <a:latin typeface="Verdana" panose="020B0604030504040204" pitchFamily="34" charset="0"/>
              <a:ea typeface="Verdana" panose="020B0604030504040204" pitchFamily="34" charset="0"/>
              <a:cs typeface="Verdana" panose="020B0604030504040204" pitchFamily="34" charset="0"/>
            </a:endParaRPr>
          </a:p>
          <a:p>
            <a:pPr marL="342900" indent="-342900">
              <a:buFont typeface="+mj-lt"/>
              <a:buAutoNum type="arabicPeriod"/>
            </a:pPr>
            <a:r>
              <a:rPr lang="en-GB" sz="1500" b="1" dirty="0">
                <a:solidFill>
                  <a:srgbClr val="4D4D4F"/>
                </a:solidFill>
                <a:latin typeface="Verdana" panose="020B0604030504040204" pitchFamily="34" charset="0"/>
                <a:ea typeface="Verdana" panose="020B0604030504040204" pitchFamily="34" charset="0"/>
                <a:cs typeface="Verdana" panose="020B0604030504040204" pitchFamily="34" charset="0"/>
              </a:rPr>
              <a:t>Workforce</a:t>
            </a:r>
          </a:p>
        </p:txBody>
      </p:sp>
    </p:spTree>
    <p:extLst>
      <p:ext uri="{BB962C8B-B14F-4D97-AF65-F5344CB8AC3E}">
        <p14:creationId xmlns:p14="http://schemas.microsoft.com/office/powerpoint/2010/main" val="3470655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3769" y="16634"/>
            <a:ext cx="5750231" cy="5126865"/>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536" y="411510"/>
            <a:ext cx="3784882" cy="333760"/>
          </a:xfrm>
          <a:prstGeom prst="rect">
            <a:avLst/>
          </a:prstGeom>
        </p:spPr>
      </p:pic>
      <p:sp>
        <p:nvSpPr>
          <p:cNvPr id="7" name="TextBox 6"/>
          <p:cNvSpPr txBox="1"/>
          <p:nvPr/>
        </p:nvSpPr>
        <p:spPr>
          <a:xfrm>
            <a:off x="395536" y="1242046"/>
            <a:ext cx="3784882" cy="1384995"/>
          </a:xfrm>
          <a:prstGeom prst="rect">
            <a:avLst/>
          </a:prstGeom>
          <a:noFill/>
        </p:spPr>
        <p:txBody>
          <a:bodyPr wrap="square" rtlCol="0">
            <a:spAutoFit/>
          </a:bodyPr>
          <a:lstStyle/>
          <a:p>
            <a:r>
              <a:rPr lang="en-GB" sz="2800" b="1" dirty="0">
                <a:solidFill>
                  <a:srgbClr val="E9552D"/>
                </a:solidFill>
                <a:latin typeface="Verdana" panose="020B0604030504040204" pitchFamily="34" charset="0"/>
                <a:ea typeface="Verdana" panose="020B0604030504040204" pitchFamily="34" charset="0"/>
                <a:cs typeface="Verdana" panose="020B0604030504040204" pitchFamily="34" charset="0"/>
              </a:rPr>
              <a:t>NHS Working in partnership with Industry</a:t>
            </a:r>
          </a:p>
        </p:txBody>
      </p:sp>
      <p:sp>
        <p:nvSpPr>
          <p:cNvPr id="8" name="TextBox 7"/>
          <p:cNvSpPr txBox="1"/>
          <p:nvPr/>
        </p:nvSpPr>
        <p:spPr>
          <a:xfrm>
            <a:off x="337600" y="2674864"/>
            <a:ext cx="3900753" cy="2000548"/>
          </a:xfrm>
          <a:prstGeom prst="rect">
            <a:avLst/>
          </a:prstGeom>
          <a:noFill/>
        </p:spPr>
        <p:txBody>
          <a:bodyPr wrap="square" rtlCol="0">
            <a:spAutoFit/>
          </a:bodyPr>
          <a:lstStyle/>
          <a:p>
            <a:r>
              <a:rPr lang="en-GB" sz="2000" dirty="0">
                <a:solidFill>
                  <a:srgbClr val="4D4D4F"/>
                </a:solidFill>
                <a:latin typeface="Verdana" panose="020B0604030504040204" pitchFamily="34" charset="0"/>
                <a:ea typeface="Verdana" panose="020B0604030504040204" pitchFamily="34" charset="0"/>
                <a:cs typeface="Verdana" panose="020B0604030504040204" pitchFamily="34" charset="0"/>
              </a:rPr>
              <a:t>Sarah </a:t>
            </a:r>
            <a:r>
              <a:rPr lang="en-GB" sz="2000" dirty="0" err="1">
                <a:solidFill>
                  <a:srgbClr val="4D4D4F"/>
                </a:solidFill>
                <a:latin typeface="Verdana" panose="020B0604030504040204" pitchFamily="34" charset="0"/>
                <a:ea typeface="Verdana" panose="020B0604030504040204" pitchFamily="34" charset="0"/>
                <a:cs typeface="Verdana" panose="020B0604030504040204" pitchFamily="34" charset="0"/>
              </a:rPr>
              <a:t>Sollesse</a:t>
            </a:r>
            <a:endParaRPr lang="en-GB" sz="2000" dirty="0">
              <a:solidFill>
                <a:srgbClr val="4D4D4F"/>
              </a:solidFill>
              <a:latin typeface="Verdana" panose="020B0604030504040204" pitchFamily="34" charset="0"/>
              <a:ea typeface="Verdana" panose="020B0604030504040204" pitchFamily="34" charset="0"/>
              <a:cs typeface="Verdana" panose="020B0604030504040204" pitchFamily="34" charset="0"/>
            </a:endParaRPr>
          </a:p>
          <a:p>
            <a:r>
              <a:rPr lang="en-GB" sz="2000" dirty="0">
                <a:solidFill>
                  <a:srgbClr val="4D4D4F"/>
                </a:solidFill>
                <a:latin typeface="Verdana" panose="020B0604030504040204" pitchFamily="34" charset="0"/>
                <a:ea typeface="Verdana" panose="020B0604030504040204" pitchFamily="34" charset="0"/>
                <a:cs typeface="Verdana" panose="020B0604030504040204" pitchFamily="34" charset="0"/>
              </a:rPr>
              <a:t>Lloyd Humphreys</a:t>
            </a:r>
          </a:p>
          <a:p>
            <a:r>
              <a:rPr lang="en-GB" sz="2000" dirty="0">
                <a:solidFill>
                  <a:srgbClr val="4D4D4F"/>
                </a:solidFill>
                <a:latin typeface="Verdana" panose="020B0604030504040204" pitchFamily="34" charset="0"/>
                <a:ea typeface="Verdana" panose="020B0604030504040204" pitchFamily="34" charset="0"/>
                <a:cs typeface="Verdana" panose="020B0604030504040204" pitchFamily="34" charset="0"/>
              </a:rPr>
              <a:t>Berkshire Healthcare NHS Foundation Trust and </a:t>
            </a:r>
            <a:r>
              <a:rPr lang="en-GB" sz="2000" dirty="0" err="1">
                <a:solidFill>
                  <a:srgbClr val="4D4D4F"/>
                </a:solidFill>
                <a:latin typeface="Verdana" panose="020B0604030504040204" pitchFamily="34" charset="0"/>
                <a:ea typeface="Verdana" panose="020B0604030504040204" pitchFamily="34" charset="0"/>
                <a:cs typeface="Verdana" panose="020B0604030504040204" pitchFamily="34" charset="0"/>
              </a:rPr>
              <a:t>SilverCloud</a:t>
            </a:r>
            <a:endParaRPr lang="en-GB" sz="2000" dirty="0">
              <a:solidFill>
                <a:srgbClr val="4D4D4F"/>
              </a:solidFill>
              <a:latin typeface="Verdana" panose="020B0604030504040204" pitchFamily="34" charset="0"/>
              <a:ea typeface="Verdana" panose="020B0604030504040204" pitchFamily="34" charset="0"/>
              <a:cs typeface="Verdana" panose="020B0604030504040204" pitchFamily="34" charset="0"/>
            </a:endParaRPr>
          </a:p>
          <a:p>
            <a:endParaRPr lang="en-GB" sz="2400" dirty="0">
              <a:solidFill>
                <a:srgbClr val="4D4D4F"/>
              </a:solidFill>
              <a:latin typeface="Verdana" panose="020B0604030504040204" pitchFamily="34" charset="0"/>
              <a:ea typeface="Verdana" panose="020B0604030504040204" pitchFamily="34" charset="0"/>
              <a:cs typeface="Verdana" panose="020B0604030504040204" pitchFamily="34" charset="0"/>
            </a:endParaRPr>
          </a:p>
        </p:txBody>
      </p:sp>
      <p:sp>
        <p:nvSpPr>
          <p:cNvPr id="9" name="TextBox 8"/>
          <p:cNvSpPr txBox="1"/>
          <p:nvPr/>
        </p:nvSpPr>
        <p:spPr>
          <a:xfrm>
            <a:off x="95183" y="4330058"/>
            <a:ext cx="4201106" cy="707886"/>
          </a:xfrm>
          <a:prstGeom prst="rect">
            <a:avLst/>
          </a:prstGeom>
          <a:noFill/>
        </p:spPr>
        <p:txBody>
          <a:bodyPr wrap="square" rtlCol="0">
            <a:spAutoFit/>
          </a:bodyPr>
          <a:lstStyle/>
          <a:p>
            <a:r>
              <a:rPr lang="en-GB" sz="2000" b="1" dirty="0">
                <a:solidFill>
                  <a:srgbClr val="E9552D"/>
                </a:solidFill>
                <a:latin typeface="Verdana" panose="020B0604030504040204" pitchFamily="34" charset="0"/>
                <a:ea typeface="Verdana" panose="020B0604030504040204" pitchFamily="34" charset="0"/>
                <a:cs typeface="Verdana" panose="020B0604030504040204" pitchFamily="34" charset="0"/>
              </a:rPr>
              <a:t>#</a:t>
            </a:r>
            <a:r>
              <a:rPr lang="en-GB" sz="2000" b="1" dirty="0" err="1">
                <a:solidFill>
                  <a:srgbClr val="E9552D"/>
                </a:solidFill>
                <a:latin typeface="Verdana" panose="020B0604030504040204" pitchFamily="34" charset="0"/>
                <a:ea typeface="Verdana" panose="020B0604030504040204" pitchFamily="34" charset="0"/>
                <a:cs typeface="Verdana" panose="020B0604030504040204" pitchFamily="34" charset="0"/>
              </a:rPr>
              <a:t>DigiIAPT</a:t>
            </a:r>
            <a:r>
              <a:rPr lang="en-GB" sz="2000" b="1" dirty="0">
                <a:solidFill>
                  <a:srgbClr val="E9552D"/>
                </a:solidFill>
                <a:latin typeface="Verdana" panose="020B0604030504040204" pitchFamily="34" charset="0"/>
                <a:ea typeface="Verdana" panose="020B0604030504040204" pitchFamily="34" charset="0"/>
                <a:cs typeface="Verdana" panose="020B0604030504040204" pitchFamily="34" charset="0"/>
              </a:rPr>
              <a:t/>
            </a:r>
            <a:br>
              <a:rPr lang="en-GB" sz="2000" b="1" dirty="0">
                <a:solidFill>
                  <a:srgbClr val="E9552D"/>
                </a:solidFill>
                <a:latin typeface="Verdana" panose="020B0604030504040204" pitchFamily="34" charset="0"/>
                <a:ea typeface="Verdana" panose="020B0604030504040204" pitchFamily="34" charset="0"/>
                <a:cs typeface="Verdana" panose="020B0604030504040204" pitchFamily="34" charset="0"/>
              </a:rPr>
            </a:br>
            <a:r>
              <a:rPr lang="en-GB" sz="2000" b="1" dirty="0">
                <a:solidFill>
                  <a:srgbClr val="E9552D"/>
                </a:solidFill>
                <a:latin typeface="Verdana" panose="020B0604030504040204" pitchFamily="34" charset="0"/>
                <a:ea typeface="Verdana" panose="020B0604030504040204" pitchFamily="34" charset="0"/>
                <a:cs typeface="Verdana" panose="020B0604030504040204" pitchFamily="34" charset="0"/>
              </a:rPr>
              <a:t>@</a:t>
            </a:r>
            <a:r>
              <a:rPr lang="en-GB" sz="2000" b="1" dirty="0" err="1">
                <a:solidFill>
                  <a:srgbClr val="E9552D"/>
                </a:solidFill>
                <a:latin typeface="Verdana" panose="020B0604030504040204" pitchFamily="34" charset="0"/>
                <a:ea typeface="Verdana" panose="020B0604030504040204" pitchFamily="34" charset="0"/>
                <a:cs typeface="Verdana" panose="020B0604030504040204" pitchFamily="34" charset="0"/>
              </a:rPr>
              <a:t>AHSNNetwork</a:t>
            </a:r>
            <a:endParaRPr lang="en-GB" sz="2000" b="1" dirty="0">
              <a:solidFill>
                <a:srgbClr val="E9552D"/>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535876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544" y="6914"/>
            <a:ext cx="5267438" cy="5143499"/>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42894" y="506383"/>
            <a:ext cx="3784882" cy="333760"/>
          </a:xfrm>
          <a:prstGeom prst="rect">
            <a:avLst/>
          </a:prstGeom>
        </p:spPr>
      </p:pic>
      <p:sp>
        <p:nvSpPr>
          <p:cNvPr id="7" name="TextBox 6"/>
          <p:cNvSpPr txBox="1"/>
          <p:nvPr/>
        </p:nvSpPr>
        <p:spPr>
          <a:xfrm>
            <a:off x="4942894" y="1336919"/>
            <a:ext cx="3877578" cy="523220"/>
          </a:xfrm>
          <a:prstGeom prst="rect">
            <a:avLst/>
          </a:prstGeom>
          <a:noFill/>
        </p:spPr>
        <p:txBody>
          <a:bodyPr wrap="square" rtlCol="0">
            <a:spAutoFit/>
          </a:bodyPr>
          <a:lstStyle/>
          <a:p>
            <a:r>
              <a:rPr lang="en-GB" sz="2800" b="1" dirty="0">
                <a:solidFill>
                  <a:srgbClr val="E9552D"/>
                </a:solidFill>
                <a:latin typeface="Verdana" panose="020B0604030504040204" pitchFamily="34" charset="0"/>
                <a:ea typeface="Verdana" panose="020B0604030504040204" pitchFamily="34" charset="0"/>
                <a:cs typeface="Verdana" panose="020B0604030504040204" pitchFamily="34" charset="0"/>
              </a:rPr>
              <a:t>Lunch</a:t>
            </a:r>
          </a:p>
        </p:txBody>
      </p:sp>
      <p:sp>
        <p:nvSpPr>
          <p:cNvPr id="6" name="TextBox 5"/>
          <p:cNvSpPr txBox="1"/>
          <p:nvPr/>
        </p:nvSpPr>
        <p:spPr>
          <a:xfrm>
            <a:off x="4942894" y="4323098"/>
            <a:ext cx="4201106" cy="707886"/>
          </a:xfrm>
          <a:prstGeom prst="rect">
            <a:avLst/>
          </a:prstGeom>
          <a:noFill/>
        </p:spPr>
        <p:txBody>
          <a:bodyPr wrap="square" rtlCol="0">
            <a:spAutoFit/>
          </a:bodyPr>
          <a:lstStyle/>
          <a:p>
            <a:r>
              <a:rPr lang="en-GB" sz="2000" b="1" dirty="0">
                <a:solidFill>
                  <a:srgbClr val="E9552D"/>
                </a:solidFill>
                <a:latin typeface="Verdana" panose="020B0604030504040204" pitchFamily="34" charset="0"/>
                <a:ea typeface="Verdana" panose="020B0604030504040204" pitchFamily="34" charset="0"/>
                <a:cs typeface="Verdana" panose="020B0604030504040204" pitchFamily="34" charset="0"/>
              </a:rPr>
              <a:t>#</a:t>
            </a:r>
            <a:r>
              <a:rPr lang="en-GB" sz="2000" b="1" dirty="0" err="1">
                <a:solidFill>
                  <a:srgbClr val="E9552D"/>
                </a:solidFill>
                <a:latin typeface="Verdana" panose="020B0604030504040204" pitchFamily="34" charset="0"/>
                <a:ea typeface="Verdana" panose="020B0604030504040204" pitchFamily="34" charset="0"/>
                <a:cs typeface="Verdana" panose="020B0604030504040204" pitchFamily="34" charset="0"/>
              </a:rPr>
              <a:t>DigiIAPT</a:t>
            </a:r>
            <a:r>
              <a:rPr lang="en-GB" sz="2000" b="1" dirty="0">
                <a:solidFill>
                  <a:srgbClr val="E9552D"/>
                </a:solidFill>
                <a:latin typeface="Verdana" panose="020B0604030504040204" pitchFamily="34" charset="0"/>
                <a:ea typeface="Verdana" panose="020B0604030504040204" pitchFamily="34" charset="0"/>
                <a:cs typeface="Verdana" panose="020B0604030504040204" pitchFamily="34" charset="0"/>
              </a:rPr>
              <a:t/>
            </a:r>
            <a:br>
              <a:rPr lang="en-GB" sz="2000" b="1" dirty="0">
                <a:solidFill>
                  <a:srgbClr val="E9552D"/>
                </a:solidFill>
                <a:latin typeface="Verdana" panose="020B0604030504040204" pitchFamily="34" charset="0"/>
                <a:ea typeface="Verdana" panose="020B0604030504040204" pitchFamily="34" charset="0"/>
                <a:cs typeface="Verdana" panose="020B0604030504040204" pitchFamily="34" charset="0"/>
              </a:rPr>
            </a:br>
            <a:r>
              <a:rPr lang="en-GB" sz="2000" b="1" dirty="0">
                <a:solidFill>
                  <a:srgbClr val="E9552D"/>
                </a:solidFill>
                <a:latin typeface="Verdana" panose="020B0604030504040204" pitchFamily="34" charset="0"/>
                <a:ea typeface="Verdana" panose="020B0604030504040204" pitchFamily="34" charset="0"/>
                <a:cs typeface="Verdana" panose="020B0604030504040204" pitchFamily="34" charset="0"/>
              </a:rPr>
              <a:t>@</a:t>
            </a:r>
            <a:r>
              <a:rPr lang="en-GB" sz="2000" b="1" dirty="0" err="1">
                <a:solidFill>
                  <a:srgbClr val="E9552D"/>
                </a:solidFill>
                <a:latin typeface="Verdana" panose="020B0604030504040204" pitchFamily="34" charset="0"/>
                <a:ea typeface="Verdana" panose="020B0604030504040204" pitchFamily="34" charset="0"/>
                <a:cs typeface="Verdana" panose="020B0604030504040204" pitchFamily="34" charset="0"/>
              </a:rPr>
              <a:t>AHSNNetwork</a:t>
            </a:r>
            <a:endParaRPr lang="en-GB" sz="2000" b="1" dirty="0">
              <a:solidFill>
                <a:srgbClr val="E9552D"/>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5123939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3769" y="16634"/>
            <a:ext cx="5750231" cy="5126865"/>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536" y="411510"/>
            <a:ext cx="3784882" cy="333760"/>
          </a:xfrm>
          <a:prstGeom prst="rect">
            <a:avLst/>
          </a:prstGeom>
        </p:spPr>
      </p:pic>
      <p:sp>
        <p:nvSpPr>
          <p:cNvPr id="7" name="TextBox 6"/>
          <p:cNvSpPr txBox="1"/>
          <p:nvPr/>
        </p:nvSpPr>
        <p:spPr>
          <a:xfrm>
            <a:off x="395536" y="1242046"/>
            <a:ext cx="3784882" cy="954107"/>
          </a:xfrm>
          <a:prstGeom prst="rect">
            <a:avLst/>
          </a:prstGeom>
          <a:noFill/>
        </p:spPr>
        <p:txBody>
          <a:bodyPr wrap="square" rtlCol="0">
            <a:spAutoFit/>
          </a:bodyPr>
          <a:lstStyle/>
          <a:p>
            <a:r>
              <a:rPr lang="en-GB" sz="2800" b="1" dirty="0">
                <a:solidFill>
                  <a:srgbClr val="E9552D"/>
                </a:solidFill>
                <a:latin typeface="Verdana" panose="020B0604030504040204" pitchFamily="34" charset="0"/>
                <a:ea typeface="Verdana" panose="020B0604030504040204" pitchFamily="34" charset="0"/>
                <a:cs typeface="Verdana" panose="020B0604030504040204" pitchFamily="34" charset="0"/>
              </a:rPr>
              <a:t>Round table discussions</a:t>
            </a:r>
          </a:p>
        </p:txBody>
      </p:sp>
      <p:sp>
        <p:nvSpPr>
          <p:cNvPr id="9" name="TextBox 8"/>
          <p:cNvSpPr txBox="1"/>
          <p:nvPr/>
        </p:nvSpPr>
        <p:spPr>
          <a:xfrm>
            <a:off x="95183" y="4330058"/>
            <a:ext cx="4201106" cy="707886"/>
          </a:xfrm>
          <a:prstGeom prst="rect">
            <a:avLst/>
          </a:prstGeom>
          <a:noFill/>
        </p:spPr>
        <p:txBody>
          <a:bodyPr wrap="square" rtlCol="0">
            <a:spAutoFit/>
          </a:bodyPr>
          <a:lstStyle/>
          <a:p>
            <a:r>
              <a:rPr lang="en-GB" sz="2000" b="1" dirty="0">
                <a:solidFill>
                  <a:srgbClr val="E9552D"/>
                </a:solidFill>
                <a:latin typeface="Verdana" panose="020B0604030504040204" pitchFamily="34" charset="0"/>
                <a:ea typeface="Verdana" panose="020B0604030504040204" pitchFamily="34" charset="0"/>
                <a:cs typeface="Verdana" panose="020B0604030504040204" pitchFamily="34" charset="0"/>
              </a:rPr>
              <a:t>#</a:t>
            </a:r>
            <a:r>
              <a:rPr lang="en-GB" sz="2000" b="1" dirty="0" err="1">
                <a:solidFill>
                  <a:srgbClr val="E9552D"/>
                </a:solidFill>
                <a:latin typeface="Verdana" panose="020B0604030504040204" pitchFamily="34" charset="0"/>
                <a:ea typeface="Verdana" panose="020B0604030504040204" pitchFamily="34" charset="0"/>
                <a:cs typeface="Verdana" panose="020B0604030504040204" pitchFamily="34" charset="0"/>
              </a:rPr>
              <a:t>DigiIAPT</a:t>
            </a:r>
            <a:r>
              <a:rPr lang="en-GB" sz="2000" b="1" dirty="0">
                <a:solidFill>
                  <a:srgbClr val="E9552D"/>
                </a:solidFill>
                <a:latin typeface="Verdana" panose="020B0604030504040204" pitchFamily="34" charset="0"/>
                <a:ea typeface="Verdana" panose="020B0604030504040204" pitchFamily="34" charset="0"/>
                <a:cs typeface="Verdana" panose="020B0604030504040204" pitchFamily="34" charset="0"/>
              </a:rPr>
              <a:t/>
            </a:r>
            <a:br>
              <a:rPr lang="en-GB" sz="2000" b="1" dirty="0">
                <a:solidFill>
                  <a:srgbClr val="E9552D"/>
                </a:solidFill>
                <a:latin typeface="Verdana" panose="020B0604030504040204" pitchFamily="34" charset="0"/>
                <a:ea typeface="Verdana" panose="020B0604030504040204" pitchFamily="34" charset="0"/>
                <a:cs typeface="Verdana" panose="020B0604030504040204" pitchFamily="34" charset="0"/>
              </a:rPr>
            </a:br>
            <a:r>
              <a:rPr lang="en-GB" sz="2000" b="1" dirty="0">
                <a:solidFill>
                  <a:srgbClr val="E9552D"/>
                </a:solidFill>
                <a:latin typeface="Verdana" panose="020B0604030504040204" pitchFamily="34" charset="0"/>
                <a:ea typeface="Verdana" panose="020B0604030504040204" pitchFamily="34" charset="0"/>
                <a:cs typeface="Verdana" panose="020B0604030504040204" pitchFamily="34" charset="0"/>
              </a:rPr>
              <a:t>@</a:t>
            </a:r>
            <a:r>
              <a:rPr lang="en-GB" sz="2000" b="1" dirty="0" err="1">
                <a:solidFill>
                  <a:srgbClr val="E9552D"/>
                </a:solidFill>
                <a:latin typeface="Verdana" panose="020B0604030504040204" pitchFamily="34" charset="0"/>
                <a:ea typeface="Verdana" panose="020B0604030504040204" pitchFamily="34" charset="0"/>
                <a:cs typeface="Verdana" panose="020B0604030504040204" pitchFamily="34" charset="0"/>
              </a:rPr>
              <a:t>AHSNNetwork</a:t>
            </a:r>
            <a:endParaRPr lang="en-GB" sz="2000" b="1" dirty="0">
              <a:solidFill>
                <a:srgbClr val="E9552D"/>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220080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544" y="6914"/>
            <a:ext cx="5267438" cy="5143499"/>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42894" y="506383"/>
            <a:ext cx="3784882" cy="333760"/>
          </a:xfrm>
          <a:prstGeom prst="rect">
            <a:avLst/>
          </a:prstGeom>
        </p:spPr>
      </p:pic>
      <p:sp>
        <p:nvSpPr>
          <p:cNvPr id="7" name="TextBox 6"/>
          <p:cNvSpPr txBox="1"/>
          <p:nvPr/>
        </p:nvSpPr>
        <p:spPr>
          <a:xfrm>
            <a:off x="4942894" y="1336919"/>
            <a:ext cx="3877578" cy="553998"/>
          </a:xfrm>
          <a:prstGeom prst="rect">
            <a:avLst/>
          </a:prstGeom>
          <a:noFill/>
        </p:spPr>
        <p:txBody>
          <a:bodyPr wrap="square" rtlCol="0">
            <a:spAutoFit/>
          </a:bodyPr>
          <a:lstStyle/>
          <a:p>
            <a:r>
              <a:rPr lang="en-GB" sz="3000" b="1" dirty="0">
                <a:solidFill>
                  <a:srgbClr val="E9552D"/>
                </a:solidFill>
                <a:latin typeface="Verdana" panose="020B0604030504040204" pitchFamily="34" charset="0"/>
                <a:ea typeface="Verdana" panose="020B0604030504040204" pitchFamily="34" charset="0"/>
                <a:cs typeface="Verdana" panose="020B0604030504040204" pitchFamily="34" charset="0"/>
              </a:rPr>
              <a:t>Next steps</a:t>
            </a:r>
          </a:p>
        </p:txBody>
      </p:sp>
      <p:sp>
        <p:nvSpPr>
          <p:cNvPr id="8" name="TextBox 7"/>
          <p:cNvSpPr txBox="1"/>
          <p:nvPr/>
        </p:nvSpPr>
        <p:spPr>
          <a:xfrm>
            <a:off x="4942894" y="2608354"/>
            <a:ext cx="3600400" cy="1107996"/>
          </a:xfrm>
          <a:prstGeom prst="rect">
            <a:avLst/>
          </a:prstGeom>
          <a:noFill/>
        </p:spPr>
        <p:txBody>
          <a:bodyPr wrap="square" rtlCol="0">
            <a:spAutoFit/>
          </a:bodyPr>
          <a:lstStyle/>
          <a:p>
            <a:r>
              <a:rPr lang="en-GB" sz="2400" b="1" dirty="0">
                <a:solidFill>
                  <a:srgbClr val="4D4D4F"/>
                </a:solidFill>
                <a:latin typeface="Verdana" panose="020B0604030504040204" pitchFamily="34" charset="0"/>
                <a:ea typeface="Verdana" panose="020B0604030504040204" pitchFamily="34" charset="0"/>
                <a:cs typeface="Verdana" panose="020B0604030504040204" pitchFamily="34" charset="0"/>
              </a:rPr>
              <a:t>Suzanne Horobin</a:t>
            </a:r>
          </a:p>
          <a:p>
            <a:r>
              <a:rPr lang="en-GB" dirty="0">
                <a:solidFill>
                  <a:srgbClr val="4D4D4F"/>
                </a:solidFill>
                <a:latin typeface="Verdana" panose="020B0604030504040204" pitchFamily="34" charset="0"/>
                <a:ea typeface="Verdana" panose="020B0604030504040204" pitchFamily="34" charset="0"/>
                <a:cs typeface="Verdana" panose="020B0604030504040204" pitchFamily="34" charset="0"/>
              </a:rPr>
              <a:t>Head of Innovation Exchange</a:t>
            </a:r>
          </a:p>
          <a:p>
            <a:r>
              <a:rPr lang="en-GB" sz="2400" dirty="0">
                <a:solidFill>
                  <a:srgbClr val="4D4D4F"/>
                </a:solidFill>
                <a:latin typeface="Verdana" panose="020B0604030504040204" pitchFamily="34" charset="0"/>
                <a:ea typeface="Verdana" panose="020B0604030504040204" pitchFamily="34" charset="0"/>
                <a:cs typeface="Verdana" panose="020B0604030504040204" pitchFamily="34" charset="0"/>
              </a:rPr>
              <a:t>East Midlands AHSN</a:t>
            </a:r>
          </a:p>
        </p:txBody>
      </p:sp>
      <p:sp>
        <p:nvSpPr>
          <p:cNvPr id="10" name="TextBox 9"/>
          <p:cNvSpPr txBox="1"/>
          <p:nvPr/>
        </p:nvSpPr>
        <p:spPr>
          <a:xfrm>
            <a:off x="4942894" y="4443958"/>
            <a:ext cx="4201106" cy="707886"/>
          </a:xfrm>
          <a:prstGeom prst="rect">
            <a:avLst/>
          </a:prstGeom>
          <a:noFill/>
        </p:spPr>
        <p:txBody>
          <a:bodyPr wrap="square" rtlCol="0">
            <a:spAutoFit/>
          </a:bodyPr>
          <a:lstStyle/>
          <a:p>
            <a:r>
              <a:rPr lang="en-GB" sz="2000" b="1" dirty="0">
                <a:solidFill>
                  <a:srgbClr val="E9552D"/>
                </a:solidFill>
                <a:latin typeface="Verdana" panose="020B0604030504040204" pitchFamily="34" charset="0"/>
                <a:ea typeface="Verdana" panose="020B0604030504040204" pitchFamily="34" charset="0"/>
                <a:cs typeface="Verdana" panose="020B0604030504040204" pitchFamily="34" charset="0"/>
              </a:rPr>
              <a:t>#</a:t>
            </a:r>
            <a:r>
              <a:rPr lang="en-GB" sz="2000" b="1" dirty="0" err="1">
                <a:solidFill>
                  <a:srgbClr val="E9552D"/>
                </a:solidFill>
                <a:latin typeface="Verdana" panose="020B0604030504040204" pitchFamily="34" charset="0"/>
                <a:ea typeface="Verdana" panose="020B0604030504040204" pitchFamily="34" charset="0"/>
                <a:cs typeface="Verdana" panose="020B0604030504040204" pitchFamily="34" charset="0"/>
              </a:rPr>
              <a:t>InnovationX</a:t>
            </a:r>
            <a:r>
              <a:rPr lang="en-GB" sz="2000" b="1" dirty="0">
                <a:solidFill>
                  <a:srgbClr val="E9552D"/>
                </a:solidFill>
                <a:latin typeface="Verdana" panose="020B0604030504040204" pitchFamily="34" charset="0"/>
                <a:ea typeface="Verdana" panose="020B0604030504040204" pitchFamily="34" charset="0"/>
                <a:cs typeface="Verdana" panose="020B0604030504040204" pitchFamily="34" charset="0"/>
              </a:rPr>
              <a:t> @</a:t>
            </a:r>
            <a:r>
              <a:rPr lang="en-GB" sz="2000" b="1" dirty="0" err="1">
                <a:solidFill>
                  <a:srgbClr val="E9552D"/>
                </a:solidFill>
                <a:latin typeface="Verdana" panose="020B0604030504040204" pitchFamily="34" charset="0"/>
                <a:ea typeface="Verdana" panose="020B0604030504040204" pitchFamily="34" charset="0"/>
                <a:cs typeface="Verdana" panose="020B0604030504040204" pitchFamily="34" charset="0"/>
              </a:rPr>
              <a:t>AHSNNetwork</a:t>
            </a:r>
            <a:endParaRPr lang="en-GB" sz="2000" b="1" dirty="0">
              <a:solidFill>
                <a:srgbClr val="E9552D"/>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8930944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558282" y="592747"/>
            <a:ext cx="91440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536" y="334699"/>
            <a:ext cx="3096344" cy="273043"/>
          </a:xfrm>
          <a:prstGeom prst="rect">
            <a:avLst/>
          </a:prstGeom>
        </p:spPr>
      </p:pic>
      <p:sp>
        <p:nvSpPr>
          <p:cNvPr id="8" name="TextBox 7"/>
          <p:cNvSpPr txBox="1"/>
          <p:nvPr/>
        </p:nvSpPr>
        <p:spPr>
          <a:xfrm>
            <a:off x="383230" y="1139809"/>
            <a:ext cx="3972746" cy="523220"/>
          </a:xfrm>
          <a:prstGeom prst="rect">
            <a:avLst/>
          </a:prstGeom>
          <a:noFill/>
        </p:spPr>
        <p:txBody>
          <a:bodyPr wrap="square" rtlCol="0">
            <a:spAutoFit/>
          </a:bodyPr>
          <a:lstStyle/>
          <a:p>
            <a:endParaRPr lang="en-GB" sz="2800" b="1" dirty="0">
              <a:solidFill>
                <a:srgbClr val="E9552D"/>
              </a:solidFill>
              <a:latin typeface="Verdana" panose="020B0604030504040204" pitchFamily="34" charset="0"/>
              <a:ea typeface="Verdana" panose="020B0604030504040204" pitchFamily="34" charset="0"/>
              <a:cs typeface="Verdana" panose="020B0604030504040204" pitchFamily="34" charset="0"/>
            </a:endParaRPr>
          </a:p>
        </p:txBody>
      </p:sp>
      <p:sp>
        <p:nvSpPr>
          <p:cNvPr id="25" name="TextBox 24"/>
          <p:cNvSpPr txBox="1"/>
          <p:nvPr/>
        </p:nvSpPr>
        <p:spPr>
          <a:xfrm>
            <a:off x="395536" y="847421"/>
            <a:ext cx="5328592" cy="584775"/>
          </a:xfrm>
          <a:prstGeom prst="rect">
            <a:avLst/>
          </a:prstGeom>
          <a:noFill/>
        </p:spPr>
        <p:txBody>
          <a:bodyPr wrap="square" rtlCol="0">
            <a:spAutoFit/>
          </a:bodyPr>
          <a:lstStyle/>
          <a:p>
            <a:r>
              <a:rPr lang="en-GB" sz="3200" b="1" dirty="0">
                <a:solidFill>
                  <a:srgbClr val="E9552D"/>
                </a:solidFill>
                <a:latin typeface="Verdana" panose="020B0604030504040204" pitchFamily="34" charset="0"/>
                <a:ea typeface="Verdana" panose="020B0604030504040204" pitchFamily="34" charset="0"/>
                <a:cs typeface="Verdana" panose="020B0604030504040204" pitchFamily="34" charset="0"/>
              </a:rPr>
              <a:t>Innovation Exchange</a:t>
            </a:r>
          </a:p>
        </p:txBody>
      </p:sp>
      <p:sp>
        <p:nvSpPr>
          <p:cNvPr id="24" name="TextBox 23"/>
          <p:cNvSpPr txBox="1"/>
          <p:nvPr/>
        </p:nvSpPr>
        <p:spPr>
          <a:xfrm>
            <a:off x="383230" y="1493216"/>
            <a:ext cx="5340898" cy="3093154"/>
          </a:xfrm>
          <a:prstGeom prst="rect">
            <a:avLst/>
          </a:prstGeom>
          <a:noFill/>
        </p:spPr>
        <p:txBody>
          <a:bodyPr wrap="square" rtlCol="0">
            <a:spAutoFit/>
          </a:bodyPr>
          <a:lstStyle/>
          <a:p>
            <a:pPr marL="342900" indent="-342900">
              <a:buFont typeface="+mj-lt"/>
              <a:buAutoNum type="arabicPeriod"/>
            </a:pPr>
            <a:r>
              <a:rPr lang="en-GB" sz="1500" b="1" dirty="0">
                <a:solidFill>
                  <a:srgbClr val="4D4D4F"/>
                </a:solidFill>
                <a:latin typeface="Verdana" panose="020B0604030504040204" pitchFamily="34" charset="0"/>
                <a:ea typeface="Verdana" panose="020B0604030504040204" pitchFamily="34" charset="0"/>
                <a:cs typeface="Verdana" panose="020B0604030504040204" pitchFamily="34" charset="0"/>
              </a:rPr>
              <a:t>Defining needs – support to understand the needs that could respond to innovation.  Support to identify proven solutions</a:t>
            </a:r>
          </a:p>
          <a:p>
            <a:pPr marL="342900" indent="-342900">
              <a:buFont typeface="+mj-lt"/>
              <a:buAutoNum type="arabicPeriod"/>
            </a:pPr>
            <a:r>
              <a:rPr lang="en-GB" sz="1500" b="1" dirty="0">
                <a:solidFill>
                  <a:schemeClr val="bg1">
                    <a:lumMod val="75000"/>
                  </a:schemeClr>
                </a:solidFill>
                <a:latin typeface="Verdana" panose="020B0604030504040204" pitchFamily="34" charset="0"/>
                <a:ea typeface="Verdana" panose="020B0604030504040204" pitchFamily="34" charset="0"/>
                <a:cs typeface="Verdana" panose="020B0604030504040204" pitchFamily="34" charset="0"/>
              </a:rPr>
              <a:t>Innovator support and signposting – consistent and coordinated offer to innovators</a:t>
            </a:r>
          </a:p>
          <a:p>
            <a:pPr marL="342900" indent="-342900">
              <a:buFont typeface="+mj-lt"/>
              <a:buAutoNum type="arabicPeriod"/>
            </a:pPr>
            <a:r>
              <a:rPr lang="en-GB" sz="1500" b="1" dirty="0">
                <a:solidFill>
                  <a:srgbClr val="4D4D4F"/>
                </a:solidFill>
                <a:latin typeface="Verdana" panose="020B0604030504040204" pitchFamily="34" charset="0"/>
                <a:ea typeface="Verdana" panose="020B0604030504040204" pitchFamily="34" charset="0"/>
                <a:cs typeface="Verdana" panose="020B0604030504040204" pitchFamily="34" charset="0"/>
              </a:rPr>
              <a:t>Real world validation – testing and evaluating innovations in local systems</a:t>
            </a:r>
          </a:p>
          <a:p>
            <a:pPr marL="342900" indent="-342900">
              <a:buFont typeface="+mj-lt"/>
              <a:buAutoNum type="arabicPeriod"/>
            </a:pPr>
            <a:r>
              <a:rPr lang="en-GB" sz="1500" b="1" dirty="0">
                <a:solidFill>
                  <a:schemeClr val="bg1">
                    <a:lumMod val="75000"/>
                  </a:schemeClr>
                </a:solidFill>
                <a:latin typeface="Verdana" panose="020B0604030504040204" pitchFamily="34" charset="0"/>
                <a:ea typeface="Verdana" panose="020B0604030504040204" pitchFamily="34" charset="0"/>
                <a:cs typeface="Verdana" panose="020B0604030504040204" pitchFamily="34" charset="0"/>
              </a:rPr>
              <a:t>Spread and adoption of supported innovations – adoption of innovations identified by the Accelerated Access Collaborative and those the AHSNs identify for both regional and national adoption</a:t>
            </a: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6012160" y="-34848"/>
            <a:ext cx="3491880" cy="5235264"/>
          </a:xfrm>
          <a:prstGeom prst="rect">
            <a:avLst/>
          </a:prstGeom>
        </p:spPr>
      </p:pic>
    </p:spTree>
    <p:extLst>
      <p:ext uri="{BB962C8B-B14F-4D97-AF65-F5344CB8AC3E}">
        <p14:creationId xmlns:p14="http://schemas.microsoft.com/office/powerpoint/2010/main" val="3658352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544" y="6914"/>
            <a:ext cx="5267438" cy="5143499"/>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42894" y="506383"/>
            <a:ext cx="3784882" cy="333760"/>
          </a:xfrm>
          <a:prstGeom prst="rect">
            <a:avLst/>
          </a:prstGeom>
        </p:spPr>
      </p:pic>
      <p:sp>
        <p:nvSpPr>
          <p:cNvPr id="7" name="TextBox 6"/>
          <p:cNvSpPr txBox="1"/>
          <p:nvPr/>
        </p:nvSpPr>
        <p:spPr>
          <a:xfrm>
            <a:off x="4919734" y="1318763"/>
            <a:ext cx="4093602" cy="584775"/>
          </a:xfrm>
          <a:prstGeom prst="rect">
            <a:avLst/>
          </a:prstGeom>
          <a:noFill/>
        </p:spPr>
        <p:txBody>
          <a:bodyPr wrap="square" rtlCol="0">
            <a:spAutoFit/>
          </a:bodyPr>
          <a:lstStyle/>
          <a:p>
            <a:r>
              <a:rPr lang="en-GB" sz="3200" b="1" dirty="0">
                <a:solidFill>
                  <a:srgbClr val="E9552D"/>
                </a:solidFill>
                <a:latin typeface="Verdana" panose="020B0604030504040204" pitchFamily="34" charset="0"/>
                <a:ea typeface="Verdana" panose="020B0604030504040204" pitchFamily="34" charset="0"/>
                <a:cs typeface="Verdana" panose="020B0604030504040204" pitchFamily="34" charset="0"/>
              </a:rPr>
              <a:t>Connect with us</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05747" y="2427734"/>
            <a:ext cx="3725785" cy="2111079"/>
          </a:xfrm>
          <a:prstGeom prst="rect">
            <a:avLst/>
          </a:prstGeom>
        </p:spPr>
      </p:pic>
    </p:spTree>
    <p:extLst>
      <p:ext uri="{BB962C8B-B14F-4D97-AF65-F5344CB8AC3E}">
        <p14:creationId xmlns:p14="http://schemas.microsoft.com/office/powerpoint/2010/main" val="42273251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334699"/>
            <a:ext cx="3096344" cy="273043"/>
          </a:xfrm>
          <a:prstGeom prst="rect">
            <a:avLst/>
          </a:prstGeom>
        </p:spPr>
      </p:pic>
      <p:sp>
        <p:nvSpPr>
          <p:cNvPr id="8" name="TextBox 7"/>
          <p:cNvSpPr txBox="1"/>
          <p:nvPr/>
        </p:nvSpPr>
        <p:spPr>
          <a:xfrm>
            <a:off x="383230" y="1139809"/>
            <a:ext cx="3972746" cy="523220"/>
          </a:xfrm>
          <a:prstGeom prst="rect">
            <a:avLst/>
          </a:prstGeom>
          <a:noFill/>
        </p:spPr>
        <p:txBody>
          <a:bodyPr wrap="square" rtlCol="0">
            <a:spAutoFit/>
          </a:bodyPr>
          <a:lstStyle/>
          <a:p>
            <a:endParaRPr lang="en-GB" sz="2800" b="1" dirty="0">
              <a:solidFill>
                <a:srgbClr val="E9552D"/>
              </a:solidFill>
              <a:latin typeface="Verdana" panose="020B0604030504040204" pitchFamily="34" charset="0"/>
              <a:ea typeface="Verdana" panose="020B0604030504040204" pitchFamily="34" charset="0"/>
              <a:cs typeface="Verdana" panose="020B0604030504040204" pitchFamily="34" charset="0"/>
            </a:endParaRPr>
          </a:p>
        </p:txBody>
      </p:sp>
      <p:sp>
        <p:nvSpPr>
          <p:cNvPr id="25" name="TextBox 24"/>
          <p:cNvSpPr txBox="1"/>
          <p:nvPr/>
        </p:nvSpPr>
        <p:spPr>
          <a:xfrm>
            <a:off x="383230" y="725407"/>
            <a:ext cx="5184576" cy="553998"/>
          </a:xfrm>
          <a:prstGeom prst="rect">
            <a:avLst/>
          </a:prstGeom>
          <a:noFill/>
        </p:spPr>
        <p:txBody>
          <a:bodyPr wrap="square" rtlCol="0">
            <a:spAutoFit/>
          </a:bodyPr>
          <a:lstStyle/>
          <a:p>
            <a:r>
              <a:rPr lang="en-GB" sz="3000" b="1" dirty="0">
                <a:solidFill>
                  <a:srgbClr val="E9552D"/>
                </a:solidFill>
                <a:latin typeface="Verdana" panose="020B0604030504040204" pitchFamily="34" charset="0"/>
                <a:ea typeface="Verdana" panose="020B0604030504040204" pitchFamily="34" charset="0"/>
                <a:cs typeface="Verdana" panose="020B0604030504040204" pitchFamily="34" charset="0"/>
              </a:rPr>
              <a:t>Housekeeping</a:t>
            </a: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5976" y="725407"/>
            <a:ext cx="2143125" cy="2143125"/>
          </a:xfrm>
          <a:prstGeom prst="rect">
            <a:avLst/>
          </a:prstGeom>
        </p:spPr>
      </p:pic>
      <p:pic>
        <p:nvPicPr>
          <p:cNvPr id="11" name="Picture 10"/>
          <p:cNvPicPr>
            <a:picLocks noChangeAspect="1"/>
          </p:cNvPicPr>
          <p:nvPr/>
        </p:nvPicPr>
        <p:blipFill>
          <a:blip r:embed="rId5"/>
          <a:stretch>
            <a:fillRect/>
          </a:stretch>
        </p:blipFill>
        <p:spPr>
          <a:xfrm>
            <a:off x="6930937" y="-259479"/>
            <a:ext cx="2143125" cy="2143125"/>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58822" y="3435846"/>
            <a:ext cx="2857500" cy="1600200"/>
          </a:xfrm>
          <a:prstGeom prst="rect">
            <a:avLst/>
          </a:prstGeom>
        </p:spPr>
      </p:pic>
      <p:pic>
        <p:nvPicPr>
          <p:cNvPr id="13" name="Picture 12"/>
          <p:cNvPicPr>
            <a:picLocks noChangeAspect="1"/>
          </p:cNvPicPr>
          <p:nvPr/>
        </p:nvPicPr>
        <p:blipFill>
          <a:blip r:embed="rId7"/>
          <a:stretch>
            <a:fillRect/>
          </a:stretch>
        </p:blipFill>
        <p:spPr>
          <a:xfrm>
            <a:off x="3498250" y="3290616"/>
            <a:ext cx="1076325" cy="1514475"/>
          </a:xfrm>
          <a:prstGeom prst="rect">
            <a:avLst/>
          </a:prstGeom>
        </p:spPr>
      </p:pic>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5325" y="3290616"/>
            <a:ext cx="2619375" cy="1743075"/>
          </a:xfrm>
          <a:prstGeom prst="rect">
            <a:avLst/>
          </a:prstGeom>
        </p:spPr>
      </p:pic>
      <p:sp>
        <p:nvSpPr>
          <p:cNvPr id="15" name="TextBox 14"/>
          <p:cNvSpPr txBox="1"/>
          <p:nvPr/>
        </p:nvSpPr>
        <p:spPr>
          <a:xfrm>
            <a:off x="294747" y="1693807"/>
            <a:ext cx="4201106" cy="954107"/>
          </a:xfrm>
          <a:prstGeom prst="rect">
            <a:avLst/>
          </a:prstGeom>
          <a:noFill/>
        </p:spPr>
        <p:txBody>
          <a:bodyPr wrap="square" rtlCol="0">
            <a:spAutoFit/>
          </a:bodyPr>
          <a:lstStyle/>
          <a:p>
            <a:r>
              <a:rPr lang="en-GB" sz="2800" b="1" dirty="0">
                <a:solidFill>
                  <a:srgbClr val="E9552D"/>
                </a:solidFill>
                <a:latin typeface="Verdana" panose="020B0604030504040204" pitchFamily="34" charset="0"/>
                <a:ea typeface="Verdana" panose="020B0604030504040204" pitchFamily="34" charset="0"/>
                <a:cs typeface="Verdana" panose="020B0604030504040204" pitchFamily="34" charset="0"/>
              </a:rPr>
              <a:t>#</a:t>
            </a:r>
            <a:r>
              <a:rPr lang="en-GB" sz="2800" b="1" dirty="0" err="1">
                <a:solidFill>
                  <a:srgbClr val="E9552D"/>
                </a:solidFill>
                <a:latin typeface="Verdana" panose="020B0604030504040204" pitchFamily="34" charset="0"/>
                <a:ea typeface="Verdana" panose="020B0604030504040204" pitchFamily="34" charset="0"/>
                <a:cs typeface="Verdana" panose="020B0604030504040204" pitchFamily="34" charset="0"/>
              </a:rPr>
              <a:t>DigiIAPT</a:t>
            </a:r>
            <a:r>
              <a:rPr lang="en-GB" sz="2800" b="1" dirty="0">
                <a:solidFill>
                  <a:srgbClr val="E9552D"/>
                </a:solidFill>
                <a:latin typeface="Verdana" panose="020B0604030504040204" pitchFamily="34" charset="0"/>
                <a:ea typeface="Verdana" panose="020B0604030504040204" pitchFamily="34" charset="0"/>
                <a:cs typeface="Verdana" panose="020B0604030504040204" pitchFamily="34" charset="0"/>
              </a:rPr>
              <a:t/>
            </a:r>
            <a:br>
              <a:rPr lang="en-GB" sz="2800" b="1" dirty="0">
                <a:solidFill>
                  <a:srgbClr val="E9552D"/>
                </a:solidFill>
                <a:latin typeface="Verdana" panose="020B0604030504040204" pitchFamily="34" charset="0"/>
                <a:ea typeface="Verdana" panose="020B0604030504040204" pitchFamily="34" charset="0"/>
                <a:cs typeface="Verdana" panose="020B0604030504040204" pitchFamily="34" charset="0"/>
              </a:rPr>
            </a:br>
            <a:r>
              <a:rPr lang="en-GB" sz="2800" b="1" dirty="0">
                <a:solidFill>
                  <a:srgbClr val="E9552D"/>
                </a:solidFill>
                <a:latin typeface="Verdana" panose="020B0604030504040204" pitchFamily="34" charset="0"/>
                <a:ea typeface="Verdana" panose="020B0604030504040204" pitchFamily="34" charset="0"/>
                <a:cs typeface="Verdana" panose="020B0604030504040204" pitchFamily="34" charset="0"/>
              </a:rPr>
              <a:t>@</a:t>
            </a:r>
            <a:r>
              <a:rPr lang="en-GB" sz="2800" b="1" dirty="0" err="1">
                <a:solidFill>
                  <a:srgbClr val="E9552D"/>
                </a:solidFill>
                <a:latin typeface="Verdana" panose="020B0604030504040204" pitchFamily="34" charset="0"/>
                <a:ea typeface="Verdana" panose="020B0604030504040204" pitchFamily="34" charset="0"/>
                <a:cs typeface="Verdana" panose="020B0604030504040204" pitchFamily="34" charset="0"/>
              </a:rPr>
              <a:t>AHSNNetwork</a:t>
            </a:r>
            <a:endParaRPr lang="en-GB" sz="2800" b="1" dirty="0">
              <a:solidFill>
                <a:srgbClr val="E9552D"/>
              </a:solidFill>
              <a:latin typeface="Verdana" panose="020B0604030504040204" pitchFamily="34" charset="0"/>
              <a:ea typeface="Verdana" panose="020B0604030504040204" pitchFamily="34" charset="0"/>
              <a:cs typeface="Verdana" panose="020B0604030504040204" pitchFamily="34" charset="0"/>
            </a:endParaRPr>
          </a:p>
        </p:txBody>
      </p:sp>
      <p:pic>
        <p:nvPicPr>
          <p:cNvPr id="16" name="Picture 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679340" y="1738206"/>
            <a:ext cx="1877742" cy="1351974"/>
          </a:xfrm>
          <a:prstGeom prst="rect">
            <a:avLst/>
          </a:prstGeom>
        </p:spPr>
      </p:pic>
    </p:spTree>
    <p:extLst>
      <p:ext uri="{BB962C8B-B14F-4D97-AF65-F5344CB8AC3E}">
        <p14:creationId xmlns:p14="http://schemas.microsoft.com/office/powerpoint/2010/main" val="467138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544" y="6914"/>
            <a:ext cx="5267438" cy="5143499"/>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42894" y="506383"/>
            <a:ext cx="3784882" cy="333760"/>
          </a:xfrm>
          <a:prstGeom prst="rect">
            <a:avLst/>
          </a:prstGeom>
        </p:spPr>
      </p:pic>
      <p:sp>
        <p:nvSpPr>
          <p:cNvPr id="7" name="TextBox 6"/>
          <p:cNvSpPr txBox="1"/>
          <p:nvPr/>
        </p:nvSpPr>
        <p:spPr>
          <a:xfrm>
            <a:off x="4942894" y="1336919"/>
            <a:ext cx="3877578" cy="553998"/>
          </a:xfrm>
          <a:prstGeom prst="rect">
            <a:avLst/>
          </a:prstGeom>
          <a:noFill/>
        </p:spPr>
        <p:txBody>
          <a:bodyPr wrap="square" rtlCol="0">
            <a:spAutoFit/>
          </a:bodyPr>
          <a:lstStyle/>
          <a:p>
            <a:r>
              <a:rPr lang="en-GB" sz="3000" b="1" dirty="0">
                <a:solidFill>
                  <a:srgbClr val="E9552D"/>
                </a:solidFill>
                <a:latin typeface="Verdana" panose="020B0604030504040204" pitchFamily="34" charset="0"/>
                <a:ea typeface="Verdana" panose="020B0604030504040204" pitchFamily="34" charset="0"/>
                <a:cs typeface="Verdana" panose="020B0604030504040204" pitchFamily="34" charset="0"/>
              </a:rPr>
              <a:t>Welcome</a:t>
            </a:r>
          </a:p>
        </p:txBody>
      </p:sp>
      <p:sp>
        <p:nvSpPr>
          <p:cNvPr id="8" name="TextBox 7"/>
          <p:cNvSpPr txBox="1"/>
          <p:nvPr/>
        </p:nvSpPr>
        <p:spPr>
          <a:xfrm>
            <a:off x="4942894" y="2608354"/>
            <a:ext cx="3600400" cy="1107996"/>
          </a:xfrm>
          <a:prstGeom prst="rect">
            <a:avLst/>
          </a:prstGeom>
          <a:noFill/>
        </p:spPr>
        <p:txBody>
          <a:bodyPr wrap="square" rtlCol="0">
            <a:spAutoFit/>
          </a:bodyPr>
          <a:lstStyle/>
          <a:p>
            <a:r>
              <a:rPr lang="en-GB" sz="2400" b="1" dirty="0">
                <a:solidFill>
                  <a:srgbClr val="4D4D4F"/>
                </a:solidFill>
                <a:latin typeface="Verdana" panose="020B0604030504040204" pitchFamily="34" charset="0"/>
                <a:ea typeface="Verdana" panose="020B0604030504040204" pitchFamily="34" charset="0"/>
                <a:cs typeface="Verdana" panose="020B0604030504040204" pitchFamily="34" charset="0"/>
              </a:rPr>
              <a:t>Suzanne Horobin</a:t>
            </a:r>
          </a:p>
          <a:p>
            <a:r>
              <a:rPr lang="en-GB" dirty="0">
                <a:solidFill>
                  <a:srgbClr val="4D4D4F"/>
                </a:solidFill>
                <a:latin typeface="Verdana" panose="020B0604030504040204" pitchFamily="34" charset="0"/>
                <a:ea typeface="Verdana" panose="020B0604030504040204" pitchFamily="34" charset="0"/>
                <a:cs typeface="Verdana" panose="020B0604030504040204" pitchFamily="34" charset="0"/>
              </a:rPr>
              <a:t>Head of Innovation Exchange</a:t>
            </a:r>
          </a:p>
          <a:p>
            <a:r>
              <a:rPr lang="en-GB" sz="2400" dirty="0">
                <a:solidFill>
                  <a:srgbClr val="4D4D4F"/>
                </a:solidFill>
                <a:latin typeface="Verdana" panose="020B0604030504040204" pitchFamily="34" charset="0"/>
                <a:ea typeface="Verdana" panose="020B0604030504040204" pitchFamily="34" charset="0"/>
                <a:cs typeface="Verdana" panose="020B0604030504040204" pitchFamily="34" charset="0"/>
              </a:rPr>
              <a:t>East Midlands AHSN</a:t>
            </a:r>
          </a:p>
        </p:txBody>
      </p:sp>
      <p:sp>
        <p:nvSpPr>
          <p:cNvPr id="9" name="TextBox 8"/>
          <p:cNvSpPr txBox="1"/>
          <p:nvPr/>
        </p:nvSpPr>
        <p:spPr>
          <a:xfrm>
            <a:off x="4942894" y="4336972"/>
            <a:ext cx="4201106" cy="707886"/>
          </a:xfrm>
          <a:prstGeom prst="rect">
            <a:avLst/>
          </a:prstGeom>
          <a:noFill/>
        </p:spPr>
        <p:txBody>
          <a:bodyPr wrap="square" rtlCol="0">
            <a:spAutoFit/>
          </a:bodyPr>
          <a:lstStyle/>
          <a:p>
            <a:r>
              <a:rPr lang="en-GB" sz="2000" b="1" dirty="0">
                <a:solidFill>
                  <a:srgbClr val="E9552D"/>
                </a:solidFill>
                <a:latin typeface="Verdana" panose="020B0604030504040204" pitchFamily="34" charset="0"/>
                <a:ea typeface="Verdana" panose="020B0604030504040204" pitchFamily="34" charset="0"/>
                <a:cs typeface="Verdana" panose="020B0604030504040204" pitchFamily="34" charset="0"/>
              </a:rPr>
              <a:t>#</a:t>
            </a:r>
            <a:r>
              <a:rPr lang="en-GB" sz="2000" b="1" dirty="0" err="1">
                <a:solidFill>
                  <a:srgbClr val="E9552D"/>
                </a:solidFill>
                <a:latin typeface="Verdana" panose="020B0604030504040204" pitchFamily="34" charset="0"/>
                <a:ea typeface="Verdana" panose="020B0604030504040204" pitchFamily="34" charset="0"/>
                <a:cs typeface="Verdana" panose="020B0604030504040204" pitchFamily="34" charset="0"/>
              </a:rPr>
              <a:t>DigiIAPT</a:t>
            </a:r>
            <a:r>
              <a:rPr lang="en-GB" sz="2000" b="1" dirty="0">
                <a:solidFill>
                  <a:srgbClr val="E9552D"/>
                </a:solidFill>
                <a:latin typeface="Verdana" panose="020B0604030504040204" pitchFamily="34" charset="0"/>
                <a:ea typeface="Verdana" panose="020B0604030504040204" pitchFamily="34" charset="0"/>
                <a:cs typeface="Verdana" panose="020B0604030504040204" pitchFamily="34" charset="0"/>
              </a:rPr>
              <a:t/>
            </a:r>
            <a:br>
              <a:rPr lang="en-GB" sz="2000" b="1" dirty="0">
                <a:solidFill>
                  <a:srgbClr val="E9552D"/>
                </a:solidFill>
                <a:latin typeface="Verdana" panose="020B0604030504040204" pitchFamily="34" charset="0"/>
                <a:ea typeface="Verdana" panose="020B0604030504040204" pitchFamily="34" charset="0"/>
                <a:cs typeface="Verdana" panose="020B0604030504040204" pitchFamily="34" charset="0"/>
              </a:rPr>
            </a:br>
            <a:r>
              <a:rPr lang="en-GB" sz="2000" b="1" dirty="0">
                <a:solidFill>
                  <a:srgbClr val="E9552D"/>
                </a:solidFill>
                <a:latin typeface="Verdana" panose="020B0604030504040204" pitchFamily="34" charset="0"/>
                <a:ea typeface="Verdana" panose="020B0604030504040204" pitchFamily="34" charset="0"/>
                <a:cs typeface="Verdana" panose="020B0604030504040204" pitchFamily="34" charset="0"/>
              </a:rPr>
              <a:t>@</a:t>
            </a:r>
            <a:r>
              <a:rPr lang="en-GB" sz="2000" b="1" dirty="0" err="1">
                <a:solidFill>
                  <a:srgbClr val="E9552D"/>
                </a:solidFill>
                <a:latin typeface="Verdana" panose="020B0604030504040204" pitchFamily="34" charset="0"/>
                <a:ea typeface="Verdana" panose="020B0604030504040204" pitchFamily="34" charset="0"/>
                <a:cs typeface="Verdana" panose="020B0604030504040204" pitchFamily="34" charset="0"/>
              </a:rPr>
              <a:t>AHSNNetwork</a:t>
            </a:r>
            <a:endParaRPr lang="en-GB" sz="2000" b="1" dirty="0">
              <a:solidFill>
                <a:srgbClr val="E9552D"/>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551727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558282" y="592747"/>
            <a:ext cx="91440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536" y="334699"/>
            <a:ext cx="3096344" cy="273043"/>
          </a:xfrm>
          <a:prstGeom prst="rect">
            <a:avLst/>
          </a:prstGeom>
        </p:spPr>
      </p:pic>
      <p:sp>
        <p:nvSpPr>
          <p:cNvPr id="8" name="TextBox 7"/>
          <p:cNvSpPr txBox="1"/>
          <p:nvPr/>
        </p:nvSpPr>
        <p:spPr>
          <a:xfrm>
            <a:off x="383230" y="1139809"/>
            <a:ext cx="3972746" cy="523220"/>
          </a:xfrm>
          <a:prstGeom prst="rect">
            <a:avLst/>
          </a:prstGeom>
          <a:noFill/>
        </p:spPr>
        <p:txBody>
          <a:bodyPr wrap="square" rtlCol="0">
            <a:spAutoFit/>
          </a:bodyPr>
          <a:lstStyle/>
          <a:p>
            <a:endParaRPr lang="en-GB" sz="2800" b="1" dirty="0">
              <a:solidFill>
                <a:srgbClr val="E9552D"/>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24129" y="2560360"/>
            <a:ext cx="3098840" cy="2154787"/>
          </a:xfrm>
          <a:prstGeom prst="rect">
            <a:avLst/>
          </a:prstGeom>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69603" y="965926"/>
            <a:ext cx="4762107" cy="1394205"/>
          </a:xfrm>
          <a:prstGeom prst="rect">
            <a:avLst/>
          </a:prstGeom>
        </p:spPr>
      </p:pic>
    </p:spTree>
    <p:extLst>
      <p:ext uri="{BB962C8B-B14F-4D97-AF65-F5344CB8AC3E}">
        <p14:creationId xmlns:p14="http://schemas.microsoft.com/office/powerpoint/2010/main" val="31683016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flipH="1" flipV="1">
            <a:off x="-558282" y="592936"/>
            <a:ext cx="9144000" cy="4571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536" y="334699"/>
            <a:ext cx="3096344" cy="273043"/>
          </a:xfrm>
          <a:prstGeom prst="rect">
            <a:avLst/>
          </a:prstGeom>
        </p:spPr>
      </p:pic>
      <p:sp>
        <p:nvSpPr>
          <p:cNvPr id="8" name="TextBox 7"/>
          <p:cNvSpPr txBox="1"/>
          <p:nvPr/>
        </p:nvSpPr>
        <p:spPr>
          <a:xfrm>
            <a:off x="383230" y="1139809"/>
            <a:ext cx="3972746" cy="523220"/>
          </a:xfrm>
          <a:prstGeom prst="rect">
            <a:avLst/>
          </a:prstGeom>
          <a:noFill/>
        </p:spPr>
        <p:txBody>
          <a:bodyPr wrap="square" rtlCol="0">
            <a:spAutoFit/>
          </a:bodyPr>
          <a:lstStyle/>
          <a:p>
            <a:endParaRPr lang="en-GB" sz="2800" b="1" dirty="0">
              <a:solidFill>
                <a:srgbClr val="E9552D"/>
              </a:solidFill>
              <a:latin typeface="Verdana" panose="020B0604030504040204" pitchFamily="34" charset="0"/>
              <a:ea typeface="Verdana" panose="020B0604030504040204" pitchFamily="34" charset="0"/>
              <a:cs typeface="Verdana" panose="020B0604030504040204" pitchFamily="34" charset="0"/>
            </a:endParaRPr>
          </a:p>
        </p:txBody>
      </p:sp>
      <p:sp>
        <p:nvSpPr>
          <p:cNvPr id="25" name="TextBox 24"/>
          <p:cNvSpPr txBox="1"/>
          <p:nvPr/>
        </p:nvSpPr>
        <p:spPr>
          <a:xfrm>
            <a:off x="395536" y="847421"/>
            <a:ext cx="5184576" cy="584775"/>
          </a:xfrm>
          <a:prstGeom prst="rect">
            <a:avLst/>
          </a:prstGeom>
          <a:noFill/>
        </p:spPr>
        <p:txBody>
          <a:bodyPr wrap="square" rtlCol="0">
            <a:spAutoFit/>
          </a:bodyPr>
          <a:lstStyle/>
          <a:p>
            <a:r>
              <a:rPr lang="en-GB" sz="3200" b="1" dirty="0">
                <a:solidFill>
                  <a:srgbClr val="E9552D"/>
                </a:solidFill>
                <a:latin typeface="Verdana" panose="020B0604030504040204" pitchFamily="34" charset="0"/>
                <a:ea typeface="Verdana" panose="020B0604030504040204" pitchFamily="34" charset="0"/>
                <a:cs typeface="Verdana" panose="020B0604030504040204" pitchFamily="34" charset="0"/>
              </a:rPr>
              <a:t>Agenda</a:t>
            </a:r>
          </a:p>
        </p:txBody>
      </p:sp>
      <p:sp>
        <p:nvSpPr>
          <p:cNvPr id="24" name="TextBox 23"/>
          <p:cNvSpPr txBox="1"/>
          <p:nvPr/>
        </p:nvSpPr>
        <p:spPr>
          <a:xfrm>
            <a:off x="179512" y="1696656"/>
            <a:ext cx="4908850" cy="3108543"/>
          </a:xfrm>
          <a:prstGeom prst="rect">
            <a:avLst/>
          </a:prstGeom>
          <a:noFill/>
        </p:spPr>
        <p:txBody>
          <a:bodyPr wrap="square" rtlCol="0">
            <a:spAutoFit/>
          </a:bodyPr>
          <a:lstStyle/>
          <a:p>
            <a:pPr marL="342900" indent="-342900">
              <a:buFont typeface="Arial" panose="020B0604020202020204" pitchFamily="34" charset="0"/>
              <a:buChar char="•"/>
            </a:pPr>
            <a:r>
              <a:rPr lang="en-GB" sz="1400" b="1" dirty="0">
                <a:solidFill>
                  <a:srgbClr val="4D4D4F"/>
                </a:solidFill>
                <a:latin typeface="Verdana" panose="020B0604030504040204" pitchFamily="34" charset="0"/>
                <a:ea typeface="Verdana" panose="020B0604030504040204" pitchFamily="34" charset="0"/>
                <a:cs typeface="Verdana" panose="020B0604030504040204" pitchFamily="34" charset="0"/>
              </a:rPr>
              <a:t>Welcome and introduction</a:t>
            </a:r>
          </a:p>
          <a:p>
            <a:pPr marL="342900" indent="-342900">
              <a:buFont typeface="Arial" panose="020B0604020202020204" pitchFamily="34" charset="0"/>
              <a:buChar char="•"/>
            </a:pPr>
            <a:r>
              <a:rPr lang="en-GB" sz="1400" b="1" dirty="0">
                <a:solidFill>
                  <a:srgbClr val="4D4D4F"/>
                </a:solidFill>
                <a:latin typeface="Verdana" panose="020B0604030504040204" pitchFamily="34" charset="0"/>
                <a:ea typeface="Verdana" panose="020B0604030504040204" pitchFamily="34" charset="0"/>
                <a:cs typeface="Verdana" panose="020B0604030504040204" pitchFamily="34" charset="0"/>
              </a:rPr>
              <a:t>NHS working in partnership with industry</a:t>
            </a:r>
          </a:p>
          <a:p>
            <a:pPr marL="342900" indent="-342900">
              <a:buFont typeface="Arial" panose="020B0604020202020204" pitchFamily="34" charset="0"/>
              <a:buChar char="•"/>
            </a:pPr>
            <a:r>
              <a:rPr lang="en-GB" sz="1400" b="1" dirty="0">
                <a:solidFill>
                  <a:srgbClr val="4D4D4F"/>
                </a:solidFill>
                <a:latin typeface="Verdana" panose="020B0604030504040204" pitchFamily="34" charset="0"/>
                <a:ea typeface="Verdana" panose="020B0604030504040204" pitchFamily="34" charset="0"/>
                <a:cs typeface="Verdana" panose="020B0604030504040204" pitchFamily="34" charset="0"/>
              </a:rPr>
              <a:t>Innovator pitches</a:t>
            </a:r>
          </a:p>
          <a:p>
            <a:pPr marL="342900" indent="-342900">
              <a:buFont typeface="Arial" panose="020B0604020202020204" pitchFamily="34" charset="0"/>
              <a:buChar char="•"/>
            </a:pPr>
            <a:endParaRPr lang="en-GB" sz="1400" b="1" dirty="0">
              <a:solidFill>
                <a:srgbClr val="4D4D4F"/>
              </a:solidFill>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anose="020B0604020202020204" pitchFamily="34" charset="0"/>
              <a:buChar char="•"/>
            </a:pPr>
            <a:r>
              <a:rPr lang="en-GB" sz="1400" b="1" dirty="0">
                <a:solidFill>
                  <a:srgbClr val="4D4D4F"/>
                </a:solidFill>
                <a:latin typeface="Verdana" panose="020B0604030504040204" pitchFamily="34" charset="0"/>
                <a:ea typeface="Verdana" panose="020B0604030504040204" pitchFamily="34" charset="0"/>
                <a:cs typeface="Verdana" panose="020B0604030504040204" pitchFamily="34" charset="0"/>
              </a:rPr>
              <a:t>Break</a:t>
            </a:r>
          </a:p>
          <a:p>
            <a:pPr marL="342900" indent="-342900">
              <a:buFont typeface="Arial" panose="020B0604020202020204" pitchFamily="34" charset="0"/>
              <a:buChar char="•"/>
            </a:pPr>
            <a:endParaRPr lang="en-GB" sz="1400" b="1" dirty="0">
              <a:solidFill>
                <a:srgbClr val="4D4D4F"/>
              </a:solidFill>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anose="020B0604020202020204" pitchFamily="34" charset="0"/>
              <a:buChar char="•"/>
            </a:pPr>
            <a:r>
              <a:rPr lang="en-GB" sz="1400" b="1" dirty="0">
                <a:solidFill>
                  <a:srgbClr val="4D4D4F"/>
                </a:solidFill>
                <a:latin typeface="Verdana" panose="020B0604030504040204" pitchFamily="34" charset="0"/>
                <a:ea typeface="Verdana" panose="020B0604030504040204" pitchFamily="34" charset="0"/>
                <a:cs typeface="Verdana" panose="020B0604030504040204" pitchFamily="34" charset="0"/>
              </a:rPr>
              <a:t>Innovator pitches</a:t>
            </a:r>
          </a:p>
          <a:p>
            <a:pPr marL="342900" indent="-342900">
              <a:buFont typeface="Arial" panose="020B0604020202020204" pitchFamily="34" charset="0"/>
              <a:buChar char="•"/>
            </a:pPr>
            <a:endParaRPr lang="en-GB" sz="1400" b="1" dirty="0">
              <a:solidFill>
                <a:srgbClr val="4D4D4F"/>
              </a:solidFill>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anose="020B0604020202020204" pitchFamily="34" charset="0"/>
              <a:buChar char="•"/>
            </a:pPr>
            <a:r>
              <a:rPr lang="en-GB" sz="1400" b="1" dirty="0">
                <a:solidFill>
                  <a:srgbClr val="4D4D4F"/>
                </a:solidFill>
                <a:latin typeface="Verdana" panose="020B0604030504040204" pitchFamily="34" charset="0"/>
                <a:ea typeface="Verdana" panose="020B0604030504040204" pitchFamily="34" charset="0"/>
                <a:cs typeface="Verdana" panose="020B0604030504040204" pitchFamily="34" charset="0"/>
              </a:rPr>
              <a:t>Lunch</a:t>
            </a:r>
          </a:p>
          <a:p>
            <a:pPr marL="342900" indent="-342900">
              <a:buFont typeface="Arial" panose="020B0604020202020204" pitchFamily="34" charset="0"/>
              <a:buChar char="•"/>
            </a:pPr>
            <a:endParaRPr lang="en-GB" sz="1400" b="1" dirty="0">
              <a:solidFill>
                <a:srgbClr val="4D4D4F"/>
              </a:solidFill>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anose="020B0604020202020204" pitchFamily="34" charset="0"/>
              <a:buChar char="•"/>
            </a:pPr>
            <a:r>
              <a:rPr lang="en-GB" sz="1400" b="1" dirty="0">
                <a:solidFill>
                  <a:srgbClr val="4D4D4F"/>
                </a:solidFill>
                <a:latin typeface="Verdana" panose="020B0604030504040204" pitchFamily="34" charset="0"/>
                <a:ea typeface="Verdana" panose="020B0604030504040204" pitchFamily="34" charset="0"/>
                <a:cs typeface="Verdana" panose="020B0604030504040204" pitchFamily="34" charset="0"/>
              </a:rPr>
              <a:t>Round table discussions</a:t>
            </a:r>
          </a:p>
          <a:p>
            <a:pPr marL="342900" indent="-342900">
              <a:buFont typeface="Arial" panose="020B0604020202020204" pitchFamily="34" charset="0"/>
              <a:buChar char="•"/>
            </a:pPr>
            <a:endParaRPr lang="en-GB" sz="1400" b="1" dirty="0">
              <a:solidFill>
                <a:srgbClr val="4D4D4F"/>
              </a:solidFill>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anose="020B0604020202020204" pitchFamily="34" charset="0"/>
              <a:buChar char="•"/>
            </a:pPr>
            <a:r>
              <a:rPr lang="en-GB" sz="1400" b="1" dirty="0">
                <a:solidFill>
                  <a:srgbClr val="4D4D4F"/>
                </a:solidFill>
                <a:latin typeface="Verdana" panose="020B0604030504040204" pitchFamily="34" charset="0"/>
                <a:ea typeface="Verdana" panose="020B0604030504040204" pitchFamily="34" charset="0"/>
                <a:cs typeface="Verdana" panose="020B0604030504040204" pitchFamily="34" charset="0"/>
              </a:rPr>
              <a:t>Closing statements and next steps</a:t>
            </a:r>
          </a:p>
          <a:p>
            <a:pPr marL="342900" indent="-342900">
              <a:buFont typeface="Arial" panose="020B0604020202020204" pitchFamily="34" charset="0"/>
              <a:buChar char="•"/>
            </a:pPr>
            <a:r>
              <a:rPr lang="en-GB" sz="1400" b="1" dirty="0">
                <a:solidFill>
                  <a:srgbClr val="4D4D4F"/>
                </a:solidFill>
                <a:latin typeface="Verdana" panose="020B0604030504040204" pitchFamily="34" charset="0"/>
                <a:ea typeface="Verdana" panose="020B0604030504040204" pitchFamily="34" charset="0"/>
                <a:cs typeface="Verdana" panose="020B0604030504040204" pitchFamily="34" charset="0"/>
              </a:rPr>
              <a:t>Event close</a:t>
            </a: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17877" y="0"/>
            <a:ext cx="3626123" cy="5180175"/>
          </a:xfrm>
          <a:prstGeom prst="rect">
            <a:avLst/>
          </a:prstGeom>
        </p:spPr>
      </p:pic>
    </p:spTree>
    <p:extLst>
      <p:ext uri="{BB962C8B-B14F-4D97-AF65-F5344CB8AC3E}">
        <p14:creationId xmlns:p14="http://schemas.microsoft.com/office/powerpoint/2010/main" val="1939996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flipH="1" flipV="1">
            <a:off x="-558282" y="592936"/>
            <a:ext cx="9144000" cy="4571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0682" y="49882"/>
            <a:ext cx="5183317" cy="5093618"/>
          </a:xfrm>
          <a:prstGeom prst="rect">
            <a:avLst/>
          </a:prstGeom>
        </p:spPr>
      </p:pic>
      <p:sp>
        <p:nvSpPr>
          <p:cNvPr id="5" name="TextBox 4"/>
          <p:cNvSpPr txBox="1"/>
          <p:nvPr/>
        </p:nvSpPr>
        <p:spPr>
          <a:xfrm>
            <a:off x="395536" y="1995686"/>
            <a:ext cx="3096344" cy="1569660"/>
          </a:xfrm>
          <a:prstGeom prst="rect">
            <a:avLst/>
          </a:prstGeom>
          <a:noFill/>
        </p:spPr>
        <p:txBody>
          <a:bodyPr wrap="square" rtlCol="0">
            <a:spAutoFit/>
          </a:bodyPr>
          <a:lstStyle/>
          <a:p>
            <a:r>
              <a:rPr lang="en-GB" sz="3200" b="1" dirty="0">
                <a:solidFill>
                  <a:srgbClr val="E9552D"/>
                </a:solidFill>
                <a:latin typeface="Verdana" panose="020B0604030504040204" pitchFamily="34" charset="0"/>
                <a:ea typeface="Verdana" panose="020B0604030504040204" pitchFamily="34" charset="0"/>
                <a:cs typeface="Verdana" panose="020B0604030504040204" pitchFamily="34" charset="0"/>
              </a:rPr>
              <a:t>A connected ‘Network of Networks’</a:t>
            </a: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5536" y="334699"/>
            <a:ext cx="3096344" cy="273043"/>
          </a:xfrm>
          <a:prstGeom prst="rect">
            <a:avLst/>
          </a:prstGeom>
        </p:spPr>
      </p:pic>
    </p:spTree>
    <p:extLst>
      <p:ext uri="{BB962C8B-B14F-4D97-AF65-F5344CB8AC3E}">
        <p14:creationId xmlns:p14="http://schemas.microsoft.com/office/powerpoint/2010/main" val="13769020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flipH="1" flipV="1">
            <a:off x="-558282" y="592936"/>
            <a:ext cx="9144000" cy="4571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536" y="334699"/>
            <a:ext cx="3096344" cy="273043"/>
          </a:xfrm>
          <a:prstGeom prst="rect">
            <a:avLst/>
          </a:prstGeom>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16191" y="0"/>
            <a:ext cx="4063712" cy="5196812"/>
          </a:xfrm>
          <a:prstGeom prst="rect">
            <a:avLst/>
          </a:prstGeom>
        </p:spPr>
      </p:pic>
      <p:sp>
        <p:nvSpPr>
          <p:cNvPr id="8" name="TextBox 7"/>
          <p:cNvSpPr txBox="1"/>
          <p:nvPr/>
        </p:nvSpPr>
        <p:spPr>
          <a:xfrm>
            <a:off x="383230" y="926961"/>
            <a:ext cx="4188770" cy="4001095"/>
          </a:xfrm>
          <a:prstGeom prst="rect">
            <a:avLst/>
          </a:prstGeom>
          <a:noFill/>
        </p:spPr>
        <p:txBody>
          <a:bodyPr wrap="square" rtlCol="0">
            <a:spAutoFit/>
          </a:bodyPr>
          <a:lstStyle/>
          <a:p>
            <a:r>
              <a:rPr lang="en-GB" sz="2200" b="1" dirty="0">
                <a:solidFill>
                  <a:srgbClr val="4D4D4F"/>
                </a:solidFill>
                <a:latin typeface="Verdana" panose="020B0604030504040204" pitchFamily="34" charset="0"/>
                <a:ea typeface="Verdana" panose="020B0604030504040204" pitchFamily="34" charset="0"/>
                <a:cs typeface="Verdana" panose="020B0604030504040204" pitchFamily="34" charset="0"/>
              </a:rPr>
              <a:t>We are </a:t>
            </a:r>
            <a:r>
              <a:rPr lang="en-GB" sz="2800" b="1" dirty="0">
                <a:solidFill>
                  <a:srgbClr val="E9552D"/>
                </a:solidFill>
                <a:latin typeface="Verdana" panose="020B0604030504040204" pitchFamily="34" charset="0"/>
                <a:ea typeface="Verdana" panose="020B0604030504040204" pitchFamily="34" charset="0"/>
                <a:cs typeface="Verdana" panose="020B0604030504040204" pitchFamily="34" charset="0"/>
              </a:rPr>
              <a:t>catalysts</a:t>
            </a:r>
            <a:r>
              <a:rPr lang="en-GB" sz="2400" b="1" dirty="0">
                <a:solidFill>
                  <a:srgbClr val="E9552D"/>
                </a:solidFill>
                <a:latin typeface="Verdana" panose="020B0604030504040204" pitchFamily="34" charset="0"/>
                <a:ea typeface="Verdana" panose="020B0604030504040204" pitchFamily="34" charset="0"/>
                <a:cs typeface="Verdana" panose="020B0604030504040204" pitchFamily="34" charset="0"/>
              </a:rPr>
              <a:t> </a:t>
            </a:r>
            <a:r>
              <a:rPr lang="en-GB" sz="2200" b="1" dirty="0">
                <a:solidFill>
                  <a:srgbClr val="4D4D4F"/>
                </a:solidFill>
                <a:latin typeface="Verdana" panose="020B0604030504040204" pitchFamily="34" charset="0"/>
                <a:ea typeface="Verdana" panose="020B0604030504040204" pitchFamily="34" charset="0"/>
                <a:cs typeface="Verdana" panose="020B0604030504040204" pitchFamily="34" charset="0"/>
              </a:rPr>
              <a:t>for innovation</a:t>
            </a:r>
          </a:p>
          <a:p>
            <a:endParaRPr lang="en-GB" sz="1000" b="1" dirty="0">
              <a:solidFill>
                <a:srgbClr val="4D4D4F"/>
              </a:solidFill>
              <a:latin typeface="Verdana" panose="020B0604030504040204" pitchFamily="34" charset="0"/>
              <a:ea typeface="Verdana" panose="020B0604030504040204" pitchFamily="34" charset="0"/>
              <a:cs typeface="Verdana" panose="020B0604030504040204" pitchFamily="34" charset="0"/>
            </a:endParaRPr>
          </a:p>
          <a:p>
            <a:r>
              <a:rPr lang="en-GB" sz="2200" b="1" dirty="0">
                <a:solidFill>
                  <a:srgbClr val="4D4D4F"/>
                </a:solidFill>
                <a:latin typeface="Verdana" panose="020B0604030504040204" pitchFamily="34" charset="0"/>
                <a:ea typeface="Verdana" panose="020B0604030504040204" pitchFamily="34" charset="0"/>
                <a:cs typeface="Verdana" panose="020B0604030504040204" pitchFamily="34" charset="0"/>
              </a:rPr>
              <a:t>We </a:t>
            </a:r>
            <a:r>
              <a:rPr lang="en-GB" sz="2800" b="1" dirty="0">
                <a:solidFill>
                  <a:srgbClr val="E9552D"/>
                </a:solidFill>
                <a:latin typeface="Verdana" panose="020B0604030504040204" pitchFamily="34" charset="0"/>
                <a:ea typeface="Verdana" panose="020B0604030504040204" pitchFamily="34" charset="0"/>
                <a:cs typeface="Verdana" panose="020B0604030504040204" pitchFamily="34" charset="0"/>
              </a:rPr>
              <a:t>connect</a:t>
            </a:r>
            <a:r>
              <a:rPr lang="en-GB" sz="2400" b="1" dirty="0">
                <a:solidFill>
                  <a:srgbClr val="E9552D"/>
                </a:solidFill>
                <a:latin typeface="Verdana" panose="020B0604030504040204" pitchFamily="34" charset="0"/>
                <a:ea typeface="Verdana" panose="020B0604030504040204" pitchFamily="34" charset="0"/>
                <a:cs typeface="Verdana" panose="020B0604030504040204" pitchFamily="34" charset="0"/>
              </a:rPr>
              <a:t> </a:t>
            </a:r>
            <a:r>
              <a:rPr lang="en-GB" sz="2200" b="1" dirty="0">
                <a:solidFill>
                  <a:srgbClr val="4D4D4F"/>
                </a:solidFill>
                <a:latin typeface="Verdana" panose="020B0604030504040204" pitchFamily="34" charset="0"/>
                <a:ea typeface="Verdana" panose="020B0604030504040204" pitchFamily="34" charset="0"/>
                <a:cs typeface="Verdana" panose="020B0604030504040204" pitchFamily="34" charset="0"/>
              </a:rPr>
              <a:t>partners across sectors</a:t>
            </a:r>
          </a:p>
          <a:p>
            <a:endParaRPr lang="en-GB" sz="1000" b="1" dirty="0">
              <a:solidFill>
                <a:srgbClr val="4D4D4F"/>
              </a:solidFill>
              <a:latin typeface="Verdana" panose="020B0604030504040204" pitchFamily="34" charset="0"/>
              <a:ea typeface="Verdana" panose="020B0604030504040204" pitchFamily="34" charset="0"/>
              <a:cs typeface="Verdana" panose="020B0604030504040204" pitchFamily="34" charset="0"/>
            </a:endParaRPr>
          </a:p>
          <a:p>
            <a:r>
              <a:rPr lang="en-GB" sz="2200" b="1" dirty="0">
                <a:solidFill>
                  <a:srgbClr val="4D4D4F"/>
                </a:solidFill>
                <a:latin typeface="Verdana" panose="020B0604030504040204" pitchFamily="34" charset="0"/>
                <a:ea typeface="Verdana" panose="020B0604030504040204" pitchFamily="34" charset="0"/>
                <a:cs typeface="Verdana" panose="020B0604030504040204" pitchFamily="34" charset="0"/>
              </a:rPr>
              <a:t>We </a:t>
            </a:r>
            <a:r>
              <a:rPr lang="en-GB" sz="2800" b="1" dirty="0">
                <a:solidFill>
                  <a:srgbClr val="E9552D"/>
                </a:solidFill>
                <a:latin typeface="Verdana" panose="020B0604030504040204" pitchFamily="34" charset="0"/>
                <a:ea typeface="Verdana" panose="020B0604030504040204" pitchFamily="34" charset="0"/>
                <a:cs typeface="Verdana" panose="020B0604030504040204" pitchFamily="34" charset="0"/>
              </a:rPr>
              <a:t>create</a:t>
            </a:r>
            <a:r>
              <a:rPr lang="en-GB" sz="2400" b="1" dirty="0">
                <a:solidFill>
                  <a:srgbClr val="E9552D"/>
                </a:solidFill>
                <a:latin typeface="Verdana" panose="020B0604030504040204" pitchFamily="34" charset="0"/>
                <a:ea typeface="Verdana" panose="020B0604030504040204" pitchFamily="34" charset="0"/>
                <a:cs typeface="Verdana" panose="020B0604030504040204" pitchFamily="34" charset="0"/>
              </a:rPr>
              <a:t> </a:t>
            </a:r>
            <a:r>
              <a:rPr lang="en-GB" sz="2200" b="1" dirty="0">
                <a:solidFill>
                  <a:srgbClr val="4D4D4F"/>
                </a:solidFill>
                <a:latin typeface="Verdana" panose="020B0604030504040204" pitchFamily="34" charset="0"/>
                <a:ea typeface="Verdana" panose="020B0604030504040204" pitchFamily="34" charset="0"/>
                <a:cs typeface="Verdana" panose="020B0604030504040204" pitchFamily="34" charset="0"/>
              </a:rPr>
              <a:t>the right conditions for change</a:t>
            </a:r>
          </a:p>
          <a:p>
            <a:endParaRPr lang="en-GB" sz="1000" b="1" dirty="0">
              <a:solidFill>
                <a:srgbClr val="4D4D4F"/>
              </a:solidFill>
              <a:latin typeface="Verdana" panose="020B0604030504040204" pitchFamily="34" charset="0"/>
              <a:ea typeface="Verdana" panose="020B0604030504040204" pitchFamily="34" charset="0"/>
              <a:cs typeface="Verdana" panose="020B0604030504040204" pitchFamily="34" charset="0"/>
            </a:endParaRPr>
          </a:p>
          <a:p>
            <a:r>
              <a:rPr lang="en-GB" sz="2200" b="1" dirty="0">
                <a:solidFill>
                  <a:srgbClr val="4D4D4F"/>
                </a:solidFill>
                <a:latin typeface="Verdana" panose="020B0604030504040204" pitchFamily="34" charset="0"/>
                <a:ea typeface="Verdana" panose="020B0604030504040204" pitchFamily="34" charset="0"/>
                <a:cs typeface="Verdana" panose="020B0604030504040204" pitchFamily="34" charset="0"/>
              </a:rPr>
              <a:t>We operate locally and collaborate as  a national </a:t>
            </a:r>
            <a:r>
              <a:rPr lang="en-GB" sz="2800" b="1" dirty="0">
                <a:solidFill>
                  <a:srgbClr val="E9552D"/>
                </a:solidFill>
                <a:latin typeface="Verdana" panose="020B0604030504040204" pitchFamily="34" charset="0"/>
                <a:ea typeface="Verdana" panose="020B0604030504040204" pitchFamily="34" charset="0"/>
                <a:cs typeface="Verdana" panose="020B0604030504040204" pitchFamily="34" charset="0"/>
              </a:rPr>
              <a:t>collective</a:t>
            </a:r>
          </a:p>
        </p:txBody>
      </p:sp>
    </p:spTree>
    <p:extLst>
      <p:ext uri="{BB962C8B-B14F-4D97-AF65-F5344CB8AC3E}">
        <p14:creationId xmlns:p14="http://schemas.microsoft.com/office/powerpoint/2010/main" val="14029663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flipH="1" flipV="1">
            <a:off x="-558282" y="592936"/>
            <a:ext cx="9144000" cy="4571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536" y="334699"/>
            <a:ext cx="3096344" cy="273043"/>
          </a:xfrm>
          <a:prstGeom prst="rect">
            <a:avLst/>
          </a:prstGeom>
        </p:spPr>
      </p:pic>
      <p:sp>
        <p:nvSpPr>
          <p:cNvPr id="8" name="TextBox 7"/>
          <p:cNvSpPr txBox="1"/>
          <p:nvPr/>
        </p:nvSpPr>
        <p:spPr>
          <a:xfrm>
            <a:off x="383230" y="1139809"/>
            <a:ext cx="3972746" cy="523220"/>
          </a:xfrm>
          <a:prstGeom prst="rect">
            <a:avLst/>
          </a:prstGeom>
          <a:noFill/>
        </p:spPr>
        <p:txBody>
          <a:bodyPr wrap="square" rtlCol="0">
            <a:spAutoFit/>
          </a:bodyPr>
          <a:lstStyle/>
          <a:p>
            <a:endParaRPr lang="en-GB" sz="2800" b="1" dirty="0">
              <a:solidFill>
                <a:srgbClr val="E9552D"/>
              </a:solidFill>
              <a:latin typeface="Verdana" panose="020B0604030504040204" pitchFamily="34" charset="0"/>
              <a:ea typeface="Verdana" panose="020B0604030504040204" pitchFamily="34" charset="0"/>
              <a:cs typeface="Verdana" panose="020B0604030504040204" pitchFamily="34" charset="0"/>
            </a:endParaRPr>
          </a:p>
        </p:txBody>
      </p:sp>
      <p:grpSp>
        <p:nvGrpSpPr>
          <p:cNvPr id="4" name="Group 3"/>
          <p:cNvGrpSpPr/>
          <p:nvPr/>
        </p:nvGrpSpPr>
        <p:grpSpPr>
          <a:xfrm>
            <a:off x="4982423" y="1908002"/>
            <a:ext cx="1461848" cy="1462266"/>
            <a:chOff x="5003549" y="198582"/>
            <a:chExt cx="1461848" cy="1462266"/>
          </a:xfrm>
          <a:solidFill>
            <a:srgbClr val="245170"/>
          </a:solidFill>
        </p:grpSpPr>
        <p:grpSp>
          <p:nvGrpSpPr>
            <p:cNvPr id="6" name="Group 4"/>
            <p:cNvGrpSpPr>
              <a:grpSpLocks noChangeAspect="1"/>
            </p:cNvGrpSpPr>
            <p:nvPr/>
          </p:nvGrpSpPr>
          <p:grpSpPr bwMode="auto">
            <a:xfrm>
              <a:off x="5003549" y="198582"/>
              <a:ext cx="1461848" cy="1462266"/>
              <a:chOff x="-190823" y="-190823"/>
              <a:chExt cx="5570077" cy="5570076"/>
            </a:xfrm>
            <a:grpFill/>
          </p:grpSpPr>
          <p:sp>
            <p:nvSpPr>
              <p:cNvPr id="9" name="Oval 5"/>
              <p:cNvSpPr>
                <a:spLocks/>
              </p:cNvSpPr>
              <p:nvPr/>
            </p:nvSpPr>
            <p:spPr bwMode="auto">
              <a:xfrm>
                <a:off x="-190823" y="-190823"/>
                <a:ext cx="5570077" cy="5570076"/>
              </a:xfrm>
              <a:prstGeom prst="ellipse">
                <a:avLst/>
              </a:prstGeom>
              <a:grpFill/>
              <a:ln>
                <a:noFill/>
              </a:ln>
              <a:effectLst>
                <a:outerShdw blurRad="508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6789" tIns="26789" rIns="26789" bIns="26789" anchor="ctr"/>
              <a:lstStyle/>
              <a:p>
                <a:pPr marL="0" marR="0" lvl="0" indent="0" algn="ctr" defTabSz="914241"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FFFFFF"/>
                  </a:solidFill>
                  <a:effectLst/>
                  <a:uLnTx/>
                  <a:uFillTx/>
                  <a:latin typeface="Calibri"/>
                  <a:ea typeface="+mn-ea"/>
                  <a:cs typeface="+mn-cs"/>
                </a:endParaRPr>
              </a:p>
            </p:txBody>
          </p:sp>
          <p:sp>
            <p:nvSpPr>
              <p:cNvPr id="10" name="Oval 6"/>
              <p:cNvSpPr>
                <a:spLocks/>
              </p:cNvSpPr>
              <p:nvPr/>
            </p:nvSpPr>
            <p:spPr bwMode="auto">
              <a:xfrm>
                <a:off x="115732" y="115731"/>
                <a:ext cx="4956967" cy="4956968"/>
              </a:xfrm>
              <a:prstGeom prst="ellipse">
                <a:avLst/>
              </a:prstGeom>
              <a:grpFill/>
              <a:ln>
                <a:noFill/>
              </a:ln>
              <a:effectLst/>
              <a:extLs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26789" tIns="26789" rIns="26789" bIns="26789"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defTabSz="820738"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defTabSz="820738"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defTabSz="820738"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defTabSz="820738"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marL="0" marR="0" lvl="0" indent="0" algn="ctr" defTabSz="914241"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FFFFFF"/>
                  </a:solidFill>
                  <a:effectLst/>
                  <a:uLnTx/>
                  <a:uFillTx/>
                  <a:latin typeface="Helvetica Light" charset="0"/>
                  <a:sym typeface="Helvetica Light" charset="0"/>
                </a:endParaRPr>
              </a:p>
            </p:txBody>
          </p:sp>
        </p:grpSp>
        <p:pic>
          <p:nvPicPr>
            <p:cNvPr id="11" name="Picture 10" descr="piggy-bank.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47689" y="469256"/>
              <a:ext cx="840941" cy="840941"/>
            </a:xfrm>
            <a:prstGeom prst="rect">
              <a:avLst/>
            </a:prstGeom>
            <a:grpFill/>
            <a:ln>
              <a:noFill/>
            </a:ln>
            <a:effectLst/>
            <a:extLs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grpSp>
        <p:nvGrpSpPr>
          <p:cNvPr id="3" name="Group 2"/>
          <p:cNvGrpSpPr/>
          <p:nvPr/>
        </p:nvGrpSpPr>
        <p:grpSpPr>
          <a:xfrm>
            <a:off x="4982423" y="352838"/>
            <a:ext cx="1461848" cy="1462266"/>
            <a:chOff x="7638126" y="2359411"/>
            <a:chExt cx="1461848" cy="1462266"/>
          </a:xfrm>
        </p:grpSpPr>
        <p:grpSp>
          <p:nvGrpSpPr>
            <p:cNvPr id="12" name="Group 1"/>
            <p:cNvGrpSpPr>
              <a:grpSpLocks noChangeAspect="1"/>
            </p:cNvGrpSpPr>
            <p:nvPr/>
          </p:nvGrpSpPr>
          <p:grpSpPr bwMode="auto">
            <a:xfrm>
              <a:off x="7638126" y="2359411"/>
              <a:ext cx="1461848" cy="1462266"/>
              <a:chOff x="-190823" y="-190823"/>
              <a:chExt cx="5570077" cy="5570076"/>
            </a:xfrm>
            <a:solidFill>
              <a:srgbClr val="36987D"/>
            </a:solidFill>
          </p:grpSpPr>
          <p:sp>
            <p:nvSpPr>
              <p:cNvPr id="13" name="Oval 2"/>
              <p:cNvSpPr>
                <a:spLocks/>
              </p:cNvSpPr>
              <p:nvPr/>
            </p:nvSpPr>
            <p:spPr bwMode="auto">
              <a:xfrm>
                <a:off x="-190823" y="-190823"/>
                <a:ext cx="5570077" cy="5570076"/>
              </a:xfrm>
              <a:prstGeom prst="ellipse">
                <a:avLst/>
              </a:prstGeom>
              <a:grpFill/>
              <a:ln>
                <a:noFill/>
              </a:ln>
              <a:effectLst>
                <a:outerShdw blurRad="508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6789" tIns="26789" rIns="26789" bIns="26789" anchor="ctr"/>
              <a:lstStyle/>
              <a:p>
                <a:pPr marL="0" marR="0" lvl="0" indent="0" algn="ctr" defTabSz="914241"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4" name="Oval 3"/>
              <p:cNvSpPr>
                <a:spLocks/>
              </p:cNvSpPr>
              <p:nvPr/>
            </p:nvSpPr>
            <p:spPr bwMode="auto">
              <a:xfrm>
                <a:off x="115732" y="115731"/>
                <a:ext cx="4956967" cy="4956968"/>
              </a:xfrm>
              <a:prstGeom prst="ellipse">
                <a:avLst/>
              </a:prstGeom>
              <a:grpFill/>
              <a:ln>
                <a:noFill/>
              </a:ln>
              <a:effectLst/>
              <a:extLs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26789" tIns="26789" rIns="26789" bIns="26789"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defTabSz="820738"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defTabSz="820738"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defTabSz="820738"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defTabSz="820738"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marL="0" marR="0" lvl="0" indent="0" algn="ctr" defTabSz="914241"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srgbClr val="FFFFFF"/>
                  </a:solidFill>
                  <a:effectLst/>
                  <a:uLnTx/>
                  <a:uFillTx/>
                  <a:latin typeface="Helvetica Light" charset="0"/>
                  <a:sym typeface="Helvetica Light" charset="0"/>
                </a:endParaRPr>
              </a:p>
            </p:txBody>
          </p:sp>
        </p:grpSp>
        <p:pic>
          <p:nvPicPr>
            <p:cNvPr id="15"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25594" y="2541509"/>
              <a:ext cx="1086909" cy="1098069"/>
            </a:xfrm>
            <a:prstGeom prst="rect">
              <a:avLst/>
            </a:prstGeom>
          </p:spPr>
        </p:pic>
      </p:grpSp>
      <p:grpSp>
        <p:nvGrpSpPr>
          <p:cNvPr id="5" name="Group 4"/>
          <p:cNvGrpSpPr/>
          <p:nvPr/>
        </p:nvGrpSpPr>
        <p:grpSpPr>
          <a:xfrm>
            <a:off x="4982423" y="3479127"/>
            <a:ext cx="1461848" cy="1462266"/>
            <a:chOff x="7482217" y="2847986"/>
            <a:chExt cx="1461848" cy="1462266"/>
          </a:xfrm>
        </p:grpSpPr>
        <p:grpSp>
          <p:nvGrpSpPr>
            <p:cNvPr id="16" name="Group 7"/>
            <p:cNvGrpSpPr>
              <a:grpSpLocks noChangeAspect="1"/>
            </p:cNvGrpSpPr>
            <p:nvPr/>
          </p:nvGrpSpPr>
          <p:grpSpPr bwMode="auto">
            <a:xfrm>
              <a:off x="7482217" y="2847986"/>
              <a:ext cx="1461848" cy="1462266"/>
              <a:chOff x="-190823" y="-190823"/>
              <a:chExt cx="5570077" cy="5570076"/>
            </a:xfrm>
            <a:solidFill>
              <a:srgbClr val="E6B222"/>
            </a:solidFill>
          </p:grpSpPr>
          <p:sp>
            <p:nvSpPr>
              <p:cNvPr id="17" name="Oval 8"/>
              <p:cNvSpPr>
                <a:spLocks/>
              </p:cNvSpPr>
              <p:nvPr/>
            </p:nvSpPr>
            <p:spPr bwMode="auto">
              <a:xfrm>
                <a:off x="-190823" y="-190823"/>
                <a:ext cx="5570077" cy="5570076"/>
              </a:xfrm>
              <a:prstGeom prst="ellipse">
                <a:avLst/>
              </a:prstGeom>
              <a:grpFill/>
              <a:ln>
                <a:noFill/>
              </a:ln>
              <a:effectLst>
                <a:outerShdw blurRad="50800" dist="25400" dir="5400000" algn="ctr" rotWithShape="0">
                  <a:srgbClr val="000000">
                    <a:alpha val="50000"/>
                  </a:srgb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26789" tIns="26789" rIns="26789" bIns="26789" anchor="ctr"/>
              <a:lstStyle/>
              <a:p>
                <a:pPr marL="0" marR="0" lvl="0" indent="0" algn="ctr" defTabSz="914241"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FFFFFF"/>
                  </a:solidFill>
                  <a:effectLst/>
                  <a:uLnTx/>
                  <a:uFillTx/>
                  <a:latin typeface="Calibri"/>
                  <a:ea typeface="+mn-ea"/>
                  <a:cs typeface="+mn-cs"/>
                </a:endParaRPr>
              </a:p>
            </p:txBody>
          </p:sp>
          <p:sp>
            <p:nvSpPr>
              <p:cNvPr id="18" name="Oval 9"/>
              <p:cNvSpPr>
                <a:spLocks/>
              </p:cNvSpPr>
              <p:nvPr/>
            </p:nvSpPr>
            <p:spPr bwMode="auto">
              <a:xfrm>
                <a:off x="115732" y="115731"/>
                <a:ext cx="4956967" cy="4956968"/>
              </a:xfrm>
              <a:prstGeom prst="ellipse">
                <a:avLst/>
              </a:prstGeom>
              <a:grpFill/>
              <a:ln>
                <a:noFill/>
              </a:ln>
              <a:effectLst/>
              <a:extLs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26789" tIns="26789" rIns="26789" bIns="26789"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defTabSz="820738"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defTabSz="820738"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defTabSz="820738"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defTabSz="820738"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marL="0" marR="0" lvl="0" indent="0" algn="ctr" defTabSz="914241"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FFFFFF"/>
                  </a:solidFill>
                  <a:effectLst/>
                  <a:uLnTx/>
                  <a:uFillTx/>
                  <a:latin typeface="Helvetica Light" charset="0"/>
                  <a:sym typeface="Helvetica Light" charset="0"/>
                </a:endParaRPr>
              </a:p>
            </p:txBody>
          </p:sp>
        </p:grpSp>
        <p:pic>
          <p:nvPicPr>
            <p:cNvPr id="19" name="Picture 11" descr="graph.png"/>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92669" y="3158648"/>
              <a:ext cx="840941" cy="8409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21" name="TextBox 20"/>
          <p:cNvSpPr txBox="1"/>
          <p:nvPr/>
        </p:nvSpPr>
        <p:spPr>
          <a:xfrm>
            <a:off x="6783046" y="2223636"/>
            <a:ext cx="1376612" cy="830997"/>
          </a:xfrm>
          <a:prstGeom prst="rect">
            <a:avLst/>
          </a:prstGeom>
          <a:noFill/>
        </p:spPr>
        <p:txBody>
          <a:bodyPr wrap="square" rtlCol="0">
            <a:spAutoFit/>
          </a:bodyPr>
          <a:lstStyle/>
          <a:p>
            <a:r>
              <a:rPr lang="en-GB" sz="2400" b="1" dirty="0">
                <a:solidFill>
                  <a:srgbClr val="4D4D4F"/>
                </a:solidFill>
                <a:latin typeface="Verdana" panose="020B0604030504040204" pitchFamily="34" charset="0"/>
                <a:ea typeface="Verdana" panose="020B0604030504040204" pitchFamily="34" charset="0"/>
                <a:cs typeface="Verdana" panose="020B0604030504040204" pitchFamily="34" charset="0"/>
              </a:rPr>
              <a:t>Saving money</a:t>
            </a:r>
          </a:p>
        </p:txBody>
      </p:sp>
      <p:sp>
        <p:nvSpPr>
          <p:cNvPr id="22" name="TextBox 21"/>
          <p:cNvSpPr txBox="1"/>
          <p:nvPr/>
        </p:nvSpPr>
        <p:spPr>
          <a:xfrm>
            <a:off x="6749362" y="668472"/>
            <a:ext cx="2088308" cy="830997"/>
          </a:xfrm>
          <a:prstGeom prst="rect">
            <a:avLst/>
          </a:prstGeom>
          <a:noFill/>
        </p:spPr>
        <p:txBody>
          <a:bodyPr wrap="square" rtlCol="0">
            <a:spAutoFit/>
          </a:bodyPr>
          <a:lstStyle/>
          <a:p>
            <a:r>
              <a:rPr lang="en-GB" sz="2400" b="1" dirty="0">
                <a:solidFill>
                  <a:srgbClr val="4D4D4F"/>
                </a:solidFill>
                <a:latin typeface="Verdana" panose="020B0604030504040204" pitchFamily="34" charset="0"/>
                <a:ea typeface="Verdana" panose="020B0604030504040204" pitchFamily="34" charset="0"/>
                <a:cs typeface="Verdana" panose="020B0604030504040204" pitchFamily="34" charset="0"/>
              </a:rPr>
              <a:t>Improving lives</a:t>
            </a:r>
          </a:p>
        </p:txBody>
      </p:sp>
      <p:sp>
        <p:nvSpPr>
          <p:cNvPr id="23" name="TextBox 22"/>
          <p:cNvSpPr txBox="1"/>
          <p:nvPr/>
        </p:nvSpPr>
        <p:spPr>
          <a:xfrm>
            <a:off x="6749360" y="3610094"/>
            <a:ext cx="2088308" cy="1200329"/>
          </a:xfrm>
          <a:prstGeom prst="rect">
            <a:avLst/>
          </a:prstGeom>
          <a:noFill/>
        </p:spPr>
        <p:txBody>
          <a:bodyPr wrap="square" rtlCol="0">
            <a:spAutoFit/>
          </a:bodyPr>
          <a:lstStyle/>
          <a:p>
            <a:r>
              <a:rPr lang="en-GB" sz="2400" b="1" dirty="0">
                <a:solidFill>
                  <a:srgbClr val="4D4D4F"/>
                </a:solidFill>
                <a:latin typeface="Verdana" panose="020B0604030504040204" pitchFamily="34" charset="0"/>
                <a:ea typeface="Verdana" panose="020B0604030504040204" pitchFamily="34" charset="0"/>
                <a:cs typeface="Verdana" panose="020B0604030504040204" pitchFamily="34" charset="0"/>
              </a:rPr>
              <a:t>Driving economic growth</a:t>
            </a:r>
          </a:p>
        </p:txBody>
      </p:sp>
      <p:sp>
        <p:nvSpPr>
          <p:cNvPr id="25" name="TextBox 24"/>
          <p:cNvSpPr txBox="1"/>
          <p:nvPr/>
        </p:nvSpPr>
        <p:spPr>
          <a:xfrm>
            <a:off x="395536" y="1345213"/>
            <a:ext cx="3756722" cy="3046988"/>
          </a:xfrm>
          <a:prstGeom prst="rect">
            <a:avLst/>
          </a:prstGeom>
          <a:noFill/>
        </p:spPr>
        <p:txBody>
          <a:bodyPr wrap="square" rtlCol="0">
            <a:spAutoFit/>
          </a:bodyPr>
          <a:lstStyle/>
          <a:p>
            <a:r>
              <a:rPr lang="en-GB" sz="3200" b="1" dirty="0">
                <a:solidFill>
                  <a:srgbClr val="E9552D"/>
                </a:solidFill>
                <a:latin typeface="Verdana" panose="020B0604030504040204" pitchFamily="34" charset="0"/>
                <a:ea typeface="Verdana" panose="020B0604030504040204" pitchFamily="34" charset="0"/>
                <a:cs typeface="Verdana" panose="020B0604030504040204" pitchFamily="34" charset="0"/>
              </a:rPr>
              <a:t>Our continuing mission is to find, develop and support healthcare innovation</a:t>
            </a:r>
          </a:p>
        </p:txBody>
      </p:sp>
    </p:spTree>
    <p:extLst>
      <p:ext uri="{BB962C8B-B14F-4D97-AF65-F5344CB8AC3E}">
        <p14:creationId xmlns:p14="http://schemas.microsoft.com/office/powerpoint/2010/main" val="25573711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558282" y="592747"/>
            <a:ext cx="91440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536" y="334699"/>
            <a:ext cx="3096344" cy="273043"/>
          </a:xfrm>
          <a:prstGeom prst="rect">
            <a:avLst/>
          </a:prstGeom>
        </p:spPr>
      </p:pic>
      <p:sp>
        <p:nvSpPr>
          <p:cNvPr id="8" name="TextBox 7"/>
          <p:cNvSpPr txBox="1"/>
          <p:nvPr/>
        </p:nvSpPr>
        <p:spPr>
          <a:xfrm>
            <a:off x="383230" y="1139809"/>
            <a:ext cx="3972746" cy="523220"/>
          </a:xfrm>
          <a:prstGeom prst="rect">
            <a:avLst/>
          </a:prstGeom>
          <a:noFill/>
        </p:spPr>
        <p:txBody>
          <a:bodyPr wrap="square" rtlCol="0">
            <a:spAutoFit/>
          </a:bodyPr>
          <a:lstStyle/>
          <a:p>
            <a:endParaRPr lang="en-GB" sz="2800" b="1" dirty="0">
              <a:solidFill>
                <a:srgbClr val="E9552D"/>
              </a:solidFill>
              <a:latin typeface="Verdana" panose="020B0604030504040204" pitchFamily="34" charset="0"/>
              <a:ea typeface="Verdana" panose="020B0604030504040204" pitchFamily="34" charset="0"/>
              <a:cs typeface="Verdana" panose="020B0604030504040204" pitchFamily="34" charset="0"/>
            </a:endParaRPr>
          </a:p>
        </p:txBody>
      </p:sp>
      <p:sp>
        <p:nvSpPr>
          <p:cNvPr id="25" name="TextBox 24"/>
          <p:cNvSpPr txBox="1"/>
          <p:nvPr/>
        </p:nvSpPr>
        <p:spPr>
          <a:xfrm>
            <a:off x="395536" y="847421"/>
            <a:ext cx="5328592" cy="584775"/>
          </a:xfrm>
          <a:prstGeom prst="rect">
            <a:avLst/>
          </a:prstGeom>
          <a:noFill/>
        </p:spPr>
        <p:txBody>
          <a:bodyPr wrap="square" rtlCol="0">
            <a:spAutoFit/>
          </a:bodyPr>
          <a:lstStyle/>
          <a:p>
            <a:r>
              <a:rPr lang="en-GB" sz="3200" b="1" dirty="0">
                <a:solidFill>
                  <a:srgbClr val="E9552D"/>
                </a:solidFill>
                <a:latin typeface="Verdana" panose="020B0604030504040204" pitchFamily="34" charset="0"/>
                <a:ea typeface="Verdana" panose="020B0604030504040204" pitchFamily="34" charset="0"/>
                <a:cs typeface="Verdana" panose="020B0604030504040204" pitchFamily="34" charset="0"/>
              </a:rPr>
              <a:t>Innovation Exchanges</a:t>
            </a:r>
          </a:p>
        </p:txBody>
      </p:sp>
      <p:sp>
        <p:nvSpPr>
          <p:cNvPr id="24" name="TextBox 23"/>
          <p:cNvSpPr txBox="1"/>
          <p:nvPr/>
        </p:nvSpPr>
        <p:spPr>
          <a:xfrm>
            <a:off x="383230" y="1493216"/>
            <a:ext cx="5340898" cy="3370153"/>
          </a:xfrm>
          <a:prstGeom prst="rect">
            <a:avLst/>
          </a:prstGeom>
          <a:noFill/>
        </p:spPr>
        <p:txBody>
          <a:bodyPr wrap="square" rtlCol="0">
            <a:spAutoFit/>
          </a:bodyPr>
          <a:lstStyle/>
          <a:p>
            <a:pPr marL="342900" indent="-342900">
              <a:buFont typeface="Arial" panose="020B0604020202020204" pitchFamily="34" charset="0"/>
              <a:buChar char="•"/>
            </a:pPr>
            <a:r>
              <a:rPr lang="en-GB" sz="1500" b="1" dirty="0">
                <a:solidFill>
                  <a:srgbClr val="4D4D4F"/>
                </a:solidFill>
                <a:latin typeface="Verdana" panose="020B0604030504040204" pitchFamily="34" charset="0"/>
                <a:ea typeface="Verdana" panose="020B0604030504040204" pitchFamily="34" charset="0"/>
                <a:cs typeface="Verdana" panose="020B0604030504040204" pitchFamily="34" charset="0"/>
              </a:rPr>
              <a:t>National network of Innovation Exchanges</a:t>
            </a:r>
            <a:br>
              <a:rPr lang="en-GB" sz="1500" b="1" dirty="0">
                <a:solidFill>
                  <a:srgbClr val="4D4D4F"/>
                </a:solidFill>
                <a:latin typeface="Verdana" panose="020B0604030504040204" pitchFamily="34" charset="0"/>
                <a:ea typeface="Verdana" panose="020B0604030504040204" pitchFamily="34" charset="0"/>
                <a:cs typeface="Verdana" panose="020B0604030504040204" pitchFamily="34" charset="0"/>
              </a:rPr>
            </a:br>
            <a:endParaRPr lang="en-GB" sz="1100" b="1" dirty="0">
              <a:solidFill>
                <a:srgbClr val="4D4D4F"/>
              </a:solidFill>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anose="020B0604020202020204" pitchFamily="34" charset="0"/>
              <a:buChar char="•"/>
            </a:pPr>
            <a:r>
              <a:rPr lang="en-GB" sz="1500" b="1" dirty="0">
                <a:solidFill>
                  <a:srgbClr val="4D4D4F"/>
                </a:solidFill>
                <a:latin typeface="Verdana" panose="020B0604030504040204" pitchFamily="34" charset="0"/>
                <a:ea typeface="Verdana" panose="020B0604030504040204" pitchFamily="34" charset="0"/>
                <a:cs typeface="Verdana" panose="020B0604030504040204" pitchFamily="34" charset="0"/>
              </a:rPr>
              <a:t>Funded by the Office for Life Sciences, delivered locally by each AHSN</a:t>
            </a:r>
            <a:br>
              <a:rPr lang="en-GB" sz="1500" b="1" dirty="0">
                <a:solidFill>
                  <a:srgbClr val="4D4D4F"/>
                </a:solidFill>
                <a:latin typeface="Verdana" panose="020B0604030504040204" pitchFamily="34" charset="0"/>
                <a:ea typeface="Verdana" panose="020B0604030504040204" pitchFamily="34" charset="0"/>
                <a:cs typeface="Verdana" panose="020B0604030504040204" pitchFamily="34" charset="0"/>
              </a:rPr>
            </a:br>
            <a:endParaRPr lang="en-GB" sz="1100" b="1" dirty="0">
              <a:solidFill>
                <a:srgbClr val="4D4D4F"/>
              </a:solidFill>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anose="020B0604020202020204" pitchFamily="34" charset="0"/>
              <a:buChar char="•"/>
            </a:pPr>
            <a:r>
              <a:rPr lang="en-GB" sz="1500" b="1" dirty="0">
                <a:solidFill>
                  <a:srgbClr val="4D4D4F"/>
                </a:solidFill>
                <a:latin typeface="Verdana" panose="020B0604030504040204" pitchFamily="34" charset="0"/>
                <a:ea typeface="Verdana" panose="020B0604030504040204" pitchFamily="34" charset="0"/>
                <a:cs typeface="Verdana" panose="020B0604030504040204" pitchFamily="34" charset="0"/>
              </a:rPr>
              <a:t>Bring together health and care partners with industry and third sector innovators to match health needs with potential solutions</a:t>
            </a:r>
            <a:br>
              <a:rPr lang="en-GB" sz="1500" b="1" dirty="0">
                <a:solidFill>
                  <a:srgbClr val="4D4D4F"/>
                </a:solidFill>
                <a:latin typeface="Verdana" panose="020B0604030504040204" pitchFamily="34" charset="0"/>
                <a:ea typeface="Verdana" panose="020B0604030504040204" pitchFamily="34" charset="0"/>
                <a:cs typeface="Verdana" panose="020B0604030504040204" pitchFamily="34" charset="0"/>
              </a:rPr>
            </a:br>
            <a:endParaRPr lang="en-GB" sz="1100" b="1" dirty="0">
              <a:solidFill>
                <a:srgbClr val="4D4D4F"/>
              </a:solidFill>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anose="020B0604020202020204" pitchFamily="34" charset="0"/>
              <a:buChar char="•"/>
            </a:pPr>
            <a:r>
              <a:rPr lang="en-GB" sz="1500" b="1" dirty="0">
                <a:solidFill>
                  <a:srgbClr val="4D4D4F"/>
                </a:solidFill>
                <a:latin typeface="Verdana" panose="020B0604030504040204" pitchFamily="34" charset="0"/>
                <a:ea typeface="Verdana" panose="020B0604030504040204" pitchFamily="34" charset="0"/>
                <a:cs typeface="Verdana" panose="020B0604030504040204" pitchFamily="34" charset="0"/>
              </a:rPr>
              <a:t>Respond to local health challenges identified by STPs and ICSs</a:t>
            </a:r>
            <a:br>
              <a:rPr lang="en-GB" sz="1500" b="1" dirty="0">
                <a:solidFill>
                  <a:srgbClr val="4D4D4F"/>
                </a:solidFill>
                <a:latin typeface="Verdana" panose="020B0604030504040204" pitchFamily="34" charset="0"/>
                <a:ea typeface="Verdana" panose="020B0604030504040204" pitchFamily="34" charset="0"/>
                <a:cs typeface="Verdana" panose="020B0604030504040204" pitchFamily="34" charset="0"/>
              </a:rPr>
            </a:br>
            <a:endParaRPr lang="en-GB" sz="1100" b="1" dirty="0">
              <a:solidFill>
                <a:srgbClr val="4D4D4F"/>
              </a:solidFill>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anose="020B0604020202020204" pitchFamily="34" charset="0"/>
              <a:buChar char="•"/>
            </a:pPr>
            <a:r>
              <a:rPr lang="en-GB" sz="1500" b="1" dirty="0">
                <a:solidFill>
                  <a:srgbClr val="4D4D4F"/>
                </a:solidFill>
                <a:latin typeface="Verdana" panose="020B0604030504040204" pitchFamily="34" charset="0"/>
                <a:ea typeface="Verdana" panose="020B0604030504040204" pitchFamily="34" charset="0"/>
                <a:cs typeface="Verdana" panose="020B0604030504040204" pitchFamily="34" charset="0"/>
              </a:rPr>
              <a:t>Identify products with most potential for national impact for review by the Accelerated Access Collaborative</a:t>
            </a: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6012160" y="-34848"/>
            <a:ext cx="3491880" cy="5235264"/>
          </a:xfrm>
          <a:prstGeom prst="rect">
            <a:avLst/>
          </a:prstGeom>
        </p:spPr>
      </p:pic>
    </p:spTree>
    <p:extLst>
      <p:ext uri="{BB962C8B-B14F-4D97-AF65-F5344CB8AC3E}">
        <p14:creationId xmlns:p14="http://schemas.microsoft.com/office/powerpoint/2010/main" val="28555301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Document_x0020_Category xmlns="2dbf8a43-3198-49b1-9d4c-971eb16d40da" xsi:nil="true"/>
    <Document_x0020_Status xmlns="2dbf8a43-3198-49b1-9d4c-971eb16d40da">Pre-draft</Document_x0020_Status>
    <_ip_UnifiedCompliancePolicyProperties xmlns="http://schemas.microsoft.com/sharepoint/v3" xsi:nil="true"/>
    <Work_x0020_Programme xmlns="2dbf8a43-3198-49b1-9d4c-971eb16d40da" xsi:nil="true"/>
    <Work_x0020_Programme_x0020_Sub_x0020_cat xmlns="2dbf8a43-3198-49b1-9d4c-971eb16d40d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68DCE246FD91446B8BC823021BB4F88" ma:contentTypeVersion="19" ma:contentTypeDescription="Create a new document." ma:contentTypeScope="" ma:versionID="44a01f67a4ab19255ab1cdd2a66dfbe6">
  <xsd:schema xmlns:xsd="http://www.w3.org/2001/XMLSchema" xmlns:xs="http://www.w3.org/2001/XMLSchema" xmlns:p="http://schemas.microsoft.com/office/2006/metadata/properties" xmlns:ns1="http://schemas.microsoft.com/sharepoint/v3" xmlns:ns2="2dbf8a43-3198-49b1-9d4c-971eb16d40da" xmlns:ns4="a4969a83-0144-4dd5-9011-a5e8911ef7b6" xmlns:ns5="05150ac6-be4e-4c77-84fa-5423cad3f6a9" targetNamespace="http://schemas.microsoft.com/office/2006/metadata/properties" ma:root="true" ma:fieldsID="21c8457baa2610e5f5752a2cf7b8aa51" ns1:_="" ns2:_="" ns4:_="" ns5:_="">
    <xsd:import namespace="http://schemas.microsoft.com/sharepoint/v3"/>
    <xsd:import namespace="2dbf8a43-3198-49b1-9d4c-971eb16d40da"/>
    <xsd:import namespace="a4969a83-0144-4dd5-9011-a5e8911ef7b6"/>
    <xsd:import namespace="05150ac6-be4e-4c77-84fa-5423cad3f6a9"/>
    <xsd:element name="properties">
      <xsd:complexType>
        <xsd:sequence>
          <xsd:element name="documentManagement">
            <xsd:complexType>
              <xsd:all>
                <xsd:element ref="ns2:Work_x0020_Programme" minOccurs="0"/>
                <xsd:element ref="ns2:Work_x0020_Programme_x0020_Sub_x0020_cat" minOccurs="0"/>
                <xsd:element ref="ns2:Document_x0020_Category" minOccurs="0"/>
                <xsd:element ref="ns2:Document_x0020_Status" minOccurs="0"/>
                <xsd:element ref="ns4:SharedWithUsers" minOccurs="0"/>
                <xsd:element ref="ns4:SharedWithDetails" minOccurs="0"/>
                <xsd:element ref="ns4:LastSharedByUser" minOccurs="0"/>
                <xsd:element ref="ns4:LastSharedByTime" minOccurs="0"/>
                <xsd:element ref="ns5:MediaServiceMetadata" minOccurs="0"/>
                <xsd:element ref="ns5:MediaServiceFastMetadata" minOccurs="0"/>
                <xsd:element ref="ns5:MediaServiceDateTaken" minOccurs="0"/>
                <xsd:element ref="ns5:MediaServiceAutoTags" minOccurs="0"/>
                <xsd:element ref="ns5:MediaServiceLocation" minOccurs="0"/>
                <xsd:element ref="ns5:MediaServiceOCR" minOccurs="0"/>
                <xsd:element ref="ns5:MediaServiceGenerationTime" minOccurs="0"/>
                <xsd:element ref="ns5:MediaServiceEventHashCode"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5" nillable="true" ma:displayName="Unified Compliance Policy Properties" ma:hidden="true" ma:internalName="_ip_UnifiedCompliancePolicyProperties">
      <xsd:simpleType>
        <xsd:restriction base="dms:Note"/>
      </xsd:simpleType>
    </xsd:element>
    <xsd:element name="_ip_UnifiedCompliancePolicyUIAction" ma:index="2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dbf8a43-3198-49b1-9d4c-971eb16d40da" elementFormDefault="qualified">
    <xsd:import namespace="http://schemas.microsoft.com/office/2006/documentManagement/types"/>
    <xsd:import namespace="http://schemas.microsoft.com/office/infopath/2007/PartnerControls"/>
    <xsd:element name="Work_x0020_Programme" ma:index="8" nillable="true" ma:displayName="Work Programme" ma:format="Dropdown" ma:internalName="Work_x0020_Programme">
      <xsd:simpleType>
        <xsd:restriction base="dms:Choice">
          <xsd:enumeration value="Leadership and infrastructure"/>
          <xsd:enumeration value="Healthcare improvement"/>
          <xsd:enumeration value="Transformation"/>
          <xsd:enumeration value="Economic growth"/>
          <xsd:enumeration value="Corporate"/>
          <xsd:enumeration value="N/A"/>
        </xsd:restriction>
      </xsd:simpleType>
    </xsd:element>
    <xsd:element name="Work_x0020_Programme_x0020_Sub_x0020_cat" ma:index="9" nillable="true" ma:displayName="Sub Work Programme" ma:format="Dropdown" ma:internalName="Work_x0020_Programme_x0020_Sub_x0020_cat">
      <xsd:simpleType>
        <xsd:union memberTypes="dms:Text">
          <xsd:simpleType>
            <xsd:restriction base="dms:Choice">
              <xsd:enumeration value="Comms"/>
              <xsd:enumeration value="Finance"/>
              <xsd:enumeration value="HR"/>
            </xsd:restriction>
          </xsd:simpleType>
        </xsd:union>
      </xsd:simpleType>
    </xsd:element>
    <xsd:element name="Document_x0020_Category" ma:index="10" nillable="true" ma:displayName="Document Category" ma:description="Types of documents available in the organisation" ma:format="Dropdown" ma:internalName="Document_x0020_Category">
      <xsd:simpleType>
        <xsd:restriction base="dms:Choice">
          <xsd:enumeration value="Report"/>
          <xsd:enumeration value="Protocol"/>
          <xsd:enumeration value="Plan"/>
          <xsd:enumeration value="Strategy"/>
          <xsd:enumeration value="Minutes"/>
          <xsd:enumeration value="Contract"/>
          <xsd:enumeration value="Budget"/>
          <xsd:enumeration value="Project"/>
        </xsd:restriction>
      </xsd:simpleType>
    </xsd:element>
    <xsd:element name="Document_x0020_Status" ma:index="11" nillable="true" ma:displayName="Document Status" ma:default="Pre-draft" ma:format="Dropdown" ma:internalName="Document_x0020_Status">
      <xsd:simpleType>
        <xsd:restriction base="dms:Choice">
          <xsd:enumeration value="Pre-draft"/>
          <xsd:enumeration value="Draft"/>
          <xsd:enumeration value="Reviewed"/>
          <xsd:enumeration value="Scheduled"/>
          <xsd:enumeration value="Published"/>
          <xsd:enumeration value="Final"/>
          <xsd:enumeration value="Expired"/>
          <xsd:enumeration value="Archived"/>
        </xsd:restriction>
      </xsd:simpleType>
    </xsd:element>
  </xsd:schema>
  <xsd:schema xmlns:xsd="http://www.w3.org/2001/XMLSchema" xmlns:xs="http://www.w3.org/2001/XMLSchema" xmlns:dms="http://schemas.microsoft.com/office/2006/documentManagement/types" xmlns:pc="http://schemas.microsoft.com/office/infopath/2007/PartnerControls" targetNamespace="a4969a83-0144-4dd5-9011-a5e8911ef7b6" elementFormDefault="qualified">
    <xsd:import namespace="http://schemas.microsoft.com/office/2006/documentManagement/types"/>
    <xsd:import namespace="http://schemas.microsoft.com/office/infopath/2007/PartnerControls"/>
    <xsd:element name="SharedWithUsers" ma:index="13"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description="" ma:internalName="SharedWithDetails" ma:readOnly="true">
      <xsd:simpleType>
        <xsd:restriction base="dms:Note">
          <xsd:maxLength value="255"/>
        </xsd:restriction>
      </xsd:simpleType>
    </xsd:element>
    <xsd:element name="LastSharedByUser" ma:index="15" nillable="true" ma:displayName="Last Shared By User" ma:description="" ma:internalName="LastSharedByUser" ma:readOnly="true">
      <xsd:simpleType>
        <xsd:restriction base="dms:Note">
          <xsd:maxLength value="255"/>
        </xsd:restriction>
      </xsd:simpleType>
    </xsd:element>
    <xsd:element name="LastSharedByTime" ma:index="16"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05150ac6-be4e-4c77-84fa-5423cad3f6a9" elementFormDefault="qualified">
    <xsd:import namespace="http://schemas.microsoft.com/office/2006/documentManagement/types"/>
    <xsd:import namespace="http://schemas.microsoft.com/office/infopath/2007/PartnerControls"/>
    <xsd:element name="MediaServiceMetadata" ma:index="17" nillable="true" ma:displayName="MediaServiceMetadata" ma:description="" ma:hidden="true" ma:internalName="MediaServiceMetadata" ma:readOnly="true">
      <xsd:simpleType>
        <xsd:restriction base="dms:Note"/>
      </xsd:simpleType>
    </xsd:element>
    <xsd:element name="MediaServiceFastMetadata" ma:index="18" nillable="true" ma:displayName="MediaServiceFastMetadata" ma:description="" ma:hidden="true" ma:internalName="MediaServiceFastMetadata" ma:readOnly="true">
      <xsd:simpleType>
        <xsd:restriction base="dms:Note"/>
      </xsd:simpleType>
    </xsd:element>
    <xsd:element name="MediaServiceDateTaken" ma:index="19" nillable="true" ma:displayName="MediaServiceDateTaken" ma:description="" ma:hidden="true" ma:internalName="MediaServiceDateTaken" ma:readOnly="true">
      <xsd:simpleType>
        <xsd:restriction base="dms:Text"/>
      </xsd:simpleType>
    </xsd:element>
    <xsd:element name="MediaServiceAutoTags" ma:index="20" nillable="true" ma:displayName="MediaServiceAutoTags" ma:description="" ma:internalName="MediaServiceAutoTags" ma:readOnly="true">
      <xsd:simpleType>
        <xsd:restriction base="dms:Text"/>
      </xsd:simpleType>
    </xsd:element>
    <xsd:element name="MediaServiceLocation" ma:index="21" nillable="true" ma:displayName="MediaServiceLocation" ma:description="" ma:internalName="MediaServiceLocation" ma:readOnly="true">
      <xsd:simpleType>
        <xsd:restriction base="dms:Text"/>
      </xsd:simpleType>
    </xsd:element>
    <xsd:element name="MediaServiceOCR" ma:index="22" nillable="true" ma:displayName="MediaServiceOCR" ma:internalName="MediaServiceOCR" ma:readOnly="true">
      <xsd:simpleType>
        <xsd:restriction base="dms:Note">
          <xsd:maxLength value="255"/>
        </xsd:restriction>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12"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2271CB7-4166-4133-90AD-D7C1CF38608C}">
  <ds:schemaRefs>
    <ds:schemaRef ds:uri="http://schemas.microsoft.com/sharepoint/v3/contenttype/forms"/>
  </ds:schemaRefs>
</ds:datastoreItem>
</file>

<file path=customXml/itemProps2.xml><?xml version="1.0" encoding="utf-8"?>
<ds:datastoreItem xmlns:ds="http://schemas.openxmlformats.org/officeDocument/2006/customXml" ds:itemID="{7E76AE7C-08A1-4E64-9F97-6957F89AB61E}">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a4969a83-0144-4dd5-9011-a5e8911ef7b6"/>
    <ds:schemaRef ds:uri="http://schemas.microsoft.com/office/2006/metadata/properties"/>
    <ds:schemaRef ds:uri="http://schemas.microsoft.com/sharepoint/v3"/>
    <ds:schemaRef ds:uri="http://purl.org/dc/terms/"/>
    <ds:schemaRef ds:uri="05150ac6-be4e-4c77-84fa-5423cad3f6a9"/>
    <ds:schemaRef ds:uri="2dbf8a43-3198-49b1-9d4c-971eb16d40da"/>
    <ds:schemaRef ds:uri="http://www.w3.org/XML/1998/namespace"/>
    <ds:schemaRef ds:uri="http://purl.org/dc/dcmitype/"/>
  </ds:schemaRefs>
</ds:datastoreItem>
</file>

<file path=customXml/itemProps3.xml><?xml version="1.0" encoding="utf-8"?>
<ds:datastoreItem xmlns:ds="http://schemas.openxmlformats.org/officeDocument/2006/customXml" ds:itemID="{D0BFDE17-6C54-4BC6-BB37-7D7A29C1B7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dbf8a43-3198-49b1-9d4c-971eb16d40da"/>
    <ds:schemaRef ds:uri="a4969a83-0144-4dd5-9011-a5e8911ef7b6"/>
    <ds:schemaRef ds:uri="05150ac6-be4e-4c77-84fa-5423cad3f6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5557</TotalTime>
  <Words>666</Words>
  <Application>Microsoft Office PowerPoint</Application>
  <PresentationFormat>On-screen Show (16:9)</PresentationFormat>
  <Paragraphs>110</Paragraphs>
  <Slides>17</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Helvetica Light</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NHS South West Commissioning Support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Rees Vanesther</dc:creator>
  <cp:lastModifiedBy>Suzanne Horobin</cp:lastModifiedBy>
  <cp:revision>98</cp:revision>
  <cp:lastPrinted>2019-09-26T12:39:35Z</cp:lastPrinted>
  <dcterms:created xsi:type="dcterms:W3CDTF">2018-07-09T12:19:01Z</dcterms:created>
  <dcterms:modified xsi:type="dcterms:W3CDTF">2019-12-06T07:55:53Z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0x010100768DCE246FD91446B8BC823021BB4F88</vt:lpwstr>
  </property>
</Properties>
</file>