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4"/>
    <p:sldMasterId id="2147483818" r:id="rId5"/>
    <p:sldMasterId id="2147483830" r:id="rId6"/>
  </p:sldMasterIdLst>
  <p:notesMasterIdLst>
    <p:notesMasterId r:id="rId29"/>
  </p:notesMasterIdLst>
  <p:sldIdLst>
    <p:sldId id="1740" r:id="rId7"/>
    <p:sldId id="1783" r:id="rId8"/>
    <p:sldId id="1778" r:id="rId9"/>
    <p:sldId id="1779" r:id="rId10"/>
    <p:sldId id="1780" r:id="rId11"/>
    <p:sldId id="1777" r:id="rId12"/>
    <p:sldId id="1781" r:id="rId13"/>
    <p:sldId id="1786" r:id="rId14"/>
    <p:sldId id="1787" r:id="rId15"/>
    <p:sldId id="1756" r:id="rId16"/>
    <p:sldId id="1757" r:id="rId17"/>
    <p:sldId id="1795" r:id="rId18"/>
    <p:sldId id="1866" r:id="rId19"/>
    <p:sldId id="1765" r:id="rId20"/>
    <p:sldId id="1794" r:id="rId21"/>
    <p:sldId id="1871" r:id="rId22"/>
    <p:sldId id="1868" r:id="rId23"/>
    <p:sldId id="1869" r:id="rId24"/>
    <p:sldId id="1870" r:id="rId25"/>
    <p:sldId id="1793" r:id="rId26"/>
    <p:sldId id="1792" r:id="rId27"/>
    <p:sldId id="1872" r:id="rId28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Users\noraeilert\Downloads\PHQ9%20Final%20Follow-Up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Users\noraeilert\Downloads\GAD7%20Final%20Follow-Up%20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294828334558541E-2"/>
          <c:y val="3.2566259998889013E-2"/>
          <c:w val="0.85788693249531656"/>
          <c:h val="0.7645492245334956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NHS</c:v>
                </c:pt>
              </c:strCache>
            </c:strRef>
          </c:tx>
          <c:spPr>
            <a:ln w="0">
              <a:noFill/>
            </a:ln>
          </c:spPr>
          <c:marker>
            <c:symbol val="circle"/>
            <c:size val="20"/>
            <c:spPr>
              <a:solidFill>
                <a:schemeClr val="accent5">
                  <a:lumMod val="75000"/>
                </a:schemeClr>
              </a:solidFill>
              <a:ln w="57150">
                <a:solidFill>
                  <a:schemeClr val="bg2"/>
                </a:solidFill>
              </a:ln>
            </c:spPr>
          </c:marker>
          <c:dPt>
            <c:idx val="0"/>
            <c:marker>
              <c:spPr>
                <a:noFill/>
                <a:ln w="57150"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CF7-8348-838F-6DA22628CEEF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FCF7-8348-838F-6DA22628CEE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FCF7-8348-838F-6DA22628CEE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FCF7-8348-838F-6DA22628CEEF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FCF7-8348-838F-6DA22628CEEF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FCF7-8348-838F-6DA22628CEEF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FCF7-8348-838F-6DA22628CEE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F7-8348-838F-6DA22628CEE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3D4E8E0-9B86-7844-80B8-DFC68046449E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CF7-8348-838F-6DA22628CEE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9BF2E27-C608-B246-8080-5A6C82984ED1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CF7-8348-838F-6DA22628CEE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9CD4646-5FD9-EF44-AB60-D57ABE89119E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CF7-8348-838F-6DA22628CEE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EED1D4E-B12B-C140-8557-E5FFB4D5E0A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CF7-8348-838F-6DA22628CEE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05FE2BA-D4E2-E348-BFDC-29F0A25D9C7D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CF7-8348-838F-6DA22628CEE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A3C1BEB-2591-3548-A59D-732A9E8A41F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CF7-8348-838F-6DA22628CEEF}"/>
                </c:ext>
              </c:extLst>
            </c:dLbl>
            <c:spPr>
              <a:solidFill>
                <a:srgbClr val="009FD4"/>
              </a:solidFill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1">
                  <c:v>Depression &amp; Anxiety</c:v>
                </c:pt>
                <c:pt idx="2">
                  <c:v>Depression</c:v>
                </c:pt>
                <c:pt idx="3">
                  <c:v>Panic</c:v>
                </c:pt>
                <c:pt idx="4">
                  <c:v>GAD</c:v>
                </c:pt>
                <c:pt idx="5">
                  <c:v>Health Anxiety</c:v>
                </c:pt>
                <c:pt idx="6">
                  <c:v>Anxiety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50.2</c:v>
                </c:pt>
                <c:pt idx="1">
                  <c:v>50.2</c:v>
                </c:pt>
                <c:pt idx="2">
                  <c:v>51.8</c:v>
                </c:pt>
                <c:pt idx="3">
                  <c:v>49.4</c:v>
                </c:pt>
                <c:pt idx="4">
                  <c:v>55.8</c:v>
                </c:pt>
                <c:pt idx="5">
                  <c:v>54.7</c:v>
                </c:pt>
                <c:pt idx="6">
                  <c:v>50.7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CF7-8348-838F-6DA22628CE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SilverCloud</c:v>
                </c:pt>
              </c:strCache>
            </c:strRef>
          </c:tx>
          <c:spPr>
            <a:ln w="0">
              <a:noFill/>
            </a:ln>
          </c:spPr>
          <c:marker>
            <c:symbol val="circle"/>
            <c:size val="20"/>
            <c:spPr>
              <a:solidFill>
                <a:srgbClr val="FFC000"/>
              </a:solidFill>
              <a:ln w="57150">
                <a:solidFill>
                  <a:schemeClr val="bg2"/>
                </a:solidFill>
              </a:ln>
            </c:spPr>
          </c:marker>
          <c:dPt>
            <c:idx val="0"/>
            <c:marker>
              <c:spPr>
                <a:noFill/>
                <a:ln w="57150"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FCF7-8348-838F-6DA22628CEEF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9-FCF7-8348-838F-6DA22628CEE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CF7-8348-838F-6DA22628CEE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9C95837-C479-4847-9CB2-D0E7E17D967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CF7-8348-838F-6DA22628CEE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0912B95-636B-8C4C-A2C5-CEF1D3985E4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FCF7-8348-838F-6DA22628CEE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CBC76A4-C75F-C449-A71E-F600A88CE7F4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CF7-8348-838F-6DA22628CEE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078DF7E-B301-984A-A96E-4FDE5E529B77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FCF7-8348-838F-6DA22628CEE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605C715-7EFA-7343-859D-B4A1AE9DD44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CF7-8348-838F-6DA22628CEEF}"/>
                </c:ext>
              </c:extLst>
            </c:dLbl>
            <c:spPr>
              <a:solidFill>
                <a:schemeClr val="accent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1">
                  <c:v>Depression &amp; Anxiety</c:v>
                </c:pt>
                <c:pt idx="2">
                  <c:v>Depression</c:v>
                </c:pt>
                <c:pt idx="3">
                  <c:v>Panic</c:v>
                </c:pt>
                <c:pt idx="4">
                  <c:v>GAD</c:v>
                </c:pt>
                <c:pt idx="5">
                  <c:v>Health Anxiety</c:v>
                </c:pt>
                <c:pt idx="6">
                  <c:v>Anxiety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65.900000000000006</c:v>
                </c:pt>
                <c:pt idx="1">
                  <c:v>65.900000000000006</c:v>
                </c:pt>
                <c:pt idx="2">
                  <c:v>67.400000000000006</c:v>
                </c:pt>
                <c:pt idx="3">
                  <c:v>72.3</c:v>
                </c:pt>
                <c:pt idx="4">
                  <c:v>69.099999999999994</c:v>
                </c:pt>
                <c:pt idx="5">
                  <c:v>72.5</c:v>
                </c:pt>
                <c:pt idx="6">
                  <c:v>74.8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FCF7-8348-838F-6DA22628C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308672"/>
        <c:axId val="204813056"/>
      </c:lineChart>
      <c:catAx>
        <c:axId val="209308672"/>
        <c:scaling>
          <c:orientation val="minMax"/>
        </c:scaling>
        <c:delete val="0"/>
        <c:axPos val="b"/>
        <c:majorGridlines>
          <c:spPr>
            <a:ln w="22225">
              <a:solidFill>
                <a:schemeClr val="bg2"/>
              </a:solidFill>
              <a:prstDash val="sysDot"/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 rot="2700000" vert="horz"/>
          <a:lstStyle/>
          <a:p>
            <a:pPr>
              <a:defRPr sz="1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04813056"/>
        <c:crosses val="autoZero"/>
        <c:auto val="1"/>
        <c:lblAlgn val="ctr"/>
        <c:lblOffset val="100"/>
        <c:noMultiLvlLbl val="0"/>
      </c:catAx>
      <c:valAx>
        <c:axId val="204813056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IE">
                    <a:solidFill>
                      <a:schemeClr val="bg1"/>
                    </a:solidFill>
                  </a:rPr>
                  <a:t>% of Patients Clinical Recovered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1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09308672"/>
        <c:crosses val="autoZero"/>
        <c:crossBetween val="midCat"/>
        <c:majorUnit val="10"/>
        <c:minorUnit val="10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Overall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Sheet2!$B$2:$G$2</c:f>
              <c:numCache>
                <c:formatCode>General</c:formatCode>
                <c:ptCount val="6"/>
                <c:pt idx="0">
                  <c:v>14.409000000000001</c:v>
                </c:pt>
                <c:pt idx="1">
                  <c:v>9.7650000000000006</c:v>
                </c:pt>
                <c:pt idx="2">
                  <c:v>8.99</c:v>
                </c:pt>
                <c:pt idx="3">
                  <c:v>7.5789999999999997</c:v>
                </c:pt>
                <c:pt idx="4">
                  <c:v>6.9969999999999999</c:v>
                </c:pt>
                <c:pt idx="5">
                  <c:v>6.774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9B-1345-9D30-E0AE70C30388}"/>
            </c:ext>
          </c:extLst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Male</c:v>
                </c:pt>
              </c:strCache>
            </c:strRef>
          </c:tx>
          <c:spPr>
            <a:ln w="2222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Sheet2!$B$3:$G$3</c:f>
              <c:numCache>
                <c:formatCode>General</c:formatCode>
                <c:ptCount val="6"/>
                <c:pt idx="0">
                  <c:v>14.757</c:v>
                </c:pt>
                <c:pt idx="1">
                  <c:v>10.196999999999999</c:v>
                </c:pt>
                <c:pt idx="2">
                  <c:v>9.0640000000000001</c:v>
                </c:pt>
                <c:pt idx="3">
                  <c:v>6.5229999999999997</c:v>
                </c:pt>
                <c:pt idx="4">
                  <c:v>6.1719999999999997</c:v>
                </c:pt>
                <c:pt idx="5">
                  <c:v>6.1660000000000004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9B-1345-9D30-E0AE70C30388}"/>
            </c:ext>
          </c:extLst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Female</c:v>
                </c:pt>
              </c:strCache>
            </c:strRef>
          </c:tx>
          <c:spPr>
            <a:ln w="2222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Sheet2!$B$4:$G$4</c:f>
              <c:numCache>
                <c:formatCode>General</c:formatCode>
                <c:ptCount val="6"/>
                <c:pt idx="0">
                  <c:v>14.061</c:v>
                </c:pt>
                <c:pt idx="1">
                  <c:v>9.3330000000000002</c:v>
                </c:pt>
                <c:pt idx="2">
                  <c:v>8.9160000000000004</c:v>
                </c:pt>
                <c:pt idx="3">
                  <c:v>8.6359999999999992</c:v>
                </c:pt>
                <c:pt idx="4">
                  <c:v>7.8230000000000004</c:v>
                </c:pt>
                <c:pt idx="5">
                  <c:v>7.3810000000000002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9B-1345-9D30-E0AE70C30388}"/>
            </c:ext>
          </c:extLst>
        </c:ser>
        <c:ser>
          <c:idx val="3"/>
          <c:order val="3"/>
          <c:tx>
            <c:strRef>
              <c:f>Sheet2!$A$5</c:f>
              <c:strCache>
                <c:ptCount val="1"/>
                <c:pt idx="0">
                  <c:v>No further tx</c:v>
                </c:pt>
              </c:strCache>
            </c:strRef>
          </c:tx>
          <c:spPr>
            <a:ln w="22225" cap="rnd">
              <a:solidFill>
                <a:schemeClr val="accent4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Sheet2!$B$5:$G$5</c:f>
              <c:numCache>
                <c:formatCode>General</c:formatCode>
                <c:ptCount val="6"/>
                <c:pt idx="0">
                  <c:v>13.96</c:v>
                </c:pt>
                <c:pt idx="1">
                  <c:v>8.52</c:v>
                </c:pt>
                <c:pt idx="2">
                  <c:v>7.0469999999999997</c:v>
                </c:pt>
                <c:pt idx="3">
                  <c:v>5.3689999999999998</c:v>
                </c:pt>
                <c:pt idx="4">
                  <c:v>5.3949999999999996</c:v>
                </c:pt>
                <c:pt idx="5">
                  <c:v>5.6550000000000002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C9B-1345-9D30-E0AE70C30388}"/>
            </c:ext>
          </c:extLst>
        </c:ser>
        <c:ser>
          <c:idx val="4"/>
          <c:order val="4"/>
          <c:tx>
            <c:strRef>
              <c:f>Sheet2!$A$6</c:f>
              <c:strCache>
                <c:ptCount val="1"/>
                <c:pt idx="0">
                  <c:v>Further tx</c:v>
                </c:pt>
              </c:strCache>
            </c:strRef>
          </c:tx>
          <c:spPr>
            <a:ln w="22225" cap="rnd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Sheet2!$B$6:$G$6</c:f>
              <c:numCache>
                <c:formatCode>General</c:formatCode>
                <c:ptCount val="6"/>
                <c:pt idx="0">
                  <c:v>14.859</c:v>
                </c:pt>
                <c:pt idx="1">
                  <c:v>11.01</c:v>
                </c:pt>
                <c:pt idx="2">
                  <c:v>10.932</c:v>
                </c:pt>
                <c:pt idx="3">
                  <c:v>9.7899999999999991</c:v>
                </c:pt>
                <c:pt idx="4">
                  <c:v>8.6</c:v>
                </c:pt>
                <c:pt idx="5">
                  <c:v>7.8929999999999998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C9B-1345-9D30-E0AE70C303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415008"/>
        <c:axId val="190628352"/>
      </c:lineChart>
      <c:catAx>
        <c:axId val="273415008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628352"/>
        <c:crosses val="autoZero"/>
        <c:auto val="1"/>
        <c:lblAlgn val="ctr"/>
        <c:lblOffset val="100"/>
        <c:noMultiLvlLbl val="0"/>
      </c:catAx>
      <c:valAx>
        <c:axId val="190628352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/>
                  <a:t>PHQ-9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341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053852080472127E-2"/>
          <c:y val="0.91328181840338984"/>
          <c:w val="0.89999996765485402"/>
          <c:h val="8.34252501979648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Overall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Sheet2!$B$2:$G$2</c:f>
              <c:numCache>
                <c:formatCode>General</c:formatCode>
                <c:ptCount val="6"/>
                <c:pt idx="0">
                  <c:v>12.205</c:v>
                </c:pt>
                <c:pt idx="1">
                  <c:v>8.0120000000000005</c:v>
                </c:pt>
                <c:pt idx="2">
                  <c:v>7.7009999999999996</c:v>
                </c:pt>
                <c:pt idx="3">
                  <c:v>7.5880000000000001</c:v>
                </c:pt>
                <c:pt idx="4">
                  <c:v>6.9470000000000001</c:v>
                </c:pt>
                <c:pt idx="5">
                  <c:v>5.7519999999999998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FC-5945-AD26-64E84F93EB3C}"/>
            </c:ext>
          </c:extLst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No further tx</c:v>
                </c:pt>
              </c:strCache>
            </c:strRef>
          </c:tx>
          <c:spPr>
            <a:ln w="2222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Sheet2!$B$3:$G$3</c:f>
              <c:numCache>
                <c:formatCode>General</c:formatCode>
                <c:ptCount val="6"/>
                <c:pt idx="0">
                  <c:v>11.679</c:v>
                </c:pt>
                <c:pt idx="1">
                  <c:v>6.9930000000000003</c:v>
                </c:pt>
                <c:pt idx="2">
                  <c:v>6.1369999999999996</c:v>
                </c:pt>
                <c:pt idx="3">
                  <c:v>5.5170000000000003</c:v>
                </c:pt>
                <c:pt idx="4">
                  <c:v>5.141</c:v>
                </c:pt>
                <c:pt idx="5">
                  <c:v>5.2110000000000003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FC-5945-AD26-64E84F93EB3C}"/>
            </c:ext>
          </c:extLst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Further tx</c:v>
                </c:pt>
              </c:strCache>
            </c:strRef>
          </c:tx>
          <c:spPr>
            <a:ln w="22225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Sheet2!$B$1:$G$1</c:f>
              <c:strCache>
                <c:ptCount val="6"/>
                <c:pt idx="0">
                  <c:v>Baseline</c:v>
                </c:pt>
                <c:pt idx="1">
                  <c:v>8-weeks</c:v>
                </c:pt>
                <c:pt idx="2">
                  <c:v>3-months</c:v>
                </c:pt>
                <c:pt idx="3">
                  <c:v>6-months</c:v>
                </c:pt>
                <c:pt idx="4">
                  <c:v>9-months</c:v>
                </c:pt>
                <c:pt idx="5">
                  <c:v>12-months</c:v>
                </c:pt>
              </c:strCache>
            </c:strRef>
          </c:cat>
          <c:val>
            <c:numRef>
              <c:f>Sheet2!$B$4:$G$4</c:f>
              <c:numCache>
                <c:formatCode>General</c:formatCode>
                <c:ptCount val="6"/>
                <c:pt idx="0">
                  <c:v>12.731</c:v>
                </c:pt>
                <c:pt idx="1">
                  <c:v>9.0310000000000006</c:v>
                </c:pt>
                <c:pt idx="2">
                  <c:v>9.266</c:v>
                </c:pt>
                <c:pt idx="3">
                  <c:v>9.6579999999999995</c:v>
                </c:pt>
                <c:pt idx="4">
                  <c:v>8.7530000000000001</c:v>
                </c:pt>
                <c:pt idx="5">
                  <c:v>6.2930000000000001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FC-5945-AD26-64E84F93E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415008"/>
        <c:axId val="190628352"/>
      </c:lineChart>
      <c:catAx>
        <c:axId val="273415008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628352"/>
        <c:crosses val="autoZero"/>
        <c:auto val="1"/>
        <c:lblAlgn val="ctr"/>
        <c:lblOffset val="100"/>
        <c:noMultiLvlLbl val="0"/>
      </c:catAx>
      <c:valAx>
        <c:axId val="190628352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/>
                  <a:t>GAD-7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341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173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49575" y="107950"/>
            <a:ext cx="958850" cy="53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79E9C-AA0A-4E54-8D59-FD1B6A674C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571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90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048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676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532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0DC64-3FDF-3046-A085-1AED67E90E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655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2B2BD0-C57B-4DC6-B1DE-F7536604D0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8D594D-BD85-1649-B4EC-74E957AABF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4740" y="841772"/>
            <a:ext cx="4759037" cy="1790700"/>
          </a:xfrm>
          <a:prstGeom prst="rect">
            <a:avLst/>
          </a:prstGeom>
        </p:spPr>
        <p:txBody>
          <a:bodyPr anchor="b"/>
          <a:lstStyle>
            <a:lvl1pPr marL="0" algn="l" defTabSz="685800" rtl="0" eaLnBrk="1" latinLnBrk="0" hangingPunct="1">
              <a:defRPr lang="en-US" sz="3300" b="1" kern="1200" dirty="0">
                <a:solidFill>
                  <a:srgbClr val="80808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34FEE-75EB-5243-AB4F-FAD21054A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7472" y="2701528"/>
            <a:ext cx="3356264" cy="1241822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buNone/>
              <a:defRPr lang="en-US" sz="1350" kern="1200" dirty="0">
                <a:solidFill>
                  <a:srgbClr val="00B0F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004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18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35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4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7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09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231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39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09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49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4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2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45298-529D-1949-92AE-F4B212962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866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6866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6866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6866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6866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35E15DC-C570-4475-B29A-E968BBC5D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034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73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03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69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65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1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07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45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741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37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941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96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8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53C99-628B-DF43-AECA-3E62224B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50CBB-8E79-014F-A33B-E80F1F9CD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61469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80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78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8B60C-AC4F-E145-9596-6CAA7239C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0E18C-1F11-8243-9465-A1107A2F8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80D5C3-5B45-4873-93F8-84973291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1133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73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C2A67-1361-1D4D-9D7A-7A9816A55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A3D94-D026-644A-BD39-8C45B750A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7B140F-07D7-B14C-B9F2-3B5A2B8447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8197E2-0587-2142-9647-9BAA8EEDB6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8181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1BD46-E211-4D7B-BC09-3C740AD9F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76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1289-3D92-4772-983D-3DB437A3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5850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73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525639-FC0D-455F-A1CC-E2C4156E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043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536689" y="179442"/>
            <a:ext cx="4998385" cy="762244"/>
          </a:xfrm>
        </p:spPr>
        <p:txBody>
          <a:bodyPr>
            <a:normAutofit/>
          </a:bodyPr>
          <a:lstStyle>
            <a:lvl1pPr>
              <a:defRPr sz="21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963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lideSolidFill">
    <p:bg>
      <p:bgPr>
        <a:gradFill>
          <a:gsLst>
            <a:gs pos="0">
              <a:srgbClr val="1E73AD"/>
            </a:gs>
            <a:gs pos="100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45298-529D-1949-92AE-F4B212962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21" y="1369219"/>
            <a:ext cx="8629413" cy="32635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8853AD-8815-4FBF-828C-74055A9E9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21" y="83127"/>
            <a:ext cx="8629413" cy="837000"/>
          </a:xfrm>
          <a:prstGeom prst="rect">
            <a:avLst/>
          </a:prstGeom>
        </p:spPr>
        <p:txBody>
          <a:bodyPr anchor="ctr"/>
          <a:lstStyle>
            <a:lvl1pPr marL="0" algn="ctr" defTabSz="685800" rtl="0" eaLnBrk="1" latinLnBrk="0" hangingPunct="1">
              <a:defRPr lang="en-US" sz="1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75AB883-683F-4E42-850E-38B73FCA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0994" y="4766202"/>
            <a:ext cx="2148442" cy="27384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D192458F-1EB6-0346-84B2-89C394121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2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73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4362F4-22DA-044F-9B42-CBBCB0B1B0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5D9C80-16A5-479C-A939-28ADD1CA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019" y="49076"/>
            <a:ext cx="7338259" cy="837000"/>
          </a:xfrm>
          <a:prstGeom prst="rect">
            <a:avLst/>
          </a:prstGeom>
        </p:spPr>
        <p:txBody>
          <a:bodyPr anchor="ctr"/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B1E353-97BD-9248-B4D2-DAB666B36C6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7" y="196010"/>
            <a:ext cx="1220880" cy="18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C1CF3C-1F56-DA47-A807-35146940D0F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34" y="504822"/>
            <a:ext cx="1036451" cy="37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2992E0-E9AD-3340-A73B-8115CBF8263C}"/>
              </a:ext>
            </a:extLst>
          </p:cNvPr>
          <p:cNvCxnSpPr>
            <a:cxnSpLocks/>
          </p:cNvCxnSpPr>
          <p:nvPr userDrawn="1"/>
        </p:nvCxnSpPr>
        <p:spPr>
          <a:xfrm>
            <a:off x="1382316" y="83126"/>
            <a:ext cx="0" cy="689504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66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2400" b="1" kern="1200" smtClean="0">
          <a:solidFill>
            <a:srgbClr val="81827E"/>
          </a:solidFill>
          <a:latin typeface="+mj-lt"/>
          <a:ea typeface="+mn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7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71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7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47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36B56-736A-42AE-8453-7A466C21BC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06/12/2019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57827-D790-4DF1-ACF2-AD497B30445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7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6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video" Target="../media/media1.mov"/><Relationship Id="rId7" Type="http://schemas.openxmlformats.org/officeDocument/2006/relationships/image" Target="../media/image37.png"/><Relationship Id="rId2" Type="http://schemas.microsoft.com/office/2007/relationships/media" Target="../media/media1.mov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1.png"/><Relationship Id="rId7" Type="http://schemas.openxmlformats.org/officeDocument/2006/relationships/image" Target="../media/image10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02.svg"/><Relationship Id="rId4" Type="http://schemas.openxmlformats.org/officeDocument/2006/relationships/image" Target="../media/image42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tiff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7.tiff"/><Relationship Id="rId3" Type="http://schemas.openxmlformats.org/officeDocument/2006/relationships/image" Target="../media/image62.tiff"/><Relationship Id="rId7" Type="http://schemas.openxmlformats.org/officeDocument/2006/relationships/image" Target="../media/image55.png"/><Relationship Id="rId12" Type="http://schemas.openxmlformats.org/officeDocument/2006/relationships/image" Target="../media/image66.tiff"/><Relationship Id="rId17" Type="http://schemas.openxmlformats.org/officeDocument/2006/relationships/image" Target="../media/image71.tiff"/><Relationship Id="rId2" Type="http://schemas.openxmlformats.org/officeDocument/2006/relationships/image" Target="../media/image61.tiff"/><Relationship Id="rId16" Type="http://schemas.openxmlformats.org/officeDocument/2006/relationships/image" Target="../media/image7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5.tiff"/><Relationship Id="rId5" Type="http://schemas.openxmlformats.org/officeDocument/2006/relationships/image" Target="../media/image46.png"/><Relationship Id="rId15" Type="http://schemas.openxmlformats.org/officeDocument/2006/relationships/image" Target="../media/image69.tiff"/><Relationship Id="rId10" Type="http://schemas.openxmlformats.org/officeDocument/2006/relationships/image" Target="../media/image64.tiff"/><Relationship Id="rId4" Type="http://schemas.openxmlformats.org/officeDocument/2006/relationships/image" Target="../media/image45.png"/><Relationship Id="rId9" Type="http://schemas.openxmlformats.org/officeDocument/2006/relationships/image" Target="../media/image63.tiff"/><Relationship Id="rId14" Type="http://schemas.openxmlformats.org/officeDocument/2006/relationships/image" Target="../media/image68.tif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75.png"/><Relationship Id="rId18" Type="http://schemas.openxmlformats.org/officeDocument/2006/relationships/image" Target="../media/image78.png"/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12" Type="http://schemas.openxmlformats.org/officeDocument/2006/relationships/image" Target="../media/image74.png"/><Relationship Id="rId17" Type="http://schemas.openxmlformats.org/officeDocument/2006/relationships/image" Target="../media/image77.tiff"/><Relationship Id="rId2" Type="http://schemas.openxmlformats.org/officeDocument/2006/relationships/image" Target="../media/image45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tiff"/><Relationship Id="rId11" Type="http://schemas.openxmlformats.org/officeDocument/2006/relationships/image" Target="../media/image73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72.png"/><Relationship Id="rId4" Type="http://schemas.openxmlformats.org/officeDocument/2006/relationships/image" Target="../media/image47.png"/><Relationship Id="rId9" Type="http://schemas.openxmlformats.org/officeDocument/2006/relationships/image" Target="../media/image59.jpeg"/><Relationship Id="rId1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sv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20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.tiff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7.sv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0.svg"/><Relationship Id="rId5" Type="http://schemas.openxmlformats.org/officeDocument/2006/relationships/image" Target="../media/image3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AA5745E-283A-4E4A-91F4-4DAA129D6249}"/>
              </a:ext>
            </a:extLst>
          </p:cNvPr>
          <p:cNvSpPr>
            <a:spLocks noChangeAspect="1"/>
          </p:cNvSpPr>
          <p:nvPr/>
        </p:nvSpPr>
        <p:spPr>
          <a:xfrm>
            <a:off x="-9221" y="2261193"/>
            <a:ext cx="5393677" cy="2187667"/>
          </a:xfrm>
          <a:prstGeom prst="roundRect">
            <a:avLst>
              <a:gd name="adj" fmla="val 3440"/>
            </a:avLst>
          </a:prstGeom>
          <a:blipFill dpi="0" rotWithShape="1">
            <a:blip r:embed="rId3" cstate="email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ED8BC5B-2C66-204B-8A2E-BE1FC93683A1}"/>
              </a:ext>
            </a:extLst>
          </p:cNvPr>
          <p:cNvSpPr/>
          <p:nvPr/>
        </p:nvSpPr>
        <p:spPr>
          <a:xfrm rot="16200000" flipH="1" flipV="1">
            <a:off x="6299681" y="1604540"/>
            <a:ext cx="1929094" cy="3759545"/>
          </a:xfrm>
          <a:prstGeom prst="roundRect">
            <a:avLst>
              <a:gd name="adj" fmla="val 0"/>
            </a:avLst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424EFCB-E781-6243-805E-C3BCA4A5C09F}"/>
              </a:ext>
            </a:extLst>
          </p:cNvPr>
          <p:cNvSpPr/>
          <p:nvPr/>
        </p:nvSpPr>
        <p:spPr>
          <a:xfrm>
            <a:off x="-9223" y="790006"/>
            <a:ext cx="5393677" cy="1781744"/>
          </a:xfrm>
          <a:prstGeom prst="roundRect">
            <a:avLst>
              <a:gd name="adj" fmla="val 1454"/>
            </a:avLst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47FB32-F410-9746-9F2A-92377EAFA3EA}"/>
              </a:ext>
            </a:extLst>
          </p:cNvPr>
          <p:cNvSpPr/>
          <p:nvPr/>
        </p:nvSpPr>
        <p:spPr>
          <a:xfrm>
            <a:off x="5392846" y="429868"/>
            <a:ext cx="3742762" cy="2089897"/>
          </a:xfrm>
          <a:prstGeom prst="roundRect">
            <a:avLst>
              <a:gd name="adj" fmla="val 2896"/>
            </a:avLst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C32C82-FFD1-1348-BD0B-A1041F7CA832}"/>
              </a:ext>
            </a:extLst>
          </p:cNvPr>
          <p:cNvSpPr/>
          <p:nvPr/>
        </p:nvSpPr>
        <p:spPr>
          <a:xfrm rot="16200000">
            <a:off x="3295757" y="-3320087"/>
            <a:ext cx="2534870" cy="9144830"/>
          </a:xfrm>
          <a:prstGeom prst="rect">
            <a:avLst/>
          </a:prstGeom>
          <a:gradFill>
            <a:gsLst>
              <a:gs pos="44000">
                <a:schemeClr val="bg1">
                  <a:alpha val="14000"/>
                </a:schemeClr>
              </a:gs>
              <a:gs pos="64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56EC1C-4EF5-864A-96F5-DBB667AC6999}"/>
              </a:ext>
            </a:extLst>
          </p:cNvPr>
          <p:cNvSpPr/>
          <p:nvPr/>
        </p:nvSpPr>
        <p:spPr>
          <a:xfrm rot="5400000">
            <a:off x="3518244" y="-429447"/>
            <a:ext cx="2089897" cy="9144830"/>
          </a:xfrm>
          <a:prstGeom prst="rect">
            <a:avLst/>
          </a:prstGeom>
          <a:gradFill>
            <a:gsLst>
              <a:gs pos="44000">
                <a:schemeClr val="bg1">
                  <a:alpha val="0"/>
                </a:schemeClr>
              </a:gs>
              <a:gs pos="64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6BFB9F-3412-EC4D-8586-8B2142816C60}"/>
              </a:ext>
            </a:extLst>
          </p:cNvPr>
          <p:cNvSpPr/>
          <p:nvPr/>
        </p:nvSpPr>
        <p:spPr>
          <a:xfrm>
            <a:off x="-9221" y="3921062"/>
            <a:ext cx="9153221" cy="1266851"/>
          </a:xfrm>
          <a:prstGeom prst="rect">
            <a:avLst/>
          </a:prstGeom>
          <a:gradFill flip="none" rotWithShape="1">
            <a:gsLst>
              <a:gs pos="55000">
                <a:srgbClr val="1E73AD">
                  <a:alpha val="63000"/>
                </a:srgbClr>
              </a:gs>
              <a:gs pos="100000">
                <a:srgbClr val="1E73AD">
                  <a:alpha val="0"/>
                </a:srgbClr>
              </a:gs>
              <a:gs pos="0">
                <a:srgbClr val="1E73A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56BB4F-05E2-8F4F-8EDD-A8771151C62B}"/>
              </a:ext>
            </a:extLst>
          </p:cNvPr>
          <p:cNvSpPr/>
          <p:nvPr/>
        </p:nvSpPr>
        <p:spPr>
          <a:xfrm>
            <a:off x="1726311" y="4298134"/>
            <a:ext cx="693369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IE" sz="2250" b="1" dirty="0">
                <a:solidFill>
                  <a:srgbClr val="FFFFFF"/>
                </a:solidFill>
                <a:latin typeface="Nitti Grotesk SemiLight" panose="020B0403060000060003" pitchFamily="34" charset="77"/>
              </a:rPr>
              <a:t>Working Together to Deliver Excellence in Mental Health</a:t>
            </a:r>
            <a:endParaRPr lang="en-US" sz="2250" b="1" dirty="0">
              <a:solidFill>
                <a:srgbClr val="FFFFFF"/>
              </a:solidFill>
              <a:latin typeface="Nitti Grotesk SemiLight" panose="020B0403060000060003" pitchFamily="34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B2DC71-C7A4-8948-A871-B3E7DA7343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78" y="50696"/>
            <a:ext cx="2048824" cy="837109"/>
          </a:xfrm>
          <a:prstGeom prst="rect">
            <a:avLst/>
          </a:prstGeom>
        </p:spPr>
      </p:pic>
      <p:pic>
        <p:nvPicPr>
          <p:cNvPr id="15" name="Graphic 14" descr="Cheers">
            <a:extLst>
              <a:ext uri="{FF2B5EF4-FFF2-40B4-BE49-F238E27FC236}">
                <a16:creationId xmlns:a16="http://schemas.microsoft.com/office/drawing/2014/main" id="{D69E8EED-7CEC-C547-8F4B-E46C0A3ACD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921" y="4159215"/>
            <a:ext cx="685800" cy="6858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67B61A7-1D76-EB47-95B8-17CE60B1B1FA}"/>
              </a:ext>
            </a:extLst>
          </p:cNvPr>
          <p:cNvSpPr/>
          <p:nvPr/>
        </p:nvSpPr>
        <p:spPr>
          <a:xfrm rot="619832">
            <a:off x="8002402" y="1180359"/>
            <a:ext cx="509462" cy="1823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24D2C4F-653B-5443-9AFF-B1D234D5F0A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2482" y="790006"/>
            <a:ext cx="1431000" cy="7956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0C640F-4A6D-E54B-9D34-D7534BAEFDD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070" y="271993"/>
            <a:ext cx="2048824" cy="31717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81E8261-6CE4-2041-9B05-477D97A17416}"/>
              </a:ext>
            </a:extLst>
          </p:cNvPr>
          <p:cNvCxnSpPr/>
          <p:nvPr/>
        </p:nvCxnSpPr>
        <p:spPr>
          <a:xfrm>
            <a:off x="0" y="2529509"/>
            <a:ext cx="9153224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CEB82F-414E-674B-A069-077BE2CF247D}"/>
              </a:ext>
            </a:extLst>
          </p:cNvPr>
          <p:cNvCxnSpPr/>
          <p:nvPr/>
        </p:nvCxnSpPr>
        <p:spPr>
          <a:xfrm>
            <a:off x="114300" y="2643809"/>
            <a:ext cx="9153224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8135CEB-31E2-2E43-98D8-0498A13D0CC4}"/>
              </a:ext>
            </a:extLst>
          </p:cNvPr>
          <p:cNvSpPr/>
          <p:nvPr/>
        </p:nvSpPr>
        <p:spPr>
          <a:xfrm>
            <a:off x="7867982" y="4845016"/>
            <a:ext cx="1764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200" b="1" dirty="0">
                <a:solidFill>
                  <a:srgbClr val="FFFFFF"/>
                </a:solidFill>
                <a:latin typeface="Arial" panose="020B0604020202020204"/>
              </a:rPr>
              <a:t>@silvercloudh 		</a:t>
            </a:r>
            <a:r>
              <a:rPr lang="en-US" sz="1200" dirty="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B688B52-B486-D84E-977A-666193B594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3605" y="4845015"/>
            <a:ext cx="286066" cy="2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0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"/>
    </mc:Choice>
    <mc:Fallback xmlns="">
      <p:transition spd="slow" advTm="270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BF6D94-6D6E-BE4F-93BA-288FB3118E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71B36F-CFA4-834B-BED4-BF348E2A7F88}"/>
              </a:ext>
            </a:extLst>
          </p:cNvPr>
          <p:cNvSpPr/>
          <p:nvPr/>
        </p:nvSpPr>
        <p:spPr>
          <a:xfrm>
            <a:off x="0" y="815307"/>
            <a:ext cx="9144000" cy="4328193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00C8-D3F4-D74D-9580-0B4928877070}"/>
              </a:ext>
            </a:extLst>
          </p:cNvPr>
          <p:cNvSpPr/>
          <p:nvPr/>
        </p:nvSpPr>
        <p:spPr>
          <a:xfrm>
            <a:off x="1723841" y="1759677"/>
            <a:ext cx="66972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  <a:p>
            <a:pPr defTabSz="685800"/>
            <a:r>
              <a:rPr lang="en-US" sz="2700" dirty="0">
                <a:solidFill>
                  <a:srgbClr val="FFFFFF"/>
                </a:solidFill>
                <a:latin typeface="Arial" panose="020B0604020202020204"/>
              </a:rPr>
              <a:t>The partnership has changed the way therapy is delivered across the entire NHS </a:t>
            </a:r>
          </a:p>
          <a:p>
            <a:pPr defTabSz="685800"/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65E33D-AB5B-3E45-A0E7-A8A148354510}"/>
              </a:ext>
            </a:extLst>
          </p:cNvPr>
          <p:cNvGrpSpPr/>
          <p:nvPr/>
        </p:nvGrpSpPr>
        <p:grpSpPr>
          <a:xfrm>
            <a:off x="0" y="0"/>
            <a:ext cx="9144000" cy="815308"/>
            <a:chOff x="0" y="0"/>
            <a:chExt cx="12192000" cy="108707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CFFBF53-87AD-224E-887E-2A3F80BAF26A}"/>
                </a:ext>
              </a:extLst>
            </p:cNvPr>
            <p:cNvSpPr/>
            <p:nvPr/>
          </p:nvSpPr>
          <p:spPr>
            <a:xfrm>
              <a:off x="0" y="0"/>
              <a:ext cx="12192000" cy="108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7EF644D-C7B7-6F4E-86CC-143B8C53A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9252" y="335946"/>
              <a:ext cx="2681955" cy="4151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54AF79-1105-2941-83A8-94B572481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249" y="76840"/>
              <a:ext cx="2384584" cy="869672"/>
            </a:xfrm>
            <a:prstGeom prst="rect">
              <a:avLst/>
            </a:prstGeom>
          </p:spPr>
        </p:pic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CDF29-6BBB-7F44-8233-E67046559FA8}"/>
              </a:ext>
            </a:extLst>
          </p:cNvPr>
          <p:cNvCxnSpPr>
            <a:cxnSpLocks/>
          </p:cNvCxnSpPr>
          <p:nvPr/>
        </p:nvCxnSpPr>
        <p:spPr>
          <a:xfrm>
            <a:off x="1467584" y="2214756"/>
            <a:ext cx="0" cy="86154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1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38"/>
    </mc:Choice>
    <mc:Fallback xmlns="">
      <p:transition spd="slow" advTm="1253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94053757-BED4-3A4D-A1B0-1C10A149CEEA}"/>
              </a:ext>
            </a:extLst>
          </p:cNvPr>
          <p:cNvSpPr>
            <a:spLocks noChangeAspect="1"/>
          </p:cNvSpPr>
          <p:nvPr/>
        </p:nvSpPr>
        <p:spPr>
          <a:xfrm>
            <a:off x="790672" y="1049428"/>
            <a:ext cx="3800556" cy="377052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4" name="Online Media 3" descr="ukmap.mov">
            <a:hlinkClick r:id="" action="ppaction://media"/>
            <a:extLst>
              <a:ext uri="{FF2B5EF4-FFF2-40B4-BE49-F238E27FC236}">
                <a16:creationId xmlns:a16="http://schemas.microsoft.com/office/drawing/2014/main" id="{24F921EF-2D51-904C-8479-5CC6E4D7A2DE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2580" t="18615" r="3852" b="17967"/>
          <a:stretch/>
        </p:blipFill>
        <p:spPr>
          <a:xfrm>
            <a:off x="1313922" y="971406"/>
            <a:ext cx="2941891" cy="36242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D8B18A4-8B88-CE44-83D2-1B26831F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064" y="35416"/>
            <a:ext cx="7085795" cy="837000"/>
          </a:xfrm>
        </p:spPr>
        <p:txBody>
          <a:bodyPr/>
          <a:lstStyle/>
          <a:p>
            <a:r>
              <a:rPr lang="en-US" sz="2250" dirty="0">
                <a:solidFill>
                  <a:schemeClr val="tx1"/>
                </a:solidFill>
              </a:rPr>
              <a:t>Spread of innovation: </a:t>
            </a:r>
            <a:br>
              <a:rPr lang="en-US" sz="2250" dirty="0">
                <a:solidFill>
                  <a:schemeClr val="tx1"/>
                </a:solidFill>
              </a:rPr>
            </a:br>
            <a:r>
              <a:rPr lang="en-US" sz="1350" dirty="0">
                <a:solidFill>
                  <a:schemeClr val="tx1"/>
                </a:solidFill>
              </a:rPr>
              <a:t>From Berkshire to across the NHS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6DF20D-867C-0144-BFE0-22654904CE4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529" b="-213"/>
          <a:stretch/>
        </p:blipFill>
        <p:spPr>
          <a:xfrm>
            <a:off x="4465669" y="1253646"/>
            <a:ext cx="4679063" cy="3668480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730CB455-033D-5249-948B-8C067703B23E}"/>
              </a:ext>
            </a:extLst>
          </p:cNvPr>
          <p:cNvSpPr/>
          <p:nvPr/>
        </p:nvSpPr>
        <p:spPr>
          <a:xfrm>
            <a:off x="2982589" y="1083601"/>
            <a:ext cx="4550636" cy="3467456"/>
          </a:xfrm>
          <a:custGeom>
            <a:avLst/>
            <a:gdLst>
              <a:gd name="connsiteX0" fmla="*/ 0 w 6067514"/>
              <a:gd name="connsiteY0" fmla="*/ 0 h 4623275"/>
              <a:gd name="connsiteX1" fmla="*/ 5939327 w 6067514"/>
              <a:gd name="connsiteY1" fmla="*/ 1290415 h 4623275"/>
              <a:gd name="connsiteX2" fmla="*/ 5870961 w 6067514"/>
              <a:gd name="connsiteY2" fmla="*/ 1316052 h 4623275"/>
              <a:gd name="connsiteX3" fmla="*/ 5845323 w 6067514"/>
              <a:gd name="connsiteY3" fmla="*/ 1324598 h 4623275"/>
              <a:gd name="connsiteX4" fmla="*/ 5794048 w 6067514"/>
              <a:gd name="connsiteY4" fmla="*/ 1367327 h 4623275"/>
              <a:gd name="connsiteX5" fmla="*/ 5759865 w 6067514"/>
              <a:gd name="connsiteY5" fmla="*/ 1418602 h 4623275"/>
              <a:gd name="connsiteX6" fmla="*/ 5725682 w 6067514"/>
              <a:gd name="connsiteY6" fmla="*/ 1495514 h 4623275"/>
              <a:gd name="connsiteX7" fmla="*/ 5717136 w 6067514"/>
              <a:gd name="connsiteY7" fmla="*/ 1521151 h 4623275"/>
              <a:gd name="connsiteX8" fmla="*/ 5708590 w 6067514"/>
              <a:gd name="connsiteY8" fmla="*/ 1546789 h 4623275"/>
              <a:gd name="connsiteX9" fmla="*/ 5708590 w 6067514"/>
              <a:gd name="connsiteY9" fmla="*/ 1649338 h 4623275"/>
              <a:gd name="connsiteX10" fmla="*/ 5742774 w 6067514"/>
              <a:gd name="connsiteY10" fmla="*/ 1751888 h 4623275"/>
              <a:gd name="connsiteX11" fmla="*/ 5768411 w 6067514"/>
              <a:gd name="connsiteY11" fmla="*/ 1768979 h 4623275"/>
              <a:gd name="connsiteX12" fmla="*/ 5819686 w 6067514"/>
              <a:gd name="connsiteY12" fmla="*/ 1811708 h 4623275"/>
              <a:gd name="connsiteX13" fmla="*/ 5862415 w 6067514"/>
              <a:gd name="connsiteY13" fmla="*/ 1845891 h 4623275"/>
              <a:gd name="connsiteX14" fmla="*/ 5913690 w 6067514"/>
              <a:gd name="connsiteY14" fmla="*/ 1880075 h 4623275"/>
              <a:gd name="connsiteX15" fmla="*/ 5939327 w 6067514"/>
              <a:gd name="connsiteY15" fmla="*/ 1897166 h 4623275"/>
              <a:gd name="connsiteX16" fmla="*/ 5990602 w 6067514"/>
              <a:gd name="connsiteY16" fmla="*/ 1914258 h 4623275"/>
              <a:gd name="connsiteX17" fmla="*/ 6058968 w 6067514"/>
              <a:gd name="connsiteY17" fmla="*/ 1931349 h 4623275"/>
              <a:gd name="connsiteX18" fmla="*/ 6067514 w 6067514"/>
              <a:gd name="connsiteY18" fmla="*/ 1931349 h 4623275"/>
              <a:gd name="connsiteX19" fmla="*/ 948583 w 6067514"/>
              <a:gd name="connsiteY19" fmla="*/ 4623275 h 4623275"/>
              <a:gd name="connsiteX20" fmla="*/ 1016949 w 6067514"/>
              <a:gd name="connsiteY20" fmla="*/ 4597637 h 4623275"/>
              <a:gd name="connsiteX21" fmla="*/ 1034041 w 6067514"/>
              <a:gd name="connsiteY21" fmla="*/ 4572000 h 4623275"/>
              <a:gd name="connsiteX22" fmla="*/ 1085316 w 6067514"/>
              <a:gd name="connsiteY22" fmla="*/ 4537817 h 4623275"/>
              <a:gd name="connsiteX23" fmla="*/ 1110953 w 6067514"/>
              <a:gd name="connsiteY23" fmla="*/ 4520725 h 4623275"/>
              <a:gd name="connsiteX24" fmla="*/ 1145136 w 6067514"/>
              <a:gd name="connsiteY24" fmla="*/ 4469450 h 4623275"/>
              <a:gd name="connsiteX25" fmla="*/ 1162228 w 6067514"/>
              <a:gd name="connsiteY25" fmla="*/ 4443813 h 4623275"/>
              <a:gd name="connsiteX26" fmla="*/ 1187865 w 6067514"/>
              <a:gd name="connsiteY26" fmla="*/ 4418176 h 4623275"/>
              <a:gd name="connsiteX27" fmla="*/ 1230594 w 6067514"/>
              <a:gd name="connsiteY27" fmla="*/ 4375447 h 4623275"/>
              <a:gd name="connsiteX28" fmla="*/ 1273323 w 6067514"/>
              <a:gd name="connsiteY28" fmla="*/ 4341263 h 4623275"/>
              <a:gd name="connsiteX29" fmla="*/ 1324598 w 6067514"/>
              <a:gd name="connsiteY29" fmla="*/ 4307080 h 4623275"/>
              <a:gd name="connsiteX30" fmla="*/ 1367327 w 6067514"/>
              <a:gd name="connsiteY30" fmla="*/ 4264351 h 4623275"/>
              <a:gd name="connsiteX31" fmla="*/ 1384418 w 6067514"/>
              <a:gd name="connsiteY31" fmla="*/ 4238714 h 4623275"/>
              <a:gd name="connsiteX32" fmla="*/ 1435693 w 6067514"/>
              <a:gd name="connsiteY32" fmla="*/ 4204531 h 4623275"/>
              <a:gd name="connsiteX33" fmla="*/ 1486968 w 6067514"/>
              <a:gd name="connsiteY33" fmla="*/ 4161802 h 4623275"/>
              <a:gd name="connsiteX34" fmla="*/ 1521151 w 6067514"/>
              <a:gd name="connsiteY34" fmla="*/ 4110527 h 4623275"/>
              <a:gd name="connsiteX35" fmla="*/ 1563880 w 6067514"/>
              <a:gd name="connsiteY35" fmla="*/ 4059252 h 4623275"/>
              <a:gd name="connsiteX36" fmla="*/ 1589518 w 6067514"/>
              <a:gd name="connsiteY36" fmla="*/ 4042161 h 4623275"/>
              <a:gd name="connsiteX37" fmla="*/ 1657884 w 6067514"/>
              <a:gd name="connsiteY37" fmla="*/ 3939611 h 4623275"/>
              <a:gd name="connsiteX38" fmla="*/ 1674976 w 6067514"/>
              <a:gd name="connsiteY38" fmla="*/ 3913974 h 4623275"/>
              <a:gd name="connsiteX39" fmla="*/ 1700613 w 6067514"/>
              <a:gd name="connsiteY39" fmla="*/ 3896882 h 4623275"/>
              <a:gd name="connsiteX40" fmla="*/ 1717704 w 6067514"/>
              <a:gd name="connsiteY40" fmla="*/ 3871245 h 4623275"/>
              <a:gd name="connsiteX41" fmla="*/ 1760433 w 6067514"/>
              <a:gd name="connsiteY41" fmla="*/ 3828516 h 4623275"/>
              <a:gd name="connsiteX42" fmla="*/ 1777525 w 6067514"/>
              <a:gd name="connsiteY42" fmla="*/ 3777241 h 4623275"/>
              <a:gd name="connsiteX43" fmla="*/ 1794617 w 6067514"/>
              <a:gd name="connsiteY43" fmla="*/ 3725966 h 4623275"/>
              <a:gd name="connsiteX44" fmla="*/ 1803162 w 6067514"/>
              <a:gd name="connsiteY44" fmla="*/ 3700329 h 4623275"/>
              <a:gd name="connsiteX45" fmla="*/ 1871529 w 6067514"/>
              <a:gd name="connsiteY45" fmla="*/ 3597779 h 4623275"/>
              <a:gd name="connsiteX46" fmla="*/ 1888620 w 6067514"/>
              <a:gd name="connsiteY46" fmla="*/ 3572142 h 4623275"/>
              <a:gd name="connsiteX47" fmla="*/ 1914258 w 6067514"/>
              <a:gd name="connsiteY47" fmla="*/ 3520867 h 4623275"/>
              <a:gd name="connsiteX48" fmla="*/ 1922804 w 6067514"/>
              <a:gd name="connsiteY48" fmla="*/ 3495230 h 4623275"/>
              <a:gd name="connsiteX49" fmla="*/ 1939895 w 6067514"/>
              <a:gd name="connsiteY49" fmla="*/ 3469592 h 4623275"/>
              <a:gd name="connsiteX50" fmla="*/ 1965533 w 6067514"/>
              <a:gd name="connsiteY50" fmla="*/ 3375589 h 4623275"/>
              <a:gd name="connsiteX51" fmla="*/ 1982624 w 6067514"/>
              <a:gd name="connsiteY51" fmla="*/ 3324314 h 4623275"/>
              <a:gd name="connsiteX52" fmla="*/ 1991170 w 6067514"/>
              <a:gd name="connsiteY52" fmla="*/ 3298677 h 4623275"/>
              <a:gd name="connsiteX53" fmla="*/ 1999716 w 6067514"/>
              <a:gd name="connsiteY53" fmla="*/ 3273039 h 4623275"/>
              <a:gd name="connsiteX54" fmla="*/ 2025353 w 6067514"/>
              <a:gd name="connsiteY54" fmla="*/ 3221764 h 4623275"/>
              <a:gd name="connsiteX55" fmla="*/ 2042445 w 6067514"/>
              <a:gd name="connsiteY55" fmla="*/ 3144852 h 4623275"/>
              <a:gd name="connsiteX56" fmla="*/ 2059536 w 6067514"/>
              <a:gd name="connsiteY56" fmla="*/ 3093577 h 4623275"/>
              <a:gd name="connsiteX57" fmla="*/ 2068082 w 6067514"/>
              <a:gd name="connsiteY57" fmla="*/ 3067940 h 4623275"/>
              <a:gd name="connsiteX58" fmla="*/ 2085174 w 6067514"/>
              <a:gd name="connsiteY58" fmla="*/ 3042303 h 4623275"/>
              <a:gd name="connsiteX59" fmla="*/ 2085174 w 6067514"/>
              <a:gd name="connsiteY59" fmla="*/ 2982482 h 4623275"/>
              <a:gd name="connsiteX60" fmla="*/ 2102265 w 6067514"/>
              <a:gd name="connsiteY60" fmla="*/ 2897024 h 4623275"/>
              <a:gd name="connsiteX61" fmla="*/ 2119357 w 6067514"/>
              <a:gd name="connsiteY61" fmla="*/ 2768837 h 4623275"/>
              <a:gd name="connsiteX62" fmla="*/ 2119357 w 6067514"/>
              <a:gd name="connsiteY62" fmla="*/ 2563738 h 4623275"/>
              <a:gd name="connsiteX63" fmla="*/ 2136448 w 6067514"/>
              <a:gd name="connsiteY63" fmla="*/ 2333002 h 4623275"/>
              <a:gd name="connsiteX64" fmla="*/ 2110811 w 6067514"/>
              <a:gd name="connsiteY64" fmla="*/ 2127903 h 4623275"/>
              <a:gd name="connsiteX65" fmla="*/ 2068082 w 6067514"/>
              <a:gd name="connsiteY65" fmla="*/ 1888620 h 4623275"/>
              <a:gd name="connsiteX66" fmla="*/ 1991170 w 6067514"/>
              <a:gd name="connsiteY66" fmla="*/ 1657884 h 4623275"/>
              <a:gd name="connsiteX67" fmla="*/ 1948441 w 6067514"/>
              <a:gd name="connsiteY67" fmla="*/ 1538243 h 4623275"/>
              <a:gd name="connsiteX68" fmla="*/ 1862983 w 6067514"/>
              <a:gd name="connsiteY68" fmla="*/ 1375873 h 4623275"/>
              <a:gd name="connsiteX69" fmla="*/ 1674976 w 6067514"/>
              <a:gd name="connsiteY69" fmla="*/ 1042587 h 4623275"/>
              <a:gd name="connsiteX70" fmla="*/ 1435693 w 6067514"/>
              <a:gd name="connsiteY70" fmla="*/ 777667 h 4623275"/>
              <a:gd name="connsiteX71" fmla="*/ 1230594 w 6067514"/>
              <a:gd name="connsiteY71" fmla="*/ 581114 h 4623275"/>
              <a:gd name="connsiteX72" fmla="*/ 982766 w 6067514"/>
              <a:gd name="connsiteY72" fmla="*/ 393106 h 4623275"/>
              <a:gd name="connsiteX73" fmla="*/ 734938 w 6067514"/>
              <a:gd name="connsiteY73" fmla="*/ 256374 h 4623275"/>
              <a:gd name="connsiteX74" fmla="*/ 495656 w 6067514"/>
              <a:gd name="connsiteY74" fmla="*/ 136733 h 4623275"/>
              <a:gd name="connsiteX75" fmla="*/ 264919 w 6067514"/>
              <a:gd name="connsiteY75" fmla="*/ 59820 h 4623275"/>
              <a:gd name="connsiteX76" fmla="*/ 0 w 6067514"/>
              <a:gd name="connsiteY76" fmla="*/ 0 h 462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6067514" h="4623275">
                <a:moveTo>
                  <a:pt x="0" y="0"/>
                </a:moveTo>
                <a:lnTo>
                  <a:pt x="5939327" y="1290415"/>
                </a:lnTo>
                <a:lnTo>
                  <a:pt x="5870961" y="1316052"/>
                </a:lnTo>
                <a:cubicBezTo>
                  <a:pt x="5862495" y="1319130"/>
                  <a:pt x="5853380" y="1320569"/>
                  <a:pt x="5845323" y="1324598"/>
                </a:cubicBezTo>
                <a:cubicBezTo>
                  <a:pt x="5827371" y="1333574"/>
                  <a:pt x="5806073" y="1351866"/>
                  <a:pt x="5794048" y="1367327"/>
                </a:cubicBezTo>
                <a:cubicBezTo>
                  <a:pt x="5781437" y="1383541"/>
                  <a:pt x="5771259" y="1401510"/>
                  <a:pt x="5759865" y="1418602"/>
                </a:cubicBezTo>
                <a:cubicBezTo>
                  <a:pt x="5732781" y="1459229"/>
                  <a:pt x="5746022" y="1434496"/>
                  <a:pt x="5725682" y="1495514"/>
                </a:cubicBezTo>
                <a:lnTo>
                  <a:pt x="5717136" y="1521151"/>
                </a:lnTo>
                <a:lnTo>
                  <a:pt x="5708590" y="1546789"/>
                </a:lnTo>
                <a:cubicBezTo>
                  <a:pt x="5697298" y="1625837"/>
                  <a:pt x="5696595" y="1583361"/>
                  <a:pt x="5708590" y="1649338"/>
                </a:cubicBezTo>
                <a:cubicBezTo>
                  <a:pt x="5714861" y="1683829"/>
                  <a:pt x="5715845" y="1724959"/>
                  <a:pt x="5742774" y="1751888"/>
                </a:cubicBezTo>
                <a:cubicBezTo>
                  <a:pt x="5750036" y="1759150"/>
                  <a:pt x="5760521" y="1762404"/>
                  <a:pt x="5768411" y="1768979"/>
                </a:cubicBezTo>
                <a:cubicBezTo>
                  <a:pt x="5834205" y="1823808"/>
                  <a:pt x="5756037" y="1769278"/>
                  <a:pt x="5819686" y="1811708"/>
                </a:cubicBezTo>
                <a:cubicBezTo>
                  <a:pt x="5851266" y="1859081"/>
                  <a:pt x="5818708" y="1821609"/>
                  <a:pt x="5862415" y="1845891"/>
                </a:cubicBezTo>
                <a:cubicBezTo>
                  <a:pt x="5880372" y="1855867"/>
                  <a:pt x="5896598" y="1868680"/>
                  <a:pt x="5913690" y="1880075"/>
                </a:cubicBezTo>
                <a:cubicBezTo>
                  <a:pt x="5922236" y="1885772"/>
                  <a:pt x="5929584" y="1893918"/>
                  <a:pt x="5939327" y="1897166"/>
                </a:cubicBezTo>
                <a:lnTo>
                  <a:pt x="5990602" y="1914258"/>
                </a:lnTo>
                <a:cubicBezTo>
                  <a:pt x="6023626" y="1925266"/>
                  <a:pt x="6017714" y="1924474"/>
                  <a:pt x="6058968" y="1931349"/>
                </a:cubicBezTo>
                <a:cubicBezTo>
                  <a:pt x="6061778" y="1931817"/>
                  <a:pt x="6064665" y="1931349"/>
                  <a:pt x="6067514" y="1931349"/>
                </a:cubicBezTo>
                <a:lnTo>
                  <a:pt x="948583" y="4623275"/>
                </a:lnTo>
                <a:cubicBezTo>
                  <a:pt x="971372" y="4614729"/>
                  <a:pt x="996079" y="4610159"/>
                  <a:pt x="1016949" y="4597637"/>
                </a:cubicBezTo>
                <a:cubicBezTo>
                  <a:pt x="1025756" y="4592353"/>
                  <a:pt x="1026311" y="4578763"/>
                  <a:pt x="1034041" y="4572000"/>
                </a:cubicBezTo>
                <a:cubicBezTo>
                  <a:pt x="1049500" y="4558473"/>
                  <a:pt x="1068224" y="4549211"/>
                  <a:pt x="1085316" y="4537817"/>
                </a:cubicBezTo>
                <a:lnTo>
                  <a:pt x="1110953" y="4520725"/>
                </a:lnTo>
                <a:lnTo>
                  <a:pt x="1145136" y="4469450"/>
                </a:lnTo>
                <a:cubicBezTo>
                  <a:pt x="1150833" y="4460904"/>
                  <a:pt x="1154965" y="4451076"/>
                  <a:pt x="1162228" y="4443813"/>
                </a:cubicBezTo>
                <a:cubicBezTo>
                  <a:pt x="1170774" y="4435267"/>
                  <a:pt x="1180128" y="4427460"/>
                  <a:pt x="1187865" y="4418176"/>
                </a:cubicBezTo>
                <a:cubicBezTo>
                  <a:pt x="1223472" y="4375447"/>
                  <a:pt x="1183593" y="4406780"/>
                  <a:pt x="1230594" y="4375447"/>
                </a:cubicBezTo>
                <a:cubicBezTo>
                  <a:pt x="1268818" y="4318110"/>
                  <a:pt x="1223791" y="4374284"/>
                  <a:pt x="1273323" y="4341263"/>
                </a:cubicBezTo>
                <a:cubicBezTo>
                  <a:pt x="1337337" y="4298587"/>
                  <a:pt x="1263640" y="4327400"/>
                  <a:pt x="1324598" y="4307080"/>
                </a:cubicBezTo>
                <a:cubicBezTo>
                  <a:pt x="1370179" y="4238711"/>
                  <a:pt x="1310352" y="4321327"/>
                  <a:pt x="1367327" y="4264351"/>
                </a:cubicBezTo>
                <a:cubicBezTo>
                  <a:pt x="1374589" y="4257089"/>
                  <a:pt x="1376689" y="4245477"/>
                  <a:pt x="1384418" y="4238714"/>
                </a:cubicBezTo>
                <a:cubicBezTo>
                  <a:pt x="1399877" y="4225187"/>
                  <a:pt x="1421168" y="4219056"/>
                  <a:pt x="1435693" y="4204531"/>
                </a:cubicBezTo>
                <a:cubicBezTo>
                  <a:pt x="1468593" y="4171631"/>
                  <a:pt x="1451275" y="4185597"/>
                  <a:pt x="1486968" y="4161802"/>
                </a:cubicBezTo>
                <a:lnTo>
                  <a:pt x="1521151" y="4110527"/>
                </a:lnTo>
                <a:cubicBezTo>
                  <a:pt x="1537954" y="4085323"/>
                  <a:pt x="1539210" y="4079811"/>
                  <a:pt x="1563880" y="4059252"/>
                </a:cubicBezTo>
                <a:cubicBezTo>
                  <a:pt x="1571770" y="4052677"/>
                  <a:pt x="1580972" y="4047858"/>
                  <a:pt x="1589518" y="4042161"/>
                </a:cubicBezTo>
                <a:lnTo>
                  <a:pt x="1657884" y="3939611"/>
                </a:lnTo>
                <a:cubicBezTo>
                  <a:pt x="1663581" y="3931065"/>
                  <a:pt x="1666430" y="3919671"/>
                  <a:pt x="1674976" y="3913974"/>
                </a:cubicBezTo>
                <a:lnTo>
                  <a:pt x="1700613" y="3896882"/>
                </a:lnTo>
                <a:cubicBezTo>
                  <a:pt x="1706310" y="3888336"/>
                  <a:pt x="1710442" y="3878507"/>
                  <a:pt x="1717704" y="3871245"/>
                </a:cubicBezTo>
                <a:cubicBezTo>
                  <a:pt x="1747330" y="3841619"/>
                  <a:pt x="1742202" y="3869536"/>
                  <a:pt x="1760433" y="3828516"/>
                </a:cubicBezTo>
                <a:cubicBezTo>
                  <a:pt x="1767750" y="3812053"/>
                  <a:pt x="1771828" y="3794333"/>
                  <a:pt x="1777525" y="3777241"/>
                </a:cubicBezTo>
                <a:lnTo>
                  <a:pt x="1794617" y="3725966"/>
                </a:lnTo>
                <a:cubicBezTo>
                  <a:pt x="1797465" y="3717420"/>
                  <a:pt x="1798165" y="3707824"/>
                  <a:pt x="1803162" y="3700329"/>
                </a:cubicBezTo>
                <a:lnTo>
                  <a:pt x="1871529" y="3597779"/>
                </a:lnTo>
                <a:cubicBezTo>
                  <a:pt x="1877226" y="3589233"/>
                  <a:pt x="1885372" y="3581885"/>
                  <a:pt x="1888620" y="3572142"/>
                </a:cubicBezTo>
                <a:cubicBezTo>
                  <a:pt x="1910100" y="3507704"/>
                  <a:pt x="1881125" y="3587132"/>
                  <a:pt x="1914258" y="3520867"/>
                </a:cubicBezTo>
                <a:cubicBezTo>
                  <a:pt x="1918287" y="3512810"/>
                  <a:pt x="1918776" y="3503287"/>
                  <a:pt x="1922804" y="3495230"/>
                </a:cubicBezTo>
                <a:cubicBezTo>
                  <a:pt x="1927397" y="3486043"/>
                  <a:pt x="1935724" y="3478978"/>
                  <a:pt x="1939895" y="3469592"/>
                </a:cubicBezTo>
                <a:cubicBezTo>
                  <a:pt x="1964201" y="3414904"/>
                  <a:pt x="1951341" y="3427627"/>
                  <a:pt x="1965533" y="3375589"/>
                </a:cubicBezTo>
                <a:cubicBezTo>
                  <a:pt x="1970273" y="3358208"/>
                  <a:pt x="1976927" y="3341406"/>
                  <a:pt x="1982624" y="3324314"/>
                </a:cubicBezTo>
                <a:lnTo>
                  <a:pt x="1991170" y="3298677"/>
                </a:lnTo>
                <a:cubicBezTo>
                  <a:pt x="1994019" y="3290131"/>
                  <a:pt x="1994719" y="3280534"/>
                  <a:pt x="1999716" y="3273039"/>
                </a:cubicBezTo>
                <a:cubicBezTo>
                  <a:pt x="2016425" y="3247974"/>
                  <a:pt x="2018277" y="3250069"/>
                  <a:pt x="2025353" y="3221764"/>
                </a:cubicBezTo>
                <a:cubicBezTo>
                  <a:pt x="2037554" y="3172961"/>
                  <a:pt x="2029283" y="3188725"/>
                  <a:pt x="2042445" y="3144852"/>
                </a:cubicBezTo>
                <a:cubicBezTo>
                  <a:pt x="2047622" y="3127596"/>
                  <a:pt x="2053839" y="3110669"/>
                  <a:pt x="2059536" y="3093577"/>
                </a:cubicBezTo>
                <a:cubicBezTo>
                  <a:pt x="2062385" y="3085031"/>
                  <a:pt x="2063085" y="3075435"/>
                  <a:pt x="2068082" y="3067940"/>
                </a:cubicBezTo>
                <a:lnTo>
                  <a:pt x="2085174" y="3042303"/>
                </a:lnTo>
                <a:cubicBezTo>
                  <a:pt x="2110900" y="2965116"/>
                  <a:pt x="2078345" y="3078086"/>
                  <a:pt x="2085174" y="2982482"/>
                </a:cubicBezTo>
                <a:cubicBezTo>
                  <a:pt x="2087244" y="2953506"/>
                  <a:pt x="2097489" y="2925679"/>
                  <a:pt x="2102265" y="2897024"/>
                </a:cubicBezTo>
                <a:cubicBezTo>
                  <a:pt x="2108806" y="2857776"/>
                  <a:pt x="2118195" y="2807187"/>
                  <a:pt x="2119357" y="2768837"/>
                </a:cubicBezTo>
                <a:cubicBezTo>
                  <a:pt x="2121428" y="2700502"/>
                  <a:pt x="2119357" y="2632104"/>
                  <a:pt x="2119357" y="2563738"/>
                </a:cubicBezTo>
                <a:lnTo>
                  <a:pt x="2136448" y="2333002"/>
                </a:lnTo>
                <a:lnTo>
                  <a:pt x="2110811" y="2127903"/>
                </a:lnTo>
                <a:lnTo>
                  <a:pt x="2068082" y="1888620"/>
                </a:lnTo>
                <a:lnTo>
                  <a:pt x="1991170" y="1657884"/>
                </a:lnTo>
                <a:lnTo>
                  <a:pt x="1948441" y="1538243"/>
                </a:lnTo>
                <a:lnTo>
                  <a:pt x="1862983" y="1375873"/>
                </a:lnTo>
                <a:lnTo>
                  <a:pt x="1674976" y="1042587"/>
                </a:lnTo>
                <a:lnTo>
                  <a:pt x="1435693" y="777667"/>
                </a:lnTo>
                <a:lnTo>
                  <a:pt x="1230594" y="581114"/>
                </a:lnTo>
                <a:lnTo>
                  <a:pt x="982766" y="393106"/>
                </a:lnTo>
                <a:lnTo>
                  <a:pt x="734938" y="256374"/>
                </a:lnTo>
                <a:lnTo>
                  <a:pt x="495656" y="136733"/>
                </a:lnTo>
                <a:lnTo>
                  <a:pt x="264919" y="59820"/>
                </a:lnTo>
                <a:lnTo>
                  <a:pt x="0" y="0"/>
                </a:lnTo>
                <a:close/>
              </a:path>
            </a:pathLst>
          </a:custGeom>
          <a:solidFill>
            <a:srgbClr val="E1E1DE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7A758F-A4A8-964E-8415-29A39490B57A}"/>
              </a:ext>
            </a:extLst>
          </p:cNvPr>
          <p:cNvSpPr>
            <a:spLocks noChangeAspect="1"/>
          </p:cNvSpPr>
          <p:nvPr/>
        </p:nvSpPr>
        <p:spPr>
          <a:xfrm>
            <a:off x="7259437" y="2038173"/>
            <a:ext cx="478307" cy="474527"/>
          </a:xfrm>
          <a:prstGeom prst="ellipse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5C07EE9-D27A-4644-9113-87CDFF210D4F}"/>
              </a:ext>
            </a:extLst>
          </p:cNvPr>
          <p:cNvSpPr>
            <a:spLocks noChangeAspect="1"/>
          </p:cNvSpPr>
          <p:nvPr/>
        </p:nvSpPr>
        <p:spPr>
          <a:xfrm>
            <a:off x="790672" y="1049428"/>
            <a:ext cx="3800556" cy="3770522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B39F619-B608-B447-95ED-F037331F5DE3}"/>
              </a:ext>
            </a:extLst>
          </p:cNvPr>
          <p:cNvGraphicFramePr>
            <a:graphicFrameLocks noGrp="1"/>
          </p:cNvGraphicFramePr>
          <p:nvPr/>
        </p:nvGraphicFramePr>
        <p:xfrm>
          <a:off x="129550" y="4154802"/>
          <a:ext cx="1133032" cy="88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56">
                  <a:extLst>
                    <a:ext uri="{9D8B030D-6E8A-4147-A177-3AD203B41FA5}">
                      <a16:colId xmlns:a16="http://schemas.microsoft.com/office/drawing/2014/main" val="791988979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403502194"/>
                    </a:ext>
                  </a:extLst>
                </a:gridCol>
                <a:gridCol w="753916">
                  <a:extLst>
                    <a:ext uri="{9D8B030D-6E8A-4147-A177-3AD203B41FA5}">
                      <a16:colId xmlns:a16="http://schemas.microsoft.com/office/drawing/2014/main" val="3141303216"/>
                    </a:ext>
                  </a:extLst>
                </a:gridCol>
              </a:tblGrid>
              <a:tr h="176328"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92E6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Very High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326204"/>
                  </a:ext>
                </a:extLst>
              </a:tr>
              <a:tr h="176328"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93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High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417932"/>
                  </a:ext>
                </a:extLst>
              </a:tr>
              <a:tr h="176328"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CE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Medium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2336145"/>
                  </a:ext>
                </a:extLst>
              </a:tr>
              <a:tr h="176328"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Low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405649"/>
                  </a:ext>
                </a:extLst>
              </a:tr>
              <a:tr h="176328"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ADA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No coverage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983665"/>
                  </a:ext>
                </a:extLst>
              </a:tr>
            </a:tbl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C6227C-9676-2046-A1FF-CC00310DB3A7}"/>
              </a:ext>
            </a:extLst>
          </p:cNvPr>
          <p:cNvSpPr/>
          <p:nvPr/>
        </p:nvSpPr>
        <p:spPr>
          <a:xfrm>
            <a:off x="5008361" y="1511982"/>
            <a:ext cx="4475757" cy="1168003"/>
          </a:xfrm>
          <a:prstGeom prst="roundRect">
            <a:avLst>
              <a:gd name="adj" fmla="val 31346"/>
            </a:avLst>
          </a:prstGeom>
          <a:solidFill>
            <a:srgbClr val="266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1AAEC2"/>
              </a:solidFill>
              <a:latin typeface="Arial" panose="020B0604020202020204"/>
            </a:endParaRPr>
          </a:p>
        </p:txBody>
      </p:sp>
      <p:sp>
        <p:nvSpPr>
          <p:cNvPr id="14" name="Freeform: Shape 47">
            <a:extLst>
              <a:ext uri="{FF2B5EF4-FFF2-40B4-BE49-F238E27FC236}">
                <a16:creationId xmlns:a16="http://schemas.microsoft.com/office/drawing/2014/main" id="{F860A9B3-5842-B040-A1F6-87D401EA4709}"/>
              </a:ext>
            </a:extLst>
          </p:cNvPr>
          <p:cNvSpPr>
            <a:spLocks noChangeAspect="1"/>
          </p:cNvSpPr>
          <p:nvPr/>
        </p:nvSpPr>
        <p:spPr>
          <a:xfrm>
            <a:off x="5211577" y="1695807"/>
            <a:ext cx="625727" cy="681251"/>
          </a:xfrm>
          <a:custGeom>
            <a:avLst/>
            <a:gdLst>
              <a:gd name="connsiteX0" fmla="*/ 3431882 w 3841025"/>
              <a:gd name="connsiteY0" fmla="*/ 3098730 h 4120070"/>
              <a:gd name="connsiteX1" fmla="*/ 3539293 w 3841025"/>
              <a:gd name="connsiteY1" fmla="*/ 3128294 h 4120070"/>
              <a:gd name="connsiteX2" fmla="*/ 3646148 w 3841025"/>
              <a:gd name="connsiteY2" fmla="*/ 3099088 h 4120070"/>
              <a:gd name="connsiteX3" fmla="*/ 3816457 w 3841025"/>
              <a:gd name="connsiteY3" fmla="*/ 3252817 h 4120070"/>
              <a:gd name="connsiteX4" fmla="*/ 3838104 w 3841025"/>
              <a:gd name="connsiteY4" fmla="*/ 3557148 h 4120070"/>
              <a:gd name="connsiteX5" fmla="*/ 3774681 w 3841025"/>
              <a:gd name="connsiteY5" fmla="*/ 3627846 h 4120070"/>
              <a:gd name="connsiteX6" fmla="*/ 3764935 w 3841025"/>
              <a:gd name="connsiteY6" fmla="*/ 3627846 h 4120070"/>
              <a:gd name="connsiteX7" fmla="*/ 3694519 w 3841025"/>
              <a:gd name="connsiteY7" fmla="*/ 3252817 h 4120070"/>
              <a:gd name="connsiteX8" fmla="*/ 3691724 w 3841025"/>
              <a:gd name="connsiteY8" fmla="*/ 3252817 h 4120070"/>
              <a:gd name="connsiteX9" fmla="*/ 3707021 w 3841025"/>
              <a:gd name="connsiteY9" fmla="*/ 4120070 h 4120070"/>
              <a:gd name="connsiteX10" fmla="*/ 3655037 w 3841025"/>
              <a:gd name="connsiteY10" fmla="*/ 4120070 h 4120070"/>
              <a:gd name="connsiteX11" fmla="*/ 3602313 w 3841025"/>
              <a:gd name="connsiteY11" fmla="*/ 4070395 h 4120070"/>
              <a:gd name="connsiteX12" fmla="*/ 3557531 w 3841025"/>
              <a:gd name="connsiteY12" fmla="*/ 3594640 h 4120070"/>
              <a:gd name="connsiteX13" fmla="*/ 3521064 w 3841025"/>
              <a:gd name="connsiteY13" fmla="*/ 3594640 h 4120070"/>
              <a:gd name="connsiteX14" fmla="*/ 3476283 w 3841025"/>
              <a:gd name="connsiteY14" fmla="*/ 4070395 h 4120070"/>
              <a:gd name="connsiteX15" fmla="*/ 3423561 w 3841025"/>
              <a:gd name="connsiteY15" fmla="*/ 4120070 h 4120070"/>
              <a:gd name="connsiteX16" fmla="*/ 3367815 w 3841025"/>
              <a:gd name="connsiteY16" fmla="*/ 4120070 h 4120070"/>
              <a:gd name="connsiteX17" fmla="*/ 3386835 w 3841025"/>
              <a:gd name="connsiteY17" fmla="*/ 3252817 h 4120070"/>
              <a:gd name="connsiteX18" fmla="*/ 3384080 w 3841025"/>
              <a:gd name="connsiteY18" fmla="*/ 3252817 h 4120070"/>
              <a:gd name="connsiteX19" fmla="*/ 3313664 w 3841025"/>
              <a:gd name="connsiteY19" fmla="*/ 3627846 h 4120070"/>
              <a:gd name="connsiteX20" fmla="*/ 3303916 w 3841025"/>
              <a:gd name="connsiteY20" fmla="*/ 3627846 h 4120070"/>
              <a:gd name="connsiteX21" fmla="*/ 3240492 w 3841025"/>
              <a:gd name="connsiteY21" fmla="*/ 3557148 h 4120070"/>
              <a:gd name="connsiteX22" fmla="*/ 3262141 w 3841025"/>
              <a:gd name="connsiteY22" fmla="*/ 3252817 h 4120070"/>
              <a:gd name="connsiteX23" fmla="*/ 3431882 w 3841025"/>
              <a:gd name="connsiteY23" fmla="*/ 3098730 h 4120070"/>
              <a:gd name="connsiteX24" fmla="*/ 2780469 w 3841025"/>
              <a:gd name="connsiteY24" fmla="*/ 3098729 h 4120070"/>
              <a:gd name="connsiteX25" fmla="*/ 2887880 w 3841025"/>
              <a:gd name="connsiteY25" fmla="*/ 3128293 h 4120070"/>
              <a:gd name="connsiteX26" fmla="*/ 2994735 w 3841025"/>
              <a:gd name="connsiteY26" fmla="*/ 3099087 h 4120070"/>
              <a:gd name="connsiteX27" fmla="*/ 3165044 w 3841025"/>
              <a:gd name="connsiteY27" fmla="*/ 3252816 h 4120070"/>
              <a:gd name="connsiteX28" fmla="*/ 3186691 w 3841025"/>
              <a:gd name="connsiteY28" fmla="*/ 3557147 h 4120070"/>
              <a:gd name="connsiteX29" fmla="*/ 3123268 w 3841025"/>
              <a:gd name="connsiteY29" fmla="*/ 3627845 h 4120070"/>
              <a:gd name="connsiteX30" fmla="*/ 3113522 w 3841025"/>
              <a:gd name="connsiteY30" fmla="*/ 3627845 h 4120070"/>
              <a:gd name="connsiteX31" fmla="*/ 3043106 w 3841025"/>
              <a:gd name="connsiteY31" fmla="*/ 3252816 h 4120070"/>
              <a:gd name="connsiteX32" fmla="*/ 3040312 w 3841025"/>
              <a:gd name="connsiteY32" fmla="*/ 3252816 h 4120070"/>
              <a:gd name="connsiteX33" fmla="*/ 3055608 w 3841025"/>
              <a:gd name="connsiteY33" fmla="*/ 4120070 h 4120070"/>
              <a:gd name="connsiteX34" fmla="*/ 3003624 w 3841025"/>
              <a:gd name="connsiteY34" fmla="*/ 4120070 h 4120070"/>
              <a:gd name="connsiteX35" fmla="*/ 2950900 w 3841025"/>
              <a:gd name="connsiteY35" fmla="*/ 4070394 h 4120070"/>
              <a:gd name="connsiteX36" fmla="*/ 2906119 w 3841025"/>
              <a:gd name="connsiteY36" fmla="*/ 3594639 h 4120070"/>
              <a:gd name="connsiteX37" fmla="*/ 2869651 w 3841025"/>
              <a:gd name="connsiteY37" fmla="*/ 3594639 h 4120070"/>
              <a:gd name="connsiteX38" fmla="*/ 2824871 w 3841025"/>
              <a:gd name="connsiteY38" fmla="*/ 4070394 h 4120070"/>
              <a:gd name="connsiteX39" fmla="*/ 2772148 w 3841025"/>
              <a:gd name="connsiteY39" fmla="*/ 4120070 h 4120070"/>
              <a:gd name="connsiteX40" fmla="*/ 2716403 w 3841025"/>
              <a:gd name="connsiteY40" fmla="*/ 4120070 h 4120070"/>
              <a:gd name="connsiteX41" fmla="*/ 2735422 w 3841025"/>
              <a:gd name="connsiteY41" fmla="*/ 3252816 h 4120070"/>
              <a:gd name="connsiteX42" fmla="*/ 2732667 w 3841025"/>
              <a:gd name="connsiteY42" fmla="*/ 3252816 h 4120070"/>
              <a:gd name="connsiteX43" fmla="*/ 2662251 w 3841025"/>
              <a:gd name="connsiteY43" fmla="*/ 3627845 h 4120070"/>
              <a:gd name="connsiteX44" fmla="*/ 2652504 w 3841025"/>
              <a:gd name="connsiteY44" fmla="*/ 3627845 h 4120070"/>
              <a:gd name="connsiteX45" fmla="*/ 2589080 w 3841025"/>
              <a:gd name="connsiteY45" fmla="*/ 3557147 h 4120070"/>
              <a:gd name="connsiteX46" fmla="*/ 2610728 w 3841025"/>
              <a:gd name="connsiteY46" fmla="*/ 3252816 h 4120070"/>
              <a:gd name="connsiteX47" fmla="*/ 2780469 w 3841025"/>
              <a:gd name="connsiteY47" fmla="*/ 3098729 h 4120070"/>
              <a:gd name="connsiteX48" fmla="*/ 2129057 w 3841025"/>
              <a:gd name="connsiteY48" fmla="*/ 3098729 h 4120070"/>
              <a:gd name="connsiteX49" fmla="*/ 2236468 w 3841025"/>
              <a:gd name="connsiteY49" fmla="*/ 3128293 h 4120070"/>
              <a:gd name="connsiteX50" fmla="*/ 2343323 w 3841025"/>
              <a:gd name="connsiteY50" fmla="*/ 3099087 h 4120070"/>
              <a:gd name="connsiteX51" fmla="*/ 2513631 w 3841025"/>
              <a:gd name="connsiteY51" fmla="*/ 3252816 h 4120070"/>
              <a:gd name="connsiteX52" fmla="*/ 2535279 w 3841025"/>
              <a:gd name="connsiteY52" fmla="*/ 3557147 h 4120070"/>
              <a:gd name="connsiteX53" fmla="*/ 2471856 w 3841025"/>
              <a:gd name="connsiteY53" fmla="*/ 3627845 h 4120070"/>
              <a:gd name="connsiteX54" fmla="*/ 2462109 w 3841025"/>
              <a:gd name="connsiteY54" fmla="*/ 3627845 h 4120070"/>
              <a:gd name="connsiteX55" fmla="*/ 2391693 w 3841025"/>
              <a:gd name="connsiteY55" fmla="*/ 3252816 h 4120070"/>
              <a:gd name="connsiteX56" fmla="*/ 2388899 w 3841025"/>
              <a:gd name="connsiteY56" fmla="*/ 3252816 h 4120070"/>
              <a:gd name="connsiteX57" fmla="*/ 2404196 w 3841025"/>
              <a:gd name="connsiteY57" fmla="*/ 4120070 h 4120070"/>
              <a:gd name="connsiteX58" fmla="*/ 2352211 w 3841025"/>
              <a:gd name="connsiteY58" fmla="*/ 4120070 h 4120070"/>
              <a:gd name="connsiteX59" fmla="*/ 2299488 w 3841025"/>
              <a:gd name="connsiteY59" fmla="*/ 4070394 h 4120070"/>
              <a:gd name="connsiteX60" fmla="*/ 2254706 w 3841025"/>
              <a:gd name="connsiteY60" fmla="*/ 3594639 h 4120070"/>
              <a:gd name="connsiteX61" fmla="*/ 2218239 w 3841025"/>
              <a:gd name="connsiteY61" fmla="*/ 3594639 h 4120070"/>
              <a:gd name="connsiteX62" fmla="*/ 2173458 w 3841025"/>
              <a:gd name="connsiteY62" fmla="*/ 4070394 h 4120070"/>
              <a:gd name="connsiteX63" fmla="*/ 2120735 w 3841025"/>
              <a:gd name="connsiteY63" fmla="*/ 4120070 h 4120070"/>
              <a:gd name="connsiteX64" fmla="*/ 2064990 w 3841025"/>
              <a:gd name="connsiteY64" fmla="*/ 4120070 h 4120070"/>
              <a:gd name="connsiteX65" fmla="*/ 2084009 w 3841025"/>
              <a:gd name="connsiteY65" fmla="*/ 3252816 h 4120070"/>
              <a:gd name="connsiteX66" fmla="*/ 2081255 w 3841025"/>
              <a:gd name="connsiteY66" fmla="*/ 3252816 h 4120070"/>
              <a:gd name="connsiteX67" fmla="*/ 2010839 w 3841025"/>
              <a:gd name="connsiteY67" fmla="*/ 3627845 h 4120070"/>
              <a:gd name="connsiteX68" fmla="*/ 2001091 w 3841025"/>
              <a:gd name="connsiteY68" fmla="*/ 3627845 h 4120070"/>
              <a:gd name="connsiteX69" fmla="*/ 1937667 w 3841025"/>
              <a:gd name="connsiteY69" fmla="*/ 3557147 h 4120070"/>
              <a:gd name="connsiteX70" fmla="*/ 1959316 w 3841025"/>
              <a:gd name="connsiteY70" fmla="*/ 3252816 h 4120070"/>
              <a:gd name="connsiteX71" fmla="*/ 2129057 w 3841025"/>
              <a:gd name="connsiteY71" fmla="*/ 3098729 h 4120070"/>
              <a:gd name="connsiteX72" fmla="*/ 1474567 w 3841025"/>
              <a:gd name="connsiteY72" fmla="*/ 3098728 h 4120070"/>
              <a:gd name="connsiteX73" fmla="*/ 1581978 w 3841025"/>
              <a:gd name="connsiteY73" fmla="*/ 3128292 h 4120070"/>
              <a:gd name="connsiteX74" fmla="*/ 1688833 w 3841025"/>
              <a:gd name="connsiteY74" fmla="*/ 3099088 h 4120070"/>
              <a:gd name="connsiteX75" fmla="*/ 1859140 w 3841025"/>
              <a:gd name="connsiteY75" fmla="*/ 3252817 h 4120070"/>
              <a:gd name="connsiteX76" fmla="*/ 1880789 w 3841025"/>
              <a:gd name="connsiteY76" fmla="*/ 3557147 h 4120070"/>
              <a:gd name="connsiteX77" fmla="*/ 1817366 w 3841025"/>
              <a:gd name="connsiteY77" fmla="*/ 3627846 h 4120070"/>
              <a:gd name="connsiteX78" fmla="*/ 1807618 w 3841025"/>
              <a:gd name="connsiteY78" fmla="*/ 3627846 h 4120070"/>
              <a:gd name="connsiteX79" fmla="*/ 1737203 w 3841025"/>
              <a:gd name="connsiteY79" fmla="*/ 3252817 h 4120070"/>
              <a:gd name="connsiteX80" fmla="*/ 1734408 w 3841025"/>
              <a:gd name="connsiteY80" fmla="*/ 3252817 h 4120070"/>
              <a:gd name="connsiteX81" fmla="*/ 1749704 w 3841025"/>
              <a:gd name="connsiteY81" fmla="*/ 4120070 h 4120070"/>
              <a:gd name="connsiteX82" fmla="*/ 1697721 w 3841025"/>
              <a:gd name="connsiteY82" fmla="*/ 4120070 h 4120070"/>
              <a:gd name="connsiteX83" fmla="*/ 1644998 w 3841025"/>
              <a:gd name="connsiteY83" fmla="*/ 4070394 h 4120070"/>
              <a:gd name="connsiteX84" fmla="*/ 1600216 w 3841025"/>
              <a:gd name="connsiteY84" fmla="*/ 3594640 h 4120070"/>
              <a:gd name="connsiteX85" fmla="*/ 1563747 w 3841025"/>
              <a:gd name="connsiteY85" fmla="*/ 3594640 h 4120070"/>
              <a:gd name="connsiteX86" fmla="*/ 1518968 w 3841025"/>
              <a:gd name="connsiteY86" fmla="*/ 4070394 h 4120070"/>
              <a:gd name="connsiteX87" fmla="*/ 1466244 w 3841025"/>
              <a:gd name="connsiteY87" fmla="*/ 4120070 h 4120070"/>
              <a:gd name="connsiteX88" fmla="*/ 1410498 w 3841025"/>
              <a:gd name="connsiteY88" fmla="*/ 4120070 h 4120070"/>
              <a:gd name="connsiteX89" fmla="*/ 1429518 w 3841025"/>
              <a:gd name="connsiteY89" fmla="*/ 3252817 h 4120070"/>
              <a:gd name="connsiteX90" fmla="*/ 1426762 w 3841025"/>
              <a:gd name="connsiteY90" fmla="*/ 3252817 h 4120070"/>
              <a:gd name="connsiteX91" fmla="*/ 1356347 w 3841025"/>
              <a:gd name="connsiteY91" fmla="*/ 3627846 h 4120070"/>
              <a:gd name="connsiteX92" fmla="*/ 1346599 w 3841025"/>
              <a:gd name="connsiteY92" fmla="*/ 3627846 h 4120070"/>
              <a:gd name="connsiteX93" fmla="*/ 1283176 w 3841025"/>
              <a:gd name="connsiteY93" fmla="*/ 3557147 h 4120070"/>
              <a:gd name="connsiteX94" fmla="*/ 1304826 w 3841025"/>
              <a:gd name="connsiteY94" fmla="*/ 3252817 h 4120070"/>
              <a:gd name="connsiteX95" fmla="*/ 1474567 w 3841025"/>
              <a:gd name="connsiteY95" fmla="*/ 3098728 h 4120070"/>
              <a:gd name="connsiteX96" fmla="*/ 823153 w 3841025"/>
              <a:gd name="connsiteY96" fmla="*/ 3098728 h 4120070"/>
              <a:gd name="connsiteX97" fmla="*/ 930564 w 3841025"/>
              <a:gd name="connsiteY97" fmla="*/ 3128292 h 4120070"/>
              <a:gd name="connsiteX98" fmla="*/ 1037419 w 3841025"/>
              <a:gd name="connsiteY98" fmla="*/ 3099088 h 4120070"/>
              <a:gd name="connsiteX99" fmla="*/ 1207728 w 3841025"/>
              <a:gd name="connsiteY99" fmla="*/ 3252817 h 4120070"/>
              <a:gd name="connsiteX100" fmla="*/ 1229375 w 3841025"/>
              <a:gd name="connsiteY100" fmla="*/ 3557147 h 4120070"/>
              <a:gd name="connsiteX101" fmla="*/ 1165952 w 3841025"/>
              <a:gd name="connsiteY101" fmla="*/ 3627846 h 4120070"/>
              <a:gd name="connsiteX102" fmla="*/ 1156204 w 3841025"/>
              <a:gd name="connsiteY102" fmla="*/ 3627846 h 4120070"/>
              <a:gd name="connsiteX103" fmla="*/ 1085789 w 3841025"/>
              <a:gd name="connsiteY103" fmla="*/ 3252817 h 4120070"/>
              <a:gd name="connsiteX104" fmla="*/ 1082994 w 3841025"/>
              <a:gd name="connsiteY104" fmla="*/ 3252817 h 4120070"/>
              <a:gd name="connsiteX105" fmla="*/ 1098292 w 3841025"/>
              <a:gd name="connsiteY105" fmla="*/ 4120070 h 4120070"/>
              <a:gd name="connsiteX106" fmla="*/ 1046307 w 3841025"/>
              <a:gd name="connsiteY106" fmla="*/ 4120070 h 4120070"/>
              <a:gd name="connsiteX107" fmla="*/ 993584 w 3841025"/>
              <a:gd name="connsiteY107" fmla="*/ 4070394 h 4120070"/>
              <a:gd name="connsiteX108" fmla="*/ 948802 w 3841025"/>
              <a:gd name="connsiteY108" fmla="*/ 3594640 h 4120070"/>
              <a:gd name="connsiteX109" fmla="*/ 912335 w 3841025"/>
              <a:gd name="connsiteY109" fmla="*/ 3594640 h 4120070"/>
              <a:gd name="connsiteX110" fmla="*/ 867554 w 3841025"/>
              <a:gd name="connsiteY110" fmla="*/ 4070394 h 4120070"/>
              <a:gd name="connsiteX111" fmla="*/ 814830 w 3841025"/>
              <a:gd name="connsiteY111" fmla="*/ 4120070 h 4120070"/>
              <a:gd name="connsiteX112" fmla="*/ 759087 w 3841025"/>
              <a:gd name="connsiteY112" fmla="*/ 4120070 h 4120070"/>
              <a:gd name="connsiteX113" fmla="*/ 778104 w 3841025"/>
              <a:gd name="connsiteY113" fmla="*/ 3252817 h 4120070"/>
              <a:gd name="connsiteX114" fmla="*/ 775351 w 3841025"/>
              <a:gd name="connsiteY114" fmla="*/ 3252817 h 4120070"/>
              <a:gd name="connsiteX115" fmla="*/ 704936 w 3841025"/>
              <a:gd name="connsiteY115" fmla="*/ 3627846 h 4120070"/>
              <a:gd name="connsiteX116" fmla="*/ 695188 w 3841025"/>
              <a:gd name="connsiteY116" fmla="*/ 3627846 h 4120070"/>
              <a:gd name="connsiteX117" fmla="*/ 631762 w 3841025"/>
              <a:gd name="connsiteY117" fmla="*/ 3557147 h 4120070"/>
              <a:gd name="connsiteX118" fmla="*/ 653412 w 3841025"/>
              <a:gd name="connsiteY118" fmla="*/ 3252817 h 4120070"/>
              <a:gd name="connsiteX119" fmla="*/ 823153 w 3841025"/>
              <a:gd name="connsiteY119" fmla="*/ 3098728 h 4120070"/>
              <a:gd name="connsiteX120" fmla="*/ 3539292 w 3841025"/>
              <a:gd name="connsiteY120" fmla="*/ 2799852 h 4120070"/>
              <a:gd name="connsiteX121" fmla="*/ 3658879 w 3841025"/>
              <a:gd name="connsiteY121" fmla="*/ 2919979 h 4120070"/>
              <a:gd name="connsiteX122" fmla="*/ 3652183 w 3841025"/>
              <a:gd name="connsiteY122" fmla="*/ 2996153 h 4120070"/>
              <a:gd name="connsiteX123" fmla="*/ 3644838 w 3841025"/>
              <a:gd name="connsiteY123" fmla="*/ 3025455 h 4120070"/>
              <a:gd name="connsiteX124" fmla="*/ 3578847 w 3841025"/>
              <a:gd name="connsiteY124" fmla="*/ 3098685 h 4120070"/>
              <a:gd name="connsiteX125" fmla="*/ 3539292 w 3841025"/>
              <a:gd name="connsiteY125" fmla="*/ 3105539 h 4120070"/>
              <a:gd name="connsiteX126" fmla="*/ 3499739 w 3841025"/>
              <a:gd name="connsiteY126" fmla="*/ 3098914 h 4120070"/>
              <a:gd name="connsiteX127" fmla="*/ 3434471 w 3841025"/>
              <a:gd name="connsiteY127" fmla="*/ 3025455 h 4120070"/>
              <a:gd name="connsiteX128" fmla="*/ 3426702 w 3841025"/>
              <a:gd name="connsiteY128" fmla="*/ 2995231 h 4120070"/>
              <a:gd name="connsiteX129" fmla="*/ 3419707 w 3841025"/>
              <a:gd name="connsiteY129" fmla="*/ 2919979 h 4120070"/>
              <a:gd name="connsiteX130" fmla="*/ 3539292 w 3841025"/>
              <a:gd name="connsiteY130" fmla="*/ 2799852 h 4120070"/>
              <a:gd name="connsiteX131" fmla="*/ 1581977 w 3841025"/>
              <a:gd name="connsiteY131" fmla="*/ 2799852 h 4120070"/>
              <a:gd name="connsiteX132" fmla="*/ 1701564 w 3841025"/>
              <a:gd name="connsiteY132" fmla="*/ 2919978 h 4120070"/>
              <a:gd name="connsiteX133" fmla="*/ 1694866 w 3841025"/>
              <a:gd name="connsiteY133" fmla="*/ 2996152 h 4120070"/>
              <a:gd name="connsiteX134" fmla="*/ 1687521 w 3841025"/>
              <a:gd name="connsiteY134" fmla="*/ 3025456 h 4120070"/>
              <a:gd name="connsiteX135" fmla="*/ 1621532 w 3841025"/>
              <a:gd name="connsiteY135" fmla="*/ 3098685 h 4120070"/>
              <a:gd name="connsiteX136" fmla="*/ 1581977 w 3841025"/>
              <a:gd name="connsiteY136" fmla="*/ 3105539 h 4120070"/>
              <a:gd name="connsiteX137" fmla="*/ 1542423 w 3841025"/>
              <a:gd name="connsiteY137" fmla="*/ 3098914 h 4120070"/>
              <a:gd name="connsiteX138" fmla="*/ 1477155 w 3841025"/>
              <a:gd name="connsiteY138" fmla="*/ 3025456 h 4120070"/>
              <a:gd name="connsiteX139" fmla="*/ 1469386 w 3841025"/>
              <a:gd name="connsiteY139" fmla="*/ 2995232 h 4120070"/>
              <a:gd name="connsiteX140" fmla="*/ 1462391 w 3841025"/>
              <a:gd name="connsiteY140" fmla="*/ 2919978 h 4120070"/>
              <a:gd name="connsiteX141" fmla="*/ 1581977 w 3841025"/>
              <a:gd name="connsiteY141" fmla="*/ 2799852 h 4120070"/>
              <a:gd name="connsiteX142" fmla="*/ 930566 w 3841025"/>
              <a:gd name="connsiteY142" fmla="*/ 2799852 h 4120070"/>
              <a:gd name="connsiteX143" fmla="*/ 1050153 w 3841025"/>
              <a:gd name="connsiteY143" fmla="*/ 2919978 h 4120070"/>
              <a:gd name="connsiteX144" fmla="*/ 1043457 w 3841025"/>
              <a:gd name="connsiteY144" fmla="*/ 2996152 h 4120070"/>
              <a:gd name="connsiteX145" fmla="*/ 1036113 w 3841025"/>
              <a:gd name="connsiteY145" fmla="*/ 3025456 h 4120070"/>
              <a:gd name="connsiteX146" fmla="*/ 970121 w 3841025"/>
              <a:gd name="connsiteY146" fmla="*/ 3098685 h 4120070"/>
              <a:gd name="connsiteX147" fmla="*/ 930566 w 3841025"/>
              <a:gd name="connsiteY147" fmla="*/ 3105539 h 4120070"/>
              <a:gd name="connsiteX148" fmla="*/ 891014 w 3841025"/>
              <a:gd name="connsiteY148" fmla="*/ 3098914 h 4120070"/>
              <a:gd name="connsiteX149" fmla="*/ 825743 w 3841025"/>
              <a:gd name="connsiteY149" fmla="*/ 3025456 h 4120070"/>
              <a:gd name="connsiteX150" fmla="*/ 817977 w 3841025"/>
              <a:gd name="connsiteY150" fmla="*/ 2995232 h 4120070"/>
              <a:gd name="connsiteX151" fmla="*/ 810982 w 3841025"/>
              <a:gd name="connsiteY151" fmla="*/ 2919978 h 4120070"/>
              <a:gd name="connsiteX152" fmla="*/ 930566 w 3841025"/>
              <a:gd name="connsiteY152" fmla="*/ 2799852 h 4120070"/>
              <a:gd name="connsiteX153" fmla="*/ 2887880 w 3841025"/>
              <a:gd name="connsiteY153" fmla="*/ 2799851 h 4120070"/>
              <a:gd name="connsiteX154" fmla="*/ 3007467 w 3841025"/>
              <a:gd name="connsiteY154" fmla="*/ 2919978 h 4120070"/>
              <a:gd name="connsiteX155" fmla="*/ 3000771 w 3841025"/>
              <a:gd name="connsiteY155" fmla="*/ 2996152 h 4120070"/>
              <a:gd name="connsiteX156" fmla="*/ 2993426 w 3841025"/>
              <a:gd name="connsiteY156" fmla="*/ 3025454 h 4120070"/>
              <a:gd name="connsiteX157" fmla="*/ 2927435 w 3841025"/>
              <a:gd name="connsiteY157" fmla="*/ 3098684 h 4120070"/>
              <a:gd name="connsiteX158" fmla="*/ 2887880 w 3841025"/>
              <a:gd name="connsiteY158" fmla="*/ 3105538 h 4120070"/>
              <a:gd name="connsiteX159" fmla="*/ 2848328 w 3841025"/>
              <a:gd name="connsiteY159" fmla="*/ 3098913 h 4120070"/>
              <a:gd name="connsiteX160" fmla="*/ 2783058 w 3841025"/>
              <a:gd name="connsiteY160" fmla="*/ 3025454 h 4120070"/>
              <a:gd name="connsiteX161" fmla="*/ 2775290 w 3841025"/>
              <a:gd name="connsiteY161" fmla="*/ 2995230 h 4120070"/>
              <a:gd name="connsiteX162" fmla="*/ 2768295 w 3841025"/>
              <a:gd name="connsiteY162" fmla="*/ 2919978 h 4120070"/>
              <a:gd name="connsiteX163" fmla="*/ 2887880 w 3841025"/>
              <a:gd name="connsiteY163" fmla="*/ 2799851 h 4120070"/>
              <a:gd name="connsiteX164" fmla="*/ 2236468 w 3841025"/>
              <a:gd name="connsiteY164" fmla="*/ 2799851 h 4120070"/>
              <a:gd name="connsiteX165" fmla="*/ 2356055 w 3841025"/>
              <a:gd name="connsiteY165" fmla="*/ 2919978 h 4120070"/>
              <a:gd name="connsiteX166" fmla="*/ 2349358 w 3841025"/>
              <a:gd name="connsiteY166" fmla="*/ 2996152 h 4120070"/>
              <a:gd name="connsiteX167" fmla="*/ 2342013 w 3841025"/>
              <a:gd name="connsiteY167" fmla="*/ 3025454 h 4120070"/>
              <a:gd name="connsiteX168" fmla="*/ 2276022 w 3841025"/>
              <a:gd name="connsiteY168" fmla="*/ 3098684 h 4120070"/>
              <a:gd name="connsiteX169" fmla="*/ 2236468 w 3841025"/>
              <a:gd name="connsiteY169" fmla="*/ 3105538 h 4120070"/>
              <a:gd name="connsiteX170" fmla="*/ 2196915 w 3841025"/>
              <a:gd name="connsiteY170" fmla="*/ 3098913 h 4120070"/>
              <a:gd name="connsiteX171" fmla="*/ 2131645 w 3841025"/>
              <a:gd name="connsiteY171" fmla="*/ 3025454 h 4120070"/>
              <a:gd name="connsiteX172" fmla="*/ 2123878 w 3841025"/>
              <a:gd name="connsiteY172" fmla="*/ 2995230 h 4120070"/>
              <a:gd name="connsiteX173" fmla="*/ 2116883 w 3841025"/>
              <a:gd name="connsiteY173" fmla="*/ 2919978 h 4120070"/>
              <a:gd name="connsiteX174" fmla="*/ 2236468 w 3841025"/>
              <a:gd name="connsiteY174" fmla="*/ 2799851 h 4120070"/>
              <a:gd name="connsiteX175" fmla="*/ 1807747 w 3841025"/>
              <a:gd name="connsiteY175" fmla="*/ 2779438 h 4120070"/>
              <a:gd name="connsiteX176" fmla="*/ 1915158 w 3841025"/>
              <a:gd name="connsiteY176" fmla="*/ 2809002 h 4120070"/>
              <a:gd name="connsiteX177" fmla="*/ 2022013 w 3841025"/>
              <a:gd name="connsiteY177" fmla="*/ 2779795 h 4120070"/>
              <a:gd name="connsiteX178" fmla="*/ 2101635 w 3841025"/>
              <a:gd name="connsiteY178" fmla="*/ 2802714 h 4120070"/>
              <a:gd name="connsiteX179" fmla="*/ 2063828 w 3841025"/>
              <a:gd name="connsiteY179" fmla="*/ 2919987 h 4120070"/>
              <a:gd name="connsiteX180" fmla="*/ 2082212 w 3841025"/>
              <a:gd name="connsiteY180" fmla="*/ 3056333 h 4120070"/>
              <a:gd name="connsiteX181" fmla="*/ 1907943 w 3841025"/>
              <a:gd name="connsiteY181" fmla="*/ 3239923 h 4120070"/>
              <a:gd name="connsiteX182" fmla="*/ 1907163 w 3841025"/>
              <a:gd name="connsiteY182" fmla="*/ 3243331 h 4120070"/>
              <a:gd name="connsiteX183" fmla="*/ 1906610 w 3841025"/>
              <a:gd name="connsiteY183" fmla="*/ 3240784 h 4120070"/>
              <a:gd name="connsiteX184" fmla="*/ 1737580 w 3841025"/>
              <a:gd name="connsiteY184" fmla="*/ 3051128 h 4120070"/>
              <a:gd name="connsiteX185" fmla="*/ 1750496 w 3841025"/>
              <a:gd name="connsiteY185" fmla="*/ 2919987 h 4120070"/>
              <a:gd name="connsiteX186" fmla="*/ 1716341 w 3841025"/>
              <a:gd name="connsiteY186" fmla="*/ 2807359 h 4120070"/>
              <a:gd name="connsiteX187" fmla="*/ 1807747 w 3841025"/>
              <a:gd name="connsiteY187" fmla="*/ 2779438 h 4120070"/>
              <a:gd name="connsiteX188" fmla="*/ 1146338 w 3841025"/>
              <a:gd name="connsiteY188" fmla="*/ 2779438 h 4120070"/>
              <a:gd name="connsiteX189" fmla="*/ 1253751 w 3841025"/>
              <a:gd name="connsiteY189" fmla="*/ 2809002 h 4120070"/>
              <a:gd name="connsiteX190" fmla="*/ 1360606 w 3841025"/>
              <a:gd name="connsiteY190" fmla="*/ 2779795 h 4120070"/>
              <a:gd name="connsiteX191" fmla="*/ 1446703 w 3841025"/>
              <a:gd name="connsiteY191" fmla="*/ 2805844 h 4120070"/>
              <a:gd name="connsiteX192" fmla="*/ 1411365 w 3841025"/>
              <a:gd name="connsiteY192" fmla="*/ 2919987 h 4120070"/>
              <a:gd name="connsiteX193" fmla="*/ 1417938 w 3841025"/>
              <a:gd name="connsiteY193" fmla="*/ 3059458 h 4120070"/>
              <a:gd name="connsiteX194" fmla="*/ 1256092 w 3841025"/>
              <a:gd name="connsiteY194" fmla="*/ 3237883 h 4120070"/>
              <a:gd name="connsiteX195" fmla="*/ 1091005 w 3841025"/>
              <a:gd name="connsiteY195" fmla="*/ 3057374 h 4120070"/>
              <a:gd name="connsiteX196" fmla="*/ 1100799 w 3841025"/>
              <a:gd name="connsiteY196" fmla="*/ 2919987 h 4120070"/>
              <a:gd name="connsiteX197" fmla="*/ 1063191 w 3841025"/>
              <a:gd name="connsiteY197" fmla="*/ 2802979 h 4120070"/>
              <a:gd name="connsiteX198" fmla="*/ 1146338 w 3841025"/>
              <a:gd name="connsiteY198" fmla="*/ 2779438 h 4120070"/>
              <a:gd name="connsiteX199" fmla="*/ 3113647 w 3841025"/>
              <a:gd name="connsiteY199" fmla="*/ 2779435 h 4120070"/>
              <a:gd name="connsiteX200" fmla="*/ 3221059 w 3841025"/>
              <a:gd name="connsiteY200" fmla="*/ 2808999 h 4120070"/>
              <a:gd name="connsiteX201" fmla="*/ 3327915 w 3841025"/>
              <a:gd name="connsiteY201" fmla="*/ 2779793 h 4120070"/>
              <a:gd name="connsiteX202" fmla="*/ 3407535 w 3841025"/>
              <a:gd name="connsiteY202" fmla="*/ 2802711 h 4120070"/>
              <a:gd name="connsiteX203" fmla="*/ 3369729 w 3841025"/>
              <a:gd name="connsiteY203" fmla="*/ 2919984 h 4120070"/>
              <a:gd name="connsiteX204" fmla="*/ 3388112 w 3841025"/>
              <a:gd name="connsiteY204" fmla="*/ 3056331 h 4120070"/>
              <a:gd name="connsiteX205" fmla="*/ 3213844 w 3841025"/>
              <a:gd name="connsiteY205" fmla="*/ 3239921 h 4120070"/>
              <a:gd name="connsiteX206" fmla="*/ 3213063 w 3841025"/>
              <a:gd name="connsiteY206" fmla="*/ 3243329 h 4120070"/>
              <a:gd name="connsiteX207" fmla="*/ 3212511 w 3841025"/>
              <a:gd name="connsiteY207" fmla="*/ 3240783 h 4120070"/>
              <a:gd name="connsiteX208" fmla="*/ 3043480 w 3841025"/>
              <a:gd name="connsiteY208" fmla="*/ 3051125 h 4120070"/>
              <a:gd name="connsiteX209" fmla="*/ 3056397 w 3841025"/>
              <a:gd name="connsiteY209" fmla="*/ 2919984 h 4120070"/>
              <a:gd name="connsiteX210" fmla="*/ 3022242 w 3841025"/>
              <a:gd name="connsiteY210" fmla="*/ 2807355 h 4120070"/>
              <a:gd name="connsiteX211" fmla="*/ 3113647 w 3841025"/>
              <a:gd name="connsiteY211" fmla="*/ 2779435 h 4120070"/>
              <a:gd name="connsiteX212" fmla="*/ 2452239 w 3841025"/>
              <a:gd name="connsiteY212" fmla="*/ 2779435 h 4120070"/>
              <a:gd name="connsiteX213" fmla="*/ 2559651 w 3841025"/>
              <a:gd name="connsiteY213" fmla="*/ 2808999 h 4120070"/>
              <a:gd name="connsiteX214" fmla="*/ 2666506 w 3841025"/>
              <a:gd name="connsiteY214" fmla="*/ 2779793 h 4120070"/>
              <a:gd name="connsiteX215" fmla="*/ 2752603 w 3841025"/>
              <a:gd name="connsiteY215" fmla="*/ 2805841 h 4120070"/>
              <a:gd name="connsiteX216" fmla="*/ 2717266 w 3841025"/>
              <a:gd name="connsiteY216" fmla="*/ 2919984 h 4120070"/>
              <a:gd name="connsiteX217" fmla="*/ 2723838 w 3841025"/>
              <a:gd name="connsiteY217" fmla="*/ 3059455 h 4120070"/>
              <a:gd name="connsiteX218" fmla="*/ 2561991 w 3841025"/>
              <a:gd name="connsiteY218" fmla="*/ 3237881 h 4120070"/>
              <a:gd name="connsiteX219" fmla="*/ 2396906 w 3841025"/>
              <a:gd name="connsiteY219" fmla="*/ 3057372 h 4120070"/>
              <a:gd name="connsiteX220" fmla="*/ 2406700 w 3841025"/>
              <a:gd name="connsiteY220" fmla="*/ 2919984 h 4120070"/>
              <a:gd name="connsiteX221" fmla="*/ 2369091 w 3841025"/>
              <a:gd name="connsiteY221" fmla="*/ 2802977 h 4120070"/>
              <a:gd name="connsiteX222" fmla="*/ 2452239 w 3841025"/>
              <a:gd name="connsiteY222" fmla="*/ 2779435 h 4120070"/>
              <a:gd name="connsiteX223" fmla="*/ 2705265 w 3841025"/>
              <a:gd name="connsiteY223" fmla="*/ 2736653 h 4120070"/>
              <a:gd name="connsiteX224" fmla="*/ 2705055 w 3841025"/>
              <a:gd name="connsiteY224" fmla="*/ 2737545 h 4120070"/>
              <a:gd name="connsiteX225" fmla="*/ 2704789 w 3841025"/>
              <a:gd name="connsiteY225" fmla="*/ 2737468 h 4120070"/>
              <a:gd name="connsiteX226" fmla="*/ 2705265 w 3841025"/>
              <a:gd name="connsiteY226" fmla="*/ 2736653 h 4120070"/>
              <a:gd name="connsiteX227" fmla="*/ 2039042 w 3841025"/>
              <a:gd name="connsiteY227" fmla="*/ 2736652 h 4120070"/>
              <a:gd name="connsiteX228" fmla="*/ 2038831 w 3841025"/>
              <a:gd name="connsiteY228" fmla="*/ 2737545 h 4120070"/>
              <a:gd name="connsiteX229" fmla="*/ 2038566 w 3841025"/>
              <a:gd name="connsiteY229" fmla="*/ 2737468 h 4120070"/>
              <a:gd name="connsiteX230" fmla="*/ 2039042 w 3841025"/>
              <a:gd name="connsiteY230" fmla="*/ 2736652 h 4120070"/>
              <a:gd name="connsiteX231" fmla="*/ 1399362 w 3841025"/>
              <a:gd name="connsiteY231" fmla="*/ 2736652 h 4120070"/>
              <a:gd name="connsiteX232" fmla="*/ 1399151 w 3841025"/>
              <a:gd name="connsiteY232" fmla="*/ 2737545 h 4120070"/>
              <a:gd name="connsiteX233" fmla="*/ 1398886 w 3841025"/>
              <a:gd name="connsiteY233" fmla="*/ 2737468 h 4120070"/>
              <a:gd name="connsiteX234" fmla="*/ 1399362 w 3841025"/>
              <a:gd name="connsiteY234" fmla="*/ 2736652 h 4120070"/>
              <a:gd name="connsiteX235" fmla="*/ 3221058 w 3841025"/>
              <a:gd name="connsiteY235" fmla="*/ 2480557 h 4120070"/>
              <a:gd name="connsiteX236" fmla="*/ 3340646 w 3841025"/>
              <a:gd name="connsiteY236" fmla="*/ 2600684 h 4120070"/>
              <a:gd name="connsiteX237" fmla="*/ 3333950 w 3841025"/>
              <a:gd name="connsiteY237" fmla="*/ 2676858 h 4120070"/>
              <a:gd name="connsiteX238" fmla="*/ 3326605 w 3841025"/>
              <a:gd name="connsiteY238" fmla="*/ 2706160 h 4120070"/>
              <a:gd name="connsiteX239" fmla="*/ 3260613 w 3841025"/>
              <a:gd name="connsiteY239" fmla="*/ 2779390 h 4120070"/>
              <a:gd name="connsiteX240" fmla="*/ 3221058 w 3841025"/>
              <a:gd name="connsiteY240" fmla="*/ 2786244 h 4120070"/>
              <a:gd name="connsiteX241" fmla="*/ 3181506 w 3841025"/>
              <a:gd name="connsiteY241" fmla="*/ 2779619 h 4120070"/>
              <a:gd name="connsiteX242" fmla="*/ 3116237 w 3841025"/>
              <a:gd name="connsiteY242" fmla="*/ 2706160 h 4120070"/>
              <a:gd name="connsiteX243" fmla="*/ 3108468 w 3841025"/>
              <a:gd name="connsiteY243" fmla="*/ 2675936 h 4120070"/>
              <a:gd name="connsiteX244" fmla="*/ 3101473 w 3841025"/>
              <a:gd name="connsiteY244" fmla="*/ 2600684 h 4120070"/>
              <a:gd name="connsiteX245" fmla="*/ 3221058 w 3841025"/>
              <a:gd name="connsiteY245" fmla="*/ 2480557 h 4120070"/>
              <a:gd name="connsiteX246" fmla="*/ 2559650 w 3841025"/>
              <a:gd name="connsiteY246" fmla="*/ 2480557 h 4120070"/>
              <a:gd name="connsiteX247" fmla="*/ 2679237 w 3841025"/>
              <a:gd name="connsiteY247" fmla="*/ 2600684 h 4120070"/>
              <a:gd name="connsiteX248" fmla="*/ 2672541 w 3841025"/>
              <a:gd name="connsiteY248" fmla="*/ 2676858 h 4120070"/>
              <a:gd name="connsiteX249" fmla="*/ 2665196 w 3841025"/>
              <a:gd name="connsiteY249" fmla="*/ 2706160 h 4120070"/>
              <a:gd name="connsiteX250" fmla="*/ 2599204 w 3841025"/>
              <a:gd name="connsiteY250" fmla="*/ 2779390 h 4120070"/>
              <a:gd name="connsiteX251" fmla="*/ 2559650 w 3841025"/>
              <a:gd name="connsiteY251" fmla="*/ 2786244 h 4120070"/>
              <a:gd name="connsiteX252" fmla="*/ 2520097 w 3841025"/>
              <a:gd name="connsiteY252" fmla="*/ 2779619 h 4120070"/>
              <a:gd name="connsiteX253" fmla="*/ 2454829 w 3841025"/>
              <a:gd name="connsiteY253" fmla="*/ 2706160 h 4120070"/>
              <a:gd name="connsiteX254" fmla="*/ 2447060 w 3841025"/>
              <a:gd name="connsiteY254" fmla="*/ 2675936 h 4120070"/>
              <a:gd name="connsiteX255" fmla="*/ 2440065 w 3841025"/>
              <a:gd name="connsiteY255" fmla="*/ 2600684 h 4120070"/>
              <a:gd name="connsiteX256" fmla="*/ 2559650 w 3841025"/>
              <a:gd name="connsiteY256" fmla="*/ 2480557 h 4120070"/>
              <a:gd name="connsiteX257" fmla="*/ 1915155 w 3841025"/>
              <a:gd name="connsiteY257" fmla="*/ 2480557 h 4120070"/>
              <a:gd name="connsiteX258" fmla="*/ 2034742 w 3841025"/>
              <a:gd name="connsiteY258" fmla="*/ 2600685 h 4120070"/>
              <a:gd name="connsiteX259" fmla="*/ 2028046 w 3841025"/>
              <a:gd name="connsiteY259" fmla="*/ 2676859 h 4120070"/>
              <a:gd name="connsiteX260" fmla="*/ 2020702 w 3841025"/>
              <a:gd name="connsiteY260" fmla="*/ 2706161 h 4120070"/>
              <a:gd name="connsiteX261" fmla="*/ 1954710 w 3841025"/>
              <a:gd name="connsiteY261" fmla="*/ 2779390 h 4120070"/>
              <a:gd name="connsiteX262" fmla="*/ 1915155 w 3841025"/>
              <a:gd name="connsiteY262" fmla="*/ 2786244 h 4120070"/>
              <a:gd name="connsiteX263" fmla="*/ 1875603 w 3841025"/>
              <a:gd name="connsiteY263" fmla="*/ 2779619 h 4120070"/>
              <a:gd name="connsiteX264" fmla="*/ 1810333 w 3841025"/>
              <a:gd name="connsiteY264" fmla="*/ 2706161 h 4120070"/>
              <a:gd name="connsiteX265" fmla="*/ 1802566 w 3841025"/>
              <a:gd name="connsiteY265" fmla="*/ 2675937 h 4120070"/>
              <a:gd name="connsiteX266" fmla="*/ 1795569 w 3841025"/>
              <a:gd name="connsiteY266" fmla="*/ 2600685 h 4120070"/>
              <a:gd name="connsiteX267" fmla="*/ 1915155 w 3841025"/>
              <a:gd name="connsiteY267" fmla="*/ 2480557 h 4120070"/>
              <a:gd name="connsiteX268" fmla="*/ 1253748 w 3841025"/>
              <a:gd name="connsiteY268" fmla="*/ 2480557 h 4120070"/>
              <a:gd name="connsiteX269" fmla="*/ 1373335 w 3841025"/>
              <a:gd name="connsiteY269" fmla="*/ 2600685 h 4120070"/>
              <a:gd name="connsiteX270" fmla="*/ 1366639 w 3841025"/>
              <a:gd name="connsiteY270" fmla="*/ 2676859 h 4120070"/>
              <a:gd name="connsiteX271" fmla="*/ 1359295 w 3841025"/>
              <a:gd name="connsiteY271" fmla="*/ 2706161 h 4120070"/>
              <a:gd name="connsiteX272" fmla="*/ 1293303 w 3841025"/>
              <a:gd name="connsiteY272" fmla="*/ 2779390 h 4120070"/>
              <a:gd name="connsiteX273" fmla="*/ 1253748 w 3841025"/>
              <a:gd name="connsiteY273" fmla="*/ 2786244 h 4120070"/>
              <a:gd name="connsiteX274" fmla="*/ 1214196 w 3841025"/>
              <a:gd name="connsiteY274" fmla="*/ 2779619 h 4120070"/>
              <a:gd name="connsiteX275" fmla="*/ 1148928 w 3841025"/>
              <a:gd name="connsiteY275" fmla="*/ 2706161 h 4120070"/>
              <a:gd name="connsiteX276" fmla="*/ 1141159 w 3841025"/>
              <a:gd name="connsiteY276" fmla="*/ 2675937 h 4120070"/>
              <a:gd name="connsiteX277" fmla="*/ 1134164 w 3841025"/>
              <a:gd name="connsiteY277" fmla="*/ 2600685 h 4120070"/>
              <a:gd name="connsiteX278" fmla="*/ 1253748 w 3841025"/>
              <a:gd name="connsiteY278" fmla="*/ 2480557 h 4120070"/>
              <a:gd name="connsiteX279" fmla="*/ 821005 w 3841025"/>
              <a:gd name="connsiteY279" fmla="*/ 2468284 h 4120070"/>
              <a:gd name="connsiteX280" fmla="*/ 871129 w 3841025"/>
              <a:gd name="connsiteY280" fmla="*/ 2490141 h 4120070"/>
              <a:gd name="connsiteX281" fmla="*/ 940908 w 3841025"/>
              <a:gd name="connsiteY281" fmla="*/ 2497848 h 4120070"/>
              <a:gd name="connsiteX282" fmla="*/ 1047765 w 3841025"/>
              <a:gd name="connsiteY282" fmla="*/ 2468643 h 4120070"/>
              <a:gd name="connsiteX283" fmla="*/ 1131429 w 3841025"/>
              <a:gd name="connsiteY283" fmla="*/ 2493517 h 4120070"/>
              <a:gd name="connsiteX284" fmla="*/ 1099988 w 3841025"/>
              <a:gd name="connsiteY284" fmla="*/ 2602720 h 4120070"/>
              <a:gd name="connsiteX285" fmla="*/ 1122050 w 3841025"/>
              <a:gd name="connsiteY285" fmla="*/ 2739974 h 4120070"/>
              <a:gd name="connsiteX286" fmla="*/ 1032552 w 3841025"/>
              <a:gd name="connsiteY286" fmla="*/ 2775151 h 4120070"/>
              <a:gd name="connsiteX287" fmla="*/ 934149 w 3841025"/>
              <a:gd name="connsiteY287" fmla="*/ 2751086 h 4120070"/>
              <a:gd name="connsiteX288" fmla="*/ 858307 w 3841025"/>
              <a:gd name="connsiteY288" fmla="*/ 2761403 h 4120070"/>
              <a:gd name="connsiteX289" fmla="*/ 794819 w 3841025"/>
              <a:gd name="connsiteY289" fmla="*/ 2809312 h 4120070"/>
              <a:gd name="connsiteX290" fmla="*/ 771100 w 3841025"/>
              <a:gd name="connsiteY290" fmla="*/ 2848685 h 4120070"/>
              <a:gd name="connsiteX291" fmla="*/ 775956 w 3841025"/>
              <a:gd name="connsiteY291" fmla="*/ 2623774 h 4120070"/>
              <a:gd name="connsiteX292" fmla="*/ 773203 w 3841025"/>
              <a:gd name="connsiteY292" fmla="*/ 2623774 h 4120070"/>
              <a:gd name="connsiteX293" fmla="*/ 702788 w 3841025"/>
              <a:gd name="connsiteY293" fmla="*/ 3002211 h 4120070"/>
              <a:gd name="connsiteX294" fmla="*/ 693040 w 3841025"/>
              <a:gd name="connsiteY294" fmla="*/ 3002211 h 4120070"/>
              <a:gd name="connsiteX295" fmla="*/ 629615 w 3841025"/>
              <a:gd name="connsiteY295" fmla="*/ 2930870 h 4120070"/>
              <a:gd name="connsiteX296" fmla="*/ 651264 w 3841025"/>
              <a:gd name="connsiteY296" fmla="*/ 2623774 h 4120070"/>
              <a:gd name="connsiteX297" fmla="*/ 821005 w 3841025"/>
              <a:gd name="connsiteY297" fmla="*/ 2468284 h 4120070"/>
              <a:gd name="connsiteX298" fmla="*/ 2786164 w 3841025"/>
              <a:gd name="connsiteY298" fmla="*/ 2467081 h 4120070"/>
              <a:gd name="connsiteX299" fmla="*/ 2893576 w 3841025"/>
              <a:gd name="connsiteY299" fmla="*/ 2496645 h 4120070"/>
              <a:gd name="connsiteX300" fmla="*/ 3000431 w 3841025"/>
              <a:gd name="connsiteY300" fmla="*/ 2467439 h 4120070"/>
              <a:gd name="connsiteX301" fmla="*/ 3084097 w 3841025"/>
              <a:gd name="connsiteY301" fmla="*/ 2492313 h 4120070"/>
              <a:gd name="connsiteX302" fmla="*/ 3052656 w 3841025"/>
              <a:gd name="connsiteY302" fmla="*/ 2601515 h 4120070"/>
              <a:gd name="connsiteX303" fmla="*/ 3074716 w 3841025"/>
              <a:gd name="connsiteY303" fmla="*/ 2738770 h 4120070"/>
              <a:gd name="connsiteX304" fmla="*/ 2985220 w 3841025"/>
              <a:gd name="connsiteY304" fmla="*/ 2773946 h 4120070"/>
              <a:gd name="connsiteX305" fmla="*/ 2886816 w 3841025"/>
              <a:gd name="connsiteY305" fmla="*/ 2749881 h 4120070"/>
              <a:gd name="connsiteX306" fmla="*/ 2791419 w 3841025"/>
              <a:gd name="connsiteY306" fmla="*/ 2772508 h 4120070"/>
              <a:gd name="connsiteX307" fmla="*/ 2709261 w 3841025"/>
              <a:gd name="connsiteY307" fmla="*/ 2736687 h 4120070"/>
              <a:gd name="connsiteX308" fmla="*/ 2728750 w 3841025"/>
              <a:gd name="connsiteY308" fmla="*/ 2601515 h 4120070"/>
              <a:gd name="connsiteX309" fmla="*/ 2697958 w 3841025"/>
              <a:gd name="connsiteY309" fmla="*/ 2493137 h 4120070"/>
              <a:gd name="connsiteX310" fmla="*/ 2786164 w 3841025"/>
              <a:gd name="connsiteY310" fmla="*/ 2467081 h 4120070"/>
              <a:gd name="connsiteX311" fmla="*/ 2119943 w 3841025"/>
              <a:gd name="connsiteY311" fmla="*/ 2467080 h 4120070"/>
              <a:gd name="connsiteX312" fmla="*/ 2227354 w 3841025"/>
              <a:gd name="connsiteY312" fmla="*/ 2496644 h 4120070"/>
              <a:gd name="connsiteX313" fmla="*/ 2334211 w 3841025"/>
              <a:gd name="connsiteY313" fmla="*/ 2467440 h 4120070"/>
              <a:gd name="connsiteX314" fmla="*/ 2417875 w 3841025"/>
              <a:gd name="connsiteY314" fmla="*/ 2492313 h 4120070"/>
              <a:gd name="connsiteX315" fmla="*/ 2386434 w 3841025"/>
              <a:gd name="connsiteY315" fmla="*/ 2601516 h 4120070"/>
              <a:gd name="connsiteX316" fmla="*/ 2408496 w 3841025"/>
              <a:gd name="connsiteY316" fmla="*/ 2738770 h 4120070"/>
              <a:gd name="connsiteX317" fmla="*/ 2318998 w 3841025"/>
              <a:gd name="connsiteY317" fmla="*/ 2773947 h 4120070"/>
              <a:gd name="connsiteX318" fmla="*/ 2220594 w 3841025"/>
              <a:gd name="connsiteY318" fmla="*/ 2749882 h 4120070"/>
              <a:gd name="connsiteX319" fmla="*/ 2125196 w 3841025"/>
              <a:gd name="connsiteY319" fmla="*/ 2772510 h 4120070"/>
              <a:gd name="connsiteX320" fmla="*/ 2043040 w 3841025"/>
              <a:gd name="connsiteY320" fmla="*/ 2736687 h 4120070"/>
              <a:gd name="connsiteX321" fmla="*/ 2062529 w 3841025"/>
              <a:gd name="connsiteY321" fmla="*/ 2601516 h 4120070"/>
              <a:gd name="connsiteX322" fmla="*/ 2031736 w 3841025"/>
              <a:gd name="connsiteY322" fmla="*/ 2493138 h 4120070"/>
              <a:gd name="connsiteX323" fmla="*/ 2119943 w 3841025"/>
              <a:gd name="connsiteY323" fmla="*/ 2467080 h 4120070"/>
              <a:gd name="connsiteX324" fmla="*/ 1480263 w 3841025"/>
              <a:gd name="connsiteY324" fmla="*/ 2467080 h 4120070"/>
              <a:gd name="connsiteX325" fmla="*/ 1587674 w 3841025"/>
              <a:gd name="connsiteY325" fmla="*/ 2496644 h 4120070"/>
              <a:gd name="connsiteX326" fmla="*/ 1694531 w 3841025"/>
              <a:gd name="connsiteY326" fmla="*/ 2467440 h 4120070"/>
              <a:gd name="connsiteX327" fmla="*/ 1778195 w 3841025"/>
              <a:gd name="connsiteY327" fmla="*/ 2492313 h 4120070"/>
              <a:gd name="connsiteX328" fmla="*/ 1746754 w 3841025"/>
              <a:gd name="connsiteY328" fmla="*/ 2601516 h 4120070"/>
              <a:gd name="connsiteX329" fmla="*/ 1768816 w 3841025"/>
              <a:gd name="connsiteY329" fmla="*/ 2738770 h 4120070"/>
              <a:gd name="connsiteX330" fmla="*/ 1679318 w 3841025"/>
              <a:gd name="connsiteY330" fmla="*/ 2773947 h 4120070"/>
              <a:gd name="connsiteX331" fmla="*/ 1580914 w 3841025"/>
              <a:gd name="connsiteY331" fmla="*/ 2749882 h 4120070"/>
              <a:gd name="connsiteX332" fmla="*/ 1485516 w 3841025"/>
              <a:gd name="connsiteY332" fmla="*/ 2772510 h 4120070"/>
              <a:gd name="connsiteX333" fmla="*/ 1403360 w 3841025"/>
              <a:gd name="connsiteY333" fmla="*/ 2736687 h 4120070"/>
              <a:gd name="connsiteX334" fmla="*/ 1422849 w 3841025"/>
              <a:gd name="connsiteY334" fmla="*/ 2601516 h 4120070"/>
              <a:gd name="connsiteX335" fmla="*/ 1392056 w 3841025"/>
              <a:gd name="connsiteY335" fmla="*/ 2493138 h 4120070"/>
              <a:gd name="connsiteX336" fmla="*/ 1480263 w 3841025"/>
              <a:gd name="connsiteY336" fmla="*/ 2467080 h 4120070"/>
              <a:gd name="connsiteX337" fmla="*/ 1728932 w 3841025"/>
              <a:gd name="connsiteY337" fmla="*/ 2428362 h 4120070"/>
              <a:gd name="connsiteX338" fmla="*/ 1728721 w 3841025"/>
              <a:gd name="connsiteY338" fmla="*/ 2429255 h 4120070"/>
              <a:gd name="connsiteX339" fmla="*/ 1728456 w 3841025"/>
              <a:gd name="connsiteY339" fmla="*/ 2429178 h 4120070"/>
              <a:gd name="connsiteX340" fmla="*/ 1728932 w 3841025"/>
              <a:gd name="connsiteY340" fmla="*/ 2428362 h 4120070"/>
              <a:gd name="connsiteX341" fmla="*/ 1089252 w 3841025"/>
              <a:gd name="connsiteY341" fmla="*/ 2428362 h 4120070"/>
              <a:gd name="connsiteX342" fmla="*/ 1089041 w 3841025"/>
              <a:gd name="connsiteY342" fmla="*/ 2429255 h 4120070"/>
              <a:gd name="connsiteX343" fmla="*/ 1088776 w 3841025"/>
              <a:gd name="connsiteY343" fmla="*/ 2429178 h 4120070"/>
              <a:gd name="connsiteX344" fmla="*/ 1089252 w 3841025"/>
              <a:gd name="connsiteY344" fmla="*/ 2428362 h 4120070"/>
              <a:gd name="connsiteX345" fmla="*/ 494486 w 3841025"/>
              <a:gd name="connsiteY345" fmla="*/ 2179170 h 4120070"/>
              <a:gd name="connsiteX346" fmla="*/ 544916 w 3841025"/>
              <a:gd name="connsiteY346" fmla="*/ 2201027 h 4120070"/>
              <a:gd name="connsiteX347" fmla="*/ 615123 w 3841025"/>
              <a:gd name="connsiteY347" fmla="*/ 2208734 h 4120070"/>
              <a:gd name="connsiteX348" fmla="*/ 722634 w 3841025"/>
              <a:gd name="connsiteY348" fmla="*/ 2179529 h 4120070"/>
              <a:gd name="connsiteX349" fmla="*/ 769774 w 3841025"/>
              <a:gd name="connsiteY349" fmla="*/ 2190068 h 4120070"/>
              <a:gd name="connsiteX350" fmla="*/ 798327 w 3841025"/>
              <a:gd name="connsiteY350" fmla="*/ 2201119 h 4120070"/>
              <a:gd name="connsiteX351" fmla="*/ 784462 w 3841025"/>
              <a:gd name="connsiteY351" fmla="*/ 2225617 h 4120070"/>
              <a:gd name="connsiteX352" fmla="*/ 771663 w 3841025"/>
              <a:gd name="connsiteY352" fmla="*/ 2274735 h 4120070"/>
              <a:gd name="connsiteX353" fmla="*/ 767345 w 3841025"/>
              <a:gd name="connsiteY353" fmla="*/ 2325761 h 4120070"/>
              <a:gd name="connsiteX354" fmla="*/ 771664 w 3841025"/>
              <a:gd name="connsiteY354" fmla="*/ 2376799 h 4120070"/>
              <a:gd name="connsiteX355" fmla="*/ 784463 w 3841025"/>
              <a:gd name="connsiteY355" fmla="*/ 2425916 h 4120070"/>
              <a:gd name="connsiteX356" fmla="*/ 786827 w 3841025"/>
              <a:gd name="connsiteY356" fmla="*/ 2430093 h 4120070"/>
              <a:gd name="connsiteX357" fmla="*/ 785206 w 3841025"/>
              <a:gd name="connsiteY357" fmla="*/ 2430636 h 4120070"/>
              <a:gd name="connsiteX358" fmla="*/ 787765 w 3841025"/>
              <a:gd name="connsiteY358" fmla="*/ 2435157 h 4120070"/>
              <a:gd name="connsiteX359" fmla="*/ 764644 w 3841025"/>
              <a:gd name="connsiteY359" fmla="*/ 2442447 h 4120070"/>
              <a:gd name="connsiteX360" fmla="*/ 720882 w 3841025"/>
              <a:gd name="connsiteY360" fmla="*/ 2466572 h 4120070"/>
              <a:gd name="connsiteX361" fmla="*/ 676662 w 3841025"/>
              <a:gd name="connsiteY361" fmla="*/ 2499695 h 4120070"/>
              <a:gd name="connsiteX362" fmla="*/ 581657 w 3841025"/>
              <a:gd name="connsiteY362" fmla="*/ 2682747 h 4120070"/>
              <a:gd name="connsiteX363" fmla="*/ 536875 w 3841025"/>
              <a:gd name="connsiteY363" fmla="*/ 3158500 h 4120070"/>
              <a:gd name="connsiteX364" fmla="*/ 484152 w 3841025"/>
              <a:gd name="connsiteY364" fmla="*/ 3208176 h 4120070"/>
              <a:gd name="connsiteX365" fmla="*/ 428408 w 3841025"/>
              <a:gd name="connsiteY365" fmla="*/ 3208176 h 4120070"/>
              <a:gd name="connsiteX366" fmla="*/ 447425 w 3841025"/>
              <a:gd name="connsiteY366" fmla="*/ 2340924 h 4120070"/>
              <a:gd name="connsiteX367" fmla="*/ 444785 w 3841025"/>
              <a:gd name="connsiteY367" fmla="*/ 2340924 h 4120070"/>
              <a:gd name="connsiteX368" fmla="*/ 397879 w 3841025"/>
              <a:gd name="connsiteY368" fmla="*/ 2523876 h 4120070"/>
              <a:gd name="connsiteX369" fmla="*/ 375545 w 3841025"/>
              <a:gd name="connsiteY369" fmla="*/ 2713097 h 4120070"/>
              <a:gd name="connsiteX370" fmla="*/ 374595 w 3841025"/>
              <a:gd name="connsiteY370" fmla="*/ 2713097 h 4120070"/>
              <a:gd name="connsiteX371" fmla="*/ 374257 w 3841025"/>
              <a:gd name="connsiteY371" fmla="*/ 2715953 h 4120070"/>
              <a:gd name="connsiteX372" fmla="*/ 364509 w 3841025"/>
              <a:gd name="connsiteY372" fmla="*/ 2715953 h 4120070"/>
              <a:gd name="connsiteX373" fmla="*/ 301084 w 3841025"/>
              <a:gd name="connsiteY373" fmla="*/ 2645253 h 4120070"/>
              <a:gd name="connsiteX374" fmla="*/ 308409 w 3841025"/>
              <a:gd name="connsiteY374" fmla="*/ 2413346 h 4120070"/>
              <a:gd name="connsiteX375" fmla="*/ 309059 w 3841025"/>
              <a:gd name="connsiteY375" fmla="*/ 2410058 h 4120070"/>
              <a:gd name="connsiteX376" fmla="*/ 309293 w 3841025"/>
              <a:gd name="connsiteY376" fmla="*/ 2407740 h 4120070"/>
              <a:gd name="connsiteX377" fmla="*/ 323705 w 3841025"/>
              <a:gd name="connsiteY377" fmla="*/ 2334660 h 4120070"/>
              <a:gd name="connsiteX378" fmla="*/ 494486 w 3841025"/>
              <a:gd name="connsiteY378" fmla="*/ 2179170 h 4120070"/>
              <a:gd name="connsiteX379" fmla="*/ 940905 w 3841025"/>
              <a:gd name="connsiteY379" fmla="*/ 2169408 h 4120070"/>
              <a:gd name="connsiteX380" fmla="*/ 1060491 w 3841025"/>
              <a:gd name="connsiteY380" fmla="*/ 2289534 h 4120070"/>
              <a:gd name="connsiteX381" fmla="*/ 1053795 w 3841025"/>
              <a:gd name="connsiteY381" fmla="*/ 2365710 h 4120070"/>
              <a:gd name="connsiteX382" fmla="*/ 1046451 w 3841025"/>
              <a:gd name="connsiteY382" fmla="*/ 2395012 h 4120070"/>
              <a:gd name="connsiteX383" fmla="*/ 980459 w 3841025"/>
              <a:gd name="connsiteY383" fmla="*/ 2468241 h 4120070"/>
              <a:gd name="connsiteX384" fmla="*/ 940905 w 3841025"/>
              <a:gd name="connsiteY384" fmla="*/ 2475095 h 4120070"/>
              <a:gd name="connsiteX385" fmla="*/ 901352 w 3841025"/>
              <a:gd name="connsiteY385" fmla="*/ 2468470 h 4120070"/>
              <a:gd name="connsiteX386" fmla="*/ 836082 w 3841025"/>
              <a:gd name="connsiteY386" fmla="*/ 2395012 h 4120070"/>
              <a:gd name="connsiteX387" fmla="*/ 828313 w 3841025"/>
              <a:gd name="connsiteY387" fmla="*/ 2364788 h 4120070"/>
              <a:gd name="connsiteX388" fmla="*/ 821318 w 3841025"/>
              <a:gd name="connsiteY388" fmla="*/ 2289534 h 4120070"/>
              <a:gd name="connsiteX389" fmla="*/ 940905 w 3841025"/>
              <a:gd name="connsiteY389" fmla="*/ 2169408 h 4120070"/>
              <a:gd name="connsiteX390" fmla="*/ 2893574 w 3841025"/>
              <a:gd name="connsiteY390" fmla="*/ 2168203 h 4120070"/>
              <a:gd name="connsiteX391" fmla="*/ 3013161 w 3841025"/>
              <a:gd name="connsiteY391" fmla="*/ 2288329 h 4120070"/>
              <a:gd name="connsiteX392" fmla="*/ 3006465 w 3841025"/>
              <a:gd name="connsiteY392" fmla="*/ 2364504 h 4120070"/>
              <a:gd name="connsiteX393" fmla="*/ 2999120 w 3841025"/>
              <a:gd name="connsiteY393" fmla="*/ 2393806 h 4120070"/>
              <a:gd name="connsiteX394" fmla="*/ 2933128 w 3841025"/>
              <a:gd name="connsiteY394" fmla="*/ 2467036 h 4120070"/>
              <a:gd name="connsiteX395" fmla="*/ 2893574 w 3841025"/>
              <a:gd name="connsiteY395" fmla="*/ 2473890 h 4120070"/>
              <a:gd name="connsiteX396" fmla="*/ 2854021 w 3841025"/>
              <a:gd name="connsiteY396" fmla="*/ 2467265 h 4120070"/>
              <a:gd name="connsiteX397" fmla="*/ 2788752 w 3841025"/>
              <a:gd name="connsiteY397" fmla="*/ 2393806 h 4120070"/>
              <a:gd name="connsiteX398" fmla="*/ 2780984 w 3841025"/>
              <a:gd name="connsiteY398" fmla="*/ 2363582 h 4120070"/>
              <a:gd name="connsiteX399" fmla="*/ 2773989 w 3841025"/>
              <a:gd name="connsiteY399" fmla="*/ 2288329 h 4120070"/>
              <a:gd name="connsiteX400" fmla="*/ 2893574 w 3841025"/>
              <a:gd name="connsiteY400" fmla="*/ 2168203 h 4120070"/>
              <a:gd name="connsiteX401" fmla="*/ 2227351 w 3841025"/>
              <a:gd name="connsiteY401" fmla="*/ 2168203 h 4120070"/>
              <a:gd name="connsiteX402" fmla="*/ 2346938 w 3841025"/>
              <a:gd name="connsiteY402" fmla="*/ 2288329 h 4120070"/>
              <a:gd name="connsiteX403" fmla="*/ 2340242 w 3841025"/>
              <a:gd name="connsiteY403" fmla="*/ 2364505 h 4120070"/>
              <a:gd name="connsiteX404" fmla="*/ 2332898 w 3841025"/>
              <a:gd name="connsiteY404" fmla="*/ 2393807 h 4120070"/>
              <a:gd name="connsiteX405" fmla="*/ 2266906 w 3841025"/>
              <a:gd name="connsiteY405" fmla="*/ 2467036 h 4120070"/>
              <a:gd name="connsiteX406" fmla="*/ 2227351 w 3841025"/>
              <a:gd name="connsiteY406" fmla="*/ 2473890 h 4120070"/>
              <a:gd name="connsiteX407" fmla="*/ 2187799 w 3841025"/>
              <a:gd name="connsiteY407" fmla="*/ 2467265 h 4120070"/>
              <a:gd name="connsiteX408" fmla="*/ 2122529 w 3841025"/>
              <a:gd name="connsiteY408" fmla="*/ 2393807 h 4120070"/>
              <a:gd name="connsiteX409" fmla="*/ 2114760 w 3841025"/>
              <a:gd name="connsiteY409" fmla="*/ 2363583 h 4120070"/>
              <a:gd name="connsiteX410" fmla="*/ 2107765 w 3841025"/>
              <a:gd name="connsiteY410" fmla="*/ 2288329 h 4120070"/>
              <a:gd name="connsiteX411" fmla="*/ 2227351 w 3841025"/>
              <a:gd name="connsiteY411" fmla="*/ 2168203 h 4120070"/>
              <a:gd name="connsiteX412" fmla="*/ 1587671 w 3841025"/>
              <a:gd name="connsiteY412" fmla="*/ 2168203 h 4120070"/>
              <a:gd name="connsiteX413" fmla="*/ 1707258 w 3841025"/>
              <a:gd name="connsiteY413" fmla="*/ 2288329 h 4120070"/>
              <a:gd name="connsiteX414" fmla="*/ 1700562 w 3841025"/>
              <a:gd name="connsiteY414" fmla="*/ 2364505 h 4120070"/>
              <a:gd name="connsiteX415" fmla="*/ 1693218 w 3841025"/>
              <a:gd name="connsiteY415" fmla="*/ 2393807 h 4120070"/>
              <a:gd name="connsiteX416" fmla="*/ 1627226 w 3841025"/>
              <a:gd name="connsiteY416" fmla="*/ 2467036 h 4120070"/>
              <a:gd name="connsiteX417" fmla="*/ 1587671 w 3841025"/>
              <a:gd name="connsiteY417" fmla="*/ 2473890 h 4120070"/>
              <a:gd name="connsiteX418" fmla="*/ 1548119 w 3841025"/>
              <a:gd name="connsiteY418" fmla="*/ 2467265 h 4120070"/>
              <a:gd name="connsiteX419" fmla="*/ 1482849 w 3841025"/>
              <a:gd name="connsiteY419" fmla="*/ 2393807 h 4120070"/>
              <a:gd name="connsiteX420" fmla="*/ 1475080 w 3841025"/>
              <a:gd name="connsiteY420" fmla="*/ 2363583 h 4120070"/>
              <a:gd name="connsiteX421" fmla="*/ 1468085 w 3841025"/>
              <a:gd name="connsiteY421" fmla="*/ 2288329 h 4120070"/>
              <a:gd name="connsiteX422" fmla="*/ 1587671 w 3841025"/>
              <a:gd name="connsiteY422" fmla="*/ 2168203 h 4120070"/>
              <a:gd name="connsiteX423" fmla="*/ 1831507 w 3841025"/>
              <a:gd name="connsiteY423" fmla="*/ 2167023 h 4120070"/>
              <a:gd name="connsiteX424" fmla="*/ 1938918 w 3841025"/>
              <a:gd name="connsiteY424" fmla="*/ 2196587 h 4120070"/>
              <a:gd name="connsiteX425" fmla="*/ 2045775 w 3841025"/>
              <a:gd name="connsiteY425" fmla="*/ 2167382 h 4120070"/>
              <a:gd name="connsiteX426" fmla="*/ 2129439 w 3841025"/>
              <a:gd name="connsiteY426" fmla="*/ 2192256 h 4120070"/>
              <a:gd name="connsiteX427" fmla="*/ 2097998 w 3841025"/>
              <a:gd name="connsiteY427" fmla="*/ 2301459 h 4120070"/>
              <a:gd name="connsiteX428" fmla="*/ 2120060 w 3841025"/>
              <a:gd name="connsiteY428" fmla="*/ 2438713 h 4120070"/>
              <a:gd name="connsiteX429" fmla="*/ 2030562 w 3841025"/>
              <a:gd name="connsiteY429" fmla="*/ 2473890 h 4120070"/>
              <a:gd name="connsiteX430" fmla="*/ 1932158 w 3841025"/>
              <a:gd name="connsiteY430" fmla="*/ 2449825 h 4120070"/>
              <a:gd name="connsiteX431" fmla="*/ 1836760 w 3841025"/>
              <a:gd name="connsiteY431" fmla="*/ 2472453 h 4120070"/>
              <a:gd name="connsiteX432" fmla="*/ 1754604 w 3841025"/>
              <a:gd name="connsiteY432" fmla="*/ 2436630 h 4120070"/>
              <a:gd name="connsiteX433" fmla="*/ 1774093 w 3841025"/>
              <a:gd name="connsiteY433" fmla="*/ 2301459 h 4120070"/>
              <a:gd name="connsiteX434" fmla="*/ 1743300 w 3841025"/>
              <a:gd name="connsiteY434" fmla="*/ 2193081 h 4120070"/>
              <a:gd name="connsiteX435" fmla="*/ 1831507 w 3841025"/>
              <a:gd name="connsiteY435" fmla="*/ 2167023 h 4120070"/>
              <a:gd name="connsiteX436" fmla="*/ 1170153 w 3841025"/>
              <a:gd name="connsiteY436" fmla="*/ 2158790 h 4120070"/>
              <a:gd name="connsiteX437" fmla="*/ 1277564 w 3841025"/>
              <a:gd name="connsiteY437" fmla="*/ 2188354 h 4120070"/>
              <a:gd name="connsiteX438" fmla="*/ 1384421 w 3841025"/>
              <a:gd name="connsiteY438" fmla="*/ 2159149 h 4120070"/>
              <a:gd name="connsiteX439" fmla="*/ 1468085 w 3841025"/>
              <a:gd name="connsiteY439" fmla="*/ 2184023 h 4120070"/>
              <a:gd name="connsiteX440" fmla="*/ 1436644 w 3841025"/>
              <a:gd name="connsiteY440" fmla="*/ 2293226 h 4120070"/>
              <a:gd name="connsiteX441" fmla="*/ 1458706 w 3841025"/>
              <a:gd name="connsiteY441" fmla="*/ 2430480 h 4120070"/>
              <a:gd name="connsiteX442" fmla="*/ 1369208 w 3841025"/>
              <a:gd name="connsiteY442" fmla="*/ 2465657 h 4120070"/>
              <a:gd name="connsiteX443" fmla="*/ 1270804 w 3841025"/>
              <a:gd name="connsiteY443" fmla="*/ 2441592 h 4120070"/>
              <a:gd name="connsiteX444" fmla="*/ 1175406 w 3841025"/>
              <a:gd name="connsiteY444" fmla="*/ 2464220 h 4120070"/>
              <a:gd name="connsiteX445" fmla="*/ 1093250 w 3841025"/>
              <a:gd name="connsiteY445" fmla="*/ 2428397 h 4120070"/>
              <a:gd name="connsiteX446" fmla="*/ 1112739 w 3841025"/>
              <a:gd name="connsiteY446" fmla="*/ 2293226 h 4120070"/>
              <a:gd name="connsiteX447" fmla="*/ 1081946 w 3841025"/>
              <a:gd name="connsiteY447" fmla="*/ 2184848 h 4120070"/>
              <a:gd name="connsiteX448" fmla="*/ 1170153 w 3841025"/>
              <a:gd name="connsiteY448" fmla="*/ 2158790 h 4120070"/>
              <a:gd name="connsiteX449" fmla="*/ 1409370 w 3841025"/>
              <a:gd name="connsiteY449" fmla="*/ 2114732 h 4120070"/>
              <a:gd name="connsiteX450" fmla="*/ 1409159 w 3841025"/>
              <a:gd name="connsiteY450" fmla="*/ 2115625 h 4120070"/>
              <a:gd name="connsiteX451" fmla="*/ 1408894 w 3841025"/>
              <a:gd name="connsiteY451" fmla="*/ 2115547 h 4120070"/>
              <a:gd name="connsiteX452" fmla="*/ 1409370 w 3841025"/>
              <a:gd name="connsiteY452" fmla="*/ 2114732 h 4120070"/>
              <a:gd name="connsiteX453" fmla="*/ 769690 w 3841025"/>
              <a:gd name="connsiteY453" fmla="*/ 2114732 h 4120070"/>
              <a:gd name="connsiteX454" fmla="*/ 769479 w 3841025"/>
              <a:gd name="connsiteY454" fmla="*/ 2115625 h 4120070"/>
              <a:gd name="connsiteX455" fmla="*/ 769214 w 3841025"/>
              <a:gd name="connsiteY455" fmla="*/ 2115547 h 4120070"/>
              <a:gd name="connsiteX456" fmla="*/ 769690 w 3841025"/>
              <a:gd name="connsiteY456" fmla="*/ 2114732 h 4120070"/>
              <a:gd name="connsiteX457" fmla="*/ 615387 w 3841025"/>
              <a:gd name="connsiteY457" fmla="*/ 1866984 h 4120070"/>
              <a:gd name="connsiteX458" fmla="*/ 734974 w 3841025"/>
              <a:gd name="connsiteY458" fmla="*/ 1987110 h 4120070"/>
              <a:gd name="connsiteX459" fmla="*/ 728278 w 3841025"/>
              <a:gd name="connsiteY459" fmla="*/ 2063286 h 4120070"/>
              <a:gd name="connsiteX460" fmla="*/ 720934 w 3841025"/>
              <a:gd name="connsiteY460" fmla="*/ 2092588 h 4120070"/>
              <a:gd name="connsiteX461" fmla="*/ 654942 w 3841025"/>
              <a:gd name="connsiteY461" fmla="*/ 2165817 h 4120070"/>
              <a:gd name="connsiteX462" fmla="*/ 615387 w 3841025"/>
              <a:gd name="connsiteY462" fmla="*/ 2172671 h 4120070"/>
              <a:gd name="connsiteX463" fmla="*/ 575835 w 3841025"/>
              <a:gd name="connsiteY463" fmla="*/ 2166046 h 4120070"/>
              <a:gd name="connsiteX464" fmla="*/ 510565 w 3841025"/>
              <a:gd name="connsiteY464" fmla="*/ 2092588 h 4120070"/>
              <a:gd name="connsiteX465" fmla="*/ 502796 w 3841025"/>
              <a:gd name="connsiteY465" fmla="*/ 2062364 h 4120070"/>
              <a:gd name="connsiteX466" fmla="*/ 495801 w 3841025"/>
              <a:gd name="connsiteY466" fmla="*/ 1987110 h 4120070"/>
              <a:gd name="connsiteX467" fmla="*/ 615387 w 3841025"/>
              <a:gd name="connsiteY467" fmla="*/ 1866984 h 4120070"/>
              <a:gd name="connsiteX468" fmla="*/ 1917241 w 3841025"/>
              <a:gd name="connsiteY468" fmla="*/ 1859913 h 4120070"/>
              <a:gd name="connsiteX469" fmla="*/ 2036827 w 3841025"/>
              <a:gd name="connsiteY469" fmla="*/ 1980039 h 4120070"/>
              <a:gd name="connsiteX470" fmla="*/ 2030131 w 3841025"/>
              <a:gd name="connsiteY470" fmla="*/ 2056215 h 4120070"/>
              <a:gd name="connsiteX471" fmla="*/ 2022787 w 3841025"/>
              <a:gd name="connsiteY471" fmla="*/ 2085517 h 4120070"/>
              <a:gd name="connsiteX472" fmla="*/ 1956795 w 3841025"/>
              <a:gd name="connsiteY472" fmla="*/ 2158746 h 4120070"/>
              <a:gd name="connsiteX473" fmla="*/ 1917241 w 3841025"/>
              <a:gd name="connsiteY473" fmla="*/ 2165600 h 4120070"/>
              <a:gd name="connsiteX474" fmla="*/ 1877688 w 3841025"/>
              <a:gd name="connsiteY474" fmla="*/ 2158975 h 4120070"/>
              <a:gd name="connsiteX475" fmla="*/ 1812418 w 3841025"/>
              <a:gd name="connsiteY475" fmla="*/ 2085517 h 4120070"/>
              <a:gd name="connsiteX476" fmla="*/ 1804649 w 3841025"/>
              <a:gd name="connsiteY476" fmla="*/ 2055293 h 4120070"/>
              <a:gd name="connsiteX477" fmla="*/ 1797654 w 3841025"/>
              <a:gd name="connsiteY477" fmla="*/ 1980039 h 4120070"/>
              <a:gd name="connsiteX478" fmla="*/ 1917241 w 3841025"/>
              <a:gd name="connsiteY478" fmla="*/ 1859913 h 4120070"/>
              <a:gd name="connsiteX479" fmla="*/ 1277561 w 3841025"/>
              <a:gd name="connsiteY479" fmla="*/ 1859913 h 4120070"/>
              <a:gd name="connsiteX480" fmla="*/ 1397147 w 3841025"/>
              <a:gd name="connsiteY480" fmla="*/ 1980039 h 4120070"/>
              <a:gd name="connsiteX481" fmla="*/ 1390451 w 3841025"/>
              <a:gd name="connsiteY481" fmla="*/ 2056215 h 4120070"/>
              <a:gd name="connsiteX482" fmla="*/ 1383107 w 3841025"/>
              <a:gd name="connsiteY482" fmla="*/ 2085517 h 4120070"/>
              <a:gd name="connsiteX483" fmla="*/ 1317115 w 3841025"/>
              <a:gd name="connsiteY483" fmla="*/ 2158746 h 4120070"/>
              <a:gd name="connsiteX484" fmla="*/ 1277561 w 3841025"/>
              <a:gd name="connsiteY484" fmla="*/ 2165600 h 4120070"/>
              <a:gd name="connsiteX485" fmla="*/ 1238008 w 3841025"/>
              <a:gd name="connsiteY485" fmla="*/ 2158975 h 4120070"/>
              <a:gd name="connsiteX486" fmla="*/ 1172738 w 3841025"/>
              <a:gd name="connsiteY486" fmla="*/ 2085517 h 4120070"/>
              <a:gd name="connsiteX487" fmla="*/ 1164969 w 3841025"/>
              <a:gd name="connsiteY487" fmla="*/ 2055293 h 4120070"/>
              <a:gd name="connsiteX488" fmla="*/ 1157974 w 3841025"/>
              <a:gd name="connsiteY488" fmla="*/ 1980039 h 4120070"/>
              <a:gd name="connsiteX489" fmla="*/ 1277561 w 3841025"/>
              <a:gd name="connsiteY489" fmla="*/ 1859913 h 4120070"/>
              <a:gd name="connsiteX490" fmla="*/ 196567 w 3841025"/>
              <a:gd name="connsiteY490" fmla="*/ 1855866 h 4120070"/>
              <a:gd name="connsiteX491" fmla="*/ 246997 w 3841025"/>
              <a:gd name="connsiteY491" fmla="*/ 1877723 h 4120070"/>
              <a:gd name="connsiteX492" fmla="*/ 317204 w 3841025"/>
              <a:gd name="connsiteY492" fmla="*/ 1885430 h 4120070"/>
              <a:gd name="connsiteX493" fmla="*/ 424715 w 3841025"/>
              <a:gd name="connsiteY493" fmla="*/ 1856225 h 4120070"/>
              <a:gd name="connsiteX494" fmla="*/ 471855 w 3841025"/>
              <a:gd name="connsiteY494" fmla="*/ 1866764 h 4120070"/>
              <a:gd name="connsiteX495" fmla="*/ 500408 w 3841025"/>
              <a:gd name="connsiteY495" fmla="*/ 1877815 h 4120070"/>
              <a:gd name="connsiteX496" fmla="*/ 486543 w 3841025"/>
              <a:gd name="connsiteY496" fmla="*/ 1902313 h 4120070"/>
              <a:gd name="connsiteX497" fmla="*/ 473744 w 3841025"/>
              <a:gd name="connsiteY497" fmla="*/ 1951431 h 4120070"/>
              <a:gd name="connsiteX498" fmla="*/ 469426 w 3841025"/>
              <a:gd name="connsiteY498" fmla="*/ 2002457 h 4120070"/>
              <a:gd name="connsiteX499" fmla="*/ 473745 w 3841025"/>
              <a:gd name="connsiteY499" fmla="*/ 2053495 h 4120070"/>
              <a:gd name="connsiteX500" fmla="*/ 486544 w 3841025"/>
              <a:gd name="connsiteY500" fmla="*/ 2102612 h 4120070"/>
              <a:gd name="connsiteX501" fmla="*/ 488908 w 3841025"/>
              <a:gd name="connsiteY501" fmla="*/ 2106789 h 4120070"/>
              <a:gd name="connsiteX502" fmla="*/ 487287 w 3841025"/>
              <a:gd name="connsiteY502" fmla="*/ 2107332 h 4120070"/>
              <a:gd name="connsiteX503" fmla="*/ 489846 w 3841025"/>
              <a:gd name="connsiteY503" fmla="*/ 2111853 h 4120070"/>
              <a:gd name="connsiteX504" fmla="*/ 466725 w 3841025"/>
              <a:gd name="connsiteY504" fmla="*/ 2119143 h 4120070"/>
              <a:gd name="connsiteX505" fmla="*/ 422963 w 3841025"/>
              <a:gd name="connsiteY505" fmla="*/ 2143268 h 4120070"/>
              <a:gd name="connsiteX506" fmla="*/ 378743 w 3841025"/>
              <a:gd name="connsiteY506" fmla="*/ 2176391 h 4120070"/>
              <a:gd name="connsiteX507" fmla="*/ 283738 w 3841025"/>
              <a:gd name="connsiteY507" fmla="*/ 2359443 h 4120070"/>
              <a:gd name="connsiteX508" fmla="*/ 238956 w 3841025"/>
              <a:gd name="connsiteY508" fmla="*/ 2835196 h 4120070"/>
              <a:gd name="connsiteX509" fmla="*/ 186233 w 3841025"/>
              <a:gd name="connsiteY509" fmla="*/ 2884872 h 4120070"/>
              <a:gd name="connsiteX510" fmla="*/ 130489 w 3841025"/>
              <a:gd name="connsiteY510" fmla="*/ 2884872 h 4120070"/>
              <a:gd name="connsiteX511" fmla="*/ 149506 w 3841025"/>
              <a:gd name="connsiteY511" fmla="*/ 2017620 h 4120070"/>
              <a:gd name="connsiteX512" fmla="*/ 146866 w 3841025"/>
              <a:gd name="connsiteY512" fmla="*/ 2017620 h 4120070"/>
              <a:gd name="connsiteX513" fmla="*/ 99960 w 3841025"/>
              <a:gd name="connsiteY513" fmla="*/ 2200572 h 4120070"/>
              <a:gd name="connsiteX514" fmla="*/ 77626 w 3841025"/>
              <a:gd name="connsiteY514" fmla="*/ 2389793 h 4120070"/>
              <a:gd name="connsiteX515" fmla="*/ 76676 w 3841025"/>
              <a:gd name="connsiteY515" fmla="*/ 2389793 h 4120070"/>
              <a:gd name="connsiteX516" fmla="*/ 76338 w 3841025"/>
              <a:gd name="connsiteY516" fmla="*/ 2392649 h 4120070"/>
              <a:gd name="connsiteX517" fmla="*/ 66590 w 3841025"/>
              <a:gd name="connsiteY517" fmla="*/ 2392649 h 4120070"/>
              <a:gd name="connsiteX518" fmla="*/ 3165 w 3841025"/>
              <a:gd name="connsiteY518" fmla="*/ 2321949 h 4120070"/>
              <a:gd name="connsiteX519" fmla="*/ 10490 w 3841025"/>
              <a:gd name="connsiteY519" fmla="*/ 2090042 h 4120070"/>
              <a:gd name="connsiteX520" fmla="*/ 11140 w 3841025"/>
              <a:gd name="connsiteY520" fmla="*/ 2086754 h 4120070"/>
              <a:gd name="connsiteX521" fmla="*/ 11374 w 3841025"/>
              <a:gd name="connsiteY521" fmla="*/ 2084436 h 4120070"/>
              <a:gd name="connsiteX522" fmla="*/ 25786 w 3841025"/>
              <a:gd name="connsiteY522" fmla="*/ 2011356 h 4120070"/>
              <a:gd name="connsiteX523" fmla="*/ 196567 w 3841025"/>
              <a:gd name="connsiteY523" fmla="*/ 1855866 h 4120070"/>
              <a:gd name="connsiteX524" fmla="*/ 1490271 w 3841025"/>
              <a:gd name="connsiteY524" fmla="*/ 1845159 h 4120070"/>
              <a:gd name="connsiteX525" fmla="*/ 1597682 w 3841025"/>
              <a:gd name="connsiteY525" fmla="*/ 1874723 h 4120070"/>
              <a:gd name="connsiteX526" fmla="*/ 1704539 w 3841025"/>
              <a:gd name="connsiteY526" fmla="*/ 1845518 h 4120070"/>
              <a:gd name="connsiteX527" fmla="*/ 1788203 w 3841025"/>
              <a:gd name="connsiteY527" fmla="*/ 1870392 h 4120070"/>
              <a:gd name="connsiteX528" fmla="*/ 1756762 w 3841025"/>
              <a:gd name="connsiteY528" fmla="*/ 1979595 h 4120070"/>
              <a:gd name="connsiteX529" fmla="*/ 1778824 w 3841025"/>
              <a:gd name="connsiteY529" fmla="*/ 2116849 h 4120070"/>
              <a:gd name="connsiteX530" fmla="*/ 1689326 w 3841025"/>
              <a:gd name="connsiteY530" fmla="*/ 2152026 h 4120070"/>
              <a:gd name="connsiteX531" fmla="*/ 1590922 w 3841025"/>
              <a:gd name="connsiteY531" fmla="*/ 2127961 h 4120070"/>
              <a:gd name="connsiteX532" fmla="*/ 1495524 w 3841025"/>
              <a:gd name="connsiteY532" fmla="*/ 2150589 h 4120070"/>
              <a:gd name="connsiteX533" fmla="*/ 1413368 w 3841025"/>
              <a:gd name="connsiteY533" fmla="*/ 2114766 h 4120070"/>
              <a:gd name="connsiteX534" fmla="*/ 1432857 w 3841025"/>
              <a:gd name="connsiteY534" fmla="*/ 1979595 h 4120070"/>
              <a:gd name="connsiteX535" fmla="*/ 1402064 w 3841025"/>
              <a:gd name="connsiteY535" fmla="*/ 1871217 h 4120070"/>
              <a:gd name="connsiteX536" fmla="*/ 1490271 w 3841025"/>
              <a:gd name="connsiteY536" fmla="*/ 1845159 h 4120070"/>
              <a:gd name="connsiteX537" fmla="*/ 850591 w 3841025"/>
              <a:gd name="connsiteY537" fmla="*/ 1845159 h 4120070"/>
              <a:gd name="connsiteX538" fmla="*/ 958002 w 3841025"/>
              <a:gd name="connsiteY538" fmla="*/ 1874723 h 4120070"/>
              <a:gd name="connsiteX539" fmla="*/ 1064859 w 3841025"/>
              <a:gd name="connsiteY539" fmla="*/ 1845518 h 4120070"/>
              <a:gd name="connsiteX540" fmla="*/ 1148523 w 3841025"/>
              <a:gd name="connsiteY540" fmla="*/ 1870392 h 4120070"/>
              <a:gd name="connsiteX541" fmla="*/ 1117082 w 3841025"/>
              <a:gd name="connsiteY541" fmla="*/ 1979595 h 4120070"/>
              <a:gd name="connsiteX542" fmla="*/ 1139144 w 3841025"/>
              <a:gd name="connsiteY542" fmla="*/ 2116849 h 4120070"/>
              <a:gd name="connsiteX543" fmla="*/ 1049646 w 3841025"/>
              <a:gd name="connsiteY543" fmla="*/ 2152026 h 4120070"/>
              <a:gd name="connsiteX544" fmla="*/ 951242 w 3841025"/>
              <a:gd name="connsiteY544" fmla="*/ 2127961 h 4120070"/>
              <a:gd name="connsiteX545" fmla="*/ 855844 w 3841025"/>
              <a:gd name="connsiteY545" fmla="*/ 2150589 h 4120070"/>
              <a:gd name="connsiteX546" fmla="*/ 773688 w 3841025"/>
              <a:gd name="connsiteY546" fmla="*/ 2114766 h 4120070"/>
              <a:gd name="connsiteX547" fmla="*/ 793177 w 3841025"/>
              <a:gd name="connsiteY547" fmla="*/ 1979595 h 4120070"/>
              <a:gd name="connsiteX548" fmla="*/ 762384 w 3841025"/>
              <a:gd name="connsiteY548" fmla="*/ 1871217 h 4120070"/>
              <a:gd name="connsiteX549" fmla="*/ 850591 w 3841025"/>
              <a:gd name="connsiteY549" fmla="*/ 1845159 h 4120070"/>
              <a:gd name="connsiteX550" fmla="*/ 1099259 w 3841025"/>
              <a:gd name="connsiteY550" fmla="*/ 1806442 h 4120070"/>
              <a:gd name="connsiteX551" fmla="*/ 1099048 w 3841025"/>
              <a:gd name="connsiteY551" fmla="*/ 1807335 h 4120070"/>
              <a:gd name="connsiteX552" fmla="*/ 1098783 w 3841025"/>
              <a:gd name="connsiteY552" fmla="*/ 1807257 h 4120070"/>
              <a:gd name="connsiteX553" fmla="*/ 1099259 w 3841025"/>
              <a:gd name="connsiteY553" fmla="*/ 1806442 h 4120070"/>
              <a:gd name="connsiteX554" fmla="*/ 459579 w 3841025"/>
              <a:gd name="connsiteY554" fmla="*/ 1806442 h 4120070"/>
              <a:gd name="connsiteX555" fmla="*/ 459367 w 3841025"/>
              <a:gd name="connsiteY555" fmla="*/ 1807335 h 4120070"/>
              <a:gd name="connsiteX556" fmla="*/ 459103 w 3841025"/>
              <a:gd name="connsiteY556" fmla="*/ 1807257 h 4120070"/>
              <a:gd name="connsiteX557" fmla="*/ 459579 w 3841025"/>
              <a:gd name="connsiteY557" fmla="*/ 1806442 h 4120070"/>
              <a:gd name="connsiteX558" fmla="*/ 1597679 w 3841025"/>
              <a:gd name="connsiteY558" fmla="*/ 1546283 h 4120070"/>
              <a:gd name="connsiteX559" fmla="*/ 1717265 w 3841025"/>
              <a:gd name="connsiteY559" fmla="*/ 1666409 h 4120070"/>
              <a:gd name="connsiteX560" fmla="*/ 1710569 w 3841025"/>
              <a:gd name="connsiteY560" fmla="*/ 1742585 h 4120070"/>
              <a:gd name="connsiteX561" fmla="*/ 1703225 w 3841025"/>
              <a:gd name="connsiteY561" fmla="*/ 1771887 h 4120070"/>
              <a:gd name="connsiteX562" fmla="*/ 1637233 w 3841025"/>
              <a:gd name="connsiteY562" fmla="*/ 1845116 h 4120070"/>
              <a:gd name="connsiteX563" fmla="*/ 1597679 w 3841025"/>
              <a:gd name="connsiteY563" fmla="*/ 1851970 h 4120070"/>
              <a:gd name="connsiteX564" fmla="*/ 1558126 w 3841025"/>
              <a:gd name="connsiteY564" fmla="*/ 1845344 h 4120070"/>
              <a:gd name="connsiteX565" fmla="*/ 1492856 w 3841025"/>
              <a:gd name="connsiteY565" fmla="*/ 1771887 h 4120070"/>
              <a:gd name="connsiteX566" fmla="*/ 1485087 w 3841025"/>
              <a:gd name="connsiteY566" fmla="*/ 1741662 h 4120070"/>
              <a:gd name="connsiteX567" fmla="*/ 1478092 w 3841025"/>
              <a:gd name="connsiteY567" fmla="*/ 1666409 h 4120070"/>
              <a:gd name="connsiteX568" fmla="*/ 1597679 w 3841025"/>
              <a:gd name="connsiteY568" fmla="*/ 1546283 h 4120070"/>
              <a:gd name="connsiteX569" fmla="*/ 957999 w 3841025"/>
              <a:gd name="connsiteY569" fmla="*/ 1546283 h 4120070"/>
              <a:gd name="connsiteX570" fmla="*/ 1077585 w 3841025"/>
              <a:gd name="connsiteY570" fmla="*/ 1666409 h 4120070"/>
              <a:gd name="connsiteX571" fmla="*/ 1070889 w 3841025"/>
              <a:gd name="connsiteY571" fmla="*/ 1742585 h 4120070"/>
              <a:gd name="connsiteX572" fmla="*/ 1063545 w 3841025"/>
              <a:gd name="connsiteY572" fmla="*/ 1771887 h 4120070"/>
              <a:gd name="connsiteX573" fmla="*/ 997553 w 3841025"/>
              <a:gd name="connsiteY573" fmla="*/ 1845116 h 4120070"/>
              <a:gd name="connsiteX574" fmla="*/ 957999 w 3841025"/>
              <a:gd name="connsiteY574" fmla="*/ 1851970 h 4120070"/>
              <a:gd name="connsiteX575" fmla="*/ 918446 w 3841025"/>
              <a:gd name="connsiteY575" fmla="*/ 1845344 h 4120070"/>
              <a:gd name="connsiteX576" fmla="*/ 853176 w 3841025"/>
              <a:gd name="connsiteY576" fmla="*/ 1771887 h 4120070"/>
              <a:gd name="connsiteX577" fmla="*/ 845407 w 3841025"/>
              <a:gd name="connsiteY577" fmla="*/ 1741662 h 4120070"/>
              <a:gd name="connsiteX578" fmla="*/ 838412 w 3841025"/>
              <a:gd name="connsiteY578" fmla="*/ 1666409 h 4120070"/>
              <a:gd name="connsiteX579" fmla="*/ 957999 w 3841025"/>
              <a:gd name="connsiteY579" fmla="*/ 1546283 h 4120070"/>
              <a:gd name="connsiteX580" fmla="*/ 317468 w 3841025"/>
              <a:gd name="connsiteY580" fmla="*/ 1543680 h 4120070"/>
              <a:gd name="connsiteX581" fmla="*/ 437055 w 3841025"/>
              <a:gd name="connsiteY581" fmla="*/ 1663806 h 4120070"/>
              <a:gd name="connsiteX582" fmla="*/ 430359 w 3841025"/>
              <a:gd name="connsiteY582" fmla="*/ 1739982 h 4120070"/>
              <a:gd name="connsiteX583" fmla="*/ 423014 w 3841025"/>
              <a:gd name="connsiteY583" fmla="*/ 1769284 h 4120070"/>
              <a:gd name="connsiteX584" fmla="*/ 357023 w 3841025"/>
              <a:gd name="connsiteY584" fmla="*/ 1842513 h 4120070"/>
              <a:gd name="connsiteX585" fmla="*/ 317468 w 3841025"/>
              <a:gd name="connsiteY585" fmla="*/ 1849367 h 4120070"/>
              <a:gd name="connsiteX586" fmla="*/ 277916 w 3841025"/>
              <a:gd name="connsiteY586" fmla="*/ 1842741 h 4120070"/>
              <a:gd name="connsiteX587" fmla="*/ 212646 w 3841025"/>
              <a:gd name="connsiteY587" fmla="*/ 1769284 h 4120070"/>
              <a:gd name="connsiteX588" fmla="*/ 204876 w 3841025"/>
              <a:gd name="connsiteY588" fmla="*/ 1739059 h 4120070"/>
              <a:gd name="connsiteX589" fmla="*/ 197882 w 3841025"/>
              <a:gd name="connsiteY589" fmla="*/ 1663806 h 4120070"/>
              <a:gd name="connsiteX590" fmla="*/ 317468 w 3841025"/>
              <a:gd name="connsiteY590" fmla="*/ 1543680 h 4120070"/>
              <a:gd name="connsiteX591" fmla="*/ 1180161 w 3841025"/>
              <a:gd name="connsiteY591" fmla="*/ 1536870 h 4120070"/>
              <a:gd name="connsiteX592" fmla="*/ 1287572 w 3841025"/>
              <a:gd name="connsiteY592" fmla="*/ 1566434 h 4120070"/>
              <a:gd name="connsiteX593" fmla="*/ 1394429 w 3841025"/>
              <a:gd name="connsiteY593" fmla="*/ 1537229 h 4120070"/>
              <a:gd name="connsiteX594" fmla="*/ 1478093 w 3841025"/>
              <a:gd name="connsiteY594" fmla="*/ 1562103 h 4120070"/>
              <a:gd name="connsiteX595" fmla="*/ 1446652 w 3841025"/>
              <a:gd name="connsiteY595" fmla="*/ 1671305 h 4120070"/>
              <a:gd name="connsiteX596" fmla="*/ 1468714 w 3841025"/>
              <a:gd name="connsiteY596" fmla="*/ 1808560 h 4120070"/>
              <a:gd name="connsiteX597" fmla="*/ 1379216 w 3841025"/>
              <a:gd name="connsiteY597" fmla="*/ 1843737 h 4120070"/>
              <a:gd name="connsiteX598" fmla="*/ 1280812 w 3841025"/>
              <a:gd name="connsiteY598" fmla="*/ 1819672 h 4120070"/>
              <a:gd name="connsiteX599" fmla="*/ 1185414 w 3841025"/>
              <a:gd name="connsiteY599" fmla="*/ 1842300 h 4120070"/>
              <a:gd name="connsiteX600" fmla="*/ 1103258 w 3841025"/>
              <a:gd name="connsiteY600" fmla="*/ 1806476 h 4120070"/>
              <a:gd name="connsiteX601" fmla="*/ 1122747 w 3841025"/>
              <a:gd name="connsiteY601" fmla="*/ 1671305 h 4120070"/>
              <a:gd name="connsiteX602" fmla="*/ 1091954 w 3841025"/>
              <a:gd name="connsiteY602" fmla="*/ 1562928 h 4120070"/>
              <a:gd name="connsiteX603" fmla="*/ 1180161 w 3841025"/>
              <a:gd name="connsiteY603" fmla="*/ 1536870 h 4120070"/>
              <a:gd name="connsiteX604" fmla="*/ 540481 w 3841025"/>
              <a:gd name="connsiteY604" fmla="*/ 1536870 h 4120070"/>
              <a:gd name="connsiteX605" fmla="*/ 647892 w 3841025"/>
              <a:gd name="connsiteY605" fmla="*/ 1566434 h 4120070"/>
              <a:gd name="connsiteX606" fmla="*/ 754749 w 3841025"/>
              <a:gd name="connsiteY606" fmla="*/ 1537229 h 4120070"/>
              <a:gd name="connsiteX607" fmla="*/ 838413 w 3841025"/>
              <a:gd name="connsiteY607" fmla="*/ 1562103 h 4120070"/>
              <a:gd name="connsiteX608" fmla="*/ 806972 w 3841025"/>
              <a:gd name="connsiteY608" fmla="*/ 1671305 h 4120070"/>
              <a:gd name="connsiteX609" fmla="*/ 829034 w 3841025"/>
              <a:gd name="connsiteY609" fmla="*/ 1808560 h 4120070"/>
              <a:gd name="connsiteX610" fmla="*/ 739536 w 3841025"/>
              <a:gd name="connsiteY610" fmla="*/ 1843737 h 4120070"/>
              <a:gd name="connsiteX611" fmla="*/ 641132 w 3841025"/>
              <a:gd name="connsiteY611" fmla="*/ 1819672 h 4120070"/>
              <a:gd name="connsiteX612" fmla="*/ 545734 w 3841025"/>
              <a:gd name="connsiteY612" fmla="*/ 1842300 h 4120070"/>
              <a:gd name="connsiteX613" fmla="*/ 463578 w 3841025"/>
              <a:gd name="connsiteY613" fmla="*/ 1806476 h 4120070"/>
              <a:gd name="connsiteX614" fmla="*/ 483066 w 3841025"/>
              <a:gd name="connsiteY614" fmla="*/ 1671305 h 4120070"/>
              <a:gd name="connsiteX615" fmla="*/ 452274 w 3841025"/>
              <a:gd name="connsiteY615" fmla="*/ 1562928 h 4120070"/>
              <a:gd name="connsiteX616" fmla="*/ 540481 w 3841025"/>
              <a:gd name="connsiteY616" fmla="*/ 1536870 h 4120070"/>
              <a:gd name="connsiteX617" fmla="*/ 1425214 w 3841025"/>
              <a:gd name="connsiteY617" fmla="*/ 1502744 h 4120070"/>
              <a:gd name="connsiteX618" fmla="*/ 1425003 w 3841025"/>
              <a:gd name="connsiteY618" fmla="*/ 1503637 h 4120070"/>
              <a:gd name="connsiteX619" fmla="*/ 1424738 w 3841025"/>
              <a:gd name="connsiteY619" fmla="*/ 1503559 h 4120070"/>
              <a:gd name="connsiteX620" fmla="*/ 1425214 w 3841025"/>
              <a:gd name="connsiteY620" fmla="*/ 1502744 h 4120070"/>
              <a:gd name="connsiteX621" fmla="*/ 785534 w 3841025"/>
              <a:gd name="connsiteY621" fmla="*/ 1502744 h 4120070"/>
              <a:gd name="connsiteX622" fmla="*/ 785323 w 3841025"/>
              <a:gd name="connsiteY622" fmla="*/ 1503637 h 4120070"/>
              <a:gd name="connsiteX623" fmla="*/ 785058 w 3841025"/>
              <a:gd name="connsiteY623" fmla="*/ 1503559 h 4120070"/>
              <a:gd name="connsiteX624" fmla="*/ 785534 w 3841025"/>
              <a:gd name="connsiteY624" fmla="*/ 1502744 h 4120070"/>
              <a:gd name="connsiteX625" fmla="*/ 1287569 w 3841025"/>
              <a:gd name="connsiteY625" fmla="*/ 1237993 h 4120070"/>
              <a:gd name="connsiteX626" fmla="*/ 1407155 w 3841025"/>
              <a:gd name="connsiteY626" fmla="*/ 1358119 h 4120070"/>
              <a:gd name="connsiteX627" fmla="*/ 1400459 w 3841025"/>
              <a:gd name="connsiteY627" fmla="*/ 1434295 h 4120070"/>
              <a:gd name="connsiteX628" fmla="*/ 1393115 w 3841025"/>
              <a:gd name="connsiteY628" fmla="*/ 1463597 h 4120070"/>
              <a:gd name="connsiteX629" fmla="*/ 1327123 w 3841025"/>
              <a:gd name="connsiteY629" fmla="*/ 1536826 h 4120070"/>
              <a:gd name="connsiteX630" fmla="*/ 1287569 w 3841025"/>
              <a:gd name="connsiteY630" fmla="*/ 1543680 h 4120070"/>
              <a:gd name="connsiteX631" fmla="*/ 1248016 w 3841025"/>
              <a:gd name="connsiteY631" fmla="*/ 1537054 h 4120070"/>
              <a:gd name="connsiteX632" fmla="*/ 1182746 w 3841025"/>
              <a:gd name="connsiteY632" fmla="*/ 1463597 h 4120070"/>
              <a:gd name="connsiteX633" fmla="*/ 1174977 w 3841025"/>
              <a:gd name="connsiteY633" fmla="*/ 1433372 h 4120070"/>
              <a:gd name="connsiteX634" fmla="*/ 1167982 w 3841025"/>
              <a:gd name="connsiteY634" fmla="*/ 1358119 h 4120070"/>
              <a:gd name="connsiteX635" fmla="*/ 1287569 w 3841025"/>
              <a:gd name="connsiteY635" fmla="*/ 1237993 h 4120070"/>
              <a:gd name="connsiteX636" fmla="*/ 647889 w 3841025"/>
              <a:gd name="connsiteY636" fmla="*/ 1237993 h 4120070"/>
              <a:gd name="connsiteX637" fmla="*/ 767475 w 3841025"/>
              <a:gd name="connsiteY637" fmla="*/ 1358119 h 4120070"/>
              <a:gd name="connsiteX638" fmla="*/ 760779 w 3841025"/>
              <a:gd name="connsiteY638" fmla="*/ 1434295 h 4120070"/>
              <a:gd name="connsiteX639" fmla="*/ 753435 w 3841025"/>
              <a:gd name="connsiteY639" fmla="*/ 1463597 h 4120070"/>
              <a:gd name="connsiteX640" fmla="*/ 687443 w 3841025"/>
              <a:gd name="connsiteY640" fmla="*/ 1536826 h 4120070"/>
              <a:gd name="connsiteX641" fmla="*/ 647889 w 3841025"/>
              <a:gd name="connsiteY641" fmla="*/ 1543680 h 4120070"/>
              <a:gd name="connsiteX642" fmla="*/ 608336 w 3841025"/>
              <a:gd name="connsiteY642" fmla="*/ 1537054 h 4120070"/>
              <a:gd name="connsiteX643" fmla="*/ 543066 w 3841025"/>
              <a:gd name="connsiteY643" fmla="*/ 1463597 h 4120070"/>
              <a:gd name="connsiteX644" fmla="*/ 535297 w 3841025"/>
              <a:gd name="connsiteY644" fmla="*/ 1433372 h 4120070"/>
              <a:gd name="connsiteX645" fmla="*/ 528302 w 3841025"/>
              <a:gd name="connsiteY645" fmla="*/ 1358119 h 4120070"/>
              <a:gd name="connsiteX646" fmla="*/ 647889 w 3841025"/>
              <a:gd name="connsiteY646" fmla="*/ 1237993 h 4120070"/>
              <a:gd name="connsiteX647" fmla="*/ 866435 w 3841025"/>
              <a:gd name="connsiteY647" fmla="*/ 1233171 h 4120070"/>
              <a:gd name="connsiteX648" fmla="*/ 973846 w 3841025"/>
              <a:gd name="connsiteY648" fmla="*/ 1262735 h 4120070"/>
              <a:gd name="connsiteX649" fmla="*/ 1080703 w 3841025"/>
              <a:gd name="connsiteY649" fmla="*/ 1233530 h 4120070"/>
              <a:gd name="connsiteX650" fmla="*/ 1164367 w 3841025"/>
              <a:gd name="connsiteY650" fmla="*/ 1258404 h 4120070"/>
              <a:gd name="connsiteX651" fmla="*/ 1132926 w 3841025"/>
              <a:gd name="connsiteY651" fmla="*/ 1367606 h 4120070"/>
              <a:gd name="connsiteX652" fmla="*/ 1154988 w 3841025"/>
              <a:gd name="connsiteY652" fmla="*/ 1504861 h 4120070"/>
              <a:gd name="connsiteX653" fmla="*/ 1065490 w 3841025"/>
              <a:gd name="connsiteY653" fmla="*/ 1540038 h 4120070"/>
              <a:gd name="connsiteX654" fmla="*/ 967086 w 3841025"/>
              <a:gd name="connsiteY654" fmla="*/ 1515973 h 4120070"/>
              <a:gd name="connsiteX655" fmla="*/ 871688 w 3841025"/>
              <a:gd name="connsiteY655" fmla="*/ 1538601 h 4120070"/>
              <a:gd name="connsiteX656" fmla="*/ 789532 w 3841025"/>
              <a:gd name="connsiteY656" fmla="*/ 1502777 h 4120070"/>
              <a:gd name="connsiteX657" fmla="*/ 809021 w 3841025"/>
              <a:gd name="connsiteY657" fmla="*/ 1367606 h 4120070"/>
              <a:gd name="connsiteX658" fmla="*/ 778228 w 3841025"/>
              <a:gd name="connsiteY658" fmla="*/ 1259229 h 4120070"/>
              <a:gd name="connsiteX659" fmla="*/ 866435 w 3841025"/>
              <a:gd name="connsiteY659" fmla="*/ 1233171 h 4120070"/>
              <a:gd name="connsiteX660" fmla="*/ 1717579 w 3841025"/>
              <a:gd name="connsiteY660" fmla="*/ 1228157 h 4120070"/>
              <a:gd name="connsiteX661" fmla="*/ 1887320 w 3841025"/>
              <a:gd name="connsiteY661" fmla="*/ 1383647 h 4120070"/>
              <a:gd name="connsiteX662" fmla="*/ 1908969 w 3841025"/>
              <a:gd name="connsiteY662" fmla="*/ 1690743 h 4120070"/>
              <a:gd name="connsiteX663" fmla="*/ 1845544 w 3841025"/>
              <a:gd name="connsiteY663" fmla="*/ 1762084 h 4120070"/>
              <a:gd name="connsiteX664" fmla="*/ 1835796 w 3841025"/>
              <a:gd name="connsiteY664" fmla="*/ 1762084 h 4120070"/>
              <a:gd name="connsiteX665" fmla="*/ 1765381 w 3841025"/>
              <a:gd name="connsiteY665" fmla="*/ 1383647 h 4120070"/>
              <a:gd name="connsiteX666" fmla="*/ 1762628 w 3841025"/>
              <a:gd name="connsiteY666" fmla="*/ 1383647 h 4120070"/>
              <a:gd name="connsiteX667" fmla="*/ 1767484 w 3841025"/>
              <a:gd name="connsiteY667" fmla="*/ 1608558 h 4120070"/>
              <a:gd name="connsiteX668" fmla="*/ 1743765 w 3841025"/>
              <a:gd name="connsiteY668" fmla="*/ 1569185 h 4120070"/>
              <a:gd name="connsiteX669" fmla="*/ 1680277 w 3841025"/>
              <a:gd name="connsiteY669" fmla="*/ 1521276 h 4120070"/>
              <a:gd name="connsiteX670" fmla="*/ 1604435 w 3841025"/>
              <a:gd name="connsiteY670" fmla="*/ 1510959 h 4120070"/>
              <a:gd name="connsiteX671" fmla="*/ 1506032 w 3841025"/>
              <a:gd name="connsiteY671" fmla="*/ 1535024 h 4120070"/>
              <a:gd name="connsiteX672" fmla="*/ 1416534 w 3841025"/>
              <a:gd name="connsiteY672" fmla="*/ 1499847 h 4120070"/>
              <a:gd name="connsiteX673" fmla="*/ 1438596 w 3841025"/>
              <a:gd name="connsiteY673" fmla="*/ 1362593 h 4120070"/>
              <a:gd name="connsiteX674" fmla="*/ 1407155 w 3841025"/>
              <a:gd name="connsiteY674" fmla="*/ 1253390 h 4120070"/>
              <a:gd name="connsiteX675" fmla="*/ 1490819 w 3841025"/>
              <a:gd name="connsiteY675" fmla="*/ 1228516 h 4120070"/>
              <a:gd name="connsiteX676" fmla="*/ 1597676 w 3841025"/>
              <a:gd name="connsiteY676" fmla="*/ 1257721 h 4120070"/>
              <a:gd name="connsiteX677" fmla="*/ 1667455 w 3841025"/>
              <a:gd name="connsiteY677" fmla="*/ 1250014 h 4120070"/>
              <a:gd name="connsiteX678" fmla="*/ 1717579 w 3841025"/>
              <a:gd name="connsiteY678" fmla="*/ 1228157 h 4120070"/>
              <a:gd name="connsiteX679" fmla="*/ 213518 w 3841025"/>
              <a:gd name="connsiteY679" fmla="*/ 1228157 h 4120070"/>
              <a:gd name="connsiteX680" fmla="*/ 263642 w 3841025"/>
              <a:gd name="connsiteY680" fmla="*/ 1250014 h 4120070"/>
              <a:gd name="connsiteX681" fmla="*/ 333421 w 3841025"/>
              <a:gd name="connsiteY681" fmla="*/ 1257721 h 4120070"/>
              <a:gd name="connsiteX682" fmla="*/ 440278 w 3841025"/>
              <a:gd name="connsiteY682" fmla="*/ 1228516 h 4120070"/>
              <a:gd name="connsiteX683" fmla="*/ 523942 w 3841025"/>
              <a:gd name="connsiteY683" fmla="*/ 1253390 h 4120070"/>
              <a:gd name="connsiteX684" fmla="*/ 492501 w 3841025"/>
              <a:gd name="connsiteY684" fmla="*/ 1362593 h 4120070"/>
              <a:gd name="connsiteX685" fmla="*/ 514563 w 3841025"/>
              <a:gd name="connsiteY685" fmla="*/ 1499847 h 4120070"/>
              <a:gd name="connsiteX686" fmla="*/ 425065 w 3841025"/>
              <a:gd name="connsiteY686" fmla="*/ 1535024 h 4120070"/>
              <a:gd name="connsiteX687" fmla="*/ 326662 w 3841025"/>
              <a:gd name="connsiteY687" fmla="*/ 1510959 h 4120070"/>
              <a:gd name="connsiteX688" fmla="*/ 250820 w 3841025"/>
              <a:gd name="connsiteY688" fmla="*/ 1521276 h 4120070"/>
              <a:gd name="connsiteX689" fmla="*/ 187332 w 3841025"/>
              <a:gd name="connsiteY689" fmla="*/ 1569185 h 4120070"/>
              <a:gd name="connsiteX690" fmla="*/ 163613 w 3841025"/>
              <a:gd name="connsiteY690" fmla="*/ 1608558 h 4120070"/>
              <a:gd name="connsiteX691" fmla="*/ 168469 w 3841025"/>
              <a:gd name="connsiteY691" fmla="*/ 1383647 h 4120070"/>
              <a:gd name="connsiteX692" fmla="*/ 165716 w 3841025"/>
              <a:gd name="connsiteY692" fmla="*/ 1383647 h 4120070"/>
              <a:gd name="connsiteX693" fmla="*/ 95301 w 3841025"/>
              <a:gd name="connsiteY693" fmla="*/ 1762084 h 4120070"/>
              <a:gd name="connsiteX694" fmla="*/ 85553 w 3841025"/>
              <a:gd name="connsiteY694" fmla="*/ 1762084 h 4120070"/>
              <a:gd name="connsiteX695" fmla="*/ 22128 w 3841025"/>
              <a:gd name="connsiteY695" fmla="*/ 1690743 h 4120070"/>
              <a:gd name="connsiteX696" fmla="*/ 43777 w 3841025"/>
              <a:gd name="connsiteY696" fmla="*/ 1383647 h 4120070"/>
              <a:gd name="connsiteX697" fmla="*/ 213518 w 3841025"/>
              <a:gd name="connsiteY697" fmla="*/ 1228157 h 4120070"/>
              <a:gd name="connsiteX698" fmla="*/ 1105652 w 3841025"/>
              <a:gd name="connsiteY698" fmla="*/ 1189113 h 4120070"/>
              <a:gd name="connsiteX699" fmla="*/ 1105441 w 3841025"/>
              <a:gd name="connsiteY699" fmla="*/ 1190006 h 4120070"/>
              <a:gd name="connsiteX700" fmla="*/ 1105176 w 3841025"/>
              <a:gd name="connsiteY700" fmla="*/ 1189928 h 4120070"/>
              <a:gd name="connsiteX701" fmla="*/ 1105652 w 3841025"/>
              <a:gd name="connsiteY701" fmla="*/ 1189113 h 4120070"/>
              <a:gd name="connsiteX702" fmla="*/ 465972 w 3841025"/>
              <a:gd name="connsiteY702" fmla="*/ 1189113 h 4120070"/>
              <a:gd name="connsiteX703" fmla="*/ 465760 w 3841025"/>
              <a:gd name="connsiteY703" fmla="*/ 1190006 h 4120070"/>
              <a:gd name="connsiteX704" fmla="*/ 465496 w 3841025"/>
              <a:gd name="connsiteY704" fmla="*/ 1189928 h 4120070"/>
              <a:gd name="connsiteX705" fmla="*/ 465972 w 3841025"/>
              <a:gd name="connsiteY705" fmla="*/ 1189113 h 4120070"/>
              <a:gd name="connsiteX706" fmla="*/ 973843 w 3841025"/>
              <a:gd name="connsiteY706" fmla="*/ 934295 h 4120070"/>
              <a:gd name="connsiteX707" fmla="*/ 1093430 w 3841025"/>
              <a:gd name="connsiteY707" fmla="*/ 1054421 h 4120070"/>
              <a:gd name="connsiteX708" fmla="*/ 1086734 w 3841025"/>
              <a:gd name="connsiteY708" fmla="*/ 1130597 h 4120070"/>
              <a:gd name="connsiteX709" fmla="*/ 1079390 w 3841025"/>
              <a:gd name="connsiteY709" fmla="*/ 1159899 h 4120070"/>
              <a:gd name="connsiteX710" fmla="*/ 1013398 w 3841025"/>
              <a:gd name="connsiteY710" fmla="*/ 1233128 h 4120070"/>
              <a:gd name="connsiteX711" fmla="*/ 973843 w 3841025"/>
              <a:gd name="connsiteY711" fmla="*/ 1239982 h 4120070"/>
              <a:gd name="connsiteX712" fmla="*/ 934291 w 3841025"/>
              <a:gd name="connsiteY712" fmla="*/ 1233356 h 4120070"/>
              <a:gd name="connsiteX713" fmla="*/ 869021 w 3841025"/>
              <a:gd name="connsiteY713" fmla="*/ 1159899 h 4120070"/>
              <a:gd name="connsiteX714" fmla="*/ 861252 w 3841025"/>
              <a:gd name="connsiteY714" fmla="*/ 1129674 h 4120070"/>
              <a:gd name="connsiteX715" fmla="*/ 854257 w 3841025"/>
              <a:gd name="connsiteY715" fmla="*/ 1054421 h 4120070"/>
              <a:gd name="connsiteX716" fmla="*/ 973843 w 3841025"/>
              <a:gd name="connsiteY716" fmla="*/ 934295 h 4120070"/>
              <a:gd name="connsiteX717" fmla="*/ 1597679 w 3841025"/>
              <a:gd name="connsiteY717" fmla="*/ 929281 h 4120070"/>
              <a:gd name="connsiteX718" fmla="*/ 1717266 w 3841025"/>
              <a:gd name="connsiteY718" fmla="*/ 1049407 h 4120070"/>
              <a:gd name="connsiteX719" fmla="*/ 1710271 w 3841025"/>
              <a:gd name="connsiteY719" fmla="*/ 1124660 h 4120070"/>
              <a:gd name="connsiteX720" fmla="*/ 1702502 w 3841025"/>
              <a:gd name="connsiteY720" fmla="*/ 1154885 h 4120070"/>
              <a:gd name="connsiteX721" fmla="*/ 1637232 w 3841025"/>
              <a:gd name="connsiteY721" fmla="*/ 1228342 h 4120070"/>
              <a:gd name="connsiteX722" fmla="*/ 1597679 w 3841025"/>
              <a:gd name="connsiteY722" fmla="*/ 1234968 h 4120070"/>
              <a:gd name="connsiteX723" fmla="*/ 1558125 w 3841025"/>
              <a:gd name="connsiteY723" fmla="*/ 1228114 h 4120070"/>
              <a:gd name="connsiteX724" fmla="*/ 1492133 w 3841025"/>
              <a:gd name="connsiteY724" fmla="*/ 1154885 h 4120070"/>
              <a:gd name="connsiteX725" fmla="*/ 1484789 w 3841025"/>
              <a:gd name="connsiteY725" fmla="*/ 1125583 h 4120070"/>
              <a:gd name="connsiteX726" fmla="*/ 1478093 w 3841025"/>
              <a:gd name="connsiteY726" fmla="*/ 1049407 h 4120070"/>
              <a:gd name="connsiteX727" fmla="*/ 1597679 w 3841025"/>
              <a:gd name="connsiteY727" fmla="*/ 929281 h 4120070"/>
              <a:gd name="connsiteX728" fmla="*/ 333417 w 3841025"/>
              <a:gd name="connsiteY728" fmla="*/ 929281 h 4120070"/>
              <a:gd name="connsiteX729" fmla="*/ 453004 w 3841025"/>
              <a:gd name="connsiteY729" fmla="*/ 1049407 h 4120070"/>
              <a:gd name="connsiteX730" fmla="*/ 446308 w 3841025"/>
              <a:gd name="connsiteY730" fmla="*/ 1125583 h 4120070"/>
              <a:gd name="connsiteX731" fmla="*/ 438963 w 3841025"/>
              <a:gd name="connsiteY731" fmla="*/ 1154885 h 4120070"/>
              <a:gd name="connsiteX732" fmla="*/ 372972 w 3841025"/>
              <a:gd name="connsiteY732" fmla="*/ 1228114 h 4120070"/>
              <a:gd name="connsiteX733" fmla="*/ 333417 w 3841025"/>
              <a:gd name="connsiteY733" fmla="*/ 1234968 h 4120070"/>
              <a:gd name="connsiteX734" fmla="*/ 293865 w 3841025"/>
              <a:gd name="connsiteY734" fmla="*/ 1228342 h 4120070"/>
              <a:gd name="connsiteX735" fmla="*/ 228595 w 3841025"/>
              <a:gd name="connsiteY735" fmla="*/ 1154885 h 4120070"/>
              <a:gd name="connsiteX736" fmla="*/ 220825 w 3841025"/>
              <a:gd name="connsiteY736" fmla="*/ 1124660 h 4120070"/>
              <a:gd name="connsiteX737" fmla="*/ 213831 w 3841025"/>
              <a:gd name="connsiteY737" fmla="*/ 1049407 h 4120070"/>
              <a:gd name="connsiteX738" fmla="*/ 333417 w 3841025"/>
              <a:gd name="connsiteY738" fmla="*/ 929281 h 4120070"/>
              <a:gd name="connsiteX739" fmla="*/ 1186553 w 3841025"/>
              <a:gd name="connsiteY739" fmla="*/ 919541 h 4120070"/>
              <a:gd name="connsiteX740" fmla="*/ 1293964 w 3841025"/>
              <a:gd name="connsiteY740" fmla="*/ 949105 h 4120070"/>
              <a:gd name="connsiteX741" fmla="*/ 1400821 w 3841025"/>
              <a:gd name="connsiteY741" fmla="*/ 919900 h 4120070"/>
              <a:gd name="connsiteX742" fmla="*/ 1484485 w 3841025"/>
              <a:gd name="connsiteY742" fmla="*/ 944774 h 4120070"/>
              <a:gd name="connsiteX743" fmla="*/ 1453044 w 3841025"/>
              <a:gd name="connsiteY743" fmla="*/ 1053976 h 4120070"/>
              <a:gd name="connsiteX744" fmla="*/ 1475106 w 3841025"/>
              <a:gd name="connsiteY744" fmla="*/ 1191231 h 4120070"/>
              <a:gd name="connsiteX745" fmla="*/ 1385608 w 3841025"/>
              <a:gd name="connsiteY745" fmla="*/ 1226408 h 4120070"/>
              <a:gd name="connsiteX746" fmla="*/ 1287204 w 3841025"/>
              <a:gd name="connsiteY746" fmla="*/ 1202343 h 4120070"/>
              <a:gd name="connsiteX747" fmla="*/ 1191806 w 3841025"/>
              <a:gd name="connsiteY747" fmla="*/ 1224971 h 4120070"/>
              <a:gd name="connsiteX748" fmla="*/ 1109650 w 3841025"/>
              <a:gd name="connsiteY748" fmla="*/ 1189147 h 4120070"/>
              <a:gd name="connsiteX749" fmla="*/ 1129139 w 3841025"/>
              <a:gd name="connsiteY749" fmla="*/ 1053976 h 4120070"/>
              <a:gd name="connsiteX750" fmla="*/ 1098346 w 3841025"/>
              <a:gd name="connsiteY750" fmla="*/ 945599 h 4120070"/>
              <a:gd name="connsiteX751" fmla="*/ 1186553 w 3841025"/>
              <a:gd name="connsiteY751" fmla="*/ 919541 h 4120070"/>
              <a:gd name="connsiteX752" fmla="*/ 546873 w 3841025"/>
              <a:gd name="connsiteY752" fmla="*/ 919541 h 4120070"/>
              <a:gd name="connsiteX753" fmla="*/ 654284 w 3841025"/>
              <a:gd name="connsiteY753" fmla="*/ 949105 h 4120070"/>
              <a:gd name="connsiteX754" fmla="*/ 761141 w 3841025"/>
              <a:gd name="connsiteY754" fmla="*/ 919900 h 4120070"/>
              <a:gd name="connsiteX755" fmla="*/ 844805 w 3841025"/>
              <a:gd name="connsiteY755" fmla="*/ 944774 h 4120070"/>
              <a:gd name="connsiteX756" fmla="*/ 813364 w 3841025"/>
              <a:gd name="connsiteY756" fmla="*/ 1053976 h 4120070"/>
              <a:gd name="connsiteX757" fmla="*/ 835426 w 3841025"/>
              <a:gd name="connsiteY757" fmla="*/ 1191231 h 4120070"/>
              <a:gd name="connsiteX758" fmla="*/ 745928 w 3841025"/>
              <a:gd name="connsiteY758" fmla="*/ 1226408 h 4120070"/>
              <a:gd name="connsiteX759" fmla="*/ 647524 w 3841025"/>
              <a:gd name="connsiteY759" fmla="*/ 1202343 h 4120070"/>
              <a:gd name="connsiteX760" fmla="*/ 552126 w 3841025"/>
              <a:gd name="connsiteY760" fmla="*/ 1224971 h 4120070"/>
              <a:gd name="connsiteX761" fmla="*/ 469970 w 3841025"/>
              <a:gd name="connsiteY761" fmla="*/ 1189147 h 4120070"/>
              <a:gd name="connsiteX762" fmla="*/ 489458 w 3841025"/>
              <a:gd name="connsiteY762" fmla="*/ 1053976 h 4120070"/>
              <a:gd name="connsiteX763" fmla="*/ 458666 w 3841025"/>
              <a:gd name="connsiteY763" fmla="*/ 945599 h 4120070"/>
              <a:gd name="connsiteX764" fmla="*/ 546873 w 3841025"/>
              <a:gd name="connsiteY764" fmla="*/ 919541 h 4120070"/>
              <a:gd name="connsiteX765" fmla="*/ 795541 w 3841025"/>
              <a:gd name="connsiteY765" fmla="*/ 880824 h 4120070"/>
              <a:gd name="connsiteX766" fmla="*/ 795330 w 3841025"/>
              <a:gd name="connsiteY766" fmla="*/ 881717 h 4120070"/>
              <a:gd name="connsiteX767" fmla="*/ 795065 w 3841025"/>
              <a:gd name="connsiteY767" fmla="*/ 881639 h 4120070"/>
              <a:gd name="connsiteX768" fmla="*/ 795541 w 3841025"/>
              <a:gd name="connsiteY768" fmla="*/ 880824 h 4120070"/>
              <a:gd name="connsiteX769" fmla="*/ 155861 w 3841025"/>
              <a:gd name="connsiteY769" fmla="*/ 880824 h 4120070"/>
              <a:gd name="connsiteX770" fmla="*/ 155649 w 3841025"/>
              <a:gd name="connsiteY770" fmla="*/ 881717 h 4120070"/>
              <a:gd name="connsiteX771" fmla="*/ 155385 w 3841025"/>
              <a:gd name="connsiteY771" fmla="*/ 881639 h 4120070"/>
              <a:gd name="connsiteX772" fmla="*/ 155861 w 3841025"/>
              <a:gd name="connsiteY772" fmla="*/ 880824 h 4120070"/>
              <a:gd name="connsiteX773" fmla="*/ 1293961 w 3841025"/>
              <a:gd name="connsiteY773" fmla="*/ 620664 h 4120070"/>
              <a:gd name="connsiteX774" fmla="*/ 1413548 w 3841025"/>
              <a:gd name="connsiteY774" fmla="*/ 740790 h 4120070"/>
              <a:gd name="connsiteX775" fmla="*/ 1406852 w 3841025"/>
              <a:gd name="connsiteY775" fmla="*/ 816966 h 4120070"/>
              <a:gd name="connsiteX776" fmla="*/ 1399508 w 3841025"/>
              <a:gd name="connsiteY776" fmla="*/ 846268 h 4120070"/>
              <a:gd name="connsiteX777" fmla="*/ 1333516 w 3841025"/>
              <a:gd name="connsiteY777" fmla="*/ 919497 h 4120070"/>
              <a:gd name="connsiteX778" fmla="*/ 1293961 w 3841025"/>
              <a:gd name="connsiteY778" fmla="*/ 926351 h 4120070"/>
              <a:gd name="connsiteX779" fmla="*/ 1254409 w 3841025"/>
              <a:gd name="connsiteY779" fmla="*/ 919725 h 4120070"/>
              <a:gd name="connsiteX780" fmla="*/ 1189139 w 3841025"/>
              <a:gd name="connsiteY780" fmla="*/ 846268 h 4120070"/>
              <a:gd name="connsiteX781" fmla="*/ 1181370 w 3841025"/>
              <a:gd name="connsiteY781" fmla="*/ 816043 h 4120070"/>
              <a:gd name="connsiteX782" fmla="*/ 1174375 w 3841025"/>
              <a:gd name="connsiteY782" fmla="*/ 740790 h 4120070"/>
              <a:gd name="connsiteX783" fmla="*/ 1293961 w 3841025"/>
              <a:gd name="connsiteY783" fmla="*/ 620664 h 4120070"/>
              <a:gd name="connsiteX784" fmla="*/ 654281 w 3841025"/>
              <a:gd name="connsiteY784" fmla="*/ 620664 h 4120070"/>
              <a:gd name="connsiteX785" fmla="*/ 773868 w 3841025"/>
              <a:gd name="connsiteY785" fmla="*/ 740790 h 4120070"/>
              <a:gd name="connsiteX786" fmla="*/ 767172 w 3841025"/>
              <a:gd name="connsiteY786" fmla="*/ 816966 h 4120070"/>
              <a:gd name="connsiteX787" fmla="*/ 759828 w 3841025"/>
              <a:gd name="connsiteY787" fmla="*/ 846268 h 4120070"/>
              <a:gd name="connsiteX788" fmla="*/ 693836 w 3841025"/>
              <a:gd name="connsiteY788" fmla="*/ 919497 h 4120070"/>
              <a:gd name="connsiteX789" fmla="*/ 654281 w 3841025"/>
              <a:gd name="connsiteY789" fmla="*/ 926351 h 4120070"/>
              <a:gd name="connsiteX790" fmla="*/ 614729 w 3841025"/>
              <a:gd name="connsiteY790" fmla="*/ 919725 h 4120070"/>
              <a:gd name="connsiteX791" fmla="*/ 549459 w 3841025"/>
              <a:gd name="connsiteY791" fmla="*/ 846268 h 4120070"/>
              <a:gd name="connsiteX792" fmla="*/ 541690 w 3841025"/>
              <a:gd name="connsiteY792" fmla="*/ 816043 h 4120070"/>
              <a:gd name="connsiteX793" fmla="*/ 534695 w 3841025"/>
              <a:gd name="connsiteY793" fmla="*/ 740790 h 4120070"/>
              <a:gd name="connsiteX794" fmla="*/ 654281 w 3841025"/>
              <a:gd name="connsiteY794" fmla="*/ 620664 h 4120070"/>
              <a:gd name="connsiteX795" fmla="*/ 876443 w 3841025"/>
              <a:gd name="connsiteY795" fmla="*/ 611251 h 4120070"/>
              <a:gd name="connsiteX796" fmla="*/ 983854 w 3841025"/>
              <a:gd name="connsiteY796" fmla="*/ 640815 h 4120070"/>
              <a:gd name="connsiteX797" fmla="*/ 1090711 w 3841025"/>
              <a:gd name="connsiteY797" fmla="*/ 611610 h 4120070"/>
              <a:gd name="connsiteX798" fmla="*/ 1174375 w 3841025"/>
              <a:gd name="connsiteY798" fmla="*/ 636484 h 4120070"/>
              <a:gd name="connsiteX799" fmla="*/ 1142934 w 3841025"/>
              <a:gd name="connsiteY799" fmla="*/ 745686 h 4120070"/>
              <a:gd name="connsiteX800" fmla="*/ 1164996 w 3841025"/>
              <a:gd name="connsiteY800" fmla="*/ 882941 h 4120070"/>
              <a:gd name="connsiteX801" fmla="*/ 1075498 w 3841025"/>
              <a:gd name="connsiteY801" fmla="*/ 918118 h 4120070"/>
              <a:gd name="connsiteX802" fmla="*/ 977094 w 3841025"/>
              <a:gd name="connsiteY802" fmla="*/ 894053 h 4120070"/>
              <a:gd name="connsiteX803" fmla="*/ 881696 w 3841025"/>
              <a:gd name="connsiteY803" fmla="*/ 916681 h 4120070"/>
              <a:gd name="connsiteX804" fmla="*/ 799540 w 3841025"/>
              <a:gd name="connsiteY804" fmla="*/ 880857 h 4120070"/>
              <a:gd name="connsiteX805" fmla="*/ 819029 w 3841025"/>
              <a:gd name="connsiteY805" fmla="*/ 745686 h 4120070"/>
              <a:gd name="connsiteX806" fmla="*/ 788236 w 3841025"/>
              <a:gd name="connsiteY806" fmla="*/ 637309 h 4120070"/>
              <a:gd name="connsiteX807" fmla="*/ 876443 w 3841025"/>
              <a:gd name="connsiteY807" fmla="*/ 611251 h 4120070"/>
              <a:gd name="connsiteX808" fmla="*/ 224271 w 3841025"/>
              <a:gd name="connsiteY808" fmla="*/ 611251 h 4120070"/>
              <a:gd name="connsiteX809" fmla="*/ 274395 w 3841025"/>
              <a:gd name="connsiteY809" fmla="*/ 633108 h 4120070"/>
              <a:gd name="connsiteX810" fmla="*/ 344174 w 3841025"/>
              <a:gd name="connsiteY810" fmla="*/ 640815 h 4120070"/>
              <a:gd name="connsiteX811" fmla="*/ 451031 w 3841025"/>
              <a:gd name="connsiteY811" fmla="*/ 611610 h 4120070"/>
              <a:gd name="connsiteX812" fmla="*/ 534695 w 3841025"/>
              <a:gd name="connsiteY812" fmla="*/ 636484 h 4120070"/>
              <a:gd name="connsiteX813" fmla="*/ 503254 w 3841025"/>
              <a:gd name="connsiteY813" fmla="*/ 745687 h 4120070"/>
              <a:gd name="connsiteX814" fmla="*/ 525316 w 3841025"/>
              <a:gd name="connsiteY814" fmla="*/ 882941 h 4120070"/>
              <a:gd name="connsiteX815" fmla="*/ 435818 w 3841025"/>
              <a:gd name="connsiteY815" fmla="*/ 918118 h 4120070"/>
              <a:gd name="connsiteX816" fmla="*/ 337415 w 3841025"/>
              <a:gd name="connsiteY816" fmla="*/ 894053 h 4120070"/>
              <a:gd name="connsiteX817" fmla="*/ 261573 w 3841025"/>
              <a:gd name="connsiteY817" fmla="*/ 904370 h 4120070"/>
              <a:gd name="connsiteX818" fmla="*/ 198085 w 3841025"/>
              <a:gd name="connsiteY818" fmla="*/ 952279 h 4120070"/>
              <a:gd name="connsiteX819" fmla="*/ 174366 w 3841025"/>
              <a:gd name="connsiteY819" fmla="*/ 991652 h 4120070"/>
              <a:gd name="connsiteX820" fmla="*/ 179222 w 3841025"/>
              <a:gd name="connsiteY820" fmla="*/ 766741 h 4120070"/>
              <a:gd name="connsiteX821" fmla="*/ 176469 w 3841025"/>
              <a:gd name="connsiteY821" fmla="*/ 766741 h 4120070"/>
              <a:gd name="connsiteX822" fmla="*/ 106054 w 3841025"/>
              <a:gd name="connsiteY822" fmla="*/ 1145178 h 4120070"/>
              <a:gd name="connsiteX823" fmla="*/ 96306 w 3841025"/>
              <a:gd name="connsiteY823" fmla="*/ 1145178 h 4120070"/>
              <a:gd name="connsiteX824" fmla="*/ 32881 w 3841025"/>
              <a:gd name="connsiteY824" fmla="*/ 1073837 h 4120070"/>
              <a:gd name="connsiteX825" fmla="*/ 54530 w 3841025"/>
              <a:gd name="connsiteY825" fmla="*/ 766741 h 4120070"/>
              <a:gd name="connsiteX826" fmla="*/ 224271 w 3841025"/>
              <a:gd name="connsiteY826" fmla="*/ 611251 h 4120070"/>
              <a:gd name="connsiteX827" fmla="*/ 983851 w 3841025"/>
              <a:gd name="connsiteY827" fmla="*/ 312375 h 4120070"/>
              <a:gd name="connsiteX828" fmla="*/ 1103437 w 3841025"/>
              <a:gd name="connsiteY828" fmla="*/ 432501 h 4120070"/>
              <a:gd name="connsiteX829" fmla="*/ 1096741 w 3841025"/>
              <a:gd name="connsiteY829" fmla="*/ 508677 h 4120070"/>
              <a:gd name="connsiteX830" fmla="*/ 1089397 w 3841025"/>
              <a:gd name="connsiteY830" fmla="*/ 537979 h 4120070"/>
              <a:gd name="connsiteX831" fmla="*/ 1023405 w 3841025"/>
              <a:gd name="connsiteY831" fmla="*/ 611208 h 4120070"/>
              <a:gd name="connsiteX832" fmla="*/ 983851 w 3841025"/>
              <a:gd name="connsiteY832" fmla="*/ 618062 h 4120070"/>
              <a:gd name="connsiteX833" fmla="*/ 944298 w 3841025"/>
              <a:gd name="connsiteY833" fmla="*/ 611436 h 4120070"/>
              <a:gd name="connsiteX834" fmla="*/ 879028 w 3841025"/>
              <a:gd name="connsiteY834" fmla="*/ 537979 h 4120070"/>
              <a:gd name="connsiteX835" fmla="*/ 871259 w 3841025"/>
              <a:gd name="connsiteY835" fmla="*/ 507754 h 4120070"/>
              <a:gd name="connsiteX836" fmla="*/ 864264 w 3841025"/>
              <a:gd name="connsiteY836" fmla="*/ 432501 h 4120070"/>
              <a:gd name="connsiteX837" fmla="*/ 983851 w 3841025"/>
              <a:gd name="connsiteY837" fmla="*/ 312375 h 4120070"/>
              <a:gd name="connsiteX838" fmla="*/ 344170 w 3841025"/>
              <a:gd name="connsiteY838" fmla="*/ 312375 h 4120070"/>
              <a:gd name="connsiteX839" fmla="*/ 463757 w 3841025"/>
              <a:gd name="connsiteY839" fmla="*/ 432501 h 4120070"/>
              <a:gd name="connsiteX840" fmla="*/ 457061 w 3841025"/>
              <a:gd name="connsiteY840" fmla="*/ 508677 h 4120070"/>
              <a:gd name="connsiteX841" fmla="*/ 449716 w 3841025"/>
              <a:gd name="connsiteY841" fmla="*/ 537979 h 4120070"/>
              <a:gd name="connsiteX842" fmla="*/ 383725 w 3841025"/>
              <a:gd name="connsiteY842" fmla="*/ 611208 h 4120070"/>
              <a:gd name="connsiteX843" fmla="*/ 344170 w 3841025"/>
              <a:gd name="connsiteY843" fmla="*/ 618062 h 4120070"/>
              <a:gd name="connsiteX844" fmla="*/ 304618 w 3841025"/>
              <a:gd name="connsiteY844" fmla="*/ 611436 h 4120070"/>
              <a:gd name="connsiteX845" fmla="*/ 239348 w 3841025"/>
              <a:gd name="connsiteY845" fmla="*/ 537979 h 4120070"/>
              <a:gd name="connsiteX846" fmla="*/ 231578 w 3841025"/>
              <a:gd name="connsiteY846" fmla="*/ 507754 h 4120070"/>
              <a:gd name="connsiteX847" fmla="*/ 224584 w 3841025"/>
              <a:gd name="connsiteY847" fmla="*/ 432501 h 4120070"/>
              <a:gd name="connsiteX848" fmla="*/ 344170 w 3841025"/>
              <a:gd name="connsiteY848" fmla="*/ 312375 h 4120070"/>
              <a:gd name="connsiteX849" fmla="*/ 568547 w 3841025"/>
              <a:gd name="connsiteY849" fmla="*/ 298876 h 4120070"/>
              <a:gd name="connsiteX850" fmla="*/ 675958 w 3841025"/>
              <a:gd name="connsiteY850" fmla="*/ 328440 h 4120070"/>
              <a:gd name="connsiteX851" fmla="*/ 782815 w 3841025"/>
              <a:gd name="connsiteY851" fmla="*/ 299235 h 4120070"/>
              <a:gd name="connsiteX852" fmla="*/ 866479 w 3841025"/>
              <a:gd name="connsiteY852" fmla="*/ 324109 h 4120070"/>
              <a:gd name="connsiteX853" fmla="*/ 835038 w 3841025"/>
              <a:gd name="connsiteY853" fmla="*/ 433311 h 4120070"/>
              <a:gd name="connsiteX854" fmla="*/ 857100 w 3841025"/>
              <a:gd name="connsiteY854" fmla="*/ 570566 h 4120070"/>
              <a:gd name="connsiteX855" fmla="*/ 767602 w 3841025"/>
              <a:gd name="connsiteY855" fmla="*/ 605743 h 4120070"/>
              <a:gd name="connsiteX856" fmla="*/ 669198 w 3841025"/>
              <a:gd name="connsiteY856" fmla="*/ 581678 h 4120070"/>
              <a:gd name="connsiteX857" fmla="*/ 573800 w 3841025"/>
              <a:gd name="connsiteY857" fmla="*/ 604306 h 4120070"/>
              <a:gd name="connsiteX858" fmla="*/ 491644 w 3841025"/>
              <a:gd name="connsiteY858" fmla="*/ 568482 h 4120070"/>
              <a:gd name="connsiteX859" fmla="*/ 511133 w 3841025"/>
              <a:gd name="connsiteY859" fmla="*/ 433311 h 4120070"/>
              <a:gd name="connsiteX860" fmla="*/ 480340 w 3841025"/>
              <a:gd name="connsiteY860" fmla="*/ 324932 h 4120070"/>
              <a:gd name="connsiteX861" fmla="*/ 568547 w 3841025"/>
              <a:gd name="connsiteY861" fmla="*/ 298876 h 4120070"/>
              <a:gd name="connsiteX862" fmla="*/ 675955 w 3841025"/>
              <a:gd name="connsiteY862" fmla="*/ 0 h 4120070"/>
              <a:gd name="connsiteX863" fmla="*/ 795541 w 3841025"/>
              <a:gd name="connsiteY863" fmla="*/ 120127 h 4120070"/>
              <a:gd name="connsiteX864" fmla="*/ 788845 w 3841025"/>
              <a:gd name="connsiteY864" fmla="*/ 196302 h 4120070"/>
              <a:gd name="connsiteX865" fmla="*/ 781501 w 3841025"/>
              <a:gd name="connsiteY865" fmla="*/ 225604 h 4120070"/>
              <a:gd name="connsiteX866" fmla="*/ 715509 w 3841025"/>
              <a:gd name="connsiteY866" fmla="*/ 298832 h 4120070"/>
              <a:gd name="connsiteX867" fmla="*/ 675955 w 3841025"/>
              <a:gd name="connsiteY867" fmla="*/ 305686 h 4120070"/>
              <a:gd name="connsiteX868" fmla="*/ 636402 w 3841025"/>
              <a:gd name="connsiteY868" fmla="*/ 299060 h 4120070"/>
              <a:gd name="connsiteX869" fmla="*/ 571132 w 3841025"/>
              <a:gd name="connsiteY869" fmla="*/ 225604 h 4120070"/>
              <a:gd name="connsiteX870" fmla="*/ 563363 w 3841025"/>
              <a:gd name="connsiteY870" fmla="*/ 195379 h 4120070"/>
              <a:gd name="connsiteX871" fmla="*/ 556368 w 3841025"/>
              <a:gd name="connsiteY871" fmla="*/ 120127 h 4120070"/>
              <a:gd name="connsiteX872" fmla="*/ 675955 w 3841025"/>
              <a:gd name="connsiteY872" fmla="*/ 0 h 4120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</a:cxnLst>
            <a:rect l="l" t="t" r="r" b="b"/>
            <a:pathLst>
              <a:path w="3841025" h="4120070">
                <a:moveTo>
                  <a:pt x="3431882" y="3098730"/>
                </a:moveTo>
                <a:cubicBezTo>
                  <a:pt x="3462319" y="3117069"/>
                  <a:pt x="3499305" y="3128294"/>
                  <a:pt x="3539293" y="3128294"/>
                </a:cubicBezTo>
                <a:cubicBezTo>
                  <a:pt x="3579030" y="3128294"/>
                  <a:pt x="3615818" y="3117223"/>
                  <a:pt x="3646148" y="3099088"/>
                </a:cubicBezTo>
                <a:cubicBezTo>
                  <a:pt x="3765945" y="3118854"/>
                  <a:pt x="3795171" y="3166918"/>
                  <a:pt x="3816457" y="3252817"/>
                </a:cubicBezTo>
                <a:cubicBezTo>
                  <a:pt x="3838223" y="3340674"/>
                  <a:pt x="3845789" y="3471584"/>
                  <a:pt x="3838104" y="3557148"/>
                </a:cubicBezTo>
                <a:cubicBezTo>
                  <a:pt x="3834677" y="3595319"/>
                  <a:pt x="3811584" y="3627846"/>
                  <a:pt x="3774681" y="3627846"/>
                </a:cubicBezTo>
                <a:lnTo>
                  <a:pt x="3764935" y="3627846"/>
                </a:lnTo>
                <a:cubicBezTo>
                  <a:pt x="3759293" y="3514555"/>
                  <a:pt x="3734850" y="3366104"/>
                  <a:pt x="3694519" y="3252817"/>
                </a:cubicBezTo>
                <a:lnTo>
                  <a:pt x="3691724" y="3252817"/>
                </a:lnTo>
                <a:cubicBezTo>
                  <a:pt x="3700755" y="3687507"/>
                  <a:pt x="3707021" y="4120070"/>
                  <a:pt x="3707021" y="4120070"/>
                </a:cubicBezTo>
                <a:lnTo>
                  <a:pt x="3655037" y="4120070"/>
                </a:lnTo>
                <a:cubicBezTo>
                  <a:pt x="3627777" y="4120070"/>
                  <a:pt x="3604967" y="4098579"/>
                  <a:pt x="3602313" y="4070395"/>
                </a:cubicBezTo>
                <a:lnTo>
                  <a:pt x="3557531" y="3594640"/>
                </a:lnTo>
                <a:cubicBezTo>
                  <a:pt x="3556221" y="3566943"/>
                  <a:pt x="3523315" y="3566943"/>
                  <a:pt x="3521064" y="3594640"/>
                </a:cubicBezTo>
                <a:lnTo>
                  <a:pt x="3476283" y="4070395"/>
                </a:lnTo>
                <a:cubicBezTo>
                  <a:pt x="3473631" y="4098579"/>
                  <a:pt x="3450821" y="4120070"/>
                  <a:pt x="3423561" y="4120070"/>
                </a:cubicBezTo>
                <a:lnTo>
                  <a:pt x="3367815" y="4120070"/>
                </a:lnTo>
                <a:cubicBezTo>
                  <a:pt x="3367815" y="4120070"/>
                  <a:pt x="3377458" y="3685144"/>
                  <a:pt x="3386835" y="3252817"/>
                </a:cubicBezTo>
                <a:lnTo>
                  <a:pt x="3384080" y="3252817"/>
                </a:lnTo>
                <a:cubicBezTo>
                  <a:pt x="3343748" y="3366104"/>
                  <a:pt x="3319305" y="3514555"/>
                  <a:pt x="3313664" y="3627846"/>
                </a:cubicBezTo>
                <a:lnTo>
                  <a:pt x="3303916" y="3627846"/>
                </a:lnTo>
                <a:cubicBezTo>
                  <a:pt x="3267012" y="3627846"/>
                  <a:pt x="3243920" y="3595319"/>
                  <a:pt x="3240492" y="3557148"/>
                </a:cubicBezTo>
                <a:cubicBezTo>
                  <a:pt x="3232810" y="3471584"/>
                  <a:pt x="3238766" y="3340290"/>
                  <a:pt x="3262141" y="3252817"/>
                </a:cubicBezTo>
                <a:cubicBezTo>
                  <a:pt x="3286806" y="3160524"/>
                  <a:pt x="3313599" y="3117004"/>
                  <a:pt x="3431882" y="3098730"/>
                </a:cubicBezTo>
                <a:close/>
                <a:moveTo>
                  <a:pt x="2780469" y="3098729"/>
                </a:moveTo>
                <a:cubicBezTo>
                  <a:pt x="2810906" y="3117068"/>
                  <a:pt x="2847893" y="3128293"/>
                  <a:pt x="2887880" y="3128293"/>
                </a:cubicBezTo>
                <a:cubicBezTo>
                  <a:pt x="2927618" y="3128293"/>
                  <a:pt x="2964405" y="3117223"/>
                  <a:pt x="2994735" y="3099087"/>
                </a:cubicBezTo>
                <a:cubicBezTo>
                  <a:pt x="3114533" y="3118854"/>
                  <a:pt x="3143759" y="3166917"/>
                  <a:pt x="3165044" y="3252816"/>
                </a:cubicBezTo>
                <a:cubicBezTo>
                  <a:pt x="3186811" y="3340674"/>
                  <a:pt x="3194376" y="3471583"/>
                  <a:pt x="3186691" y="3557147"/>
                </a:cubicBezTo>
                <a:cubicBezTo>
                  <a:pt x="3183265" y="3595319"/>
                  <a:pt x="3160171" y="3627845"/>
                  <a:pt x="3123268" y="3627845"/>
                </a:cubicBezTo>
                <a:lnTo>
                  <a:pt x="3113522" y="3627845"/>
                </a:lnTo>
                <a:cubicBezTo>
                  <a:pt x="3107880" y="3514554"/>
                  <a:pt x="3083437" y="3366104"/>
                  <a:pt x="3043106" y="3252816"/>
                </a:cubicBezTo>
                <a:lnTo>
                  <a:pt x="3040312" y="3252816"/>
                </a:lnTo>
                <a:cubicBezTo>
                  <a:pt x="3049343" y="3687506"/>
                  <a:pt x="3055608" y="4120070"/>
                  <a:pt x="3055608" y="4120070"/>
                </a:cubicBezTo>
                <a:lnTo>
                  <a:pt x="3003624" y="4120070"/>
                </a:lnTo>
                <a:cubicBezTo>
                  <a:pt x="2976364" y="4120070"/>
                  <a:pt x="2953554" y="4098579"/>
                  <a:pt x="2950900" y="4070394"/>
                </a:cubicBezTo>
                <a:lnTo>
                  <a:pt x="2906119" y="3594639"/>
                </a:lnTo>
                <a:cubicBezTo>
                  <a:pt x="2904808" y="3566942"/>
                  <a:pt x="2871902" y="3566942"/>
                  <a:pt x="2869651" y="3594639"/>
                </a:cubicBezTo>
                <a:lnTo>
                  <a:pt x="2824871" y="4070394"/>
                </a:lnTo>
                <a:cubicBezTo>
                  <a:pt x="2822219" y="4098579"/>
                  <a:pt x="2799408" y="4120070"/>
                  <a:pt x="2772148" y="4120070"/>
                </a:cubicBezTo>
                <a:lnTo>
                  <a:pt x="2716403" y="4120070"/>
                </a:lnTo>
                <a:cubicBezTo>
                  <a:pt x="2716403" y="4120070"/>
                  <a:pt x="2726045" y="3685143"/>
                  <a:pt x="2735422" y="3252816"/>
                </a:cubicBezTo>
                <a:lnTo>
                  <a:pt x="2732667" y="3252816"/>
                </a:lnTo>
                <a:cubicBezTo>
                  <a:pt x="2692336" y="3366104"/>
                  <a:pt x="2667892" y="3514554"/>
                  <a:pt x="2662251" y="3627845"/>
                </a:cubicBezTo>
                <a:lnTo>
                  <a:pt x="2652504" y="3627845"/>
                </a:lnTo>
                <a:cubicBezTo>
                  <a:pt x="2615599" y="3627845"/>
                  <a:pt x="2592508" y="3595319"/>
                  <a:pt x="2589080" y="3557147"/>
                </a:cubicBezTo>
                <a:cubicBezTo>
                  <a:pt x="2581397" y="3471583"/>
                  <a:pt x="2587353" y="3340290"/>
                  <a:pt x="2610728" y="3252816"/>
                </a:cubicBezTo>
                <a:cubicBezTo>
                  <a:pt x="2635393" y="3160523"/>
                  <a:pt x="2662186" y="3117002"/>
                  <a:pt x="2780469" y="3098729"/>
                </a:cubicBezTo>
                <a:close/>
                <a:moveTo>
                  <a:pt x="2129057" y="3098729"/>
                </a:moveTo>
                <a:cubicBezTo>
                  <a:pt x="2159493" y="3117068"/>
                  <a:pt x="2196480" y="3128293"/>
                  <a:pt x="2236468" y="3128293"/>
                </a:cubicBezTo>
                <a:cubicBezTo>
                  <a:pt x="2276205" y="3128293"/>
                  <a:pt x="2312992" y="3117223"/>
                  <a:pt x="2343323" y="3099087"/>
                </a:cubicBezTo>
                <a:cubicBezTo>
                  <a:pt x="2463120" y="3118854"/>
                  <a:pt x="2492346" y="3166917"/>
                  <a:pt x="2513631" y="3252816"/>
                </a:cubicBezTo>
                <a:cubicBezTo>
                  <a:pt x="2535398" y="3340674"/>
                  <a:pt x="2542963" y="3471583"/>
                  <a:pt x="2535279" y="3557147"/>
                </a:cubicBezTo>
                <a:cubicBezTo>
                  <a:pt x="2531852" y="3595319"/>
                  <a:pt x="2508758" y="3627845"/>
                  <a:pt x="2471856" y="3627845"/>
                </a:cubicBezTo>
                <a:lnTo>
                  <a:pt x="2462109" y="3627845"/>
                </a:lnTo>
                <a:cubicBezTo>
                  <a:pt x="2456468" y="3514554"/>
                  <a:pt x="2432025" y="3366104"/>
                  <a:pt x="2391693" y="3252816"/>
                </a:cubicBezTo>
                <a:lnTo>
                  <a:pt x="2388899" y="3252816"/>
                </a:lnTo>
                <a:cubicBezTo>
                  <a:pt x="2397930" y="3687506"/>
                  <a:pt x="2404196" y="4120070"/>
                  <a:pt x="2404196" y="4120070"/>
                </a:cubicBezTo>
                <a:lnTo>
                  <a:pt x="2352211" y="4120070"/>
                </a:lnTo>
                <a:cubicBezTo>
                  <a:pt x="2324952" y="4120070"/>
                  <a:pt x="2302142" y="4098579"/>
                  <a:pt x="2299488" y="4070394"/>
                </a:cubicBezTo>
                <a:lnTo>
                  <a:pt x="2254706" y="3594639"/>
                </a:lnTo>
                <a:cubicBezTo>
                  <a:pt x="2253395" y="3566942"/>
                  <a:pt x="2220490" y="3566942"/>
                  <a:pt x="2218239" y="3594639"/>
                </a:cubicBezTo>
                <a:lnTo>
                  <a:pt x="2173458" y="4070394"/>
                </a:lnTo>
                <a:cubicBezTo>
                  <a:pt x="2170806" y="4098579"/>
                  <a:pt x="2147995" y="4120070"/>
                  <a:pt x="2120735" y="4120070"/>
                </a:cubicBezTo>
                <a:lnTo>
                  <a:pt x="2064990" y="4120070"/>
                </a:lnTo>
                <a:cubicBezTo>
                  <a:pt x="2064990" y="4120070"/>
                  <a:pt x="2074633" y="3685143"/>
                  <a:pt x="2084009" y="3252816"/>
                </a:cubicBezTo>
                <a:lnTo>
                  <a:pt x="2081255" y="3252816"/>
                </a:lnTo>
                <a:cubicBezTo>
                  <a:pt x="2040923" y="3366104"/>
                  <a:pt x="2016479" y="3514554"/>
                  <a:pt x="2010839" y="3627845"/>
                </a:cubicBezTo>
                <a:lnTo>
                  <a:pt x="2001091" y="3627845"/>
                </a:lnTo>
                <a:cubicBezTo>
                  <a:pt x="1964186" y="3627845"/>
                  <a:pt x="1941095" y="3595319"/>
                  <a:pt x="1937667" y="3557147"/>
                </a:cubicBezTo>
                <a:cubicBezTo>
                  <a:pt x="1929985" y="3471583"/>
                  <a:pt x="1935941" y="3340290"/>
                  <a:pt x="1959316" y="3252816"/>
                </a:cubicBezTo>
                <a:cubicBezTo>
                  <a:pt x="1983981" y="3160523"/>
                  <a:pt x="2010773" y="3117002"/>
                  <a:pt x="2129057" y="3098729"/>
                </a:cubicBezTo>
                <a:close/>
                <a:moveTo>
                  <a:pt x="1474567" y="3098728"/>
                </a:moveTo>
                <a:cubicBezTo>
                  <a:pt x="1505003" y="3117068"/>
                  <a:pt x="1541989" y="3128292"/>
                  <a:pt x="1581978" y="3128292"/>
                </a:cubicBezTo>
                <a:cubicBezTo>
                  <a:pt x="1621715" y="3128292"/>
                  <a:pt x="1658501" y="3117224"/>
                  <a:pt x="1688833" y="3099088"/>
                </a:cubicBezTo>
                <a:cubicBezTo>
                  <a:pt x="1808628" y="3118853"/>
                  <a:pt x="1837855" y="3166917"/>
                  <a:pt x="1859140" y="3252817"/>
                </a:cubicBezTo>
                <a:cubicBezTo>
                  <a:pt x="1880908" y="3340674"/>
                  <a:pt x="1888473" y="3471584"/>
                  <a:pt x="1880789" y="3557147"/>
                </a:cubicBezTo>
                <a:cubicBezTo>
                  <a:pt x="1877361" y="3595320"/>
                  <a:pt x="1854267" y="3627846"/>
                  <a:pt x="1817366" y="3627846"/>
                </a:cubicBezTo>
                <a:lnTo>
                  <a:pt x="1807618" y="3627846"/>
                </a:lnTo>
                <a:cubicBezTo>
                  <a:pt x="1801976" y="3514555"/>
                  <a:pt x="1777535" y="3366103"/>
                  <a:pt x="1737203" y="3252817"/>
                </a:cubicBezTo>
                <a:lnTo>
                  <a:pt x="1734408" y="3252817"/>
                </a:lnTo>
                <a:cubicBezTo>
                  <a:pt x="1743440" y="3687506"/>
                  <a:pt x="1749704" y="4120070"/>
                  <a:pt x="1749704" y="4120070"/>
                </a:cubicBezTo>
                <a:lnTo>
                  <a:pt x="1697721" y="4120070"/>
                </a:lnTo>
                <a:cubicBezTo>
                  <a:pt x="1670461" y="4120070"/>
                  <a:pt x="1647651" y="4098579"/>
                  <a:pt x="1644998" y="4070394"/>
                </a:cubicBezTo>
                <a:lnTo>
                  <a:pt x="1600216" y="3594640"/>
                </a:lnTo>
                <a:cubicBezTo>
                  <a:pt x="1598905" y="3566943"/>
                  <a:pt x="1565998" y="3566943"/>
                  <a:pt x="1563747" y="3594640"/>
                </a:cubicBezTo>
                <a:lnTo>
                  <a:pt x="1518968" y="4070394"/>
                </a:lnTo>
                <a:cubicBezTo>
                  <a:pt x="1516316" y="4098579"/>
                  <a:pt x="1493504" y="4120070"/>
                  <a:pt x="1466244" y="4120070"/>
                </a:cubicBezTo>
                <a:lnTo>
                  <a:pt x="1410498" y="4120070"/>
                </a:lnTo>
                <a:cubicBezTo>
                  <a:pt x="1410498" y="4120070"/>
                  <a:pt x="1420142" y="3685144"/>
                  <a:pt x="1429518" y="3252817"/>
                </a:cubicBezTo>
                <a:lnTo>
                  <a:pt x="1426762" y="3252817"/>
                </a:lnTo>
                <a:cubicBezTo>
                  <a:pt x="1386433" y="3366103"/>
                  <a:pt x="1361987" y="3514555"/>
                  <a:pt x="1356347" y="3627846"/>
                </a:cubicBezTo>
                <a:lnTo>
                  <a:pt x="1346599" y="3627846"/>
                </a:lnTo>
                <a:cubicBezTo>
                  <a:pt x="1309696" y="3627846"/>
                  <a:pt x="1286605" y="3595320"/>
                  <a:pt x="1283176" y="3557147"/>
                </a:cubicBezTo>
                <a:cubicBezTo>
                  <a:pt x="1275495" y="3471584"/>
                  <a:pt x="1281450" y="3340290"/>
                  <a:pt x="1304826" y="3252817"/>
                </a:cubicBezTo>
                <a:cubicBezTo>
                  <a:pt x="1329490" y="3160522"/>
                  <a:pt x="1356282" y="3117003"/>
                  <a:pt x="1474567" y="3098728"/>
                </a:cubicBezTo>
                <a:close/>
                <a:moveTo>
                  <a:pt x="823153" y="3098728"/>
                </a:moveTo>
                <a:cubicBezTo>
                  <a:pt x="853589" y="3117068"/>
                  <a:pt x="890577" y="3128292"/>
                  <a:pt x="930564" y="3128292"/>
                </a:cubicBezTo>
                <a:cubicBezTo>
                  <a:pt x="970301" y="3128292"/>
                  <a:pt x="1007087" y="3117224"/>
                  <a:pt x="1037419" y="3099088"/>
                </a:cubicBezTo>
                <a:cubicBezTo>
                  <a:pt x="1157217" y="3118853"/>
                  <a:pt x="1186443" y="3166917"/>
                  <a:pt x="1207728" y="3252817"/>
                </a:cubicBezTo>
                <a:cubicBezTo>
                  <a:pt x="1229494" y="3340674"/>
                  <a:pt x="1237059" y="3471584"/>
                  <a:pt x="1229375" y="3557147"/>
                </a:cubicBezTo>
                <a:cubicBezTo>
                  <a:pt x="1225949" y="3595320"/>
                  <a:pt x="1202855" y="3627846"/>
                  <a:pt x="1165952" y="3627846"/>
                </a:cubicBezTo>
                <a:lnTo>
                  <a:pt x="1156204" y="3627846"/>
                </a:lnTo>
                <a:cubicBezTo>
                  <a:pt x="1150564" y="3514555"/>
                  <a:pt x="1126121" y="3366103"/>
                  <a:pt x="1085789" y="3252817"/>
                </a:cubicBezTo>
                <a:lnTo>
                  <a:pt x="1082994" y="3252817"/>
                </a:lnTo>
                <a:cubicBezTo>
                  <a:pt x="1092026" y="3687506"/>
                  <a:pt x="1098292" y="4120070"/>
                  <a:pt x="1098292" y="4120070"/>
                </a:cubicBezTo>
                <a:lnTo>
                  <a:pt x="1046307" y="4120070"/>
                </a:lnTo>
                <a:cubicBezTo>
                  <a:pt x="1019047" y="4120070"/>
                  <a:pt x="996237" y="4098579"/>
                  <a:pt x="993584" y="4070394"/>
                </a:cubicBezTo>
                <a:lnTo>
                  <a:pt x="948802" y="3594640"/>
                </a:lnTo>
                <a:cubicBezTo>
                  <a:pt x="947491" y="3566943"/>
                  <a:pt x="914586" y="3566943"/>
                  <a:pt x="912335" y="3594640"/>
                </a:cubicBezTo>
                <a:lnTo>
                  <a:pt x="867554" y="4070394"/>
                </a:lnTo>
                <a:cubicBezTo>
                  <a:pt x="864902" y="4098579"/>
                  <a:pt x="842090" y="4120070"/>
                  <a:pt x="814830" y="4120070"/>
                </a:cubicBezTo>
                <a:lnTo>
                  <a:pt x="759087" y="4120070"/>
                </a:lnTo>
                <a:cubicBezTo>
                  <a:pt x="759087" y="4120070"/>
                  <a:pt x="768728" y="3685144"/>
                  <a:pt x="778104" y="3252817"/>
                </a:cubicBezTo>
                <a:lnTo>
                  <a:pt x="775351" y="3252817"/>
                </a:lnTo>
                <a:cubicBezTo>
                  <a:pt x="735019" y="3366103"/>
                  <a:pt x="710576" y="3514555"/>
                  <a:pt x="704936" y="3627846"/>
                </a:cubicBezTo>
                <a:lnTo>
                  <a:pt x="695188" y="3627846"/>
                </a:lnTo>
                <a:cubicBezTo>
                  <a:pt x="658282" y="3627846"/>
                  <a:pt x="635191" y="3595320"/>
                  <a:pt x="631762" y="3557147"/>
                </a:cubicBezTo>
                <a:cubicBezTo>
                  <a:pt x="624081" y="3471584"/>
                  <a:pt x="630036" y="3340290"/>
                  <a:pt x="653412" y="3252817"/>
                </a:cubicBezTo>
                <a:cubicBezTo>
                  <a:pt x="678076" y="3160522"/>
                  <a:pt x="704870" y="3117003"/>
                  <a:pt x="823153" y="3098728"/>
                </a:cubicBezTo>
                <a:close/>
                <a:moveTo>
                  <a:pt x="3539292" y="2799852"/>
                </a:moveTo>
                <a:cubicBezTo>
                  <a:pt x="3607255" y="2799852"/>
                  <a:pt x="3658879" y="2828418"/>
                  <a:pt x="3658879" y="2919979"/>
                </a:cubicBezTo>
                <a:cubicBezTo>
                  <a:pt x="3658879" y="2939662"/>
                  <a:pt x="3655122" y="2968810"/>
                  <a:pt x="3652183" y="2996153"/>
                </a:cubicBezTo>
                <a:cubicBezTo>
                  <a:pt x="3651381" y="3003615"/>
                  <a:pt x="3647542" y="3020341"/>
                  <a:pt x="3644838" y="3025455"/>
                </a:cubicBezTo>
                <a:cubicBezTo>
                  <a:pt x="3633637" y="3048894"/>
                  <a:pt x="3606656" y="3081855"/>
                  <a:pt x="3578847" y="3098685"/>
                </a:cubicBezTo>
                <a:cubicBezTo>
                  <a:pt x="3569690" y="3104227"/>
                  <a:pt x="3549995" y="3105539"/>
                  <a:pt x="3539292" y="3105539"/>
                </a:cubicBezTo>
                <a:cubicBezTo>
                  <a:pt x="3528807" y="3105539"/>
                  <a:pt x="3508995" y="3103759"/>
                  <a:pt x="3499739" y="3098914"/>
                </a:cubicBezTo>
                <a:cubicBezTo>
                  <a:pt x="3469964" y="3083320"/>
                  <a:pt x="3449834" y="3050849"/>
                  <a:pt x="3434471" y="3025455"/>
                </a:cubicBezTo>
                <a:cubicBezTo>
                  <a:pt x="3431619" y="3020024"/>
                  <a:pt x="3427421" y="3003020"/>
                  <a:pt x="3426702" y="2995231"/>
                </a:cubicBezTo>
                <a:cubicBezTo>
                  <a:pt x="3423953" y="2965392"/>
                  <a:pt x="3419707" y="2939934"/>
                  <a:pt x="3419707" y="2919979"/>
                </a:cubicBezTo>
                <a:cubicBezTo>
                  <a:pt x="3419707" y="2826892"/>
                  <a:pt x="3471331" y="2799852"/>
                  <a:pt x="3539292" y="2799852"/>
                </a:cubicBezTo>
                <a:close/>
                <a:moveTo>
                  <a:pt x="1581977" y="2799852"/>
                </a:moveTo>
                <a:cubicBezTo>
                  <a:pt x="1649940" y="2799852"/>
                  <a:pt x="1701564" y="2828418"/>
                  <a:pt x="1701564" y="2919978"/>
                </a:cubicBezTo>
                <a:cubicBezTo>
                  <a:pt x="1701564" y="2939661"/>
                  <a:pt x="1697806" y="2968809"/>
                  <a:pt x="1694866" y="2996152"/>
                </a:cubicBezTo>
                <a:cubicBezTo>
                  <a:pt x="1694067" y="3003615"/>
                  <a:pt x="1690226" y="3020341"/>
                  <a:pt x="1687521" y="3025456"/>
                </a:cubicBezTo>
                <a:cubicBezTo>
                  <a:pt x="1676322" y="3048895"/>
                  <a:pt x="1649338" y="3081855"/>
                  <a:pt x="1621532" y="3098685"/>
                </a:cubicBezTo>
                <a:cubicBezTo>
                  <a:pt x="1612374" y="3104226"/>
                  <a:pt x="1592679" y="3105539"/>
                  <a:pt x="1581977" y="3105539"/>
                </a:cubicBezTo>
                <a:cubicBezTo>
                  <a:pt x="1571492" y="3105539"/>
                  <a:pt x="1551678" y="3103760"/>
                  <a:pt x="1542423" y="3098914"/>
                </a:cubicBezTo>
                <a:cubicBezTo>
                  <a:pt x="1512648" y="3083319"/>
                  <a:pt x="1492518" y="3050849"/>
                  <a:pt x="1477155" y="3025456"/>
                </a:cubicBezTo>
                <a:cubicBezTo>
                  <a:pt x="1474304" y="3020023"/>
                  <a:pt x="1470104" y="3003020"/>
                  <a:pt x="1469386" y="2995232"/>
                </a:cubicBezTo>
                <a:cubicBezTo>
                  <a:pt x="1466637" y="2965391"/>
                  <a:pt x="1462391" y="2939935"/>
                  <a:pt x="1462391" y="2919978"/>
                </a:cubicBezTo>
                <a:cubicBezTo>
                  <a:pt x="1462391" y="2826891"/>
                  <a:pt x="1514015" y="2799852"/>
                  <a:pt x="1581977" y="2799852"/>
                </a:cubicBezTo>
                <a:close/>
                <a:moveTo>
                  <a:pt x="930566" y="2799852"/>
                </a:moveTo>
                <a:cubicBezTo>
                  <a:pt x="998529" y="2799852"/>
                  <a:pt x="1050153" y="2828418"/>
                  <a:pt x="1050153" y="2919978"/>
                </a:cubicBezTo>
                <a:cubicBezTo>
                  <a:pt x="1050153" y="2939661"/>
                  <a:pt x="1046395" y="2968809"/>
                  <a:pt x="1043457" y="2996152"/>
                </a:cubicBezTo>
                <a:cubicBezTo>
                  <a:pt x="1042656" y="3003615"/>
                  <a:pt x="1038817" y="3020341"/>
                  <a:pt x="1036113" y="3025456"/>
                </a:cubicBezTo>
                <a:cubicBezTo>
                  <a:pt x="1024911" y="3048895"/>
                  <a:pt x="997930" y="3081855"/>
                  <a:pt x="970121" y="3098685"/>
                </a:cubicBezTo>
                <a:cubicBezTo>
                  <a:pt x="960963" y="3104226"/>
                  <a:pt x="941268" y="3105539"/>
                  <a:pt x="930566" y="3105539"/>
                </a:cubicBezTo>
                <a:cubicBezTo>
                  <a:pt x="920080" y="3105539"/>
                  <a:pt x="900267" y="3103760"/>
                  <a:pt x="891014" y="3098914"/>
                </a:cubicBezTo>
                <a:cubicBezTo>
                  <a:pt x="861239" y="3083319"/>
                  <a:pt x="841107" y="3050849"/>
                  <a:pt x="825743" y="3025456"/>
                </a:cubicBezTo>
                <a:cubicBezTo>
                  <a:pt x="822893" y="3020023"/>
                  <a:pt x="818693" y="3003020"/>
                  <a:pt x="817977" y="2995232"/>
                </a:cubicBezTo>
                <a:cubicBezTo>
                  <a:pt x="815226" y="2965391"/>
                  <a:pt x="810982" y="2939935"/>
                  <a:pt x="810982" y="2919978"/>
                </a:cubicBezTo>
                <a:cubicBezTo>
                  <a:pt x="810982" y="2826891"/>
                  <a:pt x="862606" y="2799852"/>
                  <a:pt x="930566" y="2799852"/>
                </a:cubicBezTo>
                <a:close/>
                <a:moveTo>
                  <a:pt x="2887880" y="2799851"/>
                </a:moveTo>
                <a:cubicBezTo>
                  <a:pt x="2955844" y="2799851"/>
                  <a:pt x="3007467" y="2828417"/>
                  <a:pt x="3007467" y="2919978"/>
                </a:cubicBezTo>
                <a:cubicBezTo>
                  <a:pt x="3007467" y="2939661"/>
                  <a:pt x="3003709" y="2968809"/>
                  <a:pt x="3000771" y="2996152"/>
                </a:cubicBezTo>
                <a:cubicBezTo>
                  <a:pt x="2999970" y="3003614"/>
                  <a:pt x="2996131" y="3020340"/>
                  <a:pt x="2993426" y="3025454"/>
                </a:cubicBezTo>
                <a:cubicBezTo>
                  <a:pt x="2982225" y="3048893"/>
                  <a:pt x="2955243" y="3081854"/>
                  <a:pt x="2927435" y="3098684"/>
                </a:cubicBezTo>
                <a:cubicBezTo>
                  <a:pt x="2918277" y="3104226"/>
                  <a:pt x="2898583" y="3105538"/>
                  <a:pt x="2887880" y="3105538"/>
                </a:cubicBezTo>
                <a:cubicBezTo>
                  <a:pt x="2877395" y="3105538"/>
                  <a:pt x="2857582" y="3103758"/>
                  <a:pt x="2848328" y="3098913"/>
                </a:cubicBezTo>
                <a:cubicBezTo>
                  <a:pt x="2818552" y="3083319"/>
                  <a:pt x="2798422" y="3050848"/>
                  <a:pt x="2783058" y="3025454"/>
                </a:cubicBezTo>
                <a:cubicBezTo>
                  <a:pt x="2780208" y="3020023"/>
                  <a:pt x="2776008" y="3003019"/>
                  <a:pt x="2775290" y="2995230"/>
                </a:cubicBezTo>
                <a:cubicBezTo>
                  <a:pt x="2772541" y="2965391"/>
                  <a:pt x="2768295" y="2939933"/>
                  <a:pt x="2768295" y="2919978"/>
                </a:cubicBezTo>
                <a:cubicBezTo>
                  <a:pt x="2768295" y="2826891"/>
                  <a:pt x="2819919" y="2799851"/>
                  <a:pt x="2887880" y="2799851"/>
                </a:cubicBezTo>
                <a:close/>
                <a:moveTo>
                  <a:pt x="2236468" y="2799851"/>
                </a:moveTo>
                <a:cubicBezTo>
                  <a:pt x="2304431" y="2799851"/>
                  <a:pt x="2356055" y="2828417"/>
                  <a:pt x="2356055" y="2919978"/>
                </a:cubicBezTo>
                <a:cubicBezTo>
                  <a:pt x="2356055" y="2939661"/>
                  <a:pt x="2352297" y="2968809"/>
                  <a:pt x="2349358" y="2996152"/>
                </a:cubicBezTo>
                <a:cubicBezTo>
                  <a:pt x="2348557" y="3003614"/>
                  <a:pt x="2344718" y="3020340"/>
                  <a:pt x="2342013" y="3025454"/>
                </a:cubicBezTo>
                <a:cubicBezTo>
                  <a:pt x="2330812" y="3048893"/>
                  <a:pt x="2303831" y="3081854"/>
                  <a:pt x="2276022" y="3098684"/>
                </a:cubicBezTo>
                <a:cubicBezTo>
                  <a:pt x="2266865" y="3104226"/>
                  <a:pt x="2247170" y="3105538"/>
                  <a:pt x="2236468" y="3105538"/>
                </a:cubicBezTo>
                <a:cubicBezTo>
                  <a:pt x="2225983" y="3105538"/>
                  <a:pt x="2206169" y="3103758"/>
                  <a:pt x="2196915" y="3098913"/>
                </a:cubicBezTo>
                <a:cubicBezTo>
                  <a:pt x="2167139" y="3083319"/>
                  <a:pt x="2147010" y="3050848"/>
                  <a:pt x="2131645" y="3025454"/>
                </a:cubicBezTo>
                <a:cubicBezTo>
                  <a:pt x="2128795" y="3020023"/>
                  <a:pt x="2124595" y="3003019"/>
                  <a:pt x="2123878" y="2995230"/>
                </a:cubicBezTo>
                <a:cubicBezTo>
                  <a:pt x="2121128" y="2965391"/>
                  <a:pt x="2116883" y="2939933"/>
                  <a:pt x="2116883" y="2919978"/>
                </a:cubicBezTo>
                <a:cubicBezTo>
                  <a:pt x="2116883" y="2826891"/>
                  <a:pt x="2168506" y="2799851"/>
                  <a:pt x="2236468" y="2799851"/>
                </a:cubicBezTo>
                <a:close/>
                <a:moveTo>
                  <a:pt x="1807747" y="2779438"/>
                </a:moveTo>
                <a:cubicBezTo>
                  <a:pt x="1838183" y="2797776"/>
                  <a:pt x="1875172" y="2809002"/>
                  <a:pt x="1915158" y="2809002"/>
                </a:cubicBezTo>
                <a:cubicBezTo>
                  <a:pt x="1954898" y="2809002"/>
                  <a:pt x="1991685" y="2797931"/>
                  <a:pt x="2022013" y="2779795"/>
                </a:cubicBezTo>
                <a:cubicBezTo>
                  <a:pt x="2054857" y="2785214"/>
                  <a:pt x="2080704" y="2792845"/>
                  <a:pt x="2101635" y="2802714"/>
                </a:cubicBezTo>
                <a:cubicBezTo>
                  <a:pt x="2077320" y="2831343"/>
                  <a:pt x="2063828" y="2870568"/>
                  <a:pt x="2063828" y="2919987"/>
                </a:cubicBezTo>
                <a:cubicBezTo>
                  <a:pt x="2063828" y="2969916"/>
                  <a:pt x="2068677" y="3002192"/>
                  <a:pt x="2082212" y="3056333"/>
                </a:cubicBezTo>
                <a:cubicBezTo>
                  <a:pt x="1971847" y="3083403"/>
                  <a:pt x="1933426" y="3144571"/>
                  <a:pt x="1907943" y="3239923"/>
                </a:cubicBezTo>
                <a:cubicBezTo>
                  <a:pt x="1907656" y="3241005"/>
                  <a:pt x="1907445" y="3242239"/>
                  <a:pt x="1907163" y="3243331"/>
                </a:cubicBezTo>
                <a:cubicBezTo>
                  <a:pt x="1906964" y="3242523"/>
                  <a:pt x="1906809" y="3241586"/>
                  <a:pt x="1906610" y="3240784"/>
                </a:cubicBezTo>
                <a:cubicBezTo>
                  <a:pt x="1885376" y="3155222"/>
                  <a:pt x="1842740" y="3081323"/>
                  <a:pt x="1737580" y="3051128"/>
                </a:cubicBezTo>
                <a:cubicBezTo>
                  <a:pt x="1750074" y="3007397"/>
                  <a:pt x="1750074" y="2948050"/>
                  <a:pt x="1750496" y="2919987"/>
                </a:cubicBezTo>
                <a:cubicBezTo>
                  <a:pt x="1751203" y="2873158"/>
                  <a:pt x="1738255" y="2835592"/>
                  <a:pt x="1716341" y="2807359"/>
                </a:cubicBezTo>
                <a:cubicBezTo>
                  <a:pt x="1738808" y="2794644"/>
                  <a:pt x="1768040" y="2785571"/>
                  <a:pt x="1807747" y="2779438"/>
                </a:cubicBezTo>
                <a:close/>
                <a:moveTo>
                  <a:pt x="1146338" y="2779438"/>
                </a:moveTo>
                <a:cubicBezTo>
                  <a:pt x="1176774" y="2797776"/>
                  <a:pt x="1213762" y="2809002"/>
                  <a:pt x="1253751" y="2809002"/>
                </a:cubicBezTo>
                <a:cubicBezTo>
                  <a:pt x="1293488" y="2809002"/>
                  <a:pt x="1330275" y="2797931"/>
                  <a:pt x="1360606" y="2779795"/>
                </a:cubicBezTo>
                <a:cubicBezTo>
                  <a:pt x="1396878" y="2785780"/>
                  <a:pt x="1424743" y="2794406"/>
                  <a:pt x="1446703" y="2805844"/>
                </a:cubicBezTo>
                <a:cubicBezTo>
                  <a:pt x="1424024" y="2834220"/>
                  <a:pt x="1411365" y="2872311"/>
                  <a:pt x="1411365" y="2919987"/>
                </a:cubicBezTo>
                <a:cubicBezTo>
                  <a:pt x="1411365" y="2927909"/>
                  <a:pt x="1411691" y="3007397"/>
                  <a:pt x="1417938" y="3059458"/>
                </a:cubicBezTo>
                <a:cubicBezTo>
                  <a:pt x="1317985" y="3085487"/>
                  <a:pt x="1280761" y="3146603"/>
                  <a:pt x="1256092" y="3237883"/>
                </a:cubicBezTo>
                <a:cubicBezTo>
                  <a:pt x="1233962" y="3150565"/>
                  <a:pt x="1190382" y="3086960"/>
                  <a:pt x="1091005" y="3057374"/>
                </a:cubicBezTo>
                <a:cubicBezTo>
                  <a:pt x="1103498" y="3015727"/>
                  <a:pt x="1102457" y="2959503"/>
                  <a:pt x="1100799" y="2919987"/>
                </a:cubicBezTo>
                <a:cubicBezTo>
                  <a:pt x="1098732" y="2870760"/>
                  <a:pt x="1087370" y="2831591"/>
                  <a:pt x="1063191" y="2802979"/>
                </a:cubicBezTo>
                <a:cubicBezTo>
                  <a:pt x="1084488" y="2792539"/>
                  <a:pt x="1111331" y="2784845"/>
                  <a:pt x="1146338" y="2779438"/>
                </a:cubicBezTo>
                <a:close/>
                <a:moveTo>
                  <a:pt x="3113647" y="2779435"/>
                </a:moveTo>
                <a:cubicBezTo>
                  <a:pt x="3144084" y="2797774"/>
                  <a:pt x="3181072" y="2808999"/>
                  <a:pt x="3221059" y="2808999"/>
                </a:cubicBezTo>
                <a:cubicBezTo>
                  <a:pt x="3260797" y="2808999"/>
                  <a:pt x="3297584" y="2797928"/>
                  <a:pt x="3327915" y="2779793"/>
                </a:cubicBezTo>
                <a:cubicBezTo>
                  <a:pt x="3360757" y="2785212"/>
                  <a:pt x="3386605" y="2792842"/>
                  <a:pt x="3407535" y="2802711"/>
                </a:cubicBezTo>
                <a:cubicBezTo>
                  <a:pt x="3383220" y="2831341"/>
                  <a:pt x="3369729" y="2870564"/>
                  <a:pt x="3369729" y="2919984"/>
                </a:cubicBezTo>
                <a:cubicBezTo>
                  <a:pt x="3369729" y="2969913"/>
                  <a:pt x="3374576" y="3002189"/>
                  <a:pt x="3388112" y="3056331"/>
                </a:cubicBezTo>
                <a:cubicBezTo>
                  <a:pt x="3277747" y="3083402"/>
                  <a:pt x="3239325" y="3144569"/>
                  <a:pt x="3213844" y="3239921"/>
                </a:cubicBezTo>
                <a:cubicBezTo>
                  <a:pt x="3213555" y="3241002"/>
                  <a:pt x="3213346" y="3242236"/>
                  <a:pt x="3213063" y="3243329"/>
                </a:cubicBezTo>
                <a:cubicBezTo>
                  <a:pt x="3212866" y="3242521"/>
                  <a:pt x="3212710" y="3241584"/>
                  <a:pt x="3212511" y="3240783"/>
                </a:cubicBezTo>
                <a:cubicBezTo>
                  <a:pt x="3191276" y="3155219"/>
                  <a:pt x="3148640" y="3081319"/>
                  <a:pt x="3043480" y="3051125"/>
                </a:cubicBezTo>
                <a:cubicBezTo>
                  <a:pt x="3055974" y="3007396"/>
                  <a:pt x="3055974" y="2948048"/>
                  <a:pt x="3056397" y="2919984"/>
                </a:cubicBezTo>
                <a:cubicBezTo>
                  <a:pt x="3057103" y="2873157"/>
                  <a:pt x="3044155" y="2835590"/>
                  <a:pt x="3022242" y="2807355"/>
                </a:cubicBezTo>
                <a:cubicBezTo>
                  <a:pt x="3044709" y="2794642"/>
                  <a:pt x="3073939" y="2785570"/>
                  <a:pt x="3113647" y="2779435"/>
                </a:cubicBezTo>
                <a:close/>
                <a:moveTo>
                  <a:pt x="2452239" y="2779435"/>
                </a:moveTo>
                <a:cubicBezTo>
                  <a:pt x="2482675" y="2797774"/>
                  <a:pt x="2519662" y="2808999"/>
                  <a:pt x="2559651" y="2808999"/>
                </a:cubicBezTo>
                <a:cubicBezTo>
                  <a:pt x="2599388" y="2808999"/>
                  <a:pt x="2636176" y="2797928"/>
                  <a:pt x="2666506" y="2779793"/>
                </a:cubicBezTo>
                <a:cubicBezTo>
                  <a:pt x="2702778" y="2785777"/>
                  <a:pt x="2730645" y="2794404"/>
                  <a:pt x="2752603" y="2805841"/>
                </a:cubicBezTo>
                <a:cubicBezTo>
                  <a:pt x="2729925" y="2834218"/>
                  <a:pt x="2717266" y="2872307"/>
                  <a:pt x="2717266" y="2919984"/>
                </a:cubicBezTo>
                <a:cubicBezTo>
                  <a:pt x="2717266" y="2927906"/>
                  <a:pt x="2717591" y="3007396"/>
                  <a:pt x="2723838" y="3059455"/>
                </a:cubicBezTo>
                <a:cubicBezTo>
                  <a:pt x="2623885" y="3085484"/>
                  <a:pt x="2586663" y="3146601"/>
                  <a:pt x="2561991" y="3237881"/>
                </a:cubicBezTo>
                <a:cubicBezTo>
                  <a:pt x="2539862" y="3150563"/>
                  <a:pt x="2496282" y="3086959"/>
                  <a:pt x="2396906" y="3057372"/>
                </a:cubicBezTo>
                <a:cubicBezTo>
                  <a:pt x="2409400" y="3015724"/>
                  <a:pt x="2408359" y="2959501"/>
                  <a:pt x="2406700" y="2919984"/>
                </a:cubicBezTo>
                <a:cubicBezTo>
                  <a:pt x="2404633" y="2870756"/>
                  <a:pt x="2393272" y="2831589"/>
                  <a:pt x="2369091" y="2802977"/>
                </a:cubicBezTo>
                <a:cubicBezTo>
                  <a:pt x="2390389" y="2792537"/>
                  <a:pt x="2417232" y="2784844"/>
                  <a:pt x="2452239" y="2779435"/>
                </a:cubicBezTo>
                <a:close/>
                <a:moveTo>
                  <a:pt x="2705265" y="2736653"/>
                </a:moveTo>
                <a:cubicBezTo>
                  <a:pt x="2705194" y="2736952"/>
                  <a:pt x="2705125" y="2737247"/>
                  <a:pt x="2705055" y="2737545"/>
                </a:cubicBezTo>
                <a:cubicBezTo>
                  <a:pt x="2704960" y="2737523"/>
                  <a:pt x="2704885" y="2737491"/>
                  <a:pt x="2704789" y="2737468"/>
                </a:cubicBezTo>
                <a:cubicBezTo>
                  <a:pt x="2704934" y="2737204"/>
                  <a:pt x="2705106" y="2736925"/>
                  <a:pt x="2705265" y="2736653"/>
                </a:cubicBezTo>
                <a:close/>
                <a:moveTo>
                  <a:pt x="2039042" y="2736652"/>
                </a:moveTo>
                <a:cubicBezTo>
                  <a:pt x="2038972" y="2736953"/>
                  <a:pt x="2038901" y="2737247"/>
                  <a:pt x="2038831" y="2737545"/>
                </a:cubicBezTo>
                <a:cubicBezTo>
                  <a:pt x="2038736" y="2737523"/>
                  <a:pt x="2038661" y="2737492"/>
                  <a:pt x="2038566" y="2737468"/>
                </a:cubicBezTo>
                <a:cubicBezTo>
                  <a:pt x="2038709" y="2737206"/>
                  <a:pt x="2038882" y="2736924"/>
                  <a:pt x="2039042" y="2736652"/>
                </a:cubicBezTo>
                <a:close/>
                <a:moveTo>
                  <a:pt x="1399362" y="2736652"/>
                </a:moveTo>
                <a:cubicBezTo>
                  <a:pt x="1399292" y="2736953"/>
                  <a:pt x="1399221" y="2737247"/>
                  <a:pt x="1399151" y="2737545"/>
                </a:cubicBezTo>
                <a:cubicBezTo>
                  <a:pt x="1399056" y="2737523"/>
                  <a:pt x="1398981" y="2737492"/>
                  <a:pt x="1398886" y="2737468"/>
                </a:cubicBezTo>
                <a:cubicBezTo>
                  <a:pt x="1399029" y="2737206"/>
                  <a:pt x="1399202" y="2736924"/>
                  <a:pt x="1399362" y="2736652"/>
                </a:cubicBezTo>
                <a:close/>
                <a:moveTo>
                  <a:pt x="3221058" y="2480557"/>
                </a:moveTo>
                <a:cubicBezTo>
                  <a:pt x="3289022" y="2480557"/>
                  <a:pt x="3340646" y="2509123"/>
                  <a:pt x="3340646" y="2600684"/>
                </a:cubicBezTo>
                <a:cubicBezTo>
                  <a:pt x="3340646" y="2620367"/>
                  <a:pt x="3336888" y="2649515"/>
                  <a:pt x="3333950" y="2676858"/>
                </a:cubicBezTo>
                <a:cubicBezTo>
                  <a:pt x="3333148" y="2684320"/>
                  <a:pt x="3329309" y="2701046"/>
                  <a:pt x="3326605" y="2706160"/>
                </a:cubicBezTo>
                <a:cubicBezTo>
                  <a:pt x="3315404" y="2729599"/>
                  <a:pt x="3288422" y="2762560"/>
                  <a:pt x="3260613" y="2779390"/>
                </a:cubicBezTo>
                <a:cubicBezTo>
                  <a:pt x="3251456" y="2784932"/>
                  <a:pt x="3231762" y="2786244"/>
                  <a:pt x="3221058" y="2786244"/>
                </a:cubicBezTo>
                <a:cubicBezTo>
                  <a:pt x="3210573" y="2786244"/>
                  <a:pt x="3190761" y="2784464"/>
                  <a:pt x="3181506" y="2779619"/>
                </a:cubicBezTo>
                <a:cubicBezTo>
                  <a:pt x="3151730" y="2764025"/>
                  <a:pt x="3131600" y="2731554"/>
                  <a:pt x="3116237" y="2706160"/>
                </a:cubicBezTo>
                <a:cubicBezTo>
                  <a:pt x="3113386" y="2700729"/>
                  <a:pt x="3109187" y="2683725"/>
                  <a:pt x="3108468" y="2675936"/>
                </a:cubicBezTo>
                <a:cubicBezTo>
                  <a:pt x="3105720" y="2646097"/>
                  <a:pt x="3101473" y="2620639"/>
                  <a:pt x="3101473" y="2600684"/>
                </a:cubicBezTo>
                <a:cubicBezTo>
                  <a:pt x="3101473" y="2507597"/>
                  <a:pt x="3153097" y="2480557"/>
                  <a:pt x="3221058" y="2480557"/>
                </a:cubicBezTo>
                <a:close/>
                <a:moveTo>
                  <a:pt x="2559650" y="2480557"/>
                </a:moveTo>
                <a:cubicBezTo>
                  <a:pt x="2627613" y="2480557"/>
                  <a:pt x="2679237" y="2509123"/>
                  <a:pt x="2679237" y="2600684"/>
                </a:cubicBezTo>
                <a:cubicBezTo>
                  <a:pt x="2679237" y="2620367"/>
                  <a:pt x="2675480" y="2649515"/>
                  <a:pt x="2672541" y="2676858"/>
                </a:cubicBezTo>
                <a:cubicBezTo>
                  <a:pt x="2671739" y="2684320"/>
                  <a:pt x="2667900" y="2701046"/>
                  <a:pt x="2665196" y="2706160"/>
                </a:cubicBezTo>
                <a:cubicBezTo>
                  <a:pt x="2653995" y="2729599"/>
                  <a:pt x="2627014" y="2762560"/>
                  <a:pt x="2599204" y="2779390"/>
                </a:cubicBezTo>
                <a:cubicBezTo>
                  <a:pt x="2590048" y="2784932"/>
                  <a:pt x="2570353" y="2786244"/>
                  <a:pt x="2559650" y="2786244"/>
                </a:cubicBezTo>
                <a:cubicBezTo>
                  <a:pt x="2549165" y="2786244"/>
                  <a:pt x="2529353" y="2784464"/>
                  <a:pt x="2520097" y="2779619"/>
                </a:cubicBezTo>
                <a:cubicBezTo>
                  <a:pt x="2490322" y="2764025"/>
                  <a:pt x="2470192" y="2731554"/>
                  <a:pt x="2454829" y="2706160"/>
                </a:cubicBezTo>
                <a:cubicBezTo>
                  <a:pt x="2451977" y="2700729"/>
                  <a:pt x="2447779" y="2683725"/>
                  <a:pt x="2447060" y="2675936"/>
                </a:cubicBezTo>
                <a:cubicBezTo>
                  <a:pt x="2444311" y="2646097"/>
                  <a:pt x="2440065" y="2620639"/>
                  <a:pt x="2440065" y="2600684"/>
                </a:cubicBezTo>
                <a:cubicBezTo>
                  <a:pt x="2440065" y="2507597"/>
                  <a:pt x="2491689" y="2480557"/>
                  <a:pt x="2559650" y="2480557"/>
                </a:cubicBezTo>
                <a:close/>
                <a:moveTo>
                  <a:pt x="1915155" y="2480557"/>
                </a:moveTo>
                <a:cubicBezTo>
                  <a:pt x="1983118" y="2480557"/>
                  <a:pt x="2034742" y="2509123"/>
                  <a:pt x="2034742" y="2600685"/>
                </a:cubicBezTo>
                <a:cubicBezTo>
                  <a:pt x="2034742" y="2620368"/>
                  <a:pt x="2030986" y="2649517"/>
                  <a:pt x="2028046" y="2676859"/>
                </a:cubicBezTo>
                <a:cubicBezTo>
                  <a:pt x="2027245" y="2684320"/>
                  <a:pt x="2023406" y="2701046"/>
                  <a:pt x="2020702" y="2706161"/>
                </a:cubicBezTo>
                <a:cubicBezTo>
                  <a:pt x="2009500" y="2729600"/>
                  <a:pt x="1982519" y="2762560"/>
                  <a:pt x="1954710" y="2779390"/>
                </a:cubicBezTo>
                <a:cubicBezTo>
                  <a:pt x="1945552" y="2784933"/>
                  <a:pt x="1925857" y="2786244"/>
                  <a:pt x="1915155" y="2786244"/>
                </a:cubicBezTo>
                <a:cubicBezTo>
                  <a:pt x="1904670" y="2786244"/>
                  <a:pt x="1884858" y="2784465"/>
                  <a:pt x="1875603" y="2779619"/>
                </a:cubicBezTo>
                <a:cubicBezTo>
                  <a:pt x="1845828" y="2764027"/>
                  <a:pt x="1825696" y="2731554"/>
                  <a:pt x="1810333" y="2706161"/>
                </a:cubicBezTo>
                <a:cubicBezTo>
                  <a:pt x="1807482" y="2700730"/>
                  <a:pt x="1803285" y="2683725"/>
                  <a:pt x="1802566" y="2675937"/>
                </a:cubicBezTo>
                <a:cubicBezTo>
                  <a:pt x="1799818" y="2646098"/>
                  <a:pt x="1795569" y="2620640"/>
                  <a:pt x="1795569" y="2600685"/>
                </a:cubicBezTo>
                <a:cubicBezTo>
                  <a:pt x="1795569" y="2507599"/>
                  <a:pt x="1847195" y="2480557"/>
                  <a:pt x="1915155" y="2480557"/>
                </a:cubicBezTo>
                <a:close/>
                <a:moveTo>
                  <a:pt x="1253748" y="2480557"/>
                </a:moveTo>
                <a:cubicBezTo>
                  <a:pt x="1321711" y="2480557"/>
                  <a:pt x="1373335" y="2509123"/>
                  <a:pt x="1373335" y="2600685"/>
                </a:cubicBezTo>
                <a:cubicBezTo>
                  <a:pt x="1373335" y="2620368"/>
                  <a:pt x="1369579" y="2649517"/>
                  <a:pt x="1366639" y="2676859"/>
                </a:cubicBezTo>
                <a:cubicBezTo>
                  <a:pt x="1365838" y="2684320"/>
                  <a:pt x="1361999" y="2701046"/>
                  <a:pt x="1359295" y="2706161"/>
                </a:cubicBezTo>
                <a:cubicBezTo>
                  <a:pt x="1348095" y="2729600"/>
                  <a:pt x="1321112" y="2762560"/>
                  <a:pt x="1293303" y="2779390"/>
                </a:cubicBezTo>
                <a:cubicBezTo>
                  <a:pt x="1284148" y="2784933"/>
                  <a:pt x="1264453" y="2786244"/>
                  <a:pt x="1253748" y="2786244"/>
                </a:cubicBezTo>
                <a:cubicBezTo>
                  <a:pt x="1243262" y="2786244"/>
                  <a:pt x="1223451" y="2784465"/>
                  <a:pt x="1214196" y="2779619"/>
                </a:cubicBezTo>
                <a:cubicBezTo>
                  <a:pt x="1184421" y="2764027"/>
                  <a:pt x="1164291" y="2731554"/>
                  <a:pt x="1148928" y="2706161"/>
                </a:cubicBezTo>
                <a:cubicBezTo>
                  <a:pt x="1146075" y="2700730"/>
                  <a:pt x="1141877" y="2683725"/>
                  <a:pt x="1141159" y="2675937"/>
                </a:cubicBezTo>
                <a:cubicBezTo>
                  <a:pt x="1138410" y="2646098"/>
                  <a:pt x="1134164" y="2620640"/>
                  <a:pt x="1134164" y="2600685"/>
                </a:cubicBezTo>
                <a:cubicBezTo>
                  <a:pt x="1134164" y="2507599"/>
                  <a:pt x="1185788" y="2480557"/>
                  <a:pt x="1253748" y="2480557"/>
                </a:cubicBezTo>
                <a:close/>
                <a:moveTo>
                  <a:pt x="821005" y="2468284"/>
                </a:moveTo>
                <a:cubicBezTo>
                  <a:pt x="836223" y="2477537"/>
                  <a:pt x="853079" y="2484996"/>
                  <a:pt x="871129" y="2490141"/>
                </a:cubicBezTo>
                <a:lnTo>
                  <a:pt x="940908" y="2497848"/>
                </a:lnTo>
                <a:cubicBezTo>
                  <a:pt x="980647" y="2497848"/>
                  <a:pt x="1017434" y="2486777"/>
                  <a:pt x="1047765" y="2468643"/>
                </a:cubicBezTo>
                <a:cubicBezTo>
                  <a:pt x="1082748" y="2474417"/>
                  <a:pt x="1109836" y="2482681"/>
                  <a:pt x="1131429" y="2493517"/>
                </a:cubicBezTo>
                <a:cubicBezTo>
                  <a:pt x="1111225" y="2521379"/>
                  <a:pt x="1099988" y="2557794"/>
                  <a:pt x="1099988" y="2602720"/>
                </a:cubicBezTo>
                <a:cubicBezTo>
                  <a:pt x="1099988" y="2615408"/>
                  <a:pt x="1103307" y="2685833"/>
                  <a:pt x="1122050" y="2739974"/>
                </a:cubicBezTo>
                <a:cubicBezTo>
                  <a:pt x="1086650" y="2745182"/>
                  <a:pt x="1050045" y="2763272"/>
                  <a:pt x="1032552" y="2775151"/>
                </a:cubicBezTo>
                <a:cubicBezTo>
                  <a:pt x="1006275" y="2759508"/>
                  <a:pt x="973351" y="2751086"/>
                  <a:pt x="934149" y="2751086"/>
                </a:cubicBezTo>
                <a:lnTo>
                  <a:pt x="858307" y="2761403"/>
                </a:lnTo>
                <a:cubicBezTo>
                  <a:pt x="834411" y="2772716"/>
                  <a:pt x="812891" y="2789085"/>
                  <a:pt x="794819" y="2809312"/>
                </a:cubicBezTo>
                <a:lnTo>
                  <a:pt x="771100" y="2848685"/>
                </a:lnTo>
                <a:lnTo>
                  <a:pt x="775956" y="2623774"/>
                </a:lnTo>
                <a:lnTo>
                  <a:pt x="773203" y="2623774"/>
                </a:lnTo>
                <a:cubicBezTo>
                  <a:pt x="732872" y="2738089"/>
                  <a:pt x="708428" y="2887890"/>
                  <a:pt x="702788" y="3002211"/>
                </a:cubicBezTo>
                <a:lnTo>
                  <a:pt x="693040" y="3002211"/>
                </a:lnTo>
                <a:cubicBezTo>
                  <a:pt x="656134" y="3002211"/>
                  <a:pt x="633043" y="2969390"/>
                  <a:pt x="629615" y="2930870"/>
                </a:cubicBezTo>
                <a:cubicBezTo>
                  <a:pt x="621933" y="2844529"/>
                  <a:pt x="627889" y="2712042"/>
                  <a:pt x="651264" y="2623774"/>
                </a:cubicBezTo>
                <a:cubicBezTo>
                  <a:pt x="675929" y="2530640"/>
                  <a:pt x="702722" y="2486725"/>
                  <a:pt x="821005" y="2468284"/>
                </a:cubicBezTo>
                <a:close/>
                <a:moveTo>
                  <a:pt x="2786164" y="2467081"/>
                </a:moveTo>
                <a:cubicBezTo>
                  <a:pt x="2816600" y="2485420"/>
                  <a:pt x="2853586" y="2496645"/>
                  <a:pt x="2893576" y="2496645"/>
                </a:cubicBezTo>
                <a:cubicBezTo>
                  <a:pt x="2933313" y="2496645"/>
                  <a:pt x="2970101" y="2485574"/>
                  <a:pt x="3000431" y="2467439"/>
                </a:cubicBezTo>
                <a:cubicBezTo>
                  <a:pt x="3035416" y="2473211"/>
                  <a:pt x="3062503" y="2481477"/>
                  <a:pt x="3084097" y="2492313"/>
                </a:cubicBezTo>
                <a:cubicBezTo>
                  <a:pt x="3063890" y="2520173"/>
                  <a:pt x="3052656" y="2556590"/>
                  <a:pt x="3052656" y="2601515"/>
                </a:cubicBezTo>
                <a:cubicBezTo>
                  <a:pt x="3052656" y="2614204"/>
                  <a:pt x="3055975" y="2684628"/>
                  <a:pt x="3074716" y="2738770"/>
                </a:cubicBezTo>
                <a:cubicBezTo>
                  <a:pt x="3039317" y="2743976"/>
                  <a:pt x="3002712" y="2762068"/>
                  <a:pt x="2985220" y="2773946"/>
                </a:cubicBezTo>
                <a:cubicBezTo>
                  <a:pt x="2958942" y="2758302"/>
                  <a:pt x="2926017" y="2749881"/>
                  <a:pt x="2886816" y="2749881"/>
                </a:cubicBezTo>
                <a:cubicBezTo>
                  <a:pt x="2849003" y="2749881"/>
                  <a:pt x="2817227" y="2757930"/>
                  <a:pt x="2791419" y="2772508"/>
                </a:cubicBezTo>
                <a:cubicBezTo>
                  <a:pt x="2776188" y="2762802"/>
                  <a:pt x="2729816" y="2743638"/>
                  <a:pt x="2709261" y="2736687"/>
                </a:cubicBezTo>
                <a:cubicBezTo>
                  <a:pt x="2724879" y="2687752"/>
                  <a:pt x="2728750" y="2620020"/>
                  <a:pt x="2728750" y="2601515"/>
                </a:cubicBezTo>
                <a:cubicBezTo>
                  <a:pt x="2728750" y="2557049"/>
                  <a:pt x="2717765" y="2520895"/>
                  <a:pt x="2697958" y="2493137"/>
                </a:cubicBezTo>
                <a:cubicBezTo>
                  <a:pt x="2719986" y="2481375"/>
                  <a:pt x="2748368" y="2472919"/>
                  <a:pt x="2786164" y="2467081"/>
                </a:cubicBezTo>
                <a:close/>
                <a:moveTo>
                  <a:pt x="2119943" y="2467080"/>
                </a:moveTo>
                <a:cubicBezTo>
                  <a:pt x="2150378" y="2485420"/>
                  <a:pt x="2187364" y="2496644"/>
                  <a:pt x="2227354" y="2496644"/>
                </a:cubicBezTo>
                <a:cubicBezTo>
                  <a:pt x="2267093" y="2496644"/>
                  <a:pt x="2303880" y="2485573"/>
                  <a:pt x="2334211" y="2467440"/>
                </a:cubicBezTo>
                <a:cubicBezTo>
                  <a:pt x="2369194" y="2473213"/>
                  <a:pt x="2396282" y="2481477"/>
                  <a:pt x="2417875" y="2492313"/>
                </a:cubicBezTo>
                <a:cubicBezTo>
                  <a:pt x="2397670" y="2520175"/>
                  <a:pt x="2386434" y="2556591"/>
                  <a:pt x="2386434" y="2601516"/>
                </a:cubicBezTo>
                <a:cubicBezTo>
                  <a:pt x="2386434" y="2614204"/>
                  <a:pt x="2389753" y="2684629"/>
                  <a:pt x="2408496" y="2738770"/>
                </a:cubicBezTo>
                <a:cubicBezTo>
                  <a:pt x="2373096" y="2743978"/>
                  <a:pt x="2336491" y="2762068"/>
                  <a:pt x="2318998" y="2773947"/>
                </a:cubicBezTo>
                <a:cubicBezTo>
                  <a:pt x="2292721" y="2758305"/>
                  <a:pt x="2259797" y="2749882"/>
                  <a:pt x="2220594" y="2749882"/>
                </a:cubicBezTo>
                <a:cubicBezTo>
                  <a:pt x="2182783" y="2749882"/>
                  <a:pt x="2151005" y="2757931"/>
                  <a:pt x="2125196" y="2772510"/>
                </a:cubicBezTo>
                <a:cubicBezTo>
                  <a:pt x="2109967" y="2762803"/>
                  <a:pt x="2063594" y="2743640"/>
                  <a:pt x="2043040" y="2736687"/>
                </a:cubicBezTo>
                <a:cubicBezTo>
                  <a:pt x="2058659" y="2687753"/>
                  <a:pt x="2062529" y="2620021"/>
                  <a:pt x="2062529" y="2601516"/>
                </a:cubicBezTo>
                <a:cubicBezTo>
                  <a:pt x="2062529" y="2557049"/>
                  <a:pt x="2051545" y="2520896"/>
                  <a:pt x="2031736" y="2493138"/>
                </a:cubicBezTo>
                <a:cubicBezTo>
                  <a:pt x="2053764" y="2481375"/>
                  <a:pt x="2082146" y="2472919"/>
                  <a:pt x="2119943" y="2467080"/>
                </a:cubicBezTo>
                <a:close/>
                <a:moveTo>
                  <a:pt x="1480263" y="2467080"/>
                </a:moveTo>
                <a:cubicBezTo>
                  <a:pt x="1510698" y="2485420"/>
                  <a:pt x="1547684" y="2496644"/>
                  <a:pt x="1587674" y="2496644"/>
                </a:cubicBezTo>
                <a:cubicBezTo>
                  <a:pt x="1627413" y="2496644"/>
                  <a:pt x="1664200" y="2485573"/>
                  <a:pt x="1694531" y="2467440"/>
                </a:cubicBezTo>
                <a:cubicBezTo>
                  <a:pt x="1729514" y="2473213"/>
                  <a:pt x="1756602" y="2481477"/>
                  <a:pt x="1778195" y="2492313"/>
                </a:cubicBezTo>
                <a:cubicBezTo>
                  <a:pt x="1757990" y="2520175"/>
                  <a:pt x="1746754" y="2556591"/>
                  <a:pt x="1746754" y="2601516"/>
                </a:cubicBezTo>
                <a:cubicBezTo>
                  <a:pt x="1746754" y="2614204"/>
                  <a:pt x="1750073" y="2684629"/>
                  <a:pt x="1768816" y="2738770"/>
                </a:cubicBezTo>
                <a:cubicBezTo>
                  <a:pt x="1733416" y="2743978"/>
                  <a:pt x="1696811" y="2762068"/>
                  <a:pt x="1679318" y="2773947"/>
                </a:cubicBezTo>
                <a:cubicBezTo>
                  <a:pt x="1653041" y="2758305"/>
                  <a:pt x="1620117" y="2749882"/>
                  <a:pt x="1580914" y="2749882"/>
                </a:cubicBezTo>
                <a:cubicBezTo>
                  <a:pt x="1543103" y="2749882"/>
                  <a:pt x="1511325" y="2757931"/>
                  <a:pt x="1485516" y="2772510"/>
                </a:cubicBezTo>
                <a:cubicBezTo>
                  <a:pt x="1470287" y="2762803"/>
                  <a:pt x="1423914" y="2743640"/>
                  <a:pt x="1403360" y="2736687"/>
                </a:cubicBezTo>
                <a:cubicBezTo>
                  <a:pt x="1418979" y="2687753"/>
                  <a:pt x="1422849" y="2620021"/>
                  <a:pt x="1422849" y="2601516"/>
                </a:cubicBezTo>
                <a:cubicBezTo>
                  <a:pt x="1422849" y="2557049"/>
                  <a:pt x="1411865" y="2520896"/>
                  <a:pt x="1392056" y="2493138"/>
                </a:cubicBezTo>
                <a:cubicBezTo>
                  <a:pt x="1414084" y="2481375"/>
                  <a:pt x="1442466" y="2472919"/>
                  <a:pt x="1480263" y="2467080"/>
                </a:cubicBezTo>
                <a:close/>
                <a:moveTo>
                  <a:pt x="1728932" y="2428362"/>
                </a:moveTo>
                <a:cubicBezTo>
                  <a:pt x="1728862" y="2428663"/>
                  <a:pt x="1728791" y="2428957"/>
                  <a:pt x="1728721" y="2429255"/>
                </a:cubicBezTo>
                <a:cubicBezTo>
                  <a:pt x="1728626" y="2429233"/>
                  <a:pt x="1728551" y="2429202"/>
                  <a:pt x="1728456" y="2429178"/>
                </a:cubicBezTo>
                <a:cubicBezTo>
                  <a:pt x="1728599" y="2428916"/>
                  <a:pt x="1728772" y="2428634"/>
                  <a:pt x="1728932" y="2428362"/>
                </a:cubicBezTo>
                <a:close/>
                <a:moveTo>
                  <a:pt x="1089252" y="2428362"/>
                </a:moveTo>
                <a:cubicBezTo>
                  <a:pt x="1089182" y="2428663"/>
                  <a:pt x="1089111" y="2428957"/>
                  <a:pt x="1089041" y="2429255"/>
                </a:cubicBezTo>
                <a:cubicBezTo>
                  <a:pt x="1088946" y="2429233"/>
                  <a:pt x="1088871" y="2429202"/>
                  <a:pt x="1088776" y="2429178"/>
                </a:cubicBezTo>
                <a:cubicBezTo>
                  <a:pt x="1088919" y="2428916"/>
                  <a:pt x="1089092" y="2428634"/>
                  <a:pt x="1089252" y="2428362"/>
                </a:cubicBezTo>
                <a:close/>
                <a:moveTo>
                  <a:pt x="494486" y="2179170"/>
                </a:moveTo>
                <a:cubicBezTo>
                  <a:pt x="509797" y="2188423"/>
                  <a:pt x="526756" y="2195882"/>
                  <a:pt x="544916" y="2201027"/>
                </a:cubicBezTo>
                <a:lnTo>
                  <a:pt x="615123" y="2208734"/>
                </a:lnTo>
                <a:cubicBezTo>
                  <a:pt x="655105" y="2208734"/>
                  <a:pt x="692117" y="2197663"/>
                  <a:pt x="722634" y="2179529"/>
                </a:cubicBezTo>
                <a:cubicBezTo>
                  <a:pt x="740233" y="2182416"/>
                  <a:pt x="755845" y="2185926"/>
                  <a:pt x="769774" y="2190068"/>
                </a:cubicBezTo>
                <a:lnTo>
                  <a:pt x="798327" y="2201119"/>
                </a:lnTo>
                <a:lnTo>
                  <a:pt x="784462" y="2225617"/>
                </a:lnTo>
                <a:cubicBezTo>
                  <a:pt x="778905" y="2241270"/>
                  <a:pt x="774589" y="2257701"/>
                  <a:pt x="771663" y="2274735"/>
                </a:cubicBezTo>
                <a:lnTo>
                  <a:pt x="767345" y="2325761"/>
                </a:lnTo>
                <a:lnTo>
                  <a:pt x="771664" y="2376799"/>
                </a:lnTo>
                <a:cubicBezTo>
                  <a:pt x="774590" y="2393833"/>
                  <a:pt x="778906" y="2410264"/>
                  <a:pt x="784463" y="2425916"/>
                </a:cubicBezTo>
                <a:lnTo>
                  <a:pt x="786827" y="2430093"/>
                </a:lnTo>
                <a:lnTo>
                  <a:pt x="785206" y="2430636"/>
                </a:lnTo>
                <a:lnTo>
                  <a:pt x="787765" y="2435157"/>
                </a:lnTo>
                <a:lnTo>
                  <a:pt x="764644" y="2442447"/>
                </a:lnTo>
                <a:cubicBezTo>
                  <a:pt x="749233" y="2449067"/>
                  <a:pt x="734588" y="2457168"/>
                  <a:pt x="720882" y="2466572"/>
                </a:cubicBezTo>
                <a:lnTo>
                  <a:pt x="676662" y="2499695"/>
                </a:lnTo>
                <a:cubicBezTo>
                  <a:pt x="653458" y="2535724"/>
                  <a:pt x="604955" y="2572946"/>
                  <a:pt x="581657" y="2682747"/>
                </a:cubicBezTo>
                <a:lnTo>
                  <a:pt x="536875" y="3158500"/>
                </a:lnTo>
                <a:cubicBezTo>
                  <a:pt x="534224" y="3186685"/>
                  <a:pt x="511411" y="3208176"/>
                  <a:pt x="484152" y="3208176"/>
                </a:cubicBezTo>
                <a:lnTo>
                  <a:pt x="428408" y="3208176"/>
                </a:lnTo>
                <a:cubicBezTo>
                  <a:pt x="428408" y="3208176"/>
                  <a:pt x="438049" y="2773250"/>
                  <a:pt x="447425" y="2340924"/>
                </a:cubicBezTo>
                <a:lnTo>
                  <a:pt x="444785" y="2340924"/>
                </a:lnTo>
                <a:lnTo>
                  <a:pt x="397879" y="2523876"/>
                </a:lnTo>
                <a:cubicBezTo>
                  <a:pt x="385949" y="2589906"/>
                  <a:pt x="378382" y="2655937"/>
                  <a:pt x="375545" y="2713097"/>
                </a:cubicBezTo>
                <a:lnTo>
                  <a:pt x="374595" y="2713097"/>
                </a:lnTo>
                <a:cubicBezTo>
                  <a:pt x="374482" y="2714049"/>
                  <a:pt x="374370" y="2715001"/>
                  <a:pt x="374257" y="2715953"/>
                </a:cubicBezTo>
                <a:lnTo>
                  <a:pt x="364509" y="2715953"/>
                </a:lnTo>
                <a:cubicBezTo>
                  <a:pt x="327603" y="2715953"/>
                  <a:pt x="304512" y="2683427"/>
                  <a:pt x="301084" y="2645253"/>
                </a:cubicBezTo>
                <a:cubicBezTo>
                  <a:pt x="295322" y="2581082"/>
                  <a:pt x="297232" y="2491186"/>
                  <a:pt x="308409" y="2413346"/>
                </a:cubicBezTo>
                <a:lnTo>
                  <a:pt x="309059" y="2410058"/>
                </a:lnTo>
                <a:lnTo>
                  <a:pt x="309293" y="2407740"/>
                </a:lnTo>
                <a:cubicBezTo>
                  <a:pt x="313042" y="2381558"/>
                  <a:pt x="317826" y="2356727"/>
                  <a:pt x="323705" y="2334660"/>
                </a:cubicBezTo>
                <a:cubicBezTo>
                  <a:pt x="348521" y="2241526"/>
                  <a:pt x="375478" y="2197611"/>
                  <a:pt x="494486" y="2179170"/>
                </a:cubicBezTo>
                <a:close/>
                <a:moveTo>
                  <a:pt x="940905" y="2169408"/>
                </a:moveTo>
                <a:cubicBezTo>
                  <a:pt x="1008867" y="2169408"/>
                  <a:pt x="1060491" y="2197974"/>
                  <a:pt x="1060491" y="2289534"/>
                </a:cubicBezTo>
                <a:cubicBezTo>
                  <a:pt x="1060491" y="2309219"/>
                  <a:pt x="1056733" y="2338365"/>
                  <a:pt x="1053795" y="2365710"/>
                </a:cubicBezTo>
                <a:cubicBezTo>
                  <a:pt x="1052994" y="2373171"/>
                  <a:pt x="1049153" y="2389897"/>
                  <a:pt x="1046451" y="2395012"/>
                </a:cubicBezTo>
                <a:cubicBezTo>
                  <a:pt x="1035249" y="2418451"/>
                  <a:pt x="1008268" y="2451411"/>
                  <a:pt x="980459" y="2468241"/>
                </a:cubicBezTo>
                <a:cubicBezTo>
                  <a:pt x="971301" y="2473784"/>
                  <a:pt x="951606" y="2475095"/>
                  <a:pt x="940905" y="2475095"/>
                </a:cubicBezTo>
                <a:cubicBezTo>
                  <a:pt x="930419" y="2475095"/>
                  <a:pt x="910607" y="2473316"/>
                  <a:pt x="901352" y="2468470"/>
                </a:cubicBezTo>
                <a:cubicBezTo>
                  <a:pt x="871575" y="2452875"/>
                  <a:pt x="851445" y="2420405"/>
                  <a:pt x="836082" y="2395012"/>
                </a:cubicBezTo>
                <a:cubicBezTo>
                  <a:pt x="833231" y="2389581"/>
                  <a:pt x="829031" y="2372576"/>
                  <a:pt x="828313" y="2364788"/>
                </a:cubicBezTo>
                <a:cubicBezTo>
                  <a:pt x="825564" y="2334947"/>
                  <a:pt x="821318" y="2309491"/>
                  <a:pt x="821318" y="2289534"/>
                </a:cubicBezTo>
                <a:cubicBezTo>
                  <a:pt x="821318" y="2196447"/>
                  <a:pt x="872942" y="2169408"/>
                  <a:pt x="940905" y="2169408"/>
                </a:cubicBezTo>
                <a:close/>
                <a:moveTo>
                  <a:pt x="2893574" y="2168203"/>
                </a:moveTo>
                <a:cubicBezTo>
                  <a:pt x="2961537" y="2168203"/>
                  <a:pt x="3013161" y="2196769"/>
                  <a:pt x="3013161" y="2288329"/>
                </a:cubicBezTo>
                <a:cubicBezTo>
                  <a:pt x="3013161" y="2308013"/>
                  <a:pt x="3009404" y="2337161"/>
                  <a:pt x="3006465" y="2364504"/>
                </a:cubicBezTo>
                <a:cubicBezTo>
                  <a:pt x="3005663" y="2371965"/>
                  <a:pt x="3001824" y="2388691"/>
                  <a:pt x="2999120" y="2393806"/>
                </a:cubicBezTo>
                <a:cubicBezTo>
                  <a:pt x="2987919" y="2417245"/>
                  <a:pt x="2960938" y="2450206"/>
                  <a:pt x="2933128" y="2467036"/>
                </a:cubicBezTo>
                <a:cubicBezTo>
                  <a:pt x="2923972" y="2472578"/>
                  <a:pt x="2904277" y="2473890"/>
                  <a:pt x="2893574" y="2473890"/>
                </a:cubicBezTo>
                <a:cubicBezTo>
                  <a:pt x="2883089" y="2473890"/>
                  <a:pt x="2863277" y="2472110"/>
                  <a:pt x="2854021" y="2467265"/>
                </a:cubicBezTo>
                <a:cubicBezTo>
                  <a:pt x="2824245" y="2451671"/>
                  <a:pt x="2804116" y="2419199"/>
                  <a:pt x="2788752" y="2393806"/>
                </a:cubicBezTo>
                <a:cubicBezTo>
                  <a:pt x="2785901" y="2388375"/>
                  <a:pt x="2781702" y="2371371"/>
                  <a:pt x="2780984" y="2363582"/>
                </a:cubicBezTo>
                <a:cubicBezTo>
                  <a:pt x="2778235" y="2333742"/>
                  <a:pt x="2773989" y="2308285"/>
                  <a:pt x="2773989" y="2288329"/>
                </a:cubicBezTo>
                <a:cubicBezTo>
                  <a:pt x="2773989" y="2195243"/>
                  <a:pt x="2825613" y="2168203"/>
                  <a:pt x="2893574" y="2168203"/>
                </a:cubicBezTo>
                <a:close/>
                <a:moveTo>
                  <a:pt x="2227351" y="2168203"/>
                </a:moveTo>
                <a:cubicBezTo>
                  <a:pt x="2295314" y="2168203"/>
                  <a:pt x="2346938" y="2196769"/>
                  <a:pt x="2346938" y="2288329"/>
                </a:cubicBezTo>
                <a:cubicBezTo>
                  <a:pt x="2346938" y="2308014"/>
                  <a:pt x="2343180" y="2337160"/>
                  <a:pt x="2340242" y="2364505"/>
                </a:cubicBezTo>
                <a:cubicBezTo>
                  <a:pt x="2339441" y="2371966"/>
                  <a:pt x="2335600" y="2388692"/>
                  <a:pt x="2332898" y="2393807"/>
                </a:cubicBezTo>
                <a:cubicBezTo>
                  <a:pt x="2321696" y="2417246"/>
                  <a:pt x="2294715" y="2450206"/>
                  <a:pt x="2266906" y="2467036"/>
                </a:cubicBezTo>
                <a:cubicBezTo>
                  <a:pt x="2257748" y="2472579"/>
                  <a:pt x="2238053" y="2473890"/>
                  <a:pt x="2227351" y="2473890"/>
                </a:cubicBezTo>
                <a:cubicBezTo>
                  <a:pt x="2216866" y="2473890"/>
                  <a:pt x="2197054" y="2472111"/>
                  <a:pt x="2187799" y="2467265"/>
                </a:cubicBezTo>
                <a:cubicBezTo>
                  <a:pt x="2158022" y="2451670"/>
                  <a:pt x="2137892" y="2419200"/>
                  <a:pt x="2122529" y="2393807"/>
                </a:cubicBezTo>
                <a:cubicBezTo>
                  <a:pt x="2119678" y="2388376"/>
                  <a:pt x="2115478" y="2371371"/>
                  <a:pt x="2114760" y="2363583"/>
                </a:cubicBezTo>
                <a:cubicBezTo>
                  <a:pt x="2112011" y="2333742"/>
                  <a:pt x="2107765" y="2308286"/>
                  <a:pt x="2107765" y="2288329"/>
                </a:cubicBezTo>
                <a:cubicBezTo>
                  <a:pt x="2107765" y="2195242"/>
                  <a:pt x="2159389" y="2168203"/>
                  <a:pt x="2227351" y="2168203"/>
                </a:cubicBezTo>
                <a:close/>
                <a:moveTo>
                  <a:pt x="1587671" y="2168203"/>
                </a:moveTo>
                <a:cubicBezTo>
                  <a:pt x="1655634" y="2168203"/>
                  <a:pt x="1707258" y="2196769"/>
                  <a:pt x="1707258" y="2288329"/>
                </a:cubicBezTo>
                <a:cubicBezTo>
                  <a:pt x="1707258" y="2308014"/>
                  <a:pt x="1703500" y="2337160"/>
                  <a:pt x="1700562" y="2364505"/>
                </a:cubicBezTo>
                <a:cubicBezTo>
                  <a:pt x="1699761" y="2371966"/>
                  <a:pt x="1695920" y="2388692"/>
                  <a:pt x="1693218" y="2393807"/>
                </a:cubicBezTo>
                <a:cubicBezTo>
                  <a:pt x="1682016" y="2417246"/>
                  <a:pt x="1655035" y="2450206"/>
                  <a:pt x="1627226" y="2467036"/>
                </a:cubicBezTo>
                <a:cubicBezTo>
                  <a:pt x="1618068" y="2472579"/>
                  <a:pt x="1598373" y="2473890"/>
                  <a:pt x="1587671" y="2473890"/>
                </a:cubicBezTo>
                <a:cubicBezTo>
                  <a:pt x="1577186" y="2473890"/>
                  <a:pt x="1557374" y="2472111"/>
                  <a:pt x="1548119" y="2467265"/>
                </a:cubicBezTo>
                <a:cubicBezTo>
                  <a:pt x="1518342" y="2451670"/>
                  <a:pt x="1498212" y="2419200"/>
                  <a:pt x="1482849" y="2393807"/>
                </a:cubicBezTo>
                <a:cubicBezTo>
                  <a:pt x="1479998" y="2388376"/>
                  <a:pt x="1475798" y="2371371"/>
                  <a:pt x="1475080" y="2363583"/>
                </a:cubicBezTo>
                <a:cubicBezTo>
                  <a:pt x="1472331" y="2333742"/>
                  <a:pt x="1468085" y="2308286"/>
                  <a:pt x="1468085" y="2288329"/>
                </a:cubicBezTo>
                <a:cubicBezTo>
                  <a:pt x="1468085" y="2195242"/>
                  <a:pt x="1519709" y="2168203"/>
                  <a:pt x="1587671" y="2168203"/>
                </a:cubicBezTo>
                <a:close/>
                <a:moveTo>
                  <a:pt x="1831507" y="2167023"/>
                </a:moveTo>
                <a:cubicBezTo>
                  <a:pt x="1861942" y="2185363"/>
                  <a:pt x="1898928" y="2196587"/>
                  <a:pt x="1938918" y="2196587"/>
                </a:cubicBezTo>
                <a:cubicBezTo>
                  <a:pt x="1978657" y="2196587"/>
                  <a:pt x="2015444" y="2185516"/>
                  <a:pt x="2045775" y="2167382"/>
                </a:cubicBezTo>
                <a:cubicBezTo>
                  <a:pt x="2080758" y="2173156"/>
                  <a:pt x="2107846" y="2181420"/>
                  <a:pt x="2129439" y="2192256"/>
                </a:cubicBezTo>
                <a:cubicBezTo>
                  <a:pt x="2109234" y="2220118"/>
                  <a:pt x="2097998" y="2256533"/>
                  <a:pt x="2097998" y="2301459"/>
                </a:cubicBezTo>
                <a:cubicBezTo>
                  <a:pt x="2097998" y="2314147"/>
                  <a:pt x="2101317" y="2384572"/>
                  <a:pt x="2120060" y="2438713"/>
                </a:cubicBezTo>
                <a:cubicBezTo>
                  <a:pt x="2084660" y="2443921"/>
                  <a:pt x="2048055" y="2462011"/>
                  <a:pt x="2030562" y="2473890"/>
                </a:cubicBezTo>
                <a:cubicBezTo>
                  <a:pt x="2004285" y="2458248"/>
                  <a:pt x="1971361" y="2449825"/>
                  <a:pt x="1932158" y="2449825"/>
                </a:cubicBezTo>
                <a:cubicBezTo>
                  <a:pt x="1894347" y="2449825"/>
                  <a:pt x="1862569" y="2457874"/>
                  <a:pt x="1836760" y="2472453"/>
                </a:cubicBezTo>
                <a:cubicBezTo>
                  <a:pt x="1821531" y="2462746"/>
                  <a:pt x="1775158" y="2443583"/>
                  <a:pt x="1754604" y="2436630"/>
                </a:cubicBezTo>
                <a:cubicBezTo>
                  <a:pt x="1770223" y="2387696"/>
                  <a:pt x="1774093" y="2319964"/>
                  <a:pt x="1774093" y="2301459"/>
                </a:cubicBezTo>
                <a:cubicBezTo>
                  <a:pt x="1774093" y="2256992"/>
                  <a:pt x="1763109" y="2220839"/>
                  <a:pt x="1743300" y="2193081"/>
                </a:cubicBezTo>
                <a:cubicBezTo>
                  <a:pt x="1765328" y="2181318"/>
                  <a:pt x="1793710" y="2172862"/>
                  <a:pt x="1831507" y="2167023"/>
                </a:cubicBezTo>
                <a:close/>
                <a:moveTo>
                  <a:pt x="1170153" y="2158790"/>
                </a:moveTo>
                <a:cubicBezTo>
                  <a:pt x="1200588" y="2177130"/>
                  <a:pt x="1237574" y="2188354"/>
                  <a:pt x="1277564" y="2188354"/>
                </a:cubicBezTo>
                <a:cubicBezTo>
                  <a:pt x="1317303" y="2188354"/>
                  <a:pt x="1354090" y="2177283"/>
                  <a:pt x="1384421" y="2159149"/>
                </a:cubicBezTo>
                <a:cubicBezTo>
                  <a:pt x="1419404" y="2164923"/>
                  <a:pt x="1446492" y="2173187"/>
                  <a:pt x="1468085" y="2184023"/>
                </a:cubicBezTo>
                <a:cubicBezTo>
                  <a:pt x="1447880" y="2211885"/>
                  <a:pt x="1436644" y="2248300"/>
                  <a:pt x="1436644" y="2293226"/>
                </a:cubicBezTo>
                <a:cubicBezTo>
                  <a:pt x="1436644" y="2305914"/>
                  <a:pt x="1439963" y="2376339"/>
                  <a:pt x="1458706" y="2430480"/>
                </a:cubicBezTo>
                <a:cubicBezTo>
                  <a:pt x="1423306" y="2435688"/>
                  <a:pt x="1386701" y="2453778"/>
                  <a:pt x="1369208" y="2465657"/>
                </a:cubicBezTo>
                <a:cubicBezTo>
                  <a:pt x="1342931" y="2450015"/>
                  <a:pt x="1310007" y="2441592"/>
                  <a:pt x="1270804" y="2441592"/>
                </a:cubicBezTo>
                <a:cubicBezTo>
                  <a:pt x="1232993" y="2441592"/>
                  <a:pt x="1201215" y="2449641"/>
                  <a:pt x="1175406" y="2464220"/>
                </a:cubicBezTo>
                <a:cubicBezTo>
                  <a:pt x="1160177" y="2454513"/>
                  <a:pt x="1113804" y="2435350"/>
                  <a:pt x="1093250" y="2428397"/>
                </a:cubicBezTo>
                <a:cubicBezTo>
                  <a:pt x="1108869" y="2379463"/>
                  <a:pt x="1112739" y="2311731"/>
                  <a:pt x="1112739" y="2293226"/>
                </a:cubicBezTo>
                <a:cubicBezTo>
                  <a:pt x="1112739" y="2248759"/>
                  <a:pt x="1101755" y="2212606"/>
                  <a:pt x="1081946" y="2184848"/>
                </a:cubicBezTo>
                <a:cubicBezTo>
                  <a:pt x="1103974" y="2173085"/>
                  <a:pt x="1132356" y="2164629"/>
                  <a:pt x="1170153" y="2158790"/>
                </a:cubicBezTo>
                <a:close/>
                <a:moveTo>
                  <a:pt x="1409370" y="2114732"/>
                </a:moveTo>
                <a:cubicBezTo>
                  <a:pt x="1409300" y="2115033"/>
                  <a:pt x="1409229" y="2115327"/>
                  <a:pt x="1409159" y="2115625"/>
                </a:cubicBezTo>
                <a:cubicBezTo>
                  <a:pt x="1409064" y="2115603"/>
                  <a:pt x="1408989" y="2115572"/>
                  <a:pt x="1408894" y="2115547"/>
                </a:cubicBezTo>
                <a:cubicBezTo>
                  <a:pt x="1409037" y="2115285"/>
                  <a:pt x="1409210" y="2115004"/>
                  <a:pt x="1409370" y="2114732"/>
                </a:cubicBezTo>
                <a:close/>
                <a:moveTo>
                  <a:pt x="769690" y="2114732"/>
                </a:moveTo>
                <a:cubicBezTo>
                  <a:pt x="769620" y="2115033"/>
                  <a:pt x="769549" y="2115327"/>
                  <a:pt x="769479" y="2115625"/>
                </a:cubicBezTo>
                <a:cubicBezTo>
                  <a:pt x="769384" y="2115603"/>
                  <a:pt x="769309" y="2115572"/>
                  <a:pt x="769214" y="2115547"/>
                </a:cubicBezTo>
                <a:cubicBezTo>
                  <a:pt x="769357" y="2115285"/>
                  <a:pt x="769530" y="2115004"/>
                  <a:pt x="769690" y="2114732"/>
                </a:cubicBezTo>
                <a:close/>
                <a:moveTo>
                  <a:pt x="615387" y="1866984"/>
                </a:moveTo>
                <a:cubicBezTo>
                  <a:pt x="683350" y="1866984"/>
                  <a:pt x="734974" y="1895550"/>
                  <a:pt x="734974" y="1987110"/>
                </a:cubicBezTo>
                <a:cubicBezTo>
                  <a:pt x="734974" y="2006795"/>
                  <a:pt x="731216" y="2035941"/>
                  <a:pt x="728278" y="2063286"/>
                </a:cubicBezTo>
                <a:cubicBezTo>
                  <a:pt x="727477" y="2070747"/>
                  <a:pt x="723636" y="2087473"/>
                  <a:pt x="720934" y="2092588"/>
                </a:cubicBezTo>
                <a:cubicBezTo>
                  <a:pt x="709732" y="2116027"/>
                  <a:pt x="682751" y="2148987"/>
                  <a:pt x="654942" y="2165817"/>
                </a:cubicBezTo>
                <a:cubicBezTo>
                  <a:pt x="645784" y="2171360"/>
                  <a:pt x="626089" y="2172671"/>
                  <a:pt x="615387" y="2172671"/>
                </a:cubicBezTo>
                <a:cubicBezTo>
                  <a:pt x="604902" y="2172671"/>
                  <a:pt x="585090" y="2170892"/>
                  <a:pt x="575835" y="2166046"/>
                </a:cubicBezTo>
                <a:cubicBezTo>
                  <a:pt x="546058" y="2150451"/>
                  <a:pt x="525928" y="2117981"/>
                  <a:pt x="510565" y="2092588"/>
                </a:cubicBezTo>
                <a:cubicBezTo>
                  <a:pt x="507715" y="2087157"/>
                  <a:pt x="503515" y="2070152"/>
                  <a:pt x="502796" y="2062364"/>
                </a:cubicBezTo>
                <a:cubicBezTo>
                  <a:pt x="500048" y="2032523"/>
                  <a:pt x="495801" y="2007067"/>
                  <a:pt x="495801" y="1987110"/>
                </a:cubicBezTo>
                <a:cubicBezTo>
                  <a:pt x="495801" y="1894023"/>
                  <a:pt x="547425" y="1866984"/>
                  <a:pt x="615387" y="1866984"/>
                </a:cubicBezTo>
                <a:close/>
                <a:moveTo>
                  <a:pt x="1917241" y="1859913"/>
                </a:moveTo>
                <a:cubicBezTo>
                  <a:pt x="1985203" y="1859913"/>
                  <a:pt x="2036827" y="1888479"/>
                  <a:pt x="2036827" y="1980039"/>
                </a:cubicBezTo>
                <a:cubicBezTo>
                  <a:pt x="2036827" y="1999724"/>
                  <a:pt x="2033069" y="2028870"/>
                  <a:pt x="2030131" y="2056215"/>
                </a:cubicBezTo>
                <a:cubicBezTo>
                  <a:pt x="2029330" y="2063676"/>
                  <a:pt x="2025489" y="2080402"/>
                  <a:pt x="2022787" y="2085517"/>
                </a:cubicBezTo>
                <a:cubicBezTo>
                  <a:pt x="2011585" y="2108956"/>
                  <a:pt x="1984604" y="2141916"/>
                  <a:pt x="1956795" y="2158746"/>
                </a:cubicBezTo>
                <a:cubicBezTo>
                  <a:pt x="1947637" y="2164289"/>
                  <a:pt x="1927942" y="2165600"/>
                  <a:pt x="1917241" y="2165600"/>
                </a:cubicBezTo>
                <a:cubicBezTo>
                  <a:pt x="1906755" y="2165600"/>
                  <a:pt x="1886943" y="2163821"/>
                  <a:pt x="1877688" y="2158975"/>
                </a:cubicBezTo>
                <a:cubicBezTo>
                  <a:pt x="1847911" y="2143380"/>
                  <a:pt x="1827781" y="2110910"/>
                  <a:pt x="1812418" y="2085517"/>
                </a:cubicBezTo>
                <a:cubicBezTo>
                  <a:pt x="1809567" y="2080086"/>
                  <a:pt x="1805367" y="2063081"/>
                  <a:pt x="1804649" y="2055293"/>
                </a:cubicBezTo>
                <a:cubicBezTo>
                  <a:pt x="1801900" y="2025452"/>
                  <a:pt x="1797654" y="1999996"/>
                  <a:pt x="1797654" y="1980039"/>
                </a:cubicBezTo>
                <a:cubicBezTo>
                  <a:pt x="1797654" y="1886952"/>
                  <a:pt x="1849278" y="1859913"/>
                  <a:pt x="1917241" y="1859913"/>
                </a:cubicBezTo>
                <a:close/>
                <a:moveTo>
                  <a:pt x="1277561" y="1859913"/>
                </a:moveTo>
                <a:cubicBezTo>
                  <a:pt x="1345523" y="1859913"/>
                  <a:pt x="1397147" y="1888479"/>
                  <a:pt x="1397147" y="1980039"/>
                </a:cubicBezTo>
                <a:cubicBezTo>
                  <a:pt x="1397147" y="1999724"/>
                  <a:pt x="1393389" y="2028870"/>
                  <a:pt x="1390451" y="2056215"/>
                </a:cubicBezTo>
                <a:cubicBezTo>
                  <a:pt x="1389650" y="2063676"/>
                  <a:pt x="1385809" y="2080402"/>
                  <a:pt x="1383107" y="2085517"/>
                </a:cubicBezTo>
                <a:cubicBezTo>
                  <a:pt x="1371905" y="2108956"/>
                  <a:pt x="1344924" y="2141916"/>
                  <a:pt x="1317115" y="2158746"/>
                </a:cubicBezTo>
                <a:cubicBezTo>
                  <a:pt x="1307957" y="2164289"/>
                  <a:pt x="1288262" y="2165600"/>
                  <a:pt x="1277561" y="2165600"/>
                </a:cubicBezTo>
                <a:cubicBezTo>
                  <a:pt x="1267075" y="2165600"/>
                  <a:pt x="1247263" y="2163821"/>
                  <a:pt x="1238008" y="2158975"/>
                </a:cubicBezTo>
                <a:cubicBezTo>
                  <a:pt x="1208231" y="2143380"/>
                  <a:pt x="1188101" y="2110910"/>
                  <a:pt x="1172738" y="2085517"/>
                </a:cubicBezTo>
                <a:cubicBezTo>
                  <a:pt x="1169887" y="2080086"/>
                  <a:pt x="1165687" y="2063081"/>
                  <a:pt x="1164969" y="2055293"/>
                </a:cubicBezTo>
                <a:cubicBezTo>
                  <a:pt x="1162220" y="2025452"/>
                  <a:pt x="1157974" y="1999996"/>
                  <a:pt x="1157974" y="1980039"/>
                </a:cubicBezTo>
                <a:cubicBezTo>
                  <a:pt x="1157974" y="1886952"/>
                  <a:pt x="1209598" y="1859913"/>
                  <a:pt x="1277561" y="1859913"/>
                </a:cubicBezTo>
                <a:close/>
                <a:moveTo>
                  <a:pt x="196567" y="1855866"/>
                </a:moveTo>
                <a:cubicBezTo>
                  <a:pt x="211878" y="1865119"/>
                  <a:pt x="228837" y="1872578"/>
                  <a:pt x="246997" y="1877723"/>
                </a:cubicBezTo>
                <a:lnTo>
                  <a:pt x="317204" y="1885430"/>
                </a:lnTo>
                <a:cubicBezTo>
                  <a:pt x="357186" y="1885430"/>
                  <a:pt x="394198" y="1874359"/>
                  <a:pt x="424715" y="1856225"/>
                </a:cubicBezTo>
                <a:cubicBezTo>
                  <a:pt x="442314" y="1859112"/>
                  <a:pt x="457926" y="1862622"/>
                  <a:pt x="471855" y="1866764"/>
                </a:cubicBezTo>
                <a:lnTo>
                  <a:pt x="500408" y="1877815"/>
                </a:lnTo>
                <a:lnTo>
                  <a:pt x="486543" y="1902313"/>
                </a:lnTo>
                <a:cubicBezTo>
                  <a:pt x="480986" y="1917966"/>
                  <a:pt x="476670" y="1934397"/>
                  <a:pt x="473744" y="1951431"/>
                </a:cubicBezTo>
                <a:lnTo>
                  <a:pt x="469426" y="2002457"/>
                </a:lnTo>
                <a:lnTo>
                  <a:pt x="473745" y="2053495"/>
                </a:lnTo>
                <a:cubicBezTo>
                  <a:pt x="476671" y="2070529"/>
                  <a:pt x="480987" y="2086960"/>
                  <a:pt x="486544" y="2102612"/>
                </a:cubicBezTo>
                <a:lnTo>
                  <a:pt x="488908" y="2106789"/>
                </a:lnTo>
                <a:lnTo>
                  <a:pt x="487287" y="2107332"/>
                </a:lnTo>
                <a:lnTo>
                  <a:pt x="489846" y="2111853"/>
                </a:lnTo>
                <a:lnTo>
                  <a:pt x="466725" y="2119143"/>
                </a:lnTo>
                <a:cubicBezTo>
                  <a:pt x="451314" y="2125763"/>
                  <a:pt x="436669" y="2133864"/>
                  <a:pt x="422963" y="2143268"/>
                </a:cubicBezTo>
                <a:lnTo>
                  <a:pt x="378743" y="2176391"/>
                </a:lnTo>
                <a:cubicBezTo>
                  <a:pt x="355539" y="2212420"/>
                  <a:pt x="307036" y="2249642"/>
                  <a:pt x="283738" y="2359443"/>
                </a:cubicBezTo>
                <a:lnTo>
                  <a:pt x="238956" y="2835196"/>
                </a:lnTo>
                <a:cubicBezTo>
                  <a:pt x="236305" y="2863381"/>
                  <a:pt x="213492" y="2884872"/>
                  <a:pt x="186233" y="2884872"/>
                </a:cubicBezTo>
                <a:lnTo>
                  <a:pt x="130489" y="2884872"/>
                </a:lnTo>
                <a:cubicBezTo>
                  <a:pt x="130489" y="2884872"/>
                  <a:pt x="140130" y="2449946"/>
                  <a:pt x="149506" y="2017620"/>
                </a:cubicBezTo>
                <a:lnTo>
                  <a:pt x="146866" y="2017620"/>
                </a:lnTo>
                <a:lnTo>
                  <a:pt x="99960" y="2200572"/>
                </a:lnTo>
                <a:cubicBezTo>
                  <a:pt x="88030" y="2266602"/>
                  <a:pt x="80463" y="2332633"/>
                  <a:pt x="77626" y="2389793"/>
                </a:cubicBezTo>
                <a:lnTo>
                  <a:pt x="76676" y="2389793"/>
                </a:lnTo>
                <a:cubicBezTo>
                  <a:pt x="76563" y="2390745"/>
                  <a:pt x="76451" y="2391697"/>
                  <a:pt x="76338" y="2392649"/>
                </a:cubicBezTo>
                <a:lnTo>
                  <a:pt x="66590" y="2392649"/>
                </a:lnTo>
                <a:cubicBezTo>
                  <a:pt x="29684" y="2392649"/>
                  <a:pt x="6593" y="2360123"/>
                  <a:pt x="3165" y="2321949"/>
                </a:cubicBezTo>
                <a:cubicBezTo>
                  <a:pt x="-2597" y="2257778"/>
                  <a:pt x="-687" y="2167882"/>
                  <a:pt x="10490" y="2090042"/>
                </a:cubicBezTo>
                <a:lnTo>
                  <a:pt x="11140" y="2086754"/>
                </a:lnTo>
                <a:lnTo>
                  <a:pt x="11374" y="2084436"/>
                </a:lnTo>
                <a:cubicBezTo>
                  <a:pt x="15123" y="2058254"/>
                  <a:pt x="19907" y="2033423"/>
                  <a:pt x="25786" y="2011356"/>
                </a:cubicBezTo>
                <a:cubicBezTo>
                  <a:pt x="50602" y="1918222"/>
                  <a:pt x="77559" y="1874307"/>
                  <a:pt x="196567" y="1855866"/>
                </a:cubicBezTo>
                <a:close/>
                <a:moveTo>
                  <a:pt x="1490271" y="1845159"/>
                </a:moveTo>
                <a:cubicBezTo>
                  <a:pt x="1520706" y="1863499"/>
                  <a:pt x="1557692" y="1874723"/>
                  <a:pt x="1597682" y="1874723"/>
                </a:cubicBezTo>
                <a:cubicBezTo>
                  <a:pt x="1637421" y="1874723"/>
                  <a:pt x="1674208" y="1863652"/>
                  <a:pt x="1704539" y="1845518"/>
                </a:cubicBezTo>
                <a:cubicBezTo>
                  <a:pt x="1739522" y="1851292"/>
                  <a:pt x="1766610" y="1859556"/>
                  <a:pt x="1788203" y="1870392"/>
                </a:cubicBezTo>
                <a:cubicBezTo>
                  <a:pt x="1767998" y="1898254"/>
                  <a:pt x="1756762" y="1934669"/>
                  <a:pt x="1756762" y="1979595"/>
                </a:cubicBezTo>
                <a:cubicBezTo>
                  <a:pt x="1756762" y="1992283"/>
                  <a:pt x="1760081" y="2062708"/>
                  <a:pt x="1778824" y="2116849"/>
                </a:cubicBezTo>
                <a:cubicBezTo>
                  <a:pt x="1743424" y="2122057"/>
                  <a:pt x="1706819" y="2140147"/>
                  <a:pt x="1689326" y="2152026"/>
                </a:cubicBezTo>
                <a:cubicBezTo>
                  <a:pt x="1663049" y="2136383"/>
                  <a:pt x="1630125" y="2127961"/>
                  <a:pt x="1590922" y="2127961"/>
                </a:cubicBezTo>
                <a:cubicBezTo>
                  <a:pt x="1553111" y="2127961"/>
                  <a:pt x="1521333" y="2136010"/>
                  <a:pt x="1495524" y="2150589"/>
                </a:cubicBezTo>
                <a:cubicBezTo>
                  <a:pt x="1480295" y="2140882"/>
                  <a:pt x="1433922" y="2121719"/>
                  <a:pt x="1413368" y="2114766"/>
                </a:cubicBezTo>
                <a:cubicBezTo>
                  <a:pt x="1428987" y="2065832"/>
                  <a:pt x="1432857" y="1998100"/>
                  <a:pt x="1432857" y="1979595"/>
                </a:cubicBezTo>
                <a:cubicBezTo>
                  <a:pt x="1432857" y="1935128"/>
                  <a:pt x="1421873" y="1898975"/>
                  <a:pt x="1402064" y="1871217"/>
                </a:cubicBezTo>
                <a:cubicBezTo>
                  <a:pt x="1424092" y="1859454"/>
                  <a:pt x="1452474" y="1850998"/>
                  <a:pt x="1490271" y="1845159"/>
                </a:cubicBezTo>
                <a:close/>
                <a:moveTo>
                  <a:pt x="850591" y="1845159"/>
                </a:moveTo>
                <a:cubicBezTo>
                  <a:pt x="881026" y="1863499"/>
                  <a:pt x="918012" y="1874723"/>
                  <a:pt x="958002" y="1874723"/>
                </a:cubicBezTo>
                <a:cubicBezTo>
                  <a:pt x="997741" y="1874723"/>
                  <a:pt x="1034528" y="1863652"/>
                  <a:pt x="1064859" y="1845518"/>
                </a:cubicBezTo>
                <a:cubicBezTo>
                  <a:pt x="1099842" y="1851292"/>
                  <a:pt x="1126930" y="1859556"/>
                  <a:pt x="1148523" y="1870392"/>
                </a:cubicBezTo>
                <a:cubicBezTo>
                  <a:pt x="1128318" y="1898254"/>
                  <a:pt x="1117082" y="1934669"/>
                  <a:pt x="1117082" y="1979595"/>
                </a:cubicBezTo>
                <a:cubicBezTo>
                  <a:pt x="1117082" y="1992283"/>
                  <a:pt x="1120401" y="2062708"/>
                  <a:pt x="1139144" y="2116849"/>
                </a:cubicBezTo>
                <a:cubicBezTo>
                  <a:pt x="1103744" y="2122057"/>
                  <a:pt x="1067139" y="2140147"/>
                  <a:pt x="1049646" y="2152026"/>
                </a:cubicBezTo>
                <a:cubicBezTo>
                  <a:pt x="1023369" y="2136383"/>
                  <a:pt x="990445" y="2127961"/>
                  <a:pt x="951242" y="2127961"/>
                </a:cubicBezTo>
                <a:cubicBezTo>
                  <a:pt x="913431" y="2127961"/>
                  <a:pt x="881653" y="2136010"/>
                  <a:pt x="855844" y="2150589"/>
                </a:cubicBezTo>
                <a:cubicBezTo>
                  <a:pt x="840615" y="2140882"/>
                  <a:pt x="794242" y="2121719"/>
                  <a:pt x="773688" y="2114766"/>
                </a:cubicBezTo>
                <a:cubicBezTo>
                  <a:pt x="789307" y="2065832"/>
                  <a:pt x="793177" y="1998100"/>
                  <a:pt x="793177" y="1979595"/>
                </a:cubicBezTo>
                <a:cubicBezTo>
                  <a:pt x="793177" y="1935128"/>
                  <a:pt x="782193" y="1898975"/>
                  <a:pt x="762384" y="1871217"/>
                </a:cubicBezTo>
                <a:cubicBezTo>
                  <a:pt x="784412" y="1859454"/>
                  <a:pt x="812794" y="1850998"/>
                  <a:pt x="850591" y="1845159"/>
                </a:cubicBezTo>
                <a:close/>
                <a:moveTo>
                  <a:pt x="1099259" y="1806442"/>
                </a:moveTo>
                <a:cubicBezTo>
                  <a:pt x="1099189" y="1806743"/>
                  <a:pt x="1099118" y="1807036"/>
                  <a:pt x="1099048" y="1807335"/>
                </a:cubicBezTo>
                <a:cubicBezTo>
                  <a:pt x="1098953" y="1807313"/>
                  <a:pt x="1098878" y="1807281"/>
                  <a:pt x="1098783" y="1807257"/>
                </a:cubicBezTo>
                <a:cubicBezTo>
                  <a:pt x="1098926" y="1806995"/>
                  <a:pt x="1099099" y="1806714"/>
                  <a:pt x="1099259" y="1806442"/>
                </a:cubicBezTo>
                <a:close/>
                <a:moveTo>
                  <a:pt x="459579" y="1806442"/>
                </a:moveTo>
                <a:cubicBezTo>
                  <a:pt x="459508" y="1806743"/>
                  <a:pt x="459438" y="1807036"/>
                  <a:pt x="459367" y="1807335"/>
                </a:cubicBezTo>
                <a:cubicBezTo>
                  <a:pt x="459273" y="1807313"/>
                  <a:pt x="459197" y="1807281"/>
                  <a:pt x="459103" y="1807257"/>
                </a:cubicBezTo>
                <a:cubicBezTo>
                  <a:pt x="459246" y="1806995"/>
                  <a:pt x="459418" y="1806714"/>
                  <a:pt x="459579" y="1806442"/>
                </a:cubicBezTo>
                <a:close/>
                <a:moveTo>
                  <a:pt x="1597679" y="1546283"/>
                </a:moveTo>
                <a:cubicBezTo>
                  <a:pt x="1665641" y="1546283"/>
                  <a:pt x="1717265" y="1574849"/>
                  <a:pt x="1717265" y="1666409"/>
                </a:cubicBezTo>
                <a:cubicBezTo>
                  <a:pt x="1717265" y="1686094"/>
                  <a:pt x="1713507" y="1715240"/>
                  <a:pt x="1710569" y="1742585"/>
                </a:cubicBezTo>
                <a:cubicBezTo>
                  <a:pt x="1709768" y="1750046"/>
                  <a:pt x="1705927" y="1766771"/>
                  <a:pt x="1703225" y="1771887"/>
                </a:cubicBezTo>
                <a:cubicBezTo>
                  <a:pt x="1692023" y="1795325"/>
                  <a:pt x="1665042" y="1828286"/>
                  <a:pt x="1637233" y="1845116"/>
                </a:cubicBezTo>
                <a:cubicBezTo>
                  <a:pt x="1628075" y="1850659"/>
                  <a:pt x="1608380" y="1851970"/>
                  <a:pt x="1597679" y="1851970"/>
                </a:cubicBezTo>
                <a:cubicBezTo>
                  <a:pt x="1587193" y="1851970"/>
                  <a:pt x="1567381" y="1850190"/>
                  <a:pt x="1558126" y="1845344"/>
                </a:cubicBezTo>
                <a:cubicBezTo>
                  <a:pt x="1528349" y="1829750"/>
                  <a:pt x="1508219" y="1797280"/>
                  <a:pt x="1492856" y="1771887"/>
                </a:cubicBezTo>
                <a:cubicBezTo>
                  <a:pt x="1490005" y="1766456"/>
                  <a:pt x="1485805" y="1749451"/>
                  <a:pt x="1485087" y="1741662"/>
                </a:cubicBezTo>
                <a:cubicBezTo>
                  <a:pt x="1482338" y="1711822"/>
                  <a:pt x="1478092" y="1686366"/>
                  <a:pt x="1478092" y="1666409"/>
                </a:cubicBezTo>
                <a:cubicBezTo>
                  <a:pt x="1478092" y="1573322"/>
                  <a:pt x="1529716" y="1546283"/>
                  <a:pt x="1597679" y="1546283"/>
                </a:cubicBezTo>
                <a:close/>
                <a:moveTo>
                  <a:pt x="957999" y="1546283"/>
                </a:moveTo>
                <a:cubicBezTo>
                  <a:pt x="1025961" y="1546283"/>
                  <a:pt x="1077585" y="1574849"/>
                  <a:pt x="1077585" y="1666409"/>
                </a:cubicBezTo>
                <a:cubicBezTo>
                  <a:pt x="1077585" y="1686094"/>
                  <a:pt x="1073827" y="1715240"/>
                  <a:pt x="1070889" y="1742585"/>
                </a:cubicBezTo>
                <a:cubicBezTo>
                  <a:pt x="1070088" y="1750046"/>
                  <a:pt x="1066247" y="1766771"/>
                  <a:pt x="1063545" y="1771887"/>
                </a:cubicBezTo>
                <a:cubicBezTo>
                  <a:pt x="1052343" y="1795325"/>
                  <a:pt x="1025362" y="1828286"/>
                  <a:pt x="997553" y="1845116"/>
                </a:cubicBezTo>
                <a:cubicBezTo>
                  <a:pt x="988395" y="1850659"/>
                  <a:pt x="968700" y="1851970"/>
                  <a:pt x="957999" y="1851970"/>
                </a:cubicBezTo>
                <a:cubicBezTo>
                  <a:pt x="947513" y="1851970"/>
                  <a:pt x="927701" y="1850190"/>
                  <a:pt x="918446" y="1845344"/>
                </a:cubicBezTo>
                <a:cubicBezTo>
                  <a:pt x="888669" y="1829750"/>
                  <a:pt x="868539" y="1797280"/>
                  <a:pt x="853176" y="1771887"/>
                </a:cubicBezTo>
                <a:cubicBezTo>
                  <a:pt x="850325" y="1766456"/>
                  <a:pt x="846125" y="1749451"/>
                  <a:pt x="845407" y="1741662"/>
                </a:cubicBezTo>
                <a:cubicBezTo>
                  <a:pt x="842658" y="1711822"/>
                  <a:pt x="838412" y="1686366"/>
                  <a:pt x="838412" y="1666409"/>
                </a:cubicBezTo>
                <a:cubicBezTo>
                  <a:pt x="838412" y="1573322"/>
                  <a:pt x="890036" y="1546283"/>
                  <a:pt x="957999" y="1546283"/>
                </a:cubicBezTo>
                <a:close/>
                <a:moveTo>
                  <a:pt x="317468" y="1543680"/>
                </a:moveTo>
                <a:cubicBezTo>
                  <a:pt x="385431" y="1543680"/>
                  <a:pt x="437055" y="1572246"/>
                  <a:pt x="437055" y="1663806"/>
                </a:cubicBezTo>
                <a:cubicBezTo>
                  <a:pt x="437055" y="1683491"/>
                  <a:pt x="433296" y="1712637"/>
                  <a:pt x="430359" y="1739982"/>
                </a:cubicBezTo>
                <a:cubicBezTo>
                  <a:pt x="429558" y="1747443"/>
                  <a:pt x="425717" y="1764168"/>
                  <a:pt x="423014" y="1769284"/>
                </a:cubicBezTo>
                <a:cubicBezTo>
                  <a:pt x="411812" y="1792722"/>
                  <a:pt x="384832" y="1825683"/>
                  <a:pt x="357023" y="1842513"/>
                </a:cubicBezTo>
                <a:cubicBezTo>
                  <a:pt x="347865" y="1848056"/>
                  <a:pt x="328170" y="1849367"/>
                  <a:pt x="317468" y="1849367"/>
                </a:cubicBezTo>
                <a:cubicBezTo>
                  <a:pt x="306982" y="1849367"/>
                  <a:pt x="287171" y="1847587"/>
                  <a:pt x="277916" y="1842741"/>
                </a:cubicBezTo>
                <a:cubicBezTo>
                  <a:pt x="248138" y="1827147"/>
                  <a:pt x="228009" y="1794677"/>
                  <a:pt x="212646" y="1769284"/>
                </a:cubicBezTo>
                <a:cubicBezTo>
                  <a:pt x="209795" y="1763853"/>
                  <a:pt x="205595" y="1746848"/>
                  <a:pt x="204876" y="1739059"/>
                </a:cubicBezTo>
                <a:cubicBezTo>
                  <a:pt x="202128" y="1709219"/>
                  <a:pt x="197882" y="1683763"/>
                  <a:pt x="197882" y="1663806"/>
                </a:cubicBezTo>
                <a:cubicBezTo>
                  <a:pt x="197882" y="1570719"/>
                  <a:pt x="249505" y="1543680"/>
                  <a:pt x="317468" y="1543680"/>
                </a:cubicBezTo>
                <a:close/>
                <a:moveTo>
                  <a:pt x="1180161" y="1536870"/>
                </a:moveTo>
                <a:cubicBezTo>
                  <a:pt x="1210596" y="1555210"/>
                  <a:pt x="1247582" y="1566434"/>
                  <a:pt x="1287572" y="1566434"/>
                </a:cubicBezTo>
                <a:cubicBezTo>
                  <a:pt x="1327311" y="1566434"/>
                  <a:pt x="1364098" y="1555363"/>
                  <a:pt x="1394429" y="1537229"/>
                </a:cubicBezTo>
                <a:cubicBezTo>
                  <a:pt x="1429412" y="1543003"/>
                  <a:pt x="1456500" y="1551267"/>
                  <a:pt x="1478093" y="1562103"/>
                </a:cubicBezTo>
                <a:cubicBezTo>
                  <a:pt x="1457888" y="1589965"/>
                  <a:pt x="1446652" y="1626380"/>
                  <a:pt x="1446652" y="1671305"/>
                </a:cubicBezTo>
                <a:cubicBezTo>
                  <a:pt x="1446652" y="1683993"/>
                  <a:pt x="1449971" y="1754418"/>
                  <a:pt x="1468714" y="1808560"/>
                </a:cubicBezTo>
                <a:cubicBezTo>
                  <a:pt x="1433314" y="1813767"/>
                  <a:pt x="1396709" y="1831857"/>
                  <a:pt x="1379216" y="1843737"/>
                </a:cubicBezTo>
                <a:cubicBezTo>
                  <a:pt x="1352939" y="1828094"/>
                  <a:pt x="1320015" y="1819672"/>
                  <a:pt x="1280812" y="1819672"/>
                </a:cubicBezTo>
                <a:cubicBezTo>
                  <a:pt x="1243001" y="1819672"/>
                  <a:pt x="1211223" y="1827720"/>
                  <a:pt x="1185414" y="1842300"/>
                </a:cubicBezTo>
                <a:cubicBezTo>
                  <a:pt x="1170185" y="1832593"/>
                  <a:pt x="1123812" y="1813430"/>
                  <a:pt x="1103258" y="1806476"/>
                </a:cubicBezTo>
                <a:cubicBezTo>
                  <a:pt x="1118877" y="1757543"/>
                  <a:pt x="1122747" y="1689811"/>
                  <a:pt x="1122747" y="1671305"/>
                </a:cubicBezTo>
                <a:cubicBezTo>
                  <a:pt x="1122747" y="1626839"/>
                  <a:pt x="1111763" y="1590686"/>
                  <a:pt x="1091954" y="1562928"/>
                </a:cubicBezTo>
                <a:cubicBezTo>
                  <a:pt x="1113982" y="1551165"/>
                  <a:pt x="1142364" y="1542709"/>
                  <a:pt x="1180161" y="1536870"/>
                </a:cubicBezTo>
                <a:close/>
                <a:moveTo>
                  <a:pt x="540481" y="1536870"/>
                </a:moveTo>
                <a:cubicBezTo>
                  <a:pt x="570916" y="1555210"/>
                  <a:pt x="607902" y="1566434"/>
                  <a:pt x="647892" y="1566434"/>
                </a:cubicBezTo>
                <a:cubicBezTo>
                  <a:pt x="687631" y="1566434"/>
                  <a:pt x="724418" y="1555363"/>
                  <a:pt x="754749" y="1537229"/>
                </a:cubicBezTo>
                <a:cubicBezTo>
                  <a:pt x="789732" y="1543003"/>
                  <a:pt x="816820" y="1551267"/>
                  <a:pt x="838413" y="1562103"/>
                </a:cubicBezTo>
                <a:cubicBezTo>
                  <a:pt x="818208" y="1589965"/>
                  <a:pt x="806972" y="1626380"/>
                  <a:pt x="806972" y="1671305"/>
                </a:cubicBezTo>
                <a:cubicBezTo>
                  <a:pt x="806972" y="1683993"/>
                  <a:pt x="810291" y="1754418"/>
                  <a:pt x="829034" y="1808560"/>
                </a:cubicBezTo>
                <a:cubicBezTo>
                  <a:pt x="793634" y="1813767"/>
                  <a:pt x="757029" y="1831857"/>
                  <a:pt x="739536" y="1843737"/>
                </a:cubicBezTo>
                <a:cubicBezTo>
                  <a:pt x="713259" y="1828094"/>
                  <a:pt x="680335" y="1819672"/>
                  <a:pt x="641132" y="1819672"/>
                </a:cubicBezTo>
                <a:cubicBezTo>
                  <a:pt x="603321" y="1819672"/>
                  <a:pt x="571543" y="1827720"/>
                  <a:pt x="545734" y="1842300"/>
                </a:cubicBezTo>
                <a:cubicBezTo>
                  <a:pt x="530505" y="1832593"/>
                  <a:pt x="484132" y="1813430"/>
                  <a:pt x="463578" y="1806476"/>
                </a:cubicBezTo>
                <a:cubicBezTo>
                  <a:pt x="479196" y="1757543"/>
                  <a:pt x="483066" y="1689811"/>
                  <a:pt x="483066" y="1671305"/>
                </a:cubicBezTo>
                <a:cubicBezTo>
                  <a:pt x="483066" y="1626839"/>
                  <a:pt x="472083" y="1590686"/>
                  <a:pt x="452274" y="1562928"/>
                </a:cubicBezTo>
                <a:cubicBezTo>
                  <a:pt x="474302" y="1551165"/>
                  <a:pt x="502684" y="1542709"/>
                  <a:pt x="540481" y="1536870"/>
                </a:cubicBezTo>
                <a:close/>
                <a:moveTo>
                  <a:pt x="1425214" y="1502744"/>
                </a:moveTo>
                <a:cubicBezTo>
                  <a:pt x="1425144" y="1503045"/>
                  <a:pt x="1425073" y="1503338"/>
                  <a:pt x="1425003" y="1503637"/>
                </a:cubicBezTo>
                <a:cubicBezTo>
                  <a:pt x="1424908" y="1503615"/>
                  <a:pt x="1424833" y="1503583"/>
                  <a:pt x="1424738" y="1503559"/>
                </a:cubicBezTo>
                <a:cubicBezTo>
                  <a:pt x="1424881" y="1503297"/>
                  <a:pt x="1425054" y="1503016"/>
                  <a:pt x="1425214" y="1502744"/>
                </a:cubicBezTo>
                <a:close/>
                <a:moveTo>
                  <a:pt x="785534" y="1502744"/>
                </a:moveTo>
                <a:cubicBezTo>
                  <a:pt x="785464" y="1503045"/>
                  <a:pt x="785393" y="1503338"/>
                  <a:pt x="785323" y="1503637"/>
                </a:cubicBezTo>
                <a:cubicBezTo>
                  <a:pt x="785228" y="1503615"/>
                  <a:pt x="785153" y="1503583"/>
                  <a:pt x="785058" y="1503559"/>
                </a:cubicBezTo>
                <a:cubicBezTo>
                  <a:pt x="785201" y="1503297"/>
                  <a:pt x="785374" y="1503016"/>
                  <a:pt x="785534" y="1502744"/>
                </a:cubicBezTo>
                <a:close/>
                <a:moveTo>
                  <a:pt x="1287569" y="1237993"/>
                </a:moveTo>
                <a:cubicBezTo>
                  <a:pt x="1355531" y="1237993"/>
                  <a:pt x="1407155" y="1266559"/>
                  <a:pt x="1407155" y="1358119"/>
                </a:cubicBezTo>
                <a:cubicBezTo>
                  <a:pt x="1407155" y="1377804"/>
                  <a:pt x="1403397" y="1406950"/>
                  <a:pt x="1400459" y="1434295"/>
                </a:cubicBezTo>
                <a:cubicBezTo>
                  <a:pt x="1399658" y="1441756"/>
                  <a:pt x="1395817" y="1458481"/>
                  <a:pt x="1393115" y="1463597"/>
                </a:cubicBezTo>
                <a:cubicBezTo>
                  <a:pt x="1381913" y="1487035"/>
                  <a:pt x="1354932" y="1519996"/>
                  <a:pt x="1327123" y="1536826"/>
                </a:cubicBezTo>
                <a:cubicBezTo>
                  <a:pt x="1317965" y="1542369"/>
                  <a:pt x="1298270" y="1543680"/>
                  <a:pt x="1287569" y="1543680"/>
                </a:cubicBezTo>
                <a:cubicBezTo>
                  <a:pt x="1277083" y="1543680"/>
                  <a:pt x="1257271" y="1541900"/>
                  <a:pt x="1248016" y="1537054"/>
                </a:cubicBezTo>
                <a:cubicBezTo>
                  <a:pt x="1218239" y="1521460"/>
                  <a:pt x="1198109" y="1488990"/>
                  <a:pt x="1182746" y="1463597"/>
                </a:cubicBezTo>
                <a:cubicBezTo>
                  <a:pt x="1179895" y="1458166"/>
                  <a:pt x="1175695" y="1441161"/>
                  <a:pt x="1174977" y="1433372"/>
                </a:cubicBezTo>
                <a:cubicBezTo>
                  <a:pt x="1172228" y="1403532"/>
                  <a:pt x="1167982" y="1378076"/>
                  <a:pt x="1167982" y="1358119"/>
                </a:cubicBezTo>
                <a:cubicBezTo>
                  <a:pt x="1167982" y="1265032"/>
                  <a:pt x="1219606" y="1237993"/>
                  <a:pt x="1287569" y="1237993"/>
                </a:cubicBezTo>
                <a:close/>
                <a:moveTo>
                  <a:pt x="647889" y="1237993"/>
                </a:moveTo>
                <a:cubicBezTo>
                  <a:pt x="715851" y="1237993"/>
                  <a:pt x="767475" y="1266559"/>
                  <a:pt x="767475" y="1358119"/>
                </a:cubicBezTo>
                <a:cubicBezTo>
                  <a:pt x="767475" y="1377804"/>
                  <a:pt x="763717" y="1406950"/>
                  <a:pt x="760779" y="1434295"/>
                </a:cubicBezTo>
                <a:cubicBezTo>
                  <a:pt x="759978" y="1441756"/>
                  <a:pt x="756137" y="1458481"/>
                  <a:pt x="753435" y="1463597"/>
                </a:cubicBezTo>
                <a:cubicBezTo>
                  <a:pt x="742233" y="1487035"/>
                  <a:pt x="715252" y="1519996"/>
                  <a:pt x="687443" y="1536826"/>
                </a:cubicBezTo>
                <a:cubicBezTo>
                  <a:pt x="678285" y="1542369"/>
                  <a:pt x="658590" y="1543680"/>
                  <a:pt x="647889" y="1543680"/>
                </a:cubicBezTo>
                <a:cubicBezTo>
                  <a:pt x="637403" y="1543680"/>
                  <a:pt x="617591" y="1541900"/>
                  <a:pt x="608336" y="1537054"/>
                </a:cubicBezTo>
                <a:cubicBezTo>
                  <a:pt x="578559" y="1521460"/>
                  <a:pt x="558429" y="1488990"/>
                  <a:pt x="543066" y="1463597"/>
                </a:cubicBezTo>
                <a:cubicBezTo>
                  <a:pt x="540215" y="1458166"/>
                  <a:pt x="536015" y="1441161"/>
                  <a:pt x="535297" y="1433372"/>
                </a:cubicBezTo>
                <a:cubicBezTo>
                  <a:pt x="532548" y="1403532"/>
                  <a:pt x="528302" y="1378076"/>
                  <a:pt x="528302" y="1358119"/>
                </a:cubicBezTo>
                <a:cubicBezTo>
                  <a:pt x="528302" y="1265032"/>
                  <a:pt x="579926" y="1237993"/>
                  <a:pt x="647889" y="1237993"/>
                </a:cubicBezTo>
                <a:close/>
                <a:moveTo>
                  <a:pt x="866435" y="1233171"/>
                </a:moveTo>
                <a:cubicBezTo>
                  <a:pt x="896870" y="1251511"/>
                  <a:pt x="933856" y="1262735"/>
                  <a:pt x="973846" y="1262735"/>
                </a:cubicBezTo>
                <a:cubicBezTo>
                  <a:pt x="1013585" y="1262735"/>
                  <a:pt x="1050372" y="1251664"/>
                  <a:pt x="1080703" y="1233530"/>
                </a:cubicBezTo>
                <a:cubicBezTo>
                  <a:pt x="1115686" y="1239304"/>
                  <a:pt x="1142774" y="1247568"/>
                  <a:pt x="1164367" y="1258404"/>
                </a:cubicBezTo>
                <a:cubicBezTo>
                  <a:pt x="1144162" y="1286266"/>
                  <a:pt x="1132926" y="1322681"/>
                  <a:pt x="1132926" y="1367606"/>
                </a:cubicBezTo>
                <a:cubicBezTo>
                  <a:pt x="1132926" y="1380294"/>
                  <a:pt x="1136245" y="1450719"/>
                  <a:pt x="1154988" y="1504861"/>
                </a:cubicBezTo>
                <a:cubicBezTo>
                  <a:pt x="1119588" y="1510068"/>
                  <a:pt x="1082983" y="1528158"/>
                  <a:pt x="1065490" y="1540038"/>
                </a:cubicBezTo>
                <a:cubicBezTo>
                  <a:pt x="1039213" y="1524395"/>
                  <a:pt x="1006289" y="1515973"/>
                  <a:pt x="967086" y="1515973"/>
                </a:cubicBezTo>
                <a:cubicBezTo>
                  <a:pt x="929275" y="1515973"/>
                  <a:pt x="897497" y="1524021"/>
                  <a:pt x="871688" y="1538601"/>
                </a:cubicBezTo>
                <a:cubicBezTo>
                  <a:pt x="856459" y="1528894"/>
                  <a:pt x="810086" y="1509731"/>
                  <a:pt x="789532" y="1502777"/>
                </a:cubicBezTo>
                <a:cubicBezTo>
                  <a:pt x="805151" y="1453844"/>
                  <a:pt x="809021" y="1386112"/>
                  <a:pt x="809021" y="1367606"/>
                </a:cubicBezTo>
                <a:cubicBezTo>
                  <a:pt x="809021" y="1323140"/>
                  <a:pt x="798037" y="1286987"/>
                  <a:pt x="778228" y="1259229"/>
                </a:cubicBezTo>
                <a:cubicBezTo>
                  <a:pt x="800256" y="1247466"/>
                  <a:pt x="828638" y="1239010"/>
                  <a:pt x="866435" y="1233171"/>
                </a:cubicBezTo>
                <a:close/>
                <a:moveTo>
                  <a:pt x="1717579" y="1228157"/>
                </a:moveTo>
                <a:cubicBezTo>
                  <a:pt x="1835862" y="1246598"/>
                  <a:pt x="1862655" y="1290513"/>
                  <a:pt x="1887320" y="1383647"/>
                </a:cubicBezTo>
                <a:cubicBezTo>
                  <a:pt x="1910695" y="1471915"/>
                  <a:pt x="1916651" y="1604402"/>
                  <a:pt x="1908969" y="1690743"/>
                </a:cubicBezTo>
                <a:cubicBezTo>
                  <a:pt x="1905541" y="1729263"/>
                  <a:pt x="1882450" y="1762084"/>
                  <a:pt x="1845544" y="1762084"/>
                </a:cubicBezTo>
                <a:lnTo>
                  <a:pt x="1835796" y="1762084"/>
                </a:lnTo>
                <a:cubicBezTo>
                  <a:pt x="1830156" y="1647763"/>
                  <a:pt x="1805712" y="1497962"/>
                  <a:pt x="1765381" y="1383647"/>
                </a:cubicBezTo>
                <a:lnTo>
                  <a:pt x="1762628" y="1383647"/>
                </a:lnTo>
                <a:lnTo>
                  <a:pt x="1767484" y="1608558"/>
                </a:lnTo>
                <a:lnTo>
                  <a:pt x="1743765" y="1569185"/>
                </a:lnTo>
                <a:cubicBezTo>
                  <a:pt x="1725693" y="1548958"/>
                  <a:pt x="1704173" y="1532589"/>
                  <a:pt x="1680277" y="1521276"/>
                </a:cubicBezTo>
                <a:lnTo>
                  <a:pt x="1604435" y="1510959"/>
                </a:lnTo>
                <a:cubicBezTo>
                  <a:pt x="1565233" y="1510959"/>
                  <a:pt x="1532309" y="1519381"/>
                  <a:pt x="1506032" y="1535024"/>
                </a:cubicBezTo>
                <a:cubicBezTo>
                  <a:pt x="1488539" y="1523145"/>
                  <a:pt x="1451934" y="1505055"/>
                  <a:pt x="1416534" y="1499847"/>
                </a:cubicBezTo>
                <a:cubicBezTo>
                  <a:pt x="1435277" y="1445706"/>
                  <a:pt x="1438596" y="1375281"/>
                  <a:pt x="1438596" y="1362593"/>
                </a:cubicBezTo>
                <a:cubicBezTo>
                  <a:pt x="1438596" y="1317667"/>
                  <a:pt x="1427359" y="1281252"/>
                  <a:pt x="1407155" y="1253390"/>
                </a:cubicBezTo>
                <a:cubicBezTo>
                  <a:pt x="1428748" y="1242554"/>
                  <a:pt x="1455836" y="1234290"/>
                  <a:pt x="1490819" y="1228516"/>
                </a:cubicBezTo>
                <a:cubicBezTo>
                  <a:pt x="1521150" y="1246650"/>
                  <a:pt x="1557937" y="1257721"/>
                  <a:pt x="1597676" y="1257721"/>
                </a:cubicBezTo>
                <a:lnTo>
                  <a:pt x="1667455" y="1250014"/>
                </a:lnTo>
                <a:cubicBezTo>
                  <a:pt x="1685505" y="1244869"/>
                  <a:pt x="1702361" y="1237410"/>
                  <a:pt x="1717579" y="1228157"/>
                </a:cubicBezTo>
                <a:close/>
                <a:moveTo>
                  <a:pt x="213518" y="1228157"/>
                </a:moveTo>
                <a:cubicBezTo>
                  <a:pt x="228736" y="1237410"/>
                  <a:pt x="245592" y="1244869"/>
                  <a:pt x="263642" y="1250014"/>
                </a:cubicBezTo>
                <a:lnTo>
                  <a:pt x="333421" y="1257721"/>
                </a:lnTo>
                <a:cubicBezTo>
                  <a:pt x="373160" y="1257721"/>
                  <a:pt x="409947" y="1246650"/>
                  <a:pt x="440278" y="1228516"/>
                </a:cubicBezTo>
                <a:cubicBezTo>
                  <a:pt x="475261" y="1234290"/>
                  <a:pt x="502349" y="1242554"/>
                  <a:pt x="523942" y="1253390"/>
                </a:cubicBezTo>
                <a:cubicBezTo>
                  <a:pt x="503738" y="1281252"/>
                  <a:pt x="492501" y="1317667"/>
                  <a:pt x="492501" y="1362593"/>
                </a:cubicBezTo>
                <a:cubicBezTo>
                  <a:pt x="492501" y="1375281"/>
                  <a:pt x="495820" y="1445706"/>
                  <a:pt x="514563" y="1499847"/>
                </a:cubicBezTo>
                <a:cubicBezTo>
                  <a:pt x="479163" y="1505055"/>
                  <a:pt x="442558" y="1523145"/>
                  <a:pt x="425065" y="1535024"/>
                </a:cubicBezTo>
                <a:cubicBezTo>
                  <a:pt x="398788" y="1519381"/>
                  <a:pt x="365864" y="1510959"/>
                  <a:pt x="326662" y="1510959"/>
                </a:cubicBezTo>
                <a:lnTo>
                  <a:pt x="250820" y="1521276"/>
                </a:lnTo>
                <a:cubicBezTo>
                  <a:pt x="226924" y="1532589"/>
                  <a:pt x="205404" y="1548958"/>
                  <a:pt x="187332" y="1569185"/>
                </a:cubicBezTo>
                <a:lnTo>
                  <a:pt x="163613" y="1608558"/>
                </a:lnTo>
                <a:lnTo>
                  <a:pt x="168469" y="1383647"/>
                </a:lnTo>
                <a:lnTo>
                  <a:pt x="165716" y="1383647"/>
                </a:lnTo>
                <a:cubicBezTo>
                  <a:pt x="125385" y="1497962"/>
                  <a:pt x="100941" y="1647763"/>
                  <a:pt x="95301" y="1762084"/>
                </a:cubicBezTo>
                <a:lnTo>
                  <a:pt x="85553" y="1762084"/>
                </a:lnTo>
                <a:cubicBezTo>
                  <a:pt x="48647" y="1762084"/>
                  <a:pt x="25556" y="1729263"/>
                  <a:pt x="22128" y="1690743"/>
                </a:cubicBezTo>
                <a:cubicBezTo>
                  <a:pt x="14446" y="1604402"/>
                  <a:pt x="20402" y="1471915"/>
                  <a:pt x="43777" y="1383647"/>
                </a:cubicBezTo>
                <a:cubicBezTo>
                  <a:pt x="68442" y="1290513"/>
                  <a:pt x="95235" y="1246598"/>
                  <a:pt x="213518" y="1228157"/>
                </a:cubicBezTo>
                <a:close/>
                <a:moveTo>
                  <a:pt x="1105652" y="1189113"/>
                </a:moveTo>
                <a:cubicBezTo>
                  <a:pt x="1105582" y="1189414"/>
                  <a:pt x="1105511" y="1189707"/>
                  <a:pt x="1105441" y="1190006"/>
                </a:cubicBezTo>
                <a:cubicBezTo>
                  <a:pt x="1105346" y="1189984"/>
                  <a:pt x="1105271" y="1189952"/>
                  <a:pt x="1105176" y="1189928"/>
                </a:cubicBezTo>
                <a:cubicBezTo>
                  <a:pt x="1105319" y="1189666"/>
                  <a:pt x="1105492" y="1189385"/>
                  <a:pt x="1105652" y="1189113"/>
                </a:cubicBezTo>
                <a:close/>
                <a:moveTo>
                  <a:pt x="465972" y="1189113"/>
                </a:moveTo>
                <a:cubicBezTo>
                  <a:pt x="465901" y="1189414"/>
                  <a:pt x="465831" y="1189707"/>
                  <a:pt x="465760" y="1190006"/>
                </a:cubicBezTo>
                <a:cubicBezTo>
                  <a:pt x="465666" y="1189984"/>
                  <a:pt x="465590" y="1189952"/>
                  <a:pt x="465496" y="1189928"/>
                </a:cubicBezTo>
                <a:cubicBezTo>
                  <a:pt x="465639" y="1189666"/>
                  <a:pt x="465811" y="1189385"/>
                  <a:pt x="465972" y="1189113"/>
                </a:cubicBezTo>
                <a:close/>
                <a:moveTo>
                  <a:pt x="973843" y="934295"/>
                </a:moveTo>
                <a:cubicBezTo>
                  <a:pt x="1041806" y="934295"/>
                  <a:pt x="1093430" y="962861"/>
                  <a:pt x="1093430" y="1054421"/>
                </a:cubicBezTo>
                <a:cubicBezTo>
                  <a:pt x="1093430" y="1074106"/>
                  <a:pt x="1089672" y="1103252"/>
                  <a:pt x="1086734" y="1130597"/>
                </a:cubicBezTo>
                <a:cubicBezTo>
                  <a:pt x="1085933" y="1138058"/>
                  <a:pt x="1082092" y="1154783"/>
                  <a:pt x="1079390" y="1159899"/>
                </a:cubicBezTo>
                <a:cubicBezTo>
                  <a:pt x="1068188" y="1183337"/>
                  <a:pt x="1041207" y="1216298"/>
                  <a:pt x="1013398" y="1233128"/>
                </a:cubicBezTo>
                <a:cubicBezTo>
                  <a:pt x="1004240" y="1238671"/>
                  <a:pt x="984545" y="1239982"/>
                  <a:pt x="973843" y="1239982"/>
                </a:cubicBezTo>
                <a:cubicBezTo>
                  <a:pt x="963358" y="1239982"/>
                  <a:pt x="943546" y="1238202"/>
                  <a:pt x="934291" y="1233356"/>
                </a:cubicBezTo>
                <a:cubicBezTo>
                  <a:pt x="904514" y="1217762"/>
                  <a:pt x="884384" y="1185292"/>
                  <a:pt x="869021" y="1159899"/>
                </a:cubicBezTo>
                <a:cubicBezTo>
                  <a:pt x="866170" y="1154468"/>
                  <a:pt x="861970" y="1137463"/>
                  <a:pt x="861252" y="1129674"/>
                </a:cubicBezTo>
                <a:cubicBezTo>
                  <a:pt x="858503" y="1099834"/>
                  <a:pt x="854257" y="1074378"/>
                  <a:pt x="854257" y="1054421"/>
                </a:cubicBezTo>
                <a:cubicBezTo>
                  <a:pt x="854257" y="961334"/>
                  <a:pt x="905881" y="934295"/>
                  <a:pt x="973843" y="934295"/>
                </a:cubicBezTo>
                <a:close/>
                <a:moveTo>
                  <a:pt x="1597679" y="929281"/>
                </a:moveTo>
                <a:cubicBezTo>
                  <a:pt x="1665642" y="929281"/>
                  <a:pt x="1717266" y="956320"/>
                  <a:pt x="1717266" y="1049407"/>
                </a:cubicBezTo>
                <a:cubicBezTo>
                  <a:pt x="1717266" y="1069364"/>
                  <a:pt x="1713020" y="1094820"/>
                  <a:pt x="1710271" y="1124660"/>
                </a:cubicBezTo>
                <a:cubicBezTo>
                  <a:pt x="1709553" y="1132449"/>
                  <a:pt x="1705353" y="1149454"/>
                  <a:pt x="1702502" y="1154885"/>
                </a:cubicBezTo>
                <a:cubicBezTo>
                  <a:pt x="1687139" y="1180278"/>
                  <a:pt x="1667009" y="1212748"/>
                  <a:pt x="1637232" y="1228342"/>
                </a:cubicBezTo>
                <a:cubicBezTo>
                  <a:pt x="1627977" y="1233188"/>
                  <a:pt x="1608165" y="1234968"/>
                  <a:pt x="1597679" y="1234968"/>
                </a:cubicBezTo>
                <a:cubicBezTo>
                  <a:pt x="1586978" y="1234968"/>
                  <a:pt x="1567283" y="1233657"/>
                  <a:pt x="1558125" y="1228114"/>
                </a:cubicBezTo>
                <a:cubicBezTo>
                  <a:pt x="1530316" y="1211284"/>
                  <a:pt x="1503335" y="1178323"/>
                  <a:pt x="1492133" y="1154885"/>
                </a:cubicBezTo>
                <a:cubicBezTo>
                  <a:pt x="1489431" y="1149769"/>
                  <a:pt x="1485590" y="1133044"/>
                  <a:pt x="1484789" y="1125583"/>
                </a:cubicBezTo>
                <a:cubicBezTo>
                  <a:pt x="1481851" y="1098238"/>
                  <a:pt x="1478093" y="1069092"/>
                  <a:pt x="1478093" y="1049407"/>
                </a:cubicBezTo>
                <a:cubicBezTo>
                  <a:pt x="1478093" y="957847"/>
                  <a:pt x="1529717" y="929281"/>
                  <a:pt x="1597679" y="929281"/>
                </a:cubicBezTo>
                <a:close/>
                <a:moveTo>
                  <a:pt x="333417" y="929281"/>
                </a:moveTo>
                <a:cubicBezTo>
                  <a:pt x="401380" y="929281"/>
                  <a:pt x="453004" y="957847"/>
                  <a:pt x="453004" y="1049407"/>
                </a:cubicBezTo>
                <a:cubicBezTo>
                  <a:pt x="453004" y="1069092"/>
                  <a:pt x="449245" y="1098238"/>
                  <a:pt x="446308" y="1125583"/>
                </a:cubicBezTo>
                <a:cubicBezTo>
                  <a:pt x="445507" y="1133044"/>
                  <a:pt x="441666" y="1149769"/>
                  <a:pt x="438963" y="1154885"/>
                </a:cubicBezTo>
                <a:cubicBezTo>
                  <a:pt x="427761" y="1178323"/>
                  <a:pt x="400781" y="1211284"/>
                  <a:pt x="372972" y="1228114"/>
                </a:cubicBezTo>
                <a:cubicBezTo>
                  <a:pt x="363814" y="1233657"/>
                  <a:pt x="344119" y="1234968"/>
                  <a:pt x="333417" y="1234968"/>
                </a:cubicBezTo>
                <a:cubicBezTo>
                  <a:pt x="322931" y="1234968"/>
                  <a:pt x="303120" y="1233188"/>
                  <a:pt x="293865" y="1228342"/>
                </a:cubicBezTo>
                <a:cubicBezTo>
                  <a:pt x="264087" y="1212748"/>
                  <a:pt x="243958" y="1180278"/>
                  <a:pt x="228595" y="1154885"/>
                </a:cubicBezTo>
                <a:cubicBezTo>
                  <a:pt x="225744" y="1149454"/>
                  <a:pt x="221544" y="1132449"/>
                  <a:pt x="220825" y="1124660"/>
                </a:cubicBezTo>
                <a:cubicBezTo>
                  <a:pt x="218077" y="1094820"/>
                  <a:pt x="213831" y="1069364"/>
                  <a:pt x="213831" y="1049407"/>
                </a:cubicBezTo>
                <a:cubicBezTo>
                  <a:pt x="213831" y="956320"/>
                  <a:pt x="265454" y="929281"/>
                  <a:pt x="333417" y="929281"/>
                </a:cubicBezTo>
                <a:close/>
                <a:moveTo>
                  <a:pt x="1186553" y="919541"/>
                </a:moveTo>
                <a:cubicBezTo>
                  <a:pt x="1216988" y="937881"/>
                  <a:pt x="1253974" y="949105"/>
                  <a:pt x="1293964" y="949105"/>
                </a:cubicBezTo>
                <a:cubicBezTo>
                  <a:pt x="1333703" y="949105"/>
                  <a:pt x="1370490" y="938034"/>
                  <a:pt x="1400821" y="919900"/>
                </a:cubicBezTo>
                <a:cubicBezTo>
                  <a:pt x="1435804" y="925674"/>
                  <a:pt x="1462892" y="933938"/>
                  <a:pt x="1484485" y="944774"/>
                </a:cubicBezTo>
                <a:cubicBezTo>
                  <a:pt x="1464280" y="972636"/>
                  <a:pt x="1453044" y="1009051"/>
                  <a:pt x="1453044" y="1053976"/>
                </a:cubicBezTo>
                <a:cubicBezTo>
                  <a:pt x="1453044" y="1066664"/>
                  <a:pt x="1456363" y="1137089"/>
                  <a:pt x="1475106" y="1191231"/>
                </a:cubicBezTo>
                <a:cubicBezTo>
                  <a:pt x="1439706" y="1196438"/>
                  <a:pt x="1403101" y="1214528"/>
                  <a:pt x="1385608" y="1226408"/>
                </a:cubicBezTo>
                <a:cubicBezTo>
                  <a:pt x="1359331" y="1210765"/>
                  <a:pt x="1326407" y="1202343"/>
                  <a:pt x="1287204" y="1202343"/>
                </a:cubicBezTo>
                <a:cubicBezTo>
                  <a:pt x="1249393" y="1202343"/>
                  <a:pt x="1217615" y="1210391"/>
                  <a:pt x="1191806" y="1224971"/>
                </a:cubicBezTo>
                <a:cubicBezTo>
                  <a:pt x="1176577" y="1215264"/>
                  <a:pt x="1130204" y="1196101"/>
                  <a:pt x="1109650" y="1189147"/>
                </a:cubicBezTo>
                <a:cubicBezTo>
                  <a:pt x="1125269" y="1140214"/>
                  <a:pt x="1129139" y="1072482"/>
                  <a:pt x="1129139" y="1053976"/>
                </a:cubicBezTo>
                <a:cubicBezTo>
                  <a:pt x="1129139" y="1009510"/>
                  <a:pt x="1118155" y="973357"/>
                  <a:pt x="1098346" y="945599"/>
                </a:cubicBezTo>
                <a:cubicBezTo>
                  <a:pt x="1120374" y="933836"/>
                  <a:pt x="1148756" y="925380"/>
                  <a:pt x="1186553" y="919541"/>
                </a:cubicBezTo>
                <a:close/>
                <a:moveTo>
                  <a:pt x="546873" y="919541"/>
                </a:moveTo>
                <a:cubicBezTo>
                  <a:pt x="577308" y="937881"/>
                  <a:pt x="614294" y="949105"/>
                  <a:pt x="654284" y="949105"/>
                </a:cubicBezTo>
                <a:cubicBezTo>
                  <a:pt x="694023" y="949105"/>
                  <a:pt x="730810" y="938034"/>
                  <a:pt x="761141" y="919900"/>
                </a:cubicBezTo>
                <a:cubicBezTo>
                  <a:pt x="796124" y="925674"/>
                  <a:pt x="823212" y="933938"/>
                  <a:pt x="844805" y="944774"/>
                </a:cubicBezTo>
                <a:cubicBezTo>
                  <a:pt x="824600" y="972636"/>
                  <a:pt x="813364" y="1009051"/>
                  <a:pt x="813364" y="1053976"/>
                </a:cubicBezTo>
                <a:cubicBezTo>
                  <a:pt x="813364" y="1066664"/>
                  <a:pt x="816683" y="1137089"/>
                  <a:pt x="835426" y="1191231"/>
                </a:cubicBezTo>
                <a:cubicBezTo>
                  <a:pt x="800026" y="1196438"/>
                  <a:pt x="763421" y="1214528"/>
                  <a:pt x="745928" y="1226408"/>
                </a:cubicBezTo>
                <a:cubicBezTo>
                  <a:pt x="719651" y="1210765"/>
                  <a:pt x="686727" y="1202343"/>
                  <a:pt x="647524" y="1202343"/>
                </a:cubicBezTo>
                <a:cubicBezTo>
                  <a:pt x="609713" y="1202343"/>
                  <a:pt x="577935" y="1210391"/>
                  <a:pt x="552126" y="1224971"/>
                </a:cubicBezTo>
                <a:cubicBezTo>
                  <a:pt x="536897" y="1215264"/>
                  <a:pt x="490524" y="1196101"/>
                  <a:pt x="469970" y="1189147"/>
                </a:cubicBezTo>
                <a:cubicBezTo>
                  <a:pt x="485588" y="1140214"/>
                  <a:pt x="489458" y="1072482"/>
                  <a:pt x="489458" y="1053976"/>
                </a:cubicBezTo>
                <a:cubicBezTo>
                  <a:pt x="489458" y="1009510"/>
                  <a:pt x="478475" y="973357"/>
                  <a:pt x="458666" y="945599"/>
                </a:cubicBezTo>
                <a:cubicBezTo>
                  <a:pt x="480694" y="933836"/>
                  <a:pt x="509076" y="925380"/>
                  <a:pt x="546873" y="919541"/>
                </a:cubicBezTo>
                <a:close/>
                <a:moveTo>
                  <a:pt x="795541" y="880824"/>
                </a:moveTo>
                <a:cubicBezTo>
                  <a:pt x="795471" y="881125"/>
                  <a:pt x="795400" y="881418"/>
                  <a:pt x="795330" y="881717"/>
                </a:cubicBezTo>
                <a:cubicBezTo>
                  <a:pt x="795235" y="881695"/>
                  <a:pt x="795160" y="881663"/>
                  <a:pt x="795065" y="881639"/>
                </a:cubicBezTo>
                <a:cubicBezTo>
                  <a:pt x="795208" y="881377"/>
                  <a:pt x="795381" y="881096"/>
                  <a:pt x="795541" y="880824"/>
                </a:cubicBezTo>
                <a:close/>
                <a:moveTo>
                  <a:pt x="155861" y="880824"/>
                </a:moveTo>
                <a:cubicBezTo>
                  <a:pt x="155790" y="881125"/>
                  <a:pt x="155720" y="881418"/>
                  <a:pt x="155649" y="881717"/>
                </a:cubicBezTo>
                <a:cubicBezTo>
                  <a:pt x="155555" y="881695"/>
                  <a:pt x="155479" y="881663"/>
                  <a:pt x="155385" y="881639"/>
                </a:cubicBezTo>
                <a:cubicBezTo>
                  <a:pt x="155528" y="881377"/>
                  <a:pt x="155700" y="881096"/>
                  <a:pt x="155861" y="880824"/>
                </a:cubicBezTo>
                <a:close/>
                <a:moveTo>
                  <a:pt x="1293961" y="620664"/>
                </a:moveTo>
                <a:cubicBezTo>
                  <a:pt x="1361924" y="620664"/>
                  <a:pt x="1413548" y="649230"/>
                  <a:pt x="1413548" y="740790"/>
                </a:cubicBezTo>
                <a:cubicBezTo>
                  <a:pt x="1413548" y="760475"/>
                  <a:pt x="1409790" y="789621"/>
                  <a:pt x="1406852" y="816966"/>
                </a:cubicBezTo>
                <a:cubicBezTo>
                  <a:pt x="1406051" y="824427"/>
                  <a:pt x="1402210" y="841152"/>
                  <a:pt x="1399508" y="846268"/>
                </a:cubicBezTo>
                <a:cubicBezTo>
                  <a:pt x="1388306" y="869706"/>
                  <a:pt x="1361325" y="902667"/>
                  <a:pt x="1333516" y="919497"/>
                </a:cubicBezTo>
                <a:cubicBezTo>
                  <a:pt x="1324358" y="925040"/>
                  <a:pt x="1304663" y="926351"/>
                  <a:pt x="1293961" y="926351"/>
                </a:cubicBezTo>
                <a:cubicBezTo>
                  <a:pt x="1283476" y="926351"/>
                  <a:pt x="1263664" y="924571"/>
                  <a:pt x="1254409" y="919725"/>
                </a:cubicBezTo>
                <a:cubicBezTo>
                  <a:pt x="1224632" y="904131"/>
                  <a:pt x="1204502" y="871661"/>
                  <a:pt x="1189139" y="846268"/>
                </a:cubicBezTo>
                <a:cubicBezTo>
                  <a:pt x="1186288" y="840837"/>
                  <a:pt x="1182088" y="823832"/>
                  <a:pt x="1181370" y="816043"/>
                </a:cubicBezTo>
                <a:cubicBezTo>
                  <a:pt x="1178621" y="786203"/>
                  <a:pt x="1174375" y="760747"/>
                  <a:pt x="1174375" y="740790"/>
                </a:cubicBezTo>
                <a:cubicBezTo>
                  <a:pt x="1174375" y="647703"/>
                  <a:pt x="1225999" y="620664"/>
                  <a:pt x="1293961" y="620664"/>
                </a:cubicBezTo>
                <a:close/>
                <a:moveTo>
                  <a:pt x="654281" y="620664"/>
                </a:moveTo>
                <a:cubicBezTo>
                  <a:pt x="722244" y="620664"/>
                  <a:pt x="773868" y="649230"/>
                  <a:pt x="773868" y="740790"/>
                </a:cubicBezTo>
                <a:cubicBezTo>
                  <a:pt x="773868" y="760475"/>
                  <a:pt x="770110" y="789621"/>
                  <a:pt x="767172" y="816966"/>
                </a:cubicBezTo>
                <a:cubicBezTo>
                  <a:pt x="766371" y="824427"/>
                  <a:pt x="762530" y="841152"/>
                  <a:pt x="759828" y="846268"/>
                </a:cubicBezTo>
                <a:cubicBezTo>
                  <a:pt x="748626" y="869706"/>
                  <a:pt x="721645" y="902667"/>
                  <a:pt x="693836" y="919497"/>
                </a:cubicBezTo>
                <a:cubicBezTo>
                  <a:pt x="684678" y="925040"/>
                  <a:pt x="664983" y="926351"/>
                  <a:pt x="654281" y="926351"/>
                </a:cubicBezTo>
                <a:cubicBezTo>
                  <a:pt x="643796" y="926351"/>
                  <a:pt x="623984" y="924571"/>
                  <a:pt x="614729" y="919725"/>
                </a:cubicBezTo>
                <a:cubicBezTo>
                  <a:pt x="584952" y="904131"/>
                  <a:pt x="564822" y="871661"/>
                  <a:pt x="549459" y="846268"/>
                </a:cubicBezTo>
                <a:cubicBezTo>
                  <a:pt x="546608" y="840837"/>
                  <a:pt x="542408" y="823832"/>
                  <a:pt x="541690" y="816043"/>
                </a:cubicBezTo>
                <a:cubicBezTo>
                  <a:pt x="538941" y="786203"/>
                  <a:pt x="534695" y="760747"/>
                  <a:pt x="534695" y="740790"/>
                </a:cubicBezTo>
                <a:cubicBezTo>
                  <a:pt x="534695" y="647703"/>
                  <a:pt x="586319" y="620664"/>
                  <a:pt x="654281" y="620664"/>
                </a:cubicBezTo>
                <a:close/>
                <a:moveTo>
                  <a:pt x="876443" y="611251"/>
                </a:moveTo>
                <a:cubicBezTo>
                  <a:pt x="906878" y="629591"/>
                  <a:pt x="943864" y="640815"/>
                  <a:pt x="983854" y="640815"/>
                </a:cubicBezTo>
                <a:cubicBezTo>
                  <a:pt x="1023593" y="640815"/>
                  <a:pt x="1060380" y="629744"/>
                  <a:pt x="1090711" y="611610"/>
                </a:cubicBezTo>
                <a:cubicBezTo>
                  <a:pt x="1125694" y="617384"/>
                  <a:pt x="1152782" y="625648"/>
                  <a:pt x="1174375" y="636484"/>
                </a:cubicBezTo>
                <a:cubicBezTo>
                  <a:pt x="1154170" y="664346"/>
                  <a:pt x="1142934" y="700761"/>
                  <a:pt x="1142934" y="745686"/>
                </a:cubicBezTo>
                <a:cubicBezTo>
                  <a:pt x="1142934" y="758374"/>
                  <a:pt x="1146253" y="828799"/>
                  <a:pt x="1164996" y="882941"/>
                </a:cubicBezTo>
                <a:cubicBezTo>
                  <a:pt x="1129596" y="888148"/>
                  <a:pt x="1092991" y="906238"/>
                  <a:pt x="1075498" y="918118"/>
                </a:cubicBezTo>
                <a:cubicBezTo>
                  <a:pt x="1049221" y="902475"/>
                  <a:pt x="1016297" y="894053"/>
                  <a:pt x="977094" y="894053"/>
                </a:cubicBezTo>
                <a:cubicBezTo>
                  <a:pt x="939283" y="894053"/>
                  <a:pt x="907505" y="902101"/>
                  <a:pt x="881696" y="916681"/>
                </a:cubicBezTo>
                <a:cubicBezTo>
                  <a:pt x="866467" y="906974"/>
                  <a:pt x="820094" y="887811"/>
                  <a:pt x="799540" y="880857"/>
                </a:cubicBezTo>
                <a:cubicBezTo>
                  <a:pt x="815159" y="831924"/>
                  <a:pt x="819029" y="764192"/>
                  <a:pt x="819029" y="745686"/>
                </a:cubicBezTo>
                <a:cubicBezTo>
                  <a:pt x="819029" y="701220"/>
                  <a:pt x="808045" y="665067"/>
                  <a:pt x="788236" y="637309"/>
                </a:cubicBezTo>
                <a:cubicBezTo>
                  <a:pt x="810264" y="625546"/>
                  <a:pt x="838646" y="617090"/>
                  <a:pt x="876443" y="611251"/>
                </a:cubicBezTo>
                <a:close/>
                <a:moveTo>
                  <a:pt x="224271" y="611251"/>
                </a:moveTo>
                <a:cubicBezTo>
                  <a:pt x="239489" y="620504"/>
                  <a:pt x="256345" y="627963"/>
                  <a:pt x="274395" y="633108"/>
                </a:cubicBezTo>
                <a:lnTo>
                  <a:pt x="344174" y="640815"/>
                </a:lnTo>
                <a:cubicBezTo>
                  <a:pt x="383913" y="640815"/>
                  <a:pt x="420700" y="629744"/>
                  <a:pt x="451031" y="611610"/>
                </a:cubicBezTo>
                <a:cubicBezTo>
                  <a:pt x="486014" y="617384"/>
                  <a:pt x="513102" y="625648"/>
                  <a:pt x="534695" y="636484"/>
                </a:cubicBezTo>
                <a:cubicBezTo>
                  <a:pt x="514491" y="664346"/>
                  <a:pt x="503254" y="700761"/>
                  <a:pt x="503254" y="745687"/>
                </a:cubicBezTo>
                <a:cubicBezTo>
                  <a:pt x="503254" y="758375"/>
                  <a:pt x="506573" y="828800"/>
                  <a:pt x="525316" y="882941"/>
                </a:cubicBezTo>
                <a:cubicBezTo>
                  <a:pt x="489916" y="888149"/>
                  <a:pt x="453311" y="906239"/>
                  <a:pt x="435818" y="918118"/>
                </a:cubicBezTo>
                <a:cubicBezTo>
                  <a:pt x="409541" y="902475"/>
                  <a:pt x="376617" y="894053"/>
                  <a:pt x="337415" y="894053"/>
                </a:cubicBezTo>
                <a:lnTo>
                  <a:pt x="261573" y="904370"/>
                </a:lnTo>
                <a:cubicBezTo>
                  <a:pt x="237677" y="915683"/>
                  <a:pt x="216157" y="932052"/>
                  <a:pt x="198085" y="952279"/>
                </a:cubicBezTo>
                <a:lnTo>
                  <a:pt x="174366" y="991652"/>
                </a:lnTo>
                <a:lnTo>
                  <a:pt x="179222" y="766741"/>
                </a:lnTo>
                <a:lnTo>
                  <a:pt x="176469" y="766741"/>
                </a:lnTo>
                <a:cubicBezTo>
                  <a:pt x="136138" y="881056"/>
                  <a:pt x="111694" y="1030857"/>
                  <a:pt x="106054" y="1145178"/>
                </a:cubicBezTo>
                <a:lnTo>
                  <a:pt x="96306" y="1145178"/>
                </a:lnTo>
                <a:cubicBezTo>
                  <a:pt x="59400" y="1145178"/>
                  <a:pt x="36309" y="1112357"/>
                  <a:pt x="32881" y="1073837"/>
                </a:cubicBezTo>
                <a:cubicBezTo>
                  <a:pt x="25199" y="987496"/>
                  <a:pt x="31155" y="855009"/>
                  <a:pt x="54530" y="766741"/>
                </a:cubicBezTo>
                <a:cubicBezTo>
                  <a:pt x="79195" y="673607"/>
                  <a:pt x="105988" y="629692"/>
                  <a:pt x="224271" y="611251"/>
                </a:cubicBezTo>
                <a:close/>
                <a:moveTo>
                  <a:pt x="983851" y="312375"/>
                </a:moveTo>
                <a:cubicBezTo>
                  <a:pt x="1051813" y="312375"/>
                  <a:pt x="1103437" y="340941"/>
                  <a:pt x="1103437" y="432501"/>
                </a:cubicBezTo>
                <a:cubicBezTo>
                  <a:pt x="1103437" y="452186"/>
                  <a:pt x="1099679" y="481332"/>
                  <a:pt x="1096741" y="508677"/>
                </a:cubicBezTo>
                <a:cubicBezTo>
                  <a:pt x="1095940" y="516138"/>
                  <a:pt x="1092099" y="532863"/>
                  <a:pt x="1089397" y="537979"/>
                </a:cubicBezTo>
                <a:cubicBezTo>
                  <a:pt x="1078195" y="561417"/>
                  <a:pt x="1051214" y="594378"/>
                  <a:pt x="1023405" y="611208"/>
                </a:cubicBezTo>
                <a:cubicBezTo>
                  <a:pt x="1014247" y="616751"/>
                  <a:pt x="994552" y="618062"/>
                  <a:pt x="983851" y="618062"/>
                </a:cubicBezTo>
                <a:cubicBezTo>
                  <a:pt x="973365" y="618062"/>
                  <a:pt x="953553" y="616282"/>
                  <a:pt x="944298" y="611436"/>
                </a:cubicBezTo>
                <a:cubicBezTo>
                  <a:pt x="914521" y="595842"/>
                  <a:pt x="894391" y="563372"/>
                  <a:pt x="879028" y="537979"/>
                </a:cubicBezTo>
                <a:cubicBezTo>
                  <a:pt x="876177" y="532548"/>
                  <a:pt x="871977" y="515543"/>
                  <a:pt x="871259" y="507754"/>
                </a:cubicBezTo>
                <a:cubicBezTo>
                  <a:pt x="868510" y="477914"/>
                  <a:pt x="864264" y="452458"/>
                  <a:pt x="864264" y="432501"/>
                </a:cubicBezTo>
                <a:cubicBezTo>
                  <a:pt x="864264" y="339414"/>
                  <a:pt x="915888" y="312375"/>
                  <a:pt x="983851" y="312375"/>
                </a:cubicBezTo>
                <a:close/>
                <a:moveTo>
                  <a:pt x="344170" y="312375"/>
                </a:moveTo>
                <a:cubicBezTo>
                  <a:pt x="412133" y="312375"/>
                  <a:pt x="463757" y="340941"/>
                  <a:pt x="463757" y="432501"/>
                </a:cubicBezTo>
                <a:cubicBezTo>
                  <a:pt x="463757" y="452186"/>
                  <a:pt x="459998" y="481332"/>
                  <a:pt x="457061" y="508677"/>
                </a:cubicBezTo>
                <a:cubicBezTo>
                  <a:pt x="456260" y="516138"/>
                  <a:pt x="452419" y="532863"/>
                  <a:pt x="449716" y="537979"/>
                </a:cubicBezTo>
                <a:cubicBezTo>
                  <a:pt x="438514" y="561417"/>
                  <a:pt x="411534" y="594378"/>
                  <a:pt x="383725" y="611208"/>
                </a:cubicBezTo>
                <a:cubicBezTo>
                  <a:pt x="374567" y="616751"/>
                  <a:pt x="354872" y="618062"/>
                  <a:pt x="344170" y="618062"/>
                </a:cubicBezTo>
                <a:cubicBezTo>
                  <a:pt x="333684" y="618062"/>
                  <a:pt x="313873" y="616282"/>
                  <a:pt x="304618" y="611436"/>
                </a:cubicBezTo>
                <a:cubicBezTo>
                  <a:pt x="274840" y="595842"/>
                  <a:pt x="254711" y="563372"/>
                  <a:pt x="239348" y="537979"/>
                </a:cubicBezTo>
                <a:cubicBezTo>
                  <a:pt x="236497" y="532548"/>
                  <a:pt x="232297" y="515543"/>
                  <a:pt x="231578" y="507754"/>
                </a:cubicBezTo>
                <a:cubicBezTo>
                  <a:pt x="228830" y="477914"/>
                  <a:pt x="224584" y="452458"/>
                  <a:pt x="224584" y="432501"/>
                </a:cubicBezTo>
                <a:cubicBezTo>
                  <a:pt x="224584" y="339414"/>
                  <a:pt x="276207" y="312375"/>
                  <a:pt x="344170" y="312375"/>
                </a:cubicBezTo>
                <a:close/>
                <a:moveTo>
                  <a:pt x="568547" y="298876"/>
                </a:moveTo>
                <a:cubicBezTo>
                  <a:pt x="598982" y="317216"/>
                  <a:pt x="635968" y="328440"/>
                  <a:pt x="675958" y="328440"/>
                </a:cubicBezTo>
                <a:cubicBezTo>
                  <a:pt x="715697" y="328440"/>
                  <a:pt x="752484" y="317369"/>
                  <a:pt x="782815" y="299235"/>
                </a:cubicBezTo>
                <a:cubicBezTo>
                  <a:pt x="817798" y="305009"/>
                  <a:pt x="844886" y="313273"/>
                  <a:pt x="866479" y="324109"/>
                </a:cubicBezTo>
                <a:cubicBezTo>
                  <a:pt x="846274" y="351968"/>
                  <a:pt x="835038" y="388386"/>
                  <a:pt x="835038" y="433311"/>
                </a:cubicBezTo>
                <a:cubicBezTo>
                  <a:pt x="835038" y="445999"/>
                  <a:pt x="838357" y="516424"/>
                  <a:pt x="857100" y="570566"/>
                </a:cubicBezTo>
                <a:cubicBezTo>
                  <a:pt x="821700" y="575773"/>
                  <a:pt x="785095" y="593863"/>
                  <a:pt x="767602" y="605743"/>
                </a:cubicBezTo>
                <a:cubicBezTo>
                  <a:pt x="741325" y="590098"/>
                  <a:pt x="708401" y="581678"/>
                  <a:pt x="669198" y="581678"/>
                </a:cubicBezTo>
                <a:cubicBezTo>
                  <a:pt x="631387" y="581678"/>
                  <a:pt x="599609" y="589726"/>
                  <a:pt x="573800" y="604306"/>
                </a:cubicBezTo>
                <a:cubicBezTo>
                  <a:pt x="558571" y="594599"/>
                  <a:pt x="512199" y="575436"/>
                  <a:pt x="491644" y="568482"/>
                </a:cubicBezTo>
                <a:cubicBezTo>
                  <a:pt x="507263" y="519549"/>
                  <a:pt x="511133" y="451817"/>
                  <a:pt x="511133" y="433311"/>
                </a:cubicBezTo>
                <a:cubicBezTo>
                  <a:pt x="511133" y="388845"/>
                  <a:pt x="500149" y="352692"/>
                  <a:pt x="480340" y="324932"/>
                </a:cubicBezTo>
                <a:cubicBezTo>
                  <a:pt x="502368" y="313171"/>
                  <a:pt x="530750" y="304715"/>
                  <a:pt x="568547" y="298876"/>
                </a:cubicBezTo>
                <a:close/>
                <a:moveTo>
                  <a:pt x="675955" y="0"/>
                </a:moveTo>
                <a:cubicBezTo>
                  <a:pt x="743917" y="0"/>
                  <a:pt x="795541" y="28568"/>
                  <a:pt x="795541" y="120127"/>
                </a:cubicBezTo>
                <a:cubicBezTo>
                  <a:pt x="795541" y="139810"/>
                  <a:pt x="791783" y="168957"/>
                  <a:pt x="788845" y="196302"/>
                </a:cubicBezTo>
                <a:cubicBezTo>
                  <a:pt x="788044" y="203764"/>
                  <a:pt x="784203" y="220487"/>
                  <a:pt x="781501" y="225604"/>
                </a:cubicBezTo>
                <a:cubicBezTo>
                  <a:pt x="770299" y="249042"/>
                  <a:pt x="743318" y="282002"/>
                  <a:pt x="715509" y="298832"/>
                </a:cubicBezTo>
                <a:cubicBezTo>
                  <a:pt x="706351" y="304375"/>
                  <a:pt x="686656" y="305686"/>
                  <a:pt x="675955" y="305686"/>
                </a:cubicBezTo>
                <a:cubicBezTo>
                  <a:pt x="665469" y="305686"/>
                  <a:pt x="645657" y="303906"/>
                  <a:pt x="636402" y="299060"/>
                </a:cubicBezTo>
                <a:cubicBezTo>
                  <a:pt x="606625" y="283466"/>
                  <a:pt x="586495" y="250996"/>
                  <a:pt x="571132" y="225604"/>
                </a:cubicBezTo>
                <a:cubicBezTo>
                  <a:pt x="568281" y="220171"/>
                  <a:pt x="564081" y="203167"/>
                  <a:pt x="563363" y="195379"/>
                </a:cubicBezTo>
                <a:cubicBezTo>
                  <a:pt x="560614" y="165538"/>
                  <a:pt x="556368" y="140083"/>
                  <a:pt x="556368" y="120127"/>
                </a:cubicBezTo>
                <a:cubicBezTo>
                  <a:pt x="556368" y="27039"/>
                  <a:pt x="607992" y="0"/>
                  <a:pt x="675955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320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1CFDCD-C1BB-2749-8150-524626CBE314}"/>
              </a:ext>
            </a:extLst>
          </p:cNvPr>
          <p:cNvSpPr/>
          <p:nvPr/>
        </p:nvSpPr>
        <p:spPr>
          <a:xfrm>
            <a:off x="6246327" y="1547995"/>
            <a:ext cx="226857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GB" sz="4500" dirty="0">
                <a:solidFill>
                  <a:srgbClr val="FFFFFF"/>
                </a:solidFill>
                <a:latin typeface="Arial" panose="020B0604020202020204"/>
              </a:rPr>
              <a:t>322,899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D34A9B30-1E46-1E4B-89BA-BF2ED2EBB2D5}"/>
              </a:ext>
            </a:extLst>
          </p:cNvPr>
          <p:cNvSpPr txBox="1">
            <a:spLocks/>
          </p:cNvSpPr>
          <p:nvPr/>
        </p:nvSpPr>
        <p:spPr>
          <a:xfrm>
            <a:off x="6298261" y="1964754"/>
            <a:ext cx="2562296" cy="837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smtClean="0">
                <a:solidFill>
                  <a:srgbClr val="81827E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defTabSz="685800"/>
            <a:r>
              <a:rPr lang="en-GB" sz="1350" b="0" dirty="0">
                <a:solidFill>
                  <a:srgbClr val="FFFFFF"/>
                </a:solidFill>
                <a:latin typeface="Arial" panose="020B0604020202020204"/>
              </a:rPr>
              <a:t>People have used SilverCloud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1896AA8-E1C6-D941-BDAA-79376B467016}"/>
              </a:ext>
            </a:extLst>
          </p:cNvPr>
          <p:cNvSpPr/>
          <p:nvPr/>
        </p:nvSpPr>
        <p:spPr>
          <a:xfrm>
            <a:off x="5008361" y="3122116"/>
            <a:ext cx="4475757" cy="1168003"/>
          </a:xfrm>
          <a:prstGeom prst="roundRect">
            <a:avLst>
              <a:gd name="adj" fmla="val 31346"/>
            </a:avLst>
          </a:prstGeom>
          <a:solidFill>
            <a:srgbClr val="266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1AAEC2"/>
              </a:solidFill>
              <a:latin typeface="Arial" panose="020B060402020202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CFCB87-D0D6-AE4F-BF3A-826B2BFFE243}"/>
              </a:ext>
            </a:extLst>
          </p:cNvPr>
          <p:cNvSpPr/>
          <p:nvPr/>
        </p:nvSpPr>
        <p:spPr>
          <a:xfrm>
            <a:off x="6246323" y="3159409"/>
            <a:ext cx="274947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GB" sz="4500" dirty="0">
                <a:solidFill>
                  <a:srgbClr val="FFFFFF"/>
                </a:solidFill>
                <a:latin typeface="Arial" panose="020B0604020202020204"/>
              </a:rPr>
              <a:t>1,178,150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C83EA003-0ECB-4448-9C05-A1F4632C37BC}"/>
              </a:ext>
            </a:extLst>
          </p:cNvPr>
          <p:cNvSpPr txBox="1">
            <a:spLocks/>
          </p:cNvSpPr>
          <p:nvPr/>
        </p:nvSpPr>
        <p:spPr>
          <a:xfrm>
            <a:off x="6298261" y="3576159"/>
            <a:ext cx="2562296" cy="837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smtClean="0">
                <a:solidFill>
                  <a:srgbClr val="81827E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defTabSz="685800"/>
            <a:r>
              <a:rPr lang="en-GB" sz="1350" b="0" dirty="0">
                <a:solidFill>
                  <a:srgbClr val="FFFFFF"/>
                </a:solidFill>
                <a:latin typeface="Arial" panose="020B0604020202020204"/>
              </a:rPr>
              <a:t>Hours of therapy delivered</a:t>
            </a:r>
          </a:p>
        </p:txBody>
      </p:sp>
      <p:pic>
        <p:nvPicPr>
          <p:cNvPr id="26" name="Graphic 25" descr="Stopwatch">
            <a:extLst>
              <a:ext uri="{FF2B5EF4-FFF2-40B4-BE49-F238E27FC236}">
                <a16:creationId xmlns:a16="http://schemas.microsoft.com/office/drawing/2014/main" id="{6A9AD2E1-AF4F-3942-8F46-2DD0D0B8E3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03435" y="3319835"/>
            <a:ext cx="685800" cy="68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7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91"/>
    </mc:Choice>
    <mc:Fallback xmlns="">
      <p:transition spd="slow" advTm="56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0" grpId="0"/>
      <p:bldP spid="15" grpId="0"/>
      <p:bldP spid="21" grpId="0" animBg="1"/>
      <p:bldP spid="23" grpId="0"/>
      <p:bldP spid="24" grpId="0"/>
    </p:bldLst>
  </p:timing>
  <p:extLst>
    <p:ext uri="{E180D4A7-C9FB-4DFB-919C-405C955672EB}">
      <p14:showEvtLst xmlns:p14="http://schemas.microsoft.com/office/powerpoint/2010/main">
        <p14:playEvt time="69" objId="4"/>
        <p14:stopEvt time="20431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668B-DFC4-4A76-B997-9B8E62A5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413" y="0"/>
            <a:ext cx="6494892" cy="837000"/>
          </a:xfrm>
        </p:spPr>
        <p:txBody>
          <a:bodyPr anchor="b"/>
          <a:lstStyle/>
          <a:p>
            <a:r>
              <a:rPr lang="en-GB" dirty="0">
                <a:solidFill>
                  <a:schemeClr val="tx1"/>
                </a:solidFill>
                <a:latin typeface="+mn-lt"/>
              </a:rPr>
              <a:t>SilverCloud RCT: </a:t>
            </a:r>
            <a:br>
              <a:rPr lang="en-GB" dirty="0">
                <a:solidFill>
                  <a:schemeClr val="tx1"/>
                </a:solidFill>
                <a:latin typeface="+mn-lt"/>
              </a:rPr>
            </a:br>
            <a:r>
              <a:rPr lang="en-GB" sz="1500" b="0" dirty="0">
                <a:solidFill>
                  <a:schemeClr val="tx1"/>
                </a:solidFill>
                <a:latin typeface="+mn-lt"/>
              </a:rPr>
              <a:t>Scalable Model, Lasting Effectiveness &amp; Impact</a:t>
            </a:r>
            <a:endParaRPr lang="en-US" sz="15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4C4483-C83C-6544-AA7F-15CD02AAA080}"/>
              </a:ext>
            </a:extLst>
          </p:cNvPr>
          <p:cNvSpPr txBox="1"/>
          <p:nvPr/>
        </p:nvSpPr>
        <p:spPr>
          <a:xfrm>
            <a:off x="1596510" y="1671379"/>
            <a:ext cx="19255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68675F"/>
                </a:solidFill>
                <a:latin typeface="Arial" panose="020B0604020202020204"/>
              </a:rPr>
              <a:t>Depression Symptoms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436E94-DFED-6648-9F08-F7B1DF6956D2}"/>
              </a:ext>
            </a:extLst>
          </p:cNvPr>
          <p:cNvSpPr txBox="1"/>
          <p:nvPr/>
        </p:nvSpPr>
        <p:spPr>
          <a:xfrm>
            <a:off x="6221173" y="1696729"/>
            <a:ext cx="161775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68675F"/>
                </a:solidFill>
                <a:latin typeface="Arial" panose="020B0604020202020204"/>
              </a:rPr>
              <a:t>Anxiety Symptoms</a:t>
            </a:r>
          </a:p>
        </p:txBody>
      </p:sp>
      <p:graphicFrame>
        <p:nvGraphicFramePr>
          <p:cNvPr id="91" name="Chart 90">
            <a:extLst>
              <a:ext uri="{FF2B5EF4-FFF2-40B4-BE49-F238E27FC236}">
                <a16:creationId xmlns:a16="http://schemas.microsoft.com/office/drawing/2014/main" id="{FF1A9407-E3F9-EE47-942C-F4CA4CD7290F}"/>
              </a:ext>
            </a:extLst>
          </p:cNvPr>
          <p:cNvGraphicFramePr>
            <a:graphicFrameLocks/>
          </p:cNvGraphicFramePr>
          <p:nvPr/>
        </p:nvGraphicFramePr>
        <p:xfrm>
          <a:off x="396541" y="1608348"/>
          <a:ext cx="4101749" cy="259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4" name="Chart 93">
            <a:extLst>
              <a:ext uri="{FF2B5EF4-FFF2-40B4-BE49-F238E27FC236}">
                <a16:creationId xmlns:a16="http://schemas.microsoft.com/office/drawing/2014/main" id="{F4E5B5C8-98D0-204A-A0ED-28B5E162DAF5}"/>
              </a:ext>
            </a:extLst>
          </p:cNvPr>
          <p:cNvGraphicFramePr>
            <a:graphicFrameLocks/>
          </p:cNvGraphicFramePr>
          <p:nvPr/>
        </p:nvGraphicFramePr>
        <p:xfrm>
          <a:off x="4706119" y="1634437"/>
          <a:ext cx="4101749" cy="2539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314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668B-DFC4-4A76-B997-9B8E62A5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239" y="-74920"/>
            <a:ext cx="6494892" cy="837000"/>
          </a:xfrm>
        </p:spPr>
        <p:txBody>
          <a:bodyPr anchor="b"/>
          <a:lstStyle/>
          <a:p>
            <a:r>
              <a:rPr lang="en-GB" dirty="0">
                <a:solidFill>
                  <a:schemeClr val="tx1"/>
                </a:solidFill>
                <a:latin typeface="+mn-lt"/>
              </a:rPr>
              <a:t>SilverCloud RCT: </a:t>
            </a:r>
            <a:br>
              <a:rPr lang="en-GB" dirty="0">
                <a:solidFill>
                  <a:schemeClr val="tx1"/>
                </a:solidFill>
                <a:latin typeface="+mn-lt"/>
              </a:rPr>
            </a:br>
            <a:r>
              <a:rPr lang="en-GB" sz="1500" b="0" dirty="0">
                <a:solidFill>
                  <a:schemeClr val="tx1"/>
                </a:solidFill>
                <a:latin typeface="+mn-lt"/>
              </a:rPr>
              <a:t>Health Economics</a:t>
            </a:r>
            <a:endParaRPr lang="en-US" sz="1500" b="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AC3BB77-4B15-D94C-9D4D-A7656D8EE5E8}"/>
              </a:ext>
            </a:extLst>
          </p:cNvPr>
          <p:cNvCxnSpPr>
            <a:cxnSpLocks/>
          </p:cNvCxnSpPr>
          <p:nvPr/>
        </p:nvCxnSpPr>
        <p:spPr>
          <a:xfrm>
            <a:off x="6911309" y="1835446"/>
            <a:ext cx="0" cy="1026020"/>
          </a:xfrm>
          <a:prstGeom prst="line">
            <a:avLst/>
          </a:prstGeom>
          <a:ln w="12700">
            <a:solidFill>
              <a:schemeClr val="bg2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3509372-DD7B-8241-90AD-936EAF7C67A3}"/>
              </a:ext>
            </a:extLst>
          </p:cNvPr>
          <p:cNvCxnSpPr>
            <a:cxnSpLocks/>
          </p:cNvCxnSpPr>
          <p:nvPr/>
        </p:nvCxnSpPr>
        <p:spPr>
          <a:xfrm>
            <a:off x="2479313" y="2571751"/>
            <a:ext cx="0" cy="1026020"/>
          </a:xfrm>
          <a:prstGeom prst="line">
            <a:avLst/>
          </a:prstGeom>
          <a:ln w="12700">
            <a:solidFill>
              <a:schemeClr val="bg2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34D4C029-BA86-2A4E-98B8-89B58497500A}"/>
              </a:ext>
            </a:extLst>
          </p:cNvPr>
          <p:cNvGraphicFramePr>
            <a:graphicFrameLocks/>
          </p:cNvGraphicFramePr>
          <p:nvPr/>
        </p:nvGraphicFramePr>
        <p:xfrm>
          <a:off x="463149" y="1191159"/>
          <a:ext cx="3849078" cy="2029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911">
                  <a:extLst>
                    <a:ext uri="{9D8B030D-6E8A-4147-A177-3AD203B41FA5}">
                      <a16:colId xmlns:a16="http://schemas.microsoft.com/office/drawing/2014/main" val="1290584462"/>
                    </a:ext>
                  </a:extLst>
                </a:gridCol>
                <a:gridCol w="1228787">
                  <a:extLst>
                    <a:ext uri="{9D8B030D-6E8A-4147-A177-3AD203B41FA5}">
                      <a16:colId xmlns:a16="http://schemas.microsoft.com/office/drawing/2014/main" val="3889133078"/>
                    </a:ext>
                  </a:extLst>
                </a:gridCol>
                <a:gridCol w="1225380">
                  <a:extLst>
                    <a:ext uri="{9D8B030D-6E8A-4147-A177-3AD203B41FA5}">
                      <a16:colId xmlns:a16="http://schemas.microsoft.com/office/drawing/2014/main" val="1004886578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Total – 8 weeks </a:t>
                      </a:r>
                    </a:p>
                    <a:p>
                      <a:pPr algn="ctr"/>
                      <a:r>
                        <a:rPr lang="en-US" sz="800" dirty="0"/>
                        <a:t>(95% CI)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8 weeks – 12 months (95% CI)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7874826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Number of logins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13.1 (11.7 – 14.5)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22.3 (20.0 – 24.5)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62196118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Total time spent (min)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238.4 (210.6 – 266.3)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355.3 (312.6 – 398.1)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95881836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Time per login (min)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19.2 (17.6 – 20.8)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16.7 (15.4 – 18.0)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8321999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Activities done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94.2 (82.8 – 105.7)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126.1 (109.1 – 143.1)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42850531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% prog. Viewed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.41 (.38 - .44)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.56 (.52 - .59)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08217996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PC use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.46 (.41 - .50)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.45 (.41 - .50)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7638377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Tablet use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.09 (.06 - .12)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.09 (.06 - .12)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4032177"/>
                  </a:ext>
                </a:extLst>
              </a:tr>
              <a:tr h="213666">
                <a:tc>
                  <a:txBody>
                    <a:bodyPr/>
                    <a:lstStyle/>
                    <a:p>
                      <a:pPr algn="ctr"/>
                      <a:r>
                        <a:rPr lang="en-US" sz="800"/>
                        <a:t>Mobile use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.45 (.40 - .50)</a:t>
                      </a:r>
                    </a:p>
                  </a:txBody>
                  <a:tcPr marL="68580" marR="68580" marT="34290" marB="34290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.45 (.40 - .50)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5764649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3DDE9F9-EB7D-4044-92CF-A9F96EB5D1EF}"/>
              </a:ext>
            </a:extLst>
          </p:cNvPr>
          <p:cNvSpPr/>
          <p:nvPr/>
        </p:nvSpPr>
        <p:spPr>
          <a:xfrm>
            <a:off x="463149" y="3482767"/>
            <a:ext cx="845352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endParaRPr lang="en-IE" sz="1350" dirty="0">
              <a:solidFill>
                <a:srgbClr val="68675F"/>
              </a:solidFill>
              <a:latin typeface="Arial" panose="020B0604020202020204"/>
            </a:endParaRPr>
          </a:p>
          <a:p>
            <a:pPr marL="257175" indent="-257175" defTabSz="685800">
              <a:buFont typeface="Arial" panose="020B0604020202020204" pitchFamily="34" charset="0"/>
              <a:buChar char="•"/>
            </a:pPr>
            <a:r>
              <a:rPr lang="en-US" sz="1350" b="1" dirty="0">
                <a:solidFill>
                  <a:srgbClr val="68675F"/>
                </a:solidFill>
                <a:latin typeface="Arial" panose="020B0604020202020204"/>
              </a:rPr>
              <a:t>Economic evaluation: </a:t>
            </a:r>
            <a:r>
              <a:rPr lang="en-US" sz="1350" dirty="0">
                <a:solidFill>
                  <a:srgbClr val="68675F"/>
                </a:solidFill>
                <a:latin typeface="Arial" panose="020B0604020202020204"/>
              </a:rPr>
              <a:t>cost per quality-adjusted life year (QALY) focusing on NICE’s reference case: Cost-effectiveness judged at being </a:t>
            </a:r>
            <a:r>
              <a:rPr lang="en-US" sz="1350" dirty="0">
                <a:solidFill>
                  <a:srgbClr val="68675F"/>
                </a:solidFill>
                <a:latin typeface="Arial" panose="020B0604020202020204"/>
                <a:cs typeface="Times New Roman" panose="02020603050405020304" pitchFamily="18" charset="0"/>
              </a:rPr>
              <a:t>≤ £20,000 (£20k) or ≤ £30,000 (£30k) per QALY</a:t>
            </a:r>
          </a:p>
          <a:p>
            <a:pPr marL="257175" indent="-257175" defTabSz="685800">
              <a:buFont typeface="Arial" panose="020B0604020202020204" pitchFamily="34" charset="0"/>
              <a:buChar char="•"/>
            </a:pPr>
            <a:endParaRPr lang="en-US" sz="1350" dirty="0">
              <a:solidFill>
                <a:srgbClr val="68675F"/>
              </a:solidFill>
              <a:latin typeface="Arial" panose="020B0604020202020204"/>
              <a:cs typeface="Times New Roman" panose="02020603050405020304" pitchFamily="18" charset="0"/>
            </a:endParaRP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68675F"/>
                </a:solidFill>
                <a:latin typeface="Arial" panose="020B0604020202020204"/>
              </a:rPr>
              <a:t>Probability of </a:t>
            </a:r>
            <a:r>
              <a:rPr lang="en-GB" sz="1350" b="1" dirty="0">
                <a:solidFill>
                  <a:srgbClr val="68675F"/>
                </a:solidFill>
                <a:latin typeface="Arial" panose="020B0604020202020204"/>
              </a:rPr>
              <a:t>cost effectiveness </a:t>
            </a:r>
            <a:r>
              <a:rPr lang="en-GB" sz="1350" dirty="0">
                <a:solidFill>
                  <a:srgbClr val="68675F"/>
                </a:solidFill>
                <a:latin typeface="Arial" panose="020B0604020202020204"/>
              </a:rPr>
              <a:t>@£30k per QALY increases to 91.2% when outcomes and costs were extrapolated over 12-month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294737-3D85-364B-899E-C3162255D4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9554" y="1110630"/>
            <a:ext cx="3475832" cy="20993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B3E70A-114F-854E-8596-58DEE2F54F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929" y="264631"/>
            <a:ext cx="1075457" cy="46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8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CEFA88A-A4B5-4C05-9D00-C7520296AE88}"/>
              </a:ext>
            </a:extLst>
          </p:cNvPr>
          <p:cNvGrpSpPr/>
          <p:nvPr/>
        </p:nvGrpSpPr>
        <p:grpSpPr>
          <a:xfrm>
            <a:off x="576388" y="2015970"/>
            <a:ext cx="2714205" cy="1546577"/>
            <a:chOff x="5340478" y="3514829"/>
            <a:chExt cx="3618939" cy="206210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12787B-E59A-4D58-B3F7-64BDFCF2A3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53942" y="3733852"/>
              <a:ext cx="1045030" cy="11938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67B44E-86B9-4C6E-80A4-B07F776C6182}"/>
                </a:ext>
              </a:extLst>
            </p:cNvPr>
            <p:cNvSpPr txBox="1"/>
            <p:nvPr/>
          </p:nvSpPr>
          <p:spPr>
            <a:xfrm>
              <a:off x="5340478" y="3514829"/>
              <a:ext cx="3618939" cy="2062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sz="4500" b="1" dirty="0">
                  <a:solidFill>
                    <a:srgbClr val="FFFFFF">
                      <a:lumMod val="50000"/>
                    </a:srgbClr>
                  </a:solidFill>
                  <a:latin typeface="Arial" panose="020B0604020202020204"/>
                </a:rPr>
                <a:t>65%</a:t>
              </a:r>
              <a:r>
                <a:rPr lang="en-US" sz="5400" b="1" dirty="0">
                  <a:solidFill>
                    <a:srgbClr val="0BA0DB"/>
                  </a:solidFill>
                  <a:latin typeface="Arial" panose="020B0604020202020204"/>
                </a:rPr>
                <a:t> </a:t>
              </a:r>
            </a:p>
            <a:p>
              <a:pPr defTabSz="685800"/>
              <a:r>
                <a:rPr lang="en-US" sz="1350" dirty="0">
                  <a:solidFill>
                    <a:srgbClr val="FFFFFF">
                      <a:lumMod val="50000"/>
                    </a:srgbClr>
                  </a:solidFill>
                  <a:latin typeface="Arial" panose="020B0604020202020204"/>
                </a:rPr>
                <a:t>Of users show a </a:t>
              </a:r>
            </a:p>
            <a:p>
              <a:pPr defTabSz="685800"/>
              <a:r>
                <a:rPr lang="en-US" sz="1350" b="1" dirty="0">
                  <a:solidFill>
                    <a:srgbClr val="FFFFFF">
                      <a:lumMod val="50000"/>
                    </a:srgbClr>
                  </a:solidFill>
                  <a:latin typeface="Arial" panose="020B0604020202020204"/>
                </a:rPr>
                <a:t>clinically significant reduction </a:t>
              </a:r>
            </a:p>
            <a:p>
              <a:pPr defTabSz="685800"/>
              <a:r>
                <a:rPr lang="en-US" sz="1350" dirty="0">
                  <a:solidFill>
                    <a:srgbClr val="FFFFFF">
                      <a:lumMod val="50000"/>
                    </a:srgbClr>
                  </a:solidFill>
                  <a:latin typeface="Arial" panose="020B0604020202020204"/>
                </a:rPr>
                <a:t>in symptom scores </a:t>
              </a:r>
              <a:r>
                <a:rPr lang="en-US" sz="1200" baseline="30000" dirty="0">
                  <a:solidFill>
                    <a:srgbClr val="FFFFFF">
                      <a:lumMod val="50000"/>
                    </a:srgbClr>
                  </a:solidFill>
                  <a:latin typeface="Arial" panose="020B0604020202020204"/>
                </a:rPr>
                <a:t>1</a:t>
              </a:r>
              <a:endParaRPr lang="en-US" sz="1350" baseline="30000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endParaRP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7B4FF1-1911-4BAF-9836-08F6A34327EC}"/>
              </a:ext>
            </a:extLst>
          </p:cNvPr>
          <p:cNvCxnSpPr/>
          <p:nvPr/>
        </p:nvCxnSpPr>
        <p:spPr>
          <a:xfrm>
            <a:off x="3138107" y="1943724"/>
            <a:ext cx="0" cy="1619729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97A7EA-F2B6-4DC1-BEAA-F44909CE23A5}"/>
              </a:ext>
            </a:extLst>
          </p:cNvPr>
          <p:cNvCxnSpPr/>
          <p:nvPr/>
        </p:nvCxnSpPr>
        <p:spPr>
          <a:xfrm>
            <a:off x="6181703" y="1967848"/>
            <a:ext cx="0" cy="1619729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D957EB7-CD86-4111-9636-1D51D6413AA4}"/>
              </a:ext>
            </a:extLst>
          </p:cNvPr>
          <p:cNvSpPr/>
          <p:nvPr/>
        </p:nvSpPr>
        <p:spPr>
          <a:xfrm>
            <a:off x="341908" y="1683418"/>
            <a:ext cx="2510162" cy="271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500" b="1" dirty="0">
                <a:solidFill>
                  <a:srgbClr val="68675F"/>
                </a:solidFill>
                <a:latin typeface="Arial" panose="020B0604020202020204"/>
              </a:rPr>
              <a:t>Outcomes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C43CD3-DCF3-47BF-8384-C5B0C4CBD103}"/>
              </a:ext>
            </a:extLst>
          </p:cNvPr>
          <p:cNvSpPr/>
          <p:nvPr/>
        </p:nvSpPr>
        <p:spPr>
          <a:xfrm>
            <a:off x="3406408" y="1683418"/>
            <a:ext cx="2510162" cy="271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500" b="1" dirty="0">
                <a:solidFill>
                  <a:srgbClr val="68675F"/>
                </a:solidFill>
                <a:latin typeface="Arial" panose="020B0604020202020204"/>
              </a:rPr>
              <a:t>Scalability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53B5F2-77CF-44F5-8A6A-EFC5E9225C4D}"/>
              </a:ext>
            </a:extLst>
          </p:cNvPr>
          <p:cNvSpPr/>
          <p:nvPr/>
        </p:nvSpPr>
        <p:spPr>
          <a:xfrm>
            <a:off x="6470911" y="1683414"/>
            <a:ext cx="2510162" cy="271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500" b="1" dirty="0">
                <a:solidFill>
                  <a:srgbClr val="68675F"/>
                </a:solidFill>
                <a:latin typeface="Arial" panose="020B0604020202020204"/>
              </a:rPr>
              <a:t>Cost Effectiveness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355BAA-63BA-4BD3-B804-1A307362F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0860" y="2126214"/>
            <a:ext cx="1012373" cy="8953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EBB583-C8FF-4BA1-AA45-F49672FC742A}"/>
              </a:ext>
            </a:extLst>
          </p:cNvPr>
          <p:cNvSpPr txBox="1"/>
          <p:nvPr/>
        </p:nvSpPr>
        <p:spPr>
          <a:xfrm>
            <a:off x="6388930" y="2123262"/>
            <a:ext cx="2755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450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92%</a:t>
            </a:r>
            <a:r>
              <a:rPr lang="en-US" sz="4950" b="1" dirty="0">
                <a:solidFill>
                  <a:srgbClr val="0BA0DB"/>
                </a:solidFill>
                <a:latin typeface="Arial" panose="020B0604020202020204"/>
              </a:rPr>
              <a:t> </a:t>
            </a:r>
          </a:p>
          <a:p>
            <a:pPr defTabSz="685800"/>
            <a:r>
              <a:rPr lang="en-US" sz="13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Cost effectiveness at 12 months</a:t>
            </a:r>
            <a:endParaRPr lang="en-US" sz="1350" baseline="30000" dirty="0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47CE13-CEE1-4543-A7EB-8F8BF3952749}"/>
              </a:ext>
            </a:extLst>
          </p:cNvPr>
          <p:cNvSpPr/>
          <p:nvPr/>
        </p:nvSpPr>
        <p:spPr>
          <a:xfrm>
            <a:off x="399939" y="4440979"/>
            <a:ext cx="893507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675" i="1" baseline="30000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1 </a:t>
            </a:r>
            <a:r>
              <a:rPr lang="en-US" sz="675" i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Real-world data using SilverCloud pre and post PRO via PHQ9 and GAD7</a:t>
            </a:r>
          </a:p>
          <a:p>
            <a:pPr defTabSz="685800"/>
            <a:r>
              <a:rPr lang="en-US" sz="675" i="1" baseline="30000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2 </a:t>
            </a:r>
            <a:r>
              <a:rPr lang="en-US" sz="675" i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Based on initial assessment of 45 minutes and 5 follow-up sessions of 30 minutes. https://</a:t>
            </a:r>
            <a:r>
              <a:rPr lang="en-US" sz="675" i="1" dirty="0" err="1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clearhealthcosts.com</a:t>
            </a:r>
            <a:r>
              <a:rPr lang="en-US" sz="675" i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/blog/2013/12/much-mental-health-care-cost-part-2-finding-affordablepsychotherapy/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975ED7-C41F-4A8A-97E6-DBC41D06323F}"/>
              </a:ext>
            </a:extLst>
          </p:cNvPr>
          <p:cNvSpPr txBox="1"/>
          <p:nvPr/>
        </p:nvSpPr>
        <p:spPr>
          <a:xfrm>
            <a:off x="3287171" y="2192512"/>
            <a:ext cx="2806055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450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4-6x</a:t>
            </a:r>
            <a:endParaRPr lang="en-US" sz="4950" b="1" dirty="0">
              <a:solidFill>
                <a:srgbClr val="0BA0DB"/>
              </a:solidFill>
              <a:latin typeface="Arial" panose="020B0604020202020204"/>
            </a:endParaRPr>
          </a:p>
          <a:p>
            <a:pPr defTabSz="685800"/>
            <a:r>
              <a:rPr lang="en-US" sz="13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1 person can support </a:t>
            </a:r>
          </a:p>
          <a:p>
            <a:pPr defTabSz="685800"/>
            <a:r>
              <a:rPr lang="en-US" sz="13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six times as many people using SilverCloud – ‘</a:t>
            </a:r>
            <a:r>
              <a:rPr lang="en-US" sz="1350" b="1" i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one-to-many</a:t>
            </a:r>
            <a:r>
              <a:rPr lang="en-US" sz="13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’</a:t>
            </a:r>
            <a:endParaRPr lang="en-US" sz="1350" baseline="30000" dirty="0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pic>
        <p:nvPicPr>
          <p:cNvPr id="19" name="Graphic 18" descr="Open hand">
            <a:extLst>
              <a:ext uri="{FF2B5EF4-FFF2-40B4-BE49-F238E27FC236}">
                <a16:creationId xmlns:a16="http://schemas.microsoft.com/office/drawing/2014/main" id="{BDB3D704-CA79-2643-9786-183E20E3E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9561" y="2151476"/>
            <a:ext cx="983480" cy="983480"/>
          </a:xfrm>
          <a:prstGeom prst="rect">
            <a:avLst/>
          </a:prstGeom>
        </p:spPr>
      </p:pic>
      <p:pic>
        <p:nvPicPr>
          <p:cNvPr id="4" name="Graphic 3" descr="Coins">
            <a:extLst>
              <a:ext uri="{FF2B5EF4-FFF2-40B4-BE49-F238E27FC236}">
                <a16:creationId xmlns:a16="http://schemas.microsoft.com/office/drawing/2014/main" id="{CB408069-BE22-B44B-90EF-BC498CED44B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6826" y="2257881"/>
            <a:ext cx="307155" cy="30715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8430918-B02C-564C-8BC4-D16BBF6BDF40}"/>
              </a:ext>
            </a:extLst>
          </p:cNvPr>
          <p:cNvGrpSpPr/>
          <p:nvPr/>
        </p:nvGrpSpPr>
        <p:grpSpPr>
          <a:xfrm>
            <a:off x="0" y="4633"/>
            <a:ext cx="9144000" cy="815308"/>
            <a:chOff x="0" y="0"/>
            <a:chExt cx="12192000" cy="10870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A2BEC5-BBC9-3B43-8E7B-6F2768C2A0C1}"/>
                </a:ext>
              </a:extLst>
            </p:cNvPr>
            <p:cNvSpPr/>
            <p:nvPr/>
          </p:nvSpPr>
          <p:spPr>
            <a:xfrm>
              <a:off x="0" y="0"/>
              <a:ext cx="12192000" cy="108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00809F2-0945-F24D-8CED-C4B36B82D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9252" y="335946"/>
              <a:ext cx="2681955" cy="41518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A866ACE-E3B7-7E44-AE55-E01611998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249" y="76840"/>
              <a:ext cx="2384584" cy="869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3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34"/>
    </mc:Choice>
    <mc:Fallback xmlns="">
      <p:transition spd="slow" advTm="3333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FE64CE-4949-2D4B-A5E2-0DE1596A61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0" y="0"/>
            <a:ext cx="9144000" cy="5275377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3A8C4CF-FE66-F647-A98F-1AAF1588B9CD}"/>
              </a:ext>
            </a:extLst>
          </p:cNvPr>
          <p:cNvSpPr/>
          <p:nvPr/>
        </p:nvSpPr>
        <p:spPr>
          <a:xfrm>
            <a:off x="0" y="-2222"/>
            <a:ext cx="9144000" cy="5277599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D0F4B-2751-5D46-B7EB-98324A2A891B}"/>
              </a:ext>
            </a:extLst>
          </p:cNvPr>
          <p:cNvSpPr txBox="1"/>
          <p:nvPr/>
        </p:nvSpPr>
        <p:spPr>
          <a:xfrm>
            <a:off x="2933662" y="2228445"/>
            <a:ext cx="3795578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b="1" dirty="0">
                <a:solidFill>
                  <a:srgbClr val="FFFFFF"/>
                </a:solidFill>
                <a:latin typeface="Arial" panose="020B0604020202020204"/>
              </a:rPr>
              <a:t>The future of digital mental health</a:t>
            </a:r>
          </a:p>
          <a:p>
            <a:pPr defTabSz="685800"/>
            <a:r>
              <a:rPr lang="en-US" sz="1050" b="1" dirty="0">
                <a:solidFill>
                  <a:srgbClr val="FFFFFF"/>
                </a:solidFill>
                <a:latin typeface="Avenir Roman" panose="02000503020000020003" pitchFamily="2" charset="0"/>
              </a:rPr>
              <a:t>Taking a population approach</a:t>
            </a:r>
            <a:endParaRPr lang="en-GB" sz="825" b="1" dirty="0">
              <a:solidFill>
                <a:srgbClr val="FFFFFF"/>
              </a:solidFill>
              <a:latin typeface="Avenir Roman" panose="02000503020000020003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5EA497B-BA4F-7943-9B59-85344AB90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83" y="113217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350">
              <a:solidFill>
                <a:srgbClr val="68675F"/>
              </a:solidFill>
              <a:latin typeface="Arial" panose="020B060402020202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11D618-B109-3749-9B92-6D639E9CE829}"/>
              </a:ext>
            </a:extLst>
          </p:cNvPr>
          <p:cNvCxnSpPr/>
          <p:nvPr/>
        </p:nvCxnSpPr>
        <p:spPr>
          <a:xfrm>
            <a:off x="2674620" y="2282374"/>
            <a:ext cx="0" cy="110023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70BDEB-3F0E-CF46-8659-5EACC6D70514}"/>
              </a:ext>
            </a:extLst>
          </p:cNvPr>
          <p:cNvGrpSpPr/>
          <p:nvPr/>
        </p:nvGrpSpPr>
        <p:grpSpPr>
          <a:xfrm>
            <a:off x="0" y="-12133"/>
            <a:ext cx="9144000" cy="815308"/>
            <a:chOff x="0" y="0"/>
            <a:chExt cx="12192000" cy="108707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843747-8293-2A49-86D2-A0B73D0E21CA}"/>
                </a:ext>
              </a:extLst>
            </p:cNvPr>
            <p:cNvSpPr/>
            <p:nvPr/>
          </p:nvSpPr>
          <p:spPr>
            <a:xfrm>
              <a:off x="0" y="0"/>
              <a:ext cx="12192000" cy="108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48CE09-9D73-AD4A-A49B-512743EBD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9252" y="335946"/>
              <a:ext cx="2681955" cy="41518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CBF191-7D5E-264C-8E40-390625183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249" y="76840"/>
              <a:ext cx="2384584" cy="869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182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FE64CE-4949-2D4B-A5E2-0DE1596A61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3A8C4CF-FE66-F647-A98F-1AAF1588B9CD}"/>
              </a:ext>
            </a:extLst>
          </p:cNvPr>
          <p:cNvSpPr/>
          <p:nvPr/>
        </p:nvSpPr>
        <p:spPr>
          <a:xfrm>
            <a:off x="0" y="1"/>
            <a:ext cx="9144000" cy="5143496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D0F4B-2751-5D46-B7EB-98324A2A891B}"/>
              </a:ext>
            </a:extLst>
          </p:cNvPr>
          <p:cNvSpPr txBox="1"/>
          <p:nvPr/>
        </p:nvSpPr>
        <p:spPr>
          <a:xfrm>
            <a:off x="1967635" y="1866576"/>
            <a:ext cx="5918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it is no longer a question of whether digital therapy is effective, the question becomes…</a:t>
            </a:r>
          </a:p>
          <a:p>
            <a:pPr defTabSz="685800"/>
            <a:r>
              <a:rPr lang="en-US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...where else can it add value? </a:t>
            </a:r>
            <a:endParaRPr lang="en-GB" sz="825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5EA497B-BA4F-7943-9B59-85344AB90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83" y="113217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350">
              <a:solidFill>
                <a:srgbClr val="68675F"/>
              </a:solidFill>
              <a:latin typeface="Arial" panose="020B06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70BDEB-3F0E-CF46-8659-5EACC6D70514}"/>
              </a:ext>
            </a:extLst>
          </p:cNvPr>
          <p:cNvGrpSpPr/>
          <p:nvPr/>
        </p:nvGrpSpPr>
        <p:grpSpPr>
          <a:xfrm>
            <a:off x="0" y="-7624"/>
            <a:ext cx="9144000" cy="815308"/>
            <a:chOff x="0" y="0"/>
            <a:chExt cx="12192000" cy="108707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843747-8293-2A49-86D2-A0B73D0E21CA}"/>
                </a:ext>
              </a:extLst>
            </p:cNvPr>
            <p:cNvSpPr/>
            <p:nvPr/>
          </p:nvSpPr>
          <p:spPr>
            <a:xfrm>
              <a:off x="0" y="0"/>
              <a:ext cx="12192000" cy="108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48CE09-9D73-AD4A-A49B-512743EBD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9252" y="335946"/>
              <a:ext cx="2681955" cy="41518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CBF191-7D5E-264C-8E40-390625183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249" y="76840"/>
              <a:ext cx="2384584" cy="869672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E4D14DD-1167-A54C-89FB-22DCD8DA18B1}"/>
              </a:ext>
            </a:extLst>
          </p:cNvPr>
          <p:cNvSpPr/>
          <p:nvPr/>
        </p:nvSpPr>
        <p:spPr>
          <a:xfrm>
            <a:off x="6786715" y="2972579"/>
            <a:ext cx="824265" cy="1823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1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GB" sz="11250" dirty="0">
              <a:solidFill>
                <a:srgbClr val="68675F"/>
              </a:solidFill>
              <a:latin typeface="Arial" panose="020B060402020202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676278-C2C4-F840-8F08-12A2D1D31503}"/>
              </a:ext>
            </a:extLst>
          </p:cNvPr>
          <p:cNvSpPr/>
          <p:nvPr/>
        </p:nvSpPr>
        <p:spPr>
          <a:xfrm>
            <a:off x="1073416" y="1367974"/>
            <a:ext cx="824265" cy="1823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1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GB" sz="11250" dirty="0">
              <a:solidFill>
                <a:srgbClr val="68675F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1834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E8E9F2C2-B83A-014A-A0CA-67348EAED17A}"/>
              </a:ext>
            </a:extLst>
          </p:cNvPr>
          <p:cNvSpPr/>
          <p:nvPr/>
        </p:nvSpPr>
        <p:spPr>
          <a:xfrm>
            <a:off x="8129" y="536"/>
            <a:ext cx="3431835" cy="51499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5F34946-9F6C-7B42-B295-14743DE8A461}"/>
              </a:ext>
            </a:extLst>
          </p:cNvPr>
          <p:cNvSpPr>
            <a:spLocks noChangeAspect="1"/>
          </p:cNvSpPr>
          <p:nvPr/>
        </p:nvSpPr>
        <p:spPr>
          <a:xfrm>
            <a:off x="5118697" y="1873779"/>
            <a:ext cx="1785977" cy="1785977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31E244-051B-D04D-B92D-2AB265B24149}"/>
              </a:ext>
            </a:extLst>
          </p:cNvPr>
          <p:cNvGrpSpPr>
            <a:grpSpLocks noChangeAspect="1"/>
          </p:cNvGrpSpPr>
          <p:nvPr/>
        </p:nvGrpSpPr>
        <p:grpSpPr>
          <a:xfrm>
            <a:off x="5723688" y="2102247"/>
            <a:ext cx="530308" cy="946499"/>
            <a:chOff x="-47414" y="2206039"/>
            <a:chExt cx="2283499" cy="4075611"/>
          </a:xfrm>
        </p:grpSpPr>
        <p:pic>
          <p:nvPicPr>
            <p:cNvPr id="5" name="Picture 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AED5A2A-2D9E-5A4C-8376-03D25A4C1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820" y="2401702"/>
              <a:ext cx="1764500" cy="363659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D3FFFA-A6D8-B146-BF51-F8FAAEEB3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7414" y="2206039"/>
              <a:ext cx="2283499" cy="407561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24C0DF6-8FE8-CE48-8E0F-6AFA02BD3B71}"/>
              </a:ext>
            </a:extLst>
          </p:cNvPr>
          <p:cNvSpPr txBox="1"/>
          <p:nvPr/>
        </p:nvSpPr>
        <p:spPr>
          <a:xfrm>
            <a:off x="3737118" y="2881317"/>
            <a:ext cx="59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IAPT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(Step 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8B17B5-AA55-A44B-88DE-202FB622949B}"/>
              </a:ext>
            </a:extLst>
          </p:cNvPr>
          <p:cNvSpPr txBox="1"/>
          <p:nvPr/>
        </p:nvSpPr>
        <p:spPr>
          <a:xfrm>
            <a:off x="5432268" y="4484939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Alcohol and substance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misuse services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72B44-131D-E04F-AA74-8D9454EA463B}"/>
              </a:ext>
            </a:extLst>
          </p:cNvPr>
          <p:cNvSpPr txBox="1"/>
          <p:nvPr/>
        </p:nvSpPr>
        <p:spPr>
          <a:xfrm>
            <a:off x="4113619" y="129820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Community services</a:t>
            </a:r>
          </a:p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(long term conditions)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974EBF-7BF1-7242-86FE-91C910D0E502}"/>
              </a:ext>
            </a:extLst>
          </p:cNvPr>
          <p:cNvSpPr txBox="1"/>
          <p:nvPr/>
        </p:nvSpPr>
        <p:spPr>
          <a:xfrm>
            <a:off x="7699063" y="304874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Maternity 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mental health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1E00F-9803-664F-9B7D-006CF4D22F3C}"/>
              </a:ext>
            </a:extLst>
          </p:cNvPr>
          <p:cNvSpPr txBox="1"/>
          <p:nvPr/>
        </p:nvSpPr>
        <p:spPr>
          <a:xfrm>
            <a:off x="7451158" y="3892015"/>
            <a:ext cx="10118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Residential care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10B9A8-CA11-1F44-B2CC-BE42A108705F}"/>
              </a:ext>
            </a:extLst>
          </p:cNvPr>
          <p:cNvSpPr txBox="1"/>
          <p:nvPr/>
        </p:nvSpPr>
        <p:spPr>
          <a:xfrm>
            <a:off x="5201439" y="1065497"/>
            <a:ext cx="1486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Inpatient care 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(discharge care planning)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61CE64-E7D8-E44F-B273-FF3733EBA744}"/>
              </a:ext>
            </a:extLst>
          </p:cNvPr>
          <p:cNvSpPr txBox="1"/>
          <p:nvPr/>
        </p:nvSpPr>
        <p:spPr>
          <a:xfrm>
            <a:off x="7361100" y="1620172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Children and young people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 mental health</a:t>
            </a:r>
          </a:p>
        </p:txBody>
      </p:sp>
      <p:pic>
        <p:nvPicPr>
          <p:cNvPr id="20" name="Shape 284">
            <a:extLst>
              <a:ext uri="{FF2B5EF4-FFF2-40B4-BE49-F238E27FC236}">
                <a16:creationId xmlns:a16="http://schemas.microsoft.com/office/drawing/2014/main" id="{6554AE46-4848-F644-89C9-BBFB0ED9663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736" y="1773921"/>
            <a:ext cx="223386" cy="34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88">
            <a:extLst>
              <a:ext uri="{FF2B5EF4-FFF2-40B4-BE49-F238E27FC236}">
                <a16:creationId xmlns:a16="http://schemas.microsoft.com/office/drawing/2014/main" id="{4BC897C2-9DBC-9040-81DA-AA94DF7182D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6577" y="975236"/>
            <a:ext cx="290425" cy="31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90">
            <a:extLst>
              <a:ext uri="{FF2B5EF4-FFF2-40B4-BE49-F238E27FC236}">
                <a16:creationId xmlns:a16="http://schemas.microsoft.com/office/drawing/2014/main" id="{CBDC08EF-6C3D-F140-9120-A1A709CDAEF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1884" y="672774"/>
            <a:ext cx="353093" cy="35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300">
            <a:extLst>
              <a:ext uri="{FF2B5EF4-FFF2-40B4-BE49-F238E27FC236}">
                <a16:creationId xmlns:a16="http://schemas.microsoft.com/office/drawing/2014/main" id="{3350DE21-2880-3A47-AD40-846E7B380AB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8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7729" y="1283215"/>
            <a:ext cx="353093" cy="325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308">
            <a:extLst>
              <a:ext uri="{FF2B5EF4-FFF2-40B4-BE49-F238E27FC236}">
                <a16:creationId xmlns:a16="http://schemas.microsoft.com/office/drawing/2014/main" id="{A6E9C32A-1A75-DB4C-8F31-452C7A21F532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8913" y="2532807"/>
            <a:ext cx="402482" cy="35621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9DCCE3A-E60B-8A4C-BB65-7D0966876CAB}"/>
              </a:ext>
            </a:extLst>
          </p:cNvPr>
          <p:cNvSpPr txBox="1"/>
          <p:nvPr/>
        </p:nvSpPr>
        <p:spPr>
          <a:xfrm>
            <a:off x="3641869" y="2160971"/>
            <a:ext cx="8643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Primary Care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5E87A5-AAD0-364B-AB5B-583D0E5EE425}"/>
              </a:ext>
            </a:extLst>
          </p:cNvPr>
          <p:cNvSpPr txBox="1"/>
          <p:nvPr/>
        </p:nvSpPr>
        <p:spPr>
          <a:xfrm>
            <a:off x="6728983" y="4274699"/>
            <a:ext cx="847829" cy="232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Specialist services</a:t>
            </a:r>
          </a:p>
        </p:txBody>
      </p:sp>
      <p:pic>
        <p:nvPicPr>
          <p:cNvPr id="35" name="Shape 294">
            <a:extLst>
              <a:ext uri="{FF2B5EF4-FFF2-40B4-BE49-F238E27FC236}">
                <a16:creationId xmlns:a16="http://schemas.microsoft.com/office/drawing/2014/main" id="{DE028254-7A75-4345-A3E2-C3E1A118F6C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671" y="4198340"/>
            <a:ext cx="452060" cy="25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F066F5A-FEA0-594B-AC86-9EE51CBFC9B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3348" y="3493060"/>
            <a:ext cx="375560" cy="375560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B8AD9A2-9304-1349-AF7D-A239103D1B4F}"/>
              </a:ext>
            </a:extLst>
          </p:cNvPr>
          <p:cNvCxnSpPr>
            <a:cxnSpLocks/>
          </p:cNvCxnSpPr>
          <p:nvPr/>
        </p:nvCxnSpPr>
        <p:spPr>
          <a:xfrm>
            <a:off x="5859140" y="1441928"/>
            <a:ext cx="142595" cy="37415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A2E108D-A49B-994B-B072-332672646E07}"/>
              </a:ext>
            </a:extLst>
          </p:cNvPr>
          <p:cNvCxnSpPr>
            <a:cxnSpLocks/>
          </p:cNvCxnSpPr>
          <p:nvPr/>
        </p:nvCxnSpPr>
        <p:spPr>
          <a:xfrm flipH="1">
            <a:off x="6725740" y="1903367"/>
            <a:ext cx="783924" cy="20068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53518BE-095E-064C-BEEA-7E5915CED66E}"/>
              </a:ext>
            </a:extLst>
          </p:cNvPr>
          <p:cNvCxnSpPr>
            <a:cxnSpLocks/>
          </p:cNvCxnSpPr>
          <p:nvPr/>
        </p:nvCxnSpPr>
        <p:spPr>
          <a:xfrm flipH="1">
            <a:off x="6904674" y="2288064"/>
            <a:ext cx="809826" cy="4896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B28F05D3-17FE-5B4B-93D7-754EACC11526}"/>
              </a:ext>
            </a:extLst>
          </p:cNvPr>
          <p:cNvCxnSpPr>
            <a:cxnSpLocks/>
          </p:cNvCxnSpPr>
          <p:nvPr/>
        </p:nvCxnSpPr>
        <p:spPr>
          <a:xfrm flipH="1" flipV="1">
            <a:off x="6968193" y="2806816"/>
            <a:ext cx="755155" cy="18541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234D850-B2BD-B84B-84C6-DFA8FFB6D6CF}"/>
              </a:ext>
            </a:extLst>
          </p:cNvPr>
          <p:cNvCxnSpPr>
            <a:cxnSpLocks/>
          </p:cNvCxnSpPr>
          <p:nvPr/>
        </p:nvCxnSpPr>
        <p:spPr>
          <a:xfrm flipH="1" flipV="1">
            <a:off x="6904674" y="3119995"/>
            <a:ext cx="650409" cy="44773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D641E6C-D128-2B4E-AF04-27F432329866}"/>
              </a:ext>
            </a:extLst>
          </p:cNvPr>
          <p:cNvCxnSpPr>
            <a:cxnSpLocks/>
          </p:cNvCxnSpPr>
          <p:nvPr/>
        </p:nvCxnSpPr>
        <p:spPr>
          <a:xfrm flipH="1" flipV="1">
            <a:off x="6558561" y="3487473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EFEFA8EA-3F8C-BF45-8F0E-DF51FCD19C34}"/>
              </a:ext>
            </a:extLst>
          </p:cNvPr>
          <p:cNvCxnSpPr>
            <a:cxnSpLocks/>
          </p:cNvCxnSpPr>
          <p:nvPr/>
        </p:nvCxnSpPr>
        <p:spPr>
          <a:xfrm flipH="1" flipV="1">
            <a:off x="6082436" y="3730504"/>
            <a:ext cx="4713" cy="35473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CE2BFFD-6F83-DE47-AB05-523EB5107956}"/>
              </a:ext>
            </a:extLst>
          </p:cNvPr>
          <p:cNvGrpSpPr>
            <a:grpSpLocks noChangeAspect="1"/>
          </p:cNvGrpSpPr>
          <p:nvPr/>
        </p:nvGrpSpPr>
        <p:grpSpPr>
          <a:xfrm>
            <a:off x="5358191" y="3084120"/>
            <a:ext cx="1187440" cy="241414"/>
            <a:chOff x="249771" y="194349"/>
            <a:chExt cx="4027568" cy="818830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CD085F2-B438-5348-8891-5C52D6A4E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771" y="256312"/>
              <a:ext cx="1032492" cy="756867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F811284D-8E32-984D-BEBC-7C5B9F731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4357" y="194349"/>
              <a:ext cx="2942982" cy="756867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E3F8F58-A1AC-A54C-B3C4-9CCC48392B2E}"/>
              </a:ext>
            </a:extLst>
          </p:cNvPr>
          <p:cNvSpPr txBox="1"/>
          <p:nvPr/>
        </p:nvSpPr>
        <p:spPr>
          <a:xfrm>
            <a:off x="3950504" y="3688761"/>
            <a:ext cx="59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IAPT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(Step 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86E851-AFF8-1F43-B3CB-AFD924DA4CA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0016" y="2741023"/>
            <a:ext cx="203819" cy="32290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85E612F-BEBD-3F40-AF90-5B34E3BB0EA9}"/>
              </a:ext>
            </a:extLst>
          </p:cNvPr>
          <p:cNvSpPr txBox="1"/>
          <p:nvPr/>
        </p:nvSpPr>
        <p:spPr>
          <a:xfrm>
            <a:off x="7786370" y="2398412"/>
            <a:ext cx="8194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Crisis teams</a:t>
            </a:r>
          </a:p>
        </p:txBody>
      </p:sp>
      <p:pic>
        <p:nvPicPr>
          <p:cNvPr id="52" name="Shape 290">
            <a:extLst>
              <a:ext uri="{FF2B5EF4-FFF2-40B4-BE49-F238E27FC236}">
                <a16:creationId xmlns:a16="http://schemas.microsoft.com/office/drawing/2014/main" id="{CFD65D5B-B1CD-904A-93E9-A236F4CD29F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5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776" y="2033091"/>
            <a:ext cx="359935" cy="359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296">
            <a:extLst>
              <a:ext uri="{FF2B5EF4-FFF2-40B4-BE49-F238E27FC236}">
                <a16:creationId xmlns:a16="http://schemas.microsoft.com/office/drawing/2014/main" id="{CC59D312-B147-4143-86F3-A73FCCA3AD8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6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589" y="3892015"/>
            <a:ext cx="322628" cy="33910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9F4BBFC2-EF9D-834D-A5FC-24C5F0EFC2E2}"/>
              </a:ext>
            </a:extLst>
          </p:cNvPr>
          <p:cNvSpPr txBox="1"/>
          <p:nvPr/>
        </p:nvSpPr>
        <p:spPr>
          <a:xfrm>
            <a:off x="4499315" y="4362837"/>
            <a:ext cx="59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SMI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(Step 4)</a:t>
            </a:r>
          </a:p>
        </p:txBody>
      </p:sp>
      <p:pic>
        <p:nvPicPr>
          <p:cNvPr id="49" name="Shape 308">
            <a:extLst>
              <a:ext uri="{FF2B5EF4-FFF2-40B4-BE49-F238E27FC236}">
                <a16:creationId xmlns:a16="http://schemas.microsoft.com/office/drawing/2014/main" id="{3FFE5E38-1E26-2140-BE39-24BA40D86208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5509" y="3309170"/>
            <a:ext cx="402482" cy="3562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9723EFB-3C20-FF4F-9150-42405DC69A17}"/>
              </a:ext>
            </a:extLst>
          </p:cNvPr>
          <p:cNvCxnSpPr>
            <a:cxnSpLocks/>
          </p:cNvCxnSpPr>
          <p:nvPr/>
        </p:nvCxnSpPr>
        <p:spPr>
          <a:xfrm>
            <a:off x="4687475" y="1747243"/>
            <a:ext cx="688750" cy="2971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4D2DCF7-F3EF-9842-B0C1-7631609D7565}"/>
              </a:ext>
            </a:extLst>
          </p:cNvPr>
          <p:cNvCxnSpPr>
            <a:cxnSpLocks/>
          </p:cNvCxnSpPr>
          <p:nvPr/>
        </p:nvCxnSpPr>
        <p:spPr>
          <a:xfrm>
            <a:off x="4328973" y="2173997"/>
            <a:ext cx="726205" cy="16122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F4C01FA-7F15-2B4F-A450-A88EBDD8970D}"/>
              </a:ext>
            </a:extLst>
          </p:cNvPr>
          <p:cNvCxnSpPr>
            <a:cxnSpLocks/>
          </p:cNvCxnSpPr>
          <p:nvPr/>
        </p:nvCxnSpPr>
        <p:spPr>
          <a:xfrm flipV="1">
            <a:off x="4352649" y="2696939"/>
            <a:ext cx="718418" cy="745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BB6288B-CD58-944D-B2A2-8811589EE902}"/>
              </a:ext>
            </a:extLst>
          </p:cNvPr>
          <p:cNvCxnSpPr>
            <a:cxnSpLocks/>
          </p:cNvCxnSpPr>
          <p:nvPr/>
        </p:nvCxnSpPr>
        <p:spPr>
          <a:xfrm flipV="1">
            <a:off x="4468287" y="3100661"/>
            <a:ext cx="655360" cy="30231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7B9CD1D-6009-F749-A8F7-064FFF9CFD1A}"/>
              </a:ext>
            </a:extLst>
          </p:cNvPr>
          <p:cNvCxnSpPr>
            <a:cxnSpLocks/>
          </p:cNvCxnSpPr>
          <p:nvPr/>
        </p:nvCxnSpPr>
        <p:spPr>
          <a:xfrm flipV="1">
            <a:off x="5021658" y="3503444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Shape 308">
            <a:extLst>
              <a:ext uri="{FF2B5EF4-FFF2-40B4-BE49-F238E27FC236}">
                <a16:creationId xmlns:a16="http://schemas.microsoft.com/office/drawing/2014/main" id="{72E4FB44-FDF3-2B49-B906-E378F5F27B31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2449" y="3962294"/>
            <a:ext cx="402482" cy="356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298D1E4-F80D-134E-AEAC-61E5EA91935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16" y="536"/>
            <a:ext cx="3451397" cy="5149921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0CE3CF36-8C68-2E46-89FD-B20722C3E188}"/>
              </a:ext>
            </a:extLst>
          </p:cNvPr>
          <p:cNvSpPr/>
          <p:nvPr/>
        </p:nvSpPr>
        <p:spPr>
          <a:xfrm>
            <a:off x="9395" y="6559"/>
            <a:ext cx="3431835" cy="5149920"/>
          </a:xfrm>
          <a:prstGeom prst="rect">
            <a:avLst/>
          </a:prstGeom>
          <a:gradFill>
            <a:gsLst>
              <a:gs pos="0">
                <a:srgbClr val="1E73AD">
                  <a:alpha val="99000"/>
                </a:srgbClr>
              </a:gs>
              <a:gs pos="100000">
                <a:srgbClr val="1E73AD">
                  <a:alpha val="70000"/>
                </a:srgbClr>
              </a:gs>
              <a:gs pos="36000">
                <a:srgbClr val="1E73AD">
                  <a:alpha val="84000"/>
                </a:srgbClr>
              </a:gs>
              <a:gs pos="78000">
                <a:srgbClr val="1E73AD">
                  <a:alpha val="76000"/>
                </a:srgbClr>
              </a:gs>
              <a:gs pos="49000">
                <a:srgbClr val="1E73AD">
                  <a:alpha val="92000"/>
                </a:srgbClr>
              </a:gs>
              <a:gs pos="23000">
                <a:srgbClr val="1E73AD">
                  <a:alpha val="5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BA796C-8F95-B24C-9626-895E9275A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331379"/>
            <a:ext cx="3306195" cy="837000"/>
          </a:xfrm>
        </p:spPr>
        <p:txBody>
          <a:bodyPr/>
          <a:lstStyle/>
          <a:p>
            <a:r>
              <a:rPr lang="en-GB" sz="2100" dirty="0">
                <a:solidFill>
                  <a:schemeClr val="bg1"/>
                </a:solidFill>
              </a:rPr>
              <a:t>A organisational approach to wellbeing</a:t>
            </a:r>
            <a:r>
              <a:rPr lang="en-GB" dirty="0"/>
              <a:t/>
            </a:r>
            <a:br>
              <a:rPr lang="en-GB" dirty="0"/>
            </a:br>
            <a:endParaRPr lang="en-GB" sz="1500" b="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EAC542-630F-584B-844A-07E6B6901FB0}"/>
              </a:ext>
            </a:extLst>
          </p:cNvPr>
          <p:cNvSpPr txBox="1"/>
          <p:nvPr/>
        </p:nvSpPr>
        <p:spPr>
          <a:xfrm>
            <a:off x="4795967" y="146607"/>
            <a:ext cx="28392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1350" i="1" dirty="0">
                <a:solidFill>
                  <a:srgbClr val="68675F"/>
                </a:solidFill>
                <a:latin typeface="Arial" panose="020B0604020202020204"/>
              </a:rPr>
              <a:t>Enabling seamless integrated care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77EE2DD-2198-6849-AC13-910918D4412B}"/>
              </a:ext>
            </a:extLst>
          </p:cNvPr>
          <p:cNvSpPr txBox="1"/>
          <p:nvPr/>
        </p:nvSpPr>
        <p:spPr>
          <a:xfrm>
            <a:off x="226866" y="1466310"/>
            <a:ext cx="3127936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SilverCloud used across multiple pathways as part of a </a:t>
            </a:r>
            <a:r>
              <a:rPr lang="en-GB" sz="1350" i="1" dirty="0">
                <a:solidFill>
                  <a:srgbClr val="FFFFFF"/>
                </a:solidFill>
                <a:latin typeface="Arial" panose="020B0604020202020204"/>
              </a:rPr>
              <a:t>digital first </a:t>
            </a: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approach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Embed as part of other digital initiatives 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Improves access, increase efficiencies, capacity and reduces waiting list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Reduces costs (such as mileage) that can deliver in-year cash savings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Subscription allows cost-effective implementation and scale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99C5124-5AA0-564E-9ACA-2CC4ACC3C761}"/>
              </a:ext>
            </a:extLst>
          </p:cNvPr>
          <p:cNvCxnSpPr>
            <a:cxnSpLocks/>
          </p:cNvCxnSpPr>
          <p:nvPr/>
        </p:nvCxnSpPr>
        <p:spPr>
          <a:xfrm flipH="1">
            <a:off x="6486079" y="1438196"/>
            <a:ext cx="505634" cy="44693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Shape 284">
            <a:extLst>
              <a:ext uri="{FF2B5EF4-FFF2-40B4-BE49-F238E27FC236}">
                <a16:creationId xmlns:a16="http://schemas.microsoft.com/office/drawing/2014/main" id="{85C2C6CF-DCF8-9E43-9C32-5929F2C9DAD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3426" y="859626"/>
            <a:ext cx="223386" cy="34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306">
            <a:extLst>
              <a:ext uri="{FF2B5EF4-FFF2-40B4-BE49-F238E27FC236}">
                <a16:creationId xmlns:a16="http://schemas.microsoft.com/office/drawing/2014/main" id="{F4AE6206-DF9A-8841-AC7D-7ED8AE18CFE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8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7324" y="815534"/>
            <a:ext cx="262088" cy="3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5BEBD81D-5270-FF43-9F24-56F9D242B2F9}"/>
              </a:ext>
            </a:extLst>
          </p:cNvPr>
          <p:cNvSpPr txBox="1"/>
          <p:nvPr/>
        </p:nvSpPr>
        <p:spPr>
          <a:xfrm>
            <a:off x="6915328" y="1188946"/>
            <a:ext cx="6976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NHS Staff</a:t>
            </a:r>
          </a:p>
        </p:txBody>
      </p:sp>
    </p:spTree>
    <p:extLst>
      <p:ext uri="{BB962C8B-B14F-4D97-AF65-F5344CB8AC3E}">
        <p14:creationId xmlns:p14="http://schemas.microsoft.com/office/powerpoint/2010/main" val="27070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18" grpId="0"/>
      <p:bldP spid="34" grpId="0"/>
      <p:bldP spid="51" grpId="0"/>
      <p:bldP spid="54" grpId="0"/>
      <p:bldP spid="7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F0DF41C-144E-B04E-911B-3E072312EA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790" y="863020"/>
            <a:ext cx="803075" cy="8030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7A1285A-334D-6941-A43A-D6C0D8E532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882" y="2664146"/>
            <a:ext cx="963164" cy="481582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E8E9F2C2-B83A-014A-A0CA-67348EAED17A}"/>
              </a:ext>
            </a:extLst>
          </p:cNvPr>
          <p:cNvSpPr/>
          <p:nvPr/>
        </p:nvSpPr>
        <p:spPr>
          <a:xfrm>
            <a:off x="8129" y="536"/>
            <a:ext cx="3431835" cy="51499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5F34946-9F6C-7B42-B295-14743DE8A461}"/>
              </a:ext>
            </a:extLst>
          </p:cNvPr>
          <p:cNvSpPr>
            <a:spLocks noChangeAspect="1"/>
          </p:cNvSpPr>
          <p:nvPr/>
        </p:nvSpPr>
        <p:spPr>
          <a:xfrm>
            <a:off x="5399426" y="1904952"/>
            <a:ext cx="1785977" cy="1785977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31E244-051B-D04D-B92D-2AB265B24149}"/>
              </a:ext>
            </a:extLst>
          </p:cNvPr>
          <p:cNvGrpSpPr>
            <a:grpSpLocks noChangeAspect="1"/>
          </p:cNvGrpSpPr>
          <p:nvPr/>
        </p:nvGrpSpPr>
        <p:grpSpPr>
          <a:xfrm>
            <a:off x="6004417" y="2133420"/>
            <a:ext cx="530308" cy="946499"/>
            <a:chOff x="-47414" y="2206039"/>
            <a:chExt cx="2283499" cy="4075611"/>
          </a:xfrm>
        </p:grpSpPr>
        <p:pic>
          <p:nvPicPr>
            <p:cNvPr id="5" name="Picture 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AED5A2A-2D9E-5A4C-8376-03D25A4C1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820" y="2401702"/>
              <a:ext cx="1764500" cy="363659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D3FFFA-A6D8-B146-BF51-F8FAAEEB3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7414" y="2206039"/>
              <a:ext cx="2283499" cy="4075611"/>
            </a:xfrm>
            <a:prstGeom prst="rect">
              <a:avLst/>
            </a:prstGeom>
          </p:spPr>
        </p:pic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B8AD9A2-9304-1349-AF7D-A239103D1B4F}"/>
              </a:ext>
            </a:extLst>
          </p:cNvPr>
          <p:cNvCxnSpPr>
            <a:cxnSpLocks/>
          </p:cNvCxnSpPr>
          <p:nvPr/>
        </p:nvCxnSpPr>
        <p:spPr>
          <a:xfrm>
            <a:off x="6082854" y="1541048"/>
            <a:ext cx="56683" cy="31322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A2E108D-A49B-994B-B072-332672646E07}"/>
              </a:ext>
            </a:extLst>
          </p:cNvPr>
          <p:cNvCxnSpPr>
            <a:cxnSpLocks/>
          </p:cNvCxnSpPr>
          <p:nvPr/>
        </p:nvCxnSpPr>
        <p:spPr>
          <a:xfrm flipH="1">
            <a:off x="6866659" y="1749217"/>
            <a:ext cx="688750" cy="2971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B28F05D3-17FE-5B4B-93D7-754EACC11526}"/>
              </a:ext>
            </a:extLst>
          </p:cNvPr>
          <p:cNvCxnSpPr>
            <a:cxnSpLocks/>
          </p:cNvCxnSpPr>
          <p:nvPr/>
        </p:nvCxnSpPr>
        <p:spPr>
          <a:xfrm flipH="1" flipV="1">
            <a:off x="7265115" y="2730725"/>
            <a:ext cx="718418" cy="745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D641E6C-D128-2B4E-AF04-27F432329866}"/>
              </a:ext>
            </a:extLst>
          </p:cNvPr>
          <p:cNvCxnSpPr>
            <a:cxnSpLocks/>
          </p:cNvCxnSpPr>
          <p:nvPr/>
        </p:nvCxnSpPr>
        <p:spPr>
          <a:xfrm flipH="1" flipV="1">
            <a:off x="6839291" y="3518646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EFEFA8EA-3F8C-BF45-8F0E-DF51FCD19C34}"/>
              </a:ext>
            </a:extLst>
          </p:cNvPr>
          <p:cNvCxnSpPr>
            <a:cxnSpLocks/>
          </p:cNvCxnSpPr>
          <p:nvPr/>
        </p:nvCxnSpPr>
        <p:spPr>
          <a:xfrm flipH="1" flipV="1">
            <a:off x="6363165" y="3761677"/>
            <a:ext cx="4713" cy="35473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CE2BFFD-6F83-DE47-AB05-523EB5107956}"/>
              </a:ext>
            </a:extLst>
          </p:cNvPr>
          <p:cNvGrpSpPr>
            <a:grpSpLocks noChangeAspect="1"/>
          </p:cNvGrpSpPr>
          <p:nvPr/>
        </p:nvGrpSpPr>
        <p:grpSpPr>
          <a:xfrm>
            <a:off x="5638920" y="3115293"/>
            <a:ext cx="1187440" cy="241414"/>
            <a:chOff x="249771" y="194349"/>
            <a:chExt cx="4027568" cy="818830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CD085F2-B438-5348-8891-5C52D6A4E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771" y="256312"/>
              <a:ext cx="1032492" cy="756867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F811284D-8E32-984D-BEBC-7C5B9F731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4357" y="194349"/>
              <a:ext cx="2942982" cy="756867"/>
            </a:xfrm>
            <a:prstGeom prst="rect">
              <a:avLst/>
            </a:prstGeom>
          </p:spPr>
        </p:pic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9723EFB-3C20-FF4F-9150-42405DC69A17}"/>
              </a:ext>
            </a:extLst>
          </p:cNvPr>
          <p:cNvCxnSpPr>
            <a:cxnSpLocks/>
          </p:cNvCxnSpPr>
          <p:nvPr/>
        </p:nvCxnSpPr>
        <p:spPr>
          <a:xfrm>
            <a:off x="4968204" y="1778416"/>
            <a:ext cx="688750" cy="2971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4D2DCF7-F3EF-9842-B0C1-7631609D7565}"/>
              </a:ext>
            </a:extLst>
          </p:cNvPr>
          <p:cNvCxnSpPr>
            <a:cxnSpLocks/>
          </p:cNvCxnSpPr>
          <p:nvPr/>
        </p:nvCxnSpPr>
        <p:spPr>
          <a:xfrm>
            <a:off x="4609703" y="2205170"/>
            <a:ext cx="726205" cy="16122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F4C01FA-7F15-2B4F-A450-A88EBDD8970D}"/>
              </a:ext>
            </a:extLst>
          </p:cNvPr>
          <p:cNvCxnSpPr>
            <a:cxnSpLocks/>
          </p:cNvCxnSpPr>
          <p:nvPr/>
        </p:nvCxnSpPr>
        <p:spPr>
          <a:xfrm flipV="1">
            <a:off x="4633378" y="2728112"/>
            <a:ext cx="718418" cy="745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BB6288B-CD58-944D-B2A2-8811589EE902}"/>
              </a:ext>
            </a:extLst>
          </p:cNvPr>
          <p:cNvCxnSpPr>
            <a:cxnSpLocks/>
          </p:cNvCxnSpPr>
          <p:nvPr/>
        </p:nvCxnSpPr>
        <p:spPr>
          <a:xfrm flipV="1">
            <a:off x="4749017" y="3131834"/>
            <a:ext cx="655360" cy="30231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7B9CD1D-6009-F749-A8F7-064FFF9CFD1A}"/>
              </a:ext>
            </a:extLst>
          </p:cNvPr>
          <p:cNvCxnSpPr>
            <a:cxnSpLocks/>
          </p:cNvCxnSpPr>
          <p:nvPr/>
        </p:nvCxnSpPr>
        <p:spPr>
          <a:xfrm flipV="1">
            <a:off x="5302387" y="3534617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9298D1E4-F80D-134E-AEAC-61E5EA9193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16" y="536"/>
            <a:ext cx="3451397" cy="5149921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0CE3CF36-8C68-2E46-89FD-B20722C3E188}"/>
              </a:ext>
            </a:extLst>
          </p:cNvPr>
          <p:cNvSpPr/>
          <p:nvPr/>
        </p:nvSpPr>
        <p:spPr>
          <a:xfrm>
            <a:off x="9395" y="6559"/>
            <a:ext cx="3431835" cy="5149920"/>
          </a:xfrm>
          <a:prstGeom prst="rect">
            <a:avLst/>
          </a:prstGeom>
          <a:gradFill>
            <a:gsLst>
              <a:gs pos="0">
                <a:srgbClr val="1E73AD">
                  <a:alpha val="99000"/>
                </a:srgbClr>
              </a:gs>
              <a:gs pos="100000">
                <a:srgbClr val="1E73AD">
                  <a:alpha val="70000"/>
                </a:srgbClr>
              </a:gs>
              <a:gs pos="36000">
                <a:srgbClr val="1E73AD">
                  <a:alpha val="84000"/>
                </a:srgbClr>
              </a:gs>
              <a:gs pos="78000">
                <a:srgbClr val="1E73AD">
                  <a:alpha val="76000"/>
                </a:srgbClr>
              </a:gs>
              <a:gs pos="49000">
                <a:srgbClr val="1E73AD">
                  <a:alpha val="92000"/>
                </a:srgbClr>
              </a:gs>
              <a:gs pos="23000">
                <a:srgbClr val="1E73AD">
                  <a:alpha val="5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EAC542-630F-584B-844A-07E6B6901FB0}"/>
              </a:ext>
            </a:extLst>
          </p:cNvPr>
          <p:cNvSpPr txBox="1"/>
          <p:nvPr/>
        </p:nvSpPr>
        <p:spPr>
          <a:xfrm>
            <a:off x="4354975" y="219254"/>
            <a:ext cx="37625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1350" i="1" dirty="0">
                <a:solidFill>
                  <a:srgbClr val="68675F"/>
                </a:solidFill>
                <a:latin typeface="Arial" panose="020B0604020202020204"/>
              </a:rPr>
              <a:t>Examples of services implementing or planned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D7B7A0-B734-D147-A1BD-31327DE443A5}"/>
              </a:ext>
            </a:extLst>
          </p:cNvPr>
          <p:cNvSpPr txBox="1"/>
          <p:nvPr/>
        </p:nvSpPr>
        <p:spPr>
          <a:xfrm>
            <a:off x="226867" y="1466310"/>
            <a:ext cx="3125180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SilverCloud used across multiple pathways as part of a </a:t>
            </a:r>
            <a:r>
              <a:rPr lang="en-GB" sz="1350" i="1" dirty="0">
                <a:solidFill>
                  <a:srgbClr val="FFFFFF"/>
                </a:solidFill>
                <a:latin typeface="Arial" panose="020B0604020202020204"/>
              </a:rPr>
              <a:t>digital first </a:t>
            </a: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approach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Embed as part of other digital initiatives (e.g. GDE, PHRs)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Improves access, increase efficiencies, capacity and reduces waiting list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Reduces costs (such as mileage) that can deliver in-year cash savings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Subscription allows cost-effective implementation and scale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190F98-827D-974D-A528-4D16D056316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083" y="2061219"/>
            <a:ext cx="716221" cy="2721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7CBE4E-CD86-6C40-B548-5235C5B0583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1531" y="3373173"/>
            <a:ext cx="767774" cy="2909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DFDB91-CCFD-2A44-A35D-4430FB35D27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945" y="3940146"/>
            <a:ext cx="1020237" cy="4841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D31906-BE7A-5140-A976-57C586C7322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242" y="4295264"/>
            <a:ext cx="1014118" cy="27178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5C3C398-D469-FC44-8A18-899443E0D8C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083" y="4014040"/>
            <a:ext cx="1014118" cy="27178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03EC34E-3C73-8541-81B9-07F55C1C0F2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6691" y="1368946"/>
            <a:ext cx="1419216" cy="2971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9B0681D-ED9A-C94F-8560-A9BD5A3FD303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409" y="1482748"/>
            <a:ext cx="965331" cy="2316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B17E957-FFDC-EC40-BE38-17925663959A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918" y="2728113"/>
            <a:ext cx="469471" cy="189353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7493DF65-3911-CE4B-9C92-F4422B005758}"/>
              </a:ext>
            </a:extLst>
          </p:cNvPr>
          <p:cNvSpPr txBox="1"/>
          <p:nvPr/>
        </p:nvSpPr>
        <p:spPr>
          <a:xfrm>
            <a:off x="3777947" y="2926309"/>
            <a:ext cx="101983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600" i="1" dirty="0">
                <a:solidFill>
                  <a:srgbClr val="68675F"/>
                </a:solidFill>
                <a:latin typeface="Arial" panose="020B0604020202020204"/>
              </a:rPr>
              <a:t>75% of all IAPT services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39C21038-3ADE-974E-B3A0-3268B98F8F61}"/>
              </a:ext>
            </a:extLst>
          </p:cNvPr>
          <p:cNvSpPr txBox="1">
            <a:spLocks/>
          </p:cNvSpPr>
          <p:nvPr/>
        </p:nvSpPr>
        <p:spPr>
          <a:xfrm>
            <a:off x="145473" y="331379"/>
            <a:ext cx="3306195" cy="837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smtClean="0">
                <a:solidFill>
                  <a:srgbClr val="81827E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defTabSz="685800"/>
            <a:r>
              <a:rPr lang="en-GB" sz="2100">
                <a:solidFill>
                  <a:srgbClr val="FFFFFF"/>
                </a:solidFill>
                <a:latin typeface="Arial" panose="020B0604020202020204"/>
              </a:rPr>
              <a:t>A organisational approach to wellbeing</a:t>
            </a:r>
            <a:r>
              <a:rPr lang="en-GB" sz="2400">
                <a:latin typeface="Arial" panose="020B0604020202020204"/>
              </a:rPr>
              <a:t/>
            </a:r>
            <a:br>
              <a:rPr lang="en-GB" sz="2400">
                <a:latin typeface="Arial" panose="020B0604020202020204"/>
              </a:rPr>
            </a:br>
            <a:endParaRPr lang="en-GB" sz="1500" b="0" dirty="0">
              <a:latin typeface="Arial" panose="020B060402020202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5C5C0C-36D6-CE40-81F8-9376E71E9CC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36126" y="908423"/>
            <a:ext cx="590550" cy="428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A252AC-F275-E642-AF6D-29C1AD83E0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82688" y="966192"/>
            <a:ext cx="399513" cy="164799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EC71575-BAEB-E142-9A45-3230C543CF56}"/>
              </a:ext>
            </a:extLst>
          </p:cNvPr>
          <p:cNvCxnSpPr>
            <a:cxnSpLocks/>
          </p:cNvCxnSpPr>
          <p:nvPr/>
        </p:nvCxnSpPr>
        <p:spPr>
          <a:xfrm flipH="1">
            <a:off x="6680600" y="1466310"/>
            <a:ext cx="360975" cy="39815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156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E8E9F2C2-B83A-014A-A0CA-67348EAED17A}"/>
              </a:ext>
            </a:extLst>
          </p:cNvPr>
          <p:cNvSpPr/>
          <p:nvPr/>
        </p:nvSpPr>
        <p:spPr>
          <a:xfrm>
            <a:off x="8129" y="536"/>
            <a:ext cx="3431835" cy="51499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5F34946-9F6C-7B42-B295-14743DE8A461}"/>
              </a:ext>
            </a:extLst>
          </p:cNvPr>
          <p:cNvSpPr>
            <a:spLocks noChangeAspect="1"/>
          </p:cNvSpPr>
          <p:nvPr/>
        </p:nvSpPr>
        <p:spPr>
          <a:xfrm>
            <a:off x="5220013" y="2103525"/>
            <a:ext cx="1785977" cy="1785977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31E244-051B-D04D-B92D-2AB265B24149}"/>
              </a:ext>
            </a:extLst>
          </p:cNvPr>
          <p:cNvGrpSpPr>
            <a:grpSpLocks noChangeAspect="1"/>
          </p:cNvGrpSpPr>
          <p:nvPr/>
        </p:nvGrpSpPr>
        <p:grpSpPr>
          <a:xfrm>
            <a:off x="5825004" y="2331993"/>
            <a:ext cx="530308" cy="946499"/>
            <a:chOff x="-47414" y="2206039"/>
            <a:chExt cx="2283499" cy="4075611"/>
          </a:xfrm>
        </p:grpSpPr>
        <p:pic>
          <p:nvPicPr>
            <p:cNvPr id="5" name="Picture 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AED5A2A-2D9E-5A4C-8376-03D25A4C1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820" y="2401702"/>
              <a:ext cx="1764500" cy="363659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D3FFFA-A6D8-B146-BF51-F8FAAEEB3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7414" y="2206039"/>
              <a:ext cx="2283499" cy="407561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872B44-131D-E04F-AA74-8D9454EA463B}"/>
              </a:ext>
            </a:extLst>
          </p:cNvPr>
          <p:cNvSpPr txBox="1"/>
          <p:nvPr/>
        </p:nvSpPr>
        <p:spPr>
          <a:xfrm>
            <a:off x="4215686" y="1673468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Community services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1E00F-9803-664F-9B7D-006CF4D22F3C}"/>
              </a:ext>
            </a:extLst>
          </p:cNvPr>
          <p:cNvSpPr txBox="1"/>
          <p:nvPr/>
        </p:nvSpPr>
        <p:spPr>
          <a:xfrm>
            <a:off x="7515481" y="3859705"/>
            <a:ext cx="10118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Residential care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61CE64-E7D8-E44F-B273-FF3733EBA744}"/>
              </a:ext>
            </a:extLst>
          </p:cNvPr>
          <p:cNvSpPr txBox="1"/>
          <p:nvPr/>
        </p:nvSpPr>
        <p:spPr>
          <a:xfrm>
            <a:off x="7109020" y="1683561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Children and young people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 mental health</a:t>
            </a:r>
          </a:p>
        </p:txBody>
      </p:sp>
      <p:pic>
        <p:nvPicPr>
          <p:cNvPr id="20" name="Shape 284">
            <a:extLst>
              <a:ext uri="{FF2B5EF4-FFF2-40B4-BE49-F238E27FC236}">
                <a16:creationId xmlns:a16="http://schemas.microsoft.com/office/drawing/2014/main" id="{6554AE46-4848-F644-89C9-BBFB0ED9663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2711" y="2045829"/>
            <a:ext cx="223386" cy="34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300">
            <a:extLst>
              <a:ext uri="{FF2B5EF4-FFF2-40B4-BE49-F238E27FC236}">
                <a16:creationId xmlns:a16="http://schemas.microsoft.com/office/drawing/2014/main" id="{3350DE21-2880-3A47-AD40-846E7B380AB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1350" y="1357184"/>
            <a:ext cx="353093" cy="32507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9DCCE3A-E60B-8A4C-BB65-7D0966876CAB}"/>
              </a:ext>
            </a:extLst>
          </p:cNvPr>
          <p:cNvSpPr txBox="1"/>
          <p:nvPr/>
        </p:nvSpPr>
        <p:spPr>
          <a:xfrm>
            <a:off x="3806395" y="2422166"/>
            <a:ext cx="8643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Primary Care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F066F5A-FEA0-594B-AC86-9EE51CBFC9B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1581" y="3481990"/>
            <a:ext cx="375560" cy="375560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B8AD9A2-9304-1349-AF7D-A239103D1B4F}"/>
              </a:ext>
            </a:extLst>
          </p:cNvPr>
          <p:cNvCxnSpPr>
            <a:cxnSpLocks/>
          </p:cNvCxnSpPr>
          <p:nvPr/>
        </p:nvCxnSpPr>
        <p:spPr>
          <a:xfrm>
            <a:off x="5749432" y="1711348"/>
            <a:ext cx="134900" cy="34749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A2E108D-A49B-994B-B072-332672646E07}"/>
              </a:ext>
            </a:extLst>
          </p:cNvPr>
          <p:cNvCxnSpPr>
            <a:cxnSpLocks/>
          </p:cNvCxnSpPr>
          <p:nvPr/>
        </p:nvCxnSpPr>
        <p:spPr>
          <a:xfrm flipH="1">
            <a:off x="6687246" y="1947790"/>
            <a:ext cx="688750" cy="2971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53518BE-095E-064C-BEEA-7E5915CED66E}"/>
              </a:ext>
            </a:extLst>
          </p:cNvPr>
          <p:cNvCxnSpPr>
            <a:cxnSpLocks/>
          </p:cNvCxnSpPr>
          <p:nvPr/>
        </p:nvCxnSpPr>
        <p:spPr>
          <a:xfrm flipH="1">
            <a:off x="7005990" y="2405544"/>
            <a:ext cx="726205" cy="16122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B28F05D3-17FE-5B4B-93D7-754EACC11526}"/>
              </a:ext>
            </a:extLst>
          </p:cNvPr>
          <p:cNvCxnSpPr>
            <a:cxnSpLocks/>
          </p:cNvCxnSpPr>
          <p:nvPr/>
        </p:nvCxnSpPr>
        <p:spPr>
          <a:xfrm flipH="1" flipV="1">
            <a:off x="7085702" y="2929298"/>
            <a:ext cx="718418" cy="745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234D850-B2BD-B84B-84C6-DFA8FFB6D6CF}"/>
              </a:ext>
            </a:extLst>
          </p:cNvPr>
          <p:cNvCxnSpPr>
            <a:cxnSpLocks/>
          </p:cNvCxnSpPr>
          <p:nvPr/>
        </p:nvCxnSpPr>
        <p:spPr>
          <a:xfrm flipH="1" flipV="1">
            <a:off x="7005990" y="3349740"/>
            <a:ext cx="655360" cy="30231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D641E6C-D128-2B4E-AF04-27F432329866}"/>
              </a:ext>
            </a:extLst>
          </p:cNvPr>
          <p:cNvCxnSpPr>
            <a:cxnSpLocks/>
          </p:cNvCxnSpPr>
          <p:nvPr/>
        </p:nvCxnSpPr>
        <p:spPr>
          <a:xfrm flipH="1" flipV="1">
            <a:off x="6659878" y="3717219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EFEFA8EA-3F8C-BF45-8F0E-DF51FCD19C34}"/>
              </a:ext>
            </a:extLst>
          </p:cNvPr>
          <p:cNvCxnSpPr>
            <a:cxnSpLocks/>
          </p:cNvCxnSpPr>
          <p:nvPr/>
        </p:nvCxnSpPr>
        <p:spPr>
          <a:xfrm flipH="1" flipV="1">
            <a:off x="6183752" y="3960250"/>
            <a:ext cx="4713" cy="35473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CE2BFFD-6F83-DE47-AB05-523EB5107956}"/>
              </a:ext>
            </a:extLst>
          </p:cNvPr>
          <p:cNvGrpSpPr>
            <a:grpSpLocks noChangeAspect="1"/>
          </p:cNvGrpSpPr>
          <p:nvPr/>
        </p:nvGrpSpPr>
        <p:grpSpPr>
          <a:xfrm>
            <a:off x="5459508" y="3313866"/>
            <a:ext cx="1187440" cy="241414"/>
            <a:chOff x="249771" y="194349"/>
            <a:chExt cx="4027568" cy="818830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CD085F2-B438-5348-8891-5C52D6A4E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771" y="256312"/>
              <a:ext cx="1032492" cy="756867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F811284D-8E32-984D-BEBC-7C5B9F731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4357" y="194349"/>
              <a:ext cx="2942982" cy="756867"/>
            </a:xfrm>
            <a:prstGeom prst="rect">
              <a:avLst/>
            </a:prstGeom>
          </p:spPr>
        </p:pic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9723EFB-3C20-FF4F-9150-42405DC69A17}"/>
              </a:ext>
            </a:extLst>
          </p:cNvPr>
          <p:cNvCxnSpPr>
            <a:cxnSpLocks/>
          </p:cNvCxnSpPr>
          <p:nvPr/>
        </p:nvCxnSpPr>
        <p:spPr>
          <a:xfrm>
            <a:off x="4788792" y="1976989"/>
            <a:ext cx="688750" cy="2971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4D2DCF7-F3EF-9842-B0C1-7631609D7565}"/>
              </a:ext>
            </a:extLst>
          </p:cNvPr>
          <p:cNvCxnSpPr>
            <a:cxnSpLocks/>
          </p:cNvCxnSpPr>
          <p:nvPr/>
        </p:nvCxnSpPr>
        <p:spPr>
          <a:xfrm>
            <a:off x="4430290" y="2403743"/>
            <a:ext cx="726205" cy="16122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F4C01FA-7F15-2B4F-A450-A88EBDD8970D}"/>
              </a:ext>
            </a:extLst>
          </p:cNvPr>
          <p:cNvCxnSpPr>
            <a:cxnSpLocks/>
          </p:cNvCxnSpPr>
          <p:nvPr/>
        </p:nvCxnSpPr>
        <p:spPr>
          <a:xfrm flipV="1">
            <a:off x="4453966" y="2926685"/>
            <a:ext cx="718418" cy="745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BB6288B-CD58-944D-B2A2-8811589EE902}"/>
              </a:ext>
            </a:extLst>
          </p:cNvPr>
          <p:cNvCxnSpPr>
            <a:cxnSpLocks/>
          </p:cNvCxnSpPr>
          <p:nvPr/>
        </p:nvCxnSpPr>
        <p:spPr>
          <a:xfrm flipV="1">
            <a:off x="4569604" y="3330407"/>
            <a:ext cx="655360" cy="30231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7B9CD1D-6009-F749-A8F7-064FFF9CFD1A}"/>
              </a:ext>
            </a:extLst>
          </p:cNvPr>
          <p:cNvCxnSpPr>
            <a:cxnSpLocks/>
          </p:cNvCxnSpPr>
          <p:nvPr/>
        </p:nvCxnSpPr>
        <p:spPr>
          <a:xfrm flipV="1">
            <a:off x="5122974" y="3733190"/>
            <a:ext cx="340846" cy="38857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9298D1E4-F80D-134E-AEAC-61E5EA9193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16" y="536"/>
            <a:ext cx="3451397" cy="5149921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0CE3CF36-8C68-2E46-89FD-B20722C3E188}"/>
              </a:ext>
            </a:extLst>
          </p:cNvPr>
          <p:cNvSpPr/>
          <p:nvPr/>
        </p:nvSpPr>
        <p:spPr>
          <a:xfrm>
            <a:off x="9395" y="6559"/>
            <a:ext cx="3431835" cy="5149920"/>
          </a:xfrm>
          <a:prstGeom prst="rect">
            <a:avLst/>
          </a:prstGeom>
          <a:gradFill>
            <a:gsLst>
              <a:gs pos="0">
                <a:srgbClr val="1E73AD">
                  <a:alpha val="99000"/>
                </a:srgbClr>
              </a:gs>
              <a:gs pos="100000">
                <a:srgbClr val="1E73AD">
                  <a:alpha val="70000"/>
                </a:srgbClr>
              </a:gs>
              <a:gs pos="36000">
                <a:srgbClr val="1E73AD">
                  <a:alpha val="84000"/>
                </a:srgbClr>
              </a:gs>
              <a:gs pos="78000">
                <a:srgbClr val="1E73AD">
                  <a:alpha val="76000"/>
                </a:srgbClr>
              </a:gs>
              <a:gs pos="49000">
                <a:srgbClr val="1E73AD">
                  <a:alpha val="92000"/>
                </a:srgbClr>
              </a:gs>
              <a:gs pos="23000">
                <a:srgbClr val="1E73AD">
                  <a:alpha val="5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BA796C-8F95-B24C-9626-895E9275A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331379"/>
            <a:ext cx="3496395" cy="837000"/>
          </a:xfrm>
        </p:spPr>
        <p:txBody>
          <a:bodyPr/>
          <a:lstStyle/>
          <a:p>
            <a:r>
              <a:rPr lang="en-GB" sz="2250" dirty="0">
                <a:solidFill>
                  <a:schemeClr val="bg1"/>
                </a:solidFill>
              </a:rPr>
              <a:t>A population approach to mental health</a:t>
            </a:r>
            <a:r>
              <a:rPr lang="en-GB" dirty="0"/>
              <a:t/>
            </a:r>
            <a:br>
              <a:rPr lang="en-GB" dirty="0"/>
            </a:br>
            <a:endParaRPr lang="en-GB" sz="1500" b="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EAC542-630F-584B-844A-07E6B6901FB0}"/>
              </a:ext>
            </a:extLst>
          </p:cNvPr>
          <p:cNvSpPr txBox="1"/>
          <p:nvPr/>
        </p:nvSpPr>
        <p:spPr>
          <a:xfrm>
            <a:off x="5174312" y="321728"/>
            <a:ext cx="254108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1350" i="1" dirty="0">
                <a:solidFill>
                  <a:srgbClr val="68675F"/>
                </a:solidFill>
                <a:latin typeface="Arial" panose="020B0604020202020204"/>
              </a:rPr>
              <a:t>Enabling citizen empowerment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D7B7A0-B734-D147-A1BD-31327DE443A5}"/>
              </a:ext>
            </a:extLst>
          </p:cNvPr>
          <p:cNvSpPr txBox="1"/>
          <p:nvPr/>
        </p:nvSpPr>
        <p:spPr>
          <a:xfrm>
            <a:off x="141524" y="1274777"/>
            <a:ext cx="3143210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SilverCloud available across all public services as part of </a:t>
            </a:r>
            <a:r>
              <a:rPr lang="en-GB" sz="1350" i="1" dirty="0">
                <a:solidFill>
                  <a:srgbClr val="FFFFFF"/>
                </a:solidFill>
                <a:latin typeface="Arial" panose="020B0604020202020204"/>
              </a:rPr>
              <a:t>digital first </a:t>
            </a: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approach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Embed as part of digital ecosystem, e.g. personal health records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Improves access, increase efficiencies, capacity and reduces waiting list and eases referral pathways and service burden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Reduces costs (such as mileage) that can deliver in-year cash savings across different services</a:t>
            </a:r>
          </a:p>
          <a:p>
            <a:pPr marL="214313" indent="-214313" defTabSz="6858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FFFFFF"/>
                </a:solidFill>
                <a:latin typeface="Arial" panose="020B0604020202020204"/>
              </a:rPr>
              <a:t>Subscription allows cost-effective implementation and scale at a citizen level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D8BC6ED-5945-3642-8867-27DA4562725D}"/>
              </a:ext>
            </a:extLst>
          </p:cNvPr>
          <p:cNvSpPr txBox="1"/>
          <p:nvPr/>
        </p:nvSpPr>
        <p:spPr>
          <a:xfrm>
            <a:off x="3641868" y="3142455"/>
            <a:ext cx="12426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Acute (hospital) care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CD5F97-B315-CE49-8DD9-3F0E7BD4010A}"/>
              </a:ext>
            </a:extLst>
          </p:cNvPr>
          <p:cNvSpPr txBox="1"/>
          <p:nvPr/>
        </p:nvSpPr>
        <p:spPr>
          <a:xfrm>
            <a:off x="4018318" y="3884435"/>
            <a:ext cx="7553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Social care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0DC2E87-1CA4-394F-ACFE-8530B9BB6D73}"/>
              </a:ext>
            </a:extLst>
          </p:cNvPr>
          <p:cNvSpPr txBox="1"/>
          <p:nvPr/>
        </p:nvSpPr>
        <p:spPr>
          <a:xfrm>
            <a:off x="4499265" y="4460238"/>
            <a:ext cx="1127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Substance Misuse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BDCA609-E415-E94B-A276-A4ACFDBBAAA2}"/>
              </a:ext>
            </a:extLst>
          </p:cNvPr>
          <p:cNvSpPr txBox="1"/>
          <p:nvPr/>
        </p:nvSpPr>
        <p:spPr>
          <a:xfrm>
            <a:off x="7555648" y="2408159"/>
            <a:ext cx="13003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Schools and Colleges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7AF7AC1-3F59-2642-94F5-7B08A247F1DB}"/>
              </a:ext>
            </a:extLst>
          </p:cNvPr>
          <p:cNvSpPr txBox="1"/>
          <p:nvPr/>
        </p:nvSpPr>
        <p:spPr>
          <a:xfrm>
            <a:off x="6826658" y="4507957"/>
            <a:ext cx="9541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Public services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3EC2ACD-D409-0C4F-9D74-BE4F88272258}"/>
              </a:ext>
            </a:extLst>
          </p:cNvPr>
          <p:cNvSpPr txBox="1"/>
          <p:nvPr/>
        </p:nvSpPr>
        <p:spPr>
          <a:xfrm>
            <a:off x="7804120" y="3081422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Third sector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DEA195B-7DD8-EB40-B9D1-BEEEB9D8E38C}"/>
              </a:ext>
            </a:extLst>
          </p:cNvPr>
          <p:cNvSpPr txBox="1"/>
          <p:nvPr/>
        </p:nvSpPr>
        <p:spPr>
          <a:xfrm>
            <a:off x="5158433" y="1400648"/>
            <a:ext cx="11721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Adult mental health</a:t>
            </a:r>
          </a:p>
        </p:txBody>
      </p:sp>
      <p:pic>
        <p:nvPicPr>
          <p:cNvPr id="78" name="Shape 282">
            <a:extLst>
              <a:ext uri="{FF2B5EF4-FFF2-40B4-BE49-F238E27FC236}">
                <a16:creationId xmlns:a16="http://schemas.microsoft.com/office/drawing/2014/main" id="{BC1C061B-37F1-D646-87A0-9F88CD50174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3447" y="4067454"/>
            <a:ext cx="408626" cy="40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288">
            <a:extLst>
              <a:ext uri="{FF2B5EF4-FFF2-40B4-BE49-F238E27FC236}">
                <a16:creationId xmlns:a16="http://schemas.microsoft.com/office/drawing/2014/main" id="{27A3022F-F69A-2F46-94E6-EFBC504B341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807" y="3491474"/>
            <a:ext cx="327504" cy="35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290">
            <a:extLst>
              <a:ext uri="{FF2B5EF4-FFF2-40B4-BE49-F238E27FC236}">
                <a16:creationId xmlns:a16="http://schemas.microsoft.com/office/drawing/2014/main" id="{FB444B50-066B-3347-A3C0-096A32CA26A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2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350" y="2814782"/>
            <a:ext cx="332915" cy="332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294">
            <a:extLst>
              <a:ext uri="{FF2B5EF4-FFF2-40B4-BE49-F238E27FC236}">
                <a16:creationId xmlns:a16="http://schemas.microsoft.com/office/drawing/2014/main" id="{5F05F6D5-F5C4-1944-8A29-566734DEBBB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4332" y="4447337"/>
            <a:ext cx="470980" cy="250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296">
            <a:extLst>
              <a:ext uri="{FF2B5EF4-FFF2-40B4-BE49-F238E27FC236}">
                <a16:creationId xmlns:a16="http://schemas.microsoft.com/office/drawing/2014/main" id="{895B556A-8144-CF40-A1B7-4F5F1EC56D7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4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0846" y="1039441"/>
            <a:ext cx="321316" cy="33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306">
            <a:extLst>
              <a:ext uri="{FF2B5EF4-FFF2-40B4-BE49-F238E27FC236}">
                <a16:creationId xmlns:a16="http://schemas.microsoft.com/office/drawing/2014/main" id="{CEDBDA56-C3DE-CA4D-8A87-250AB7D9DDF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5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6549" y="1342805"/>
            <a:ext cx="262088" cy="3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308">
            <a:extLst>
              <a:ext uri="{FF2B5EF4-FFF2-40B4-BE49-F238E27FC236}">
                <a16:creationId xmlns:a16="http://schemas.microsoft.com/office/drawing/2014/main" id="{081E6B81-06FB-AA45-BF03-1A1541C3FF6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6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0220" y="2743139"/>
            <a:ext cx="375560" cy="348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F1CAA61C-F7E7-304C-B768-C1748071262E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1067" y="2103528"/>
            <a:ext cx="494713" cy="305914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1B1D997E-D11B-0747-BD65-53668FBC54D1}"/>
              </a:ext>
            </a:extLst>
          </p:cNvPr>
          <p:cNvSpPr txBox="1"/>
          <p:nvPr/>
        </p:nvSpPr>
        <p:spPr>
          <a:xfrm>
            <a:off x="5789196" y="4715706"/>
            <a:ext cx="847829" cy="232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Pharmacies</a:t>
            </a:r>
          </a:p>
        </p:txBody>
      </p:sp>
      <p:pic>
        <p:nvPicPr>
          <p:cNvPr id="90" name="Shape 294">
            <a:extLst>
              <a:ext uri="{FF2B5EF4-FFF2-40B4-BE49-F238E27FC236}">
                <a16:creationId xmlns:a16="http://schemas.microsoft.com/office/drawing/2014/main" id="{7F484CDE-62D3-0B4C-B1F8-5DBB17FA644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 cstate="email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106" y="4186070"/>
            <a:ext cx="470980" cy="2505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AEE7C1BF-C343-494D-B819-BFBBC21FE56D}"/>
              </a:ext>
            </a:extLst>
          </p:cNvPr>
          <p:cNvCxnSpPr>
            <a:cxnSpLocks/>
          </p:cNvCxnSpPr>
          <p:nvPr/>
        </p:nvCxnSpPr>
        <p:spPr>
          <a:xfrm flipH="1">
            <a:off x="6355312" y="1749897"/>
            <a:ext cx="209888" cy="33128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Shape 261">
            <a:extLst>
              <a:ext uri="{FF2B5EF4-FFF2-40B4-BE49-F238E27FC236}">
                <a16:creationId xmlns:a16="http://schemas.microsoft.com/office/drawing/2014/main" id="{B8A84BFF-231D-D340-8143-900C5AF9F3C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8" cstate="email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8209" y="1093855"/>
            <a:ext cx="276897" cy="28232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9A9FC719-7C4D-2943-81B1-D7B343AFE8E0}"/>
              </a:ext>
            </a:extLst>
          </p:cNvPr>
          <p:cNvSpPr txBox="1"/>
          <p:nvPr/>
        </p:nvSpPr>
        <p:spPr>
          <a:xfrm>
            <a:off x="6294479" y="1370425"/>
            <a:ext cx="109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Apps and devices</a:t>
            </a:r>
          </a:p>
          <a:p>
            <a:pPr algn="ctr" defTabSz="685800"/>
            <a:r>
              <a:rPr lang="en-GB" sz="900" dirty="0">
                <a:solidFill>
                  <a:srgbClr val="68675F"/>
                </a:solidFill>
                <a:latin typeface="Arial" panose="020B0604020202020204"/>
              </a:rPr>
              <a:t>(NHS app, PHR)</a:t>
            </a:r>
          </a:p>
        </p:txBody>
      </p:sp>
    </p:spTree>
    <p:extLst>
      <p:ext uri="{BB962C8B-B14F-4D97-AF65-F5344CB8AC3E}">
        <p14:creationId xmlns:p14="http://schemas.microsoft.com/office/powerpoint/2010/main" val="112440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BF6D94-6D6E-BE4F-93BA-288FB3118E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261D403-15BB-DF43-84A5-A82185FFE4A0}"/>
              </a:ext>
            </a:extLst>
          </p:cNvPr>
          <p:cNvSpPr/>
          <p:nvPr/>
        </p:nvSpPr>
        <p:spPr>
          <a:xfrm>
            <a:off x="0" y="815307"/>
            <a:ext cx="9144000" cy="4328193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00C8-D3F4-D74D-9580-0B4928877070}"/>
              </a:ext>
            </a:extLst>
          </p:cNvPr>
          <p:cNvSpPr/>
          <p:nvPr/>
        </p:nvSpPr>
        <p:spPr>
          <a:xfrm>
            <a:off x="1694906" y="2159949"/>
            <a:ext cx="6368143" cy="1500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2700" dirty="0">
                <a:solidFill>
                  <a:srgbClr val="FFFFFF"/>
                </a:solidFill>
                <a:latin typeface="Arial" panose="020B0604020202020204"/>
              </a:rPr>
              <a:t>Our partnership has changed service delivery and impacted</a:t>
            </a:r>
            <a:r>
              <a:rPr lang="en-US" sz="2700" b="1" dirty="0">
                <a:solidFill>
                  <a:srgbClr val="FFFFFF"/>
                </a:solidFill>
                <a:latin typeface="Arial" panose="020B0604020202020204"/>
              </a:rPr>
              <a:t> </a:t>
            </a:r>
            <a:r>
              <a:rPr lang="en-US" sz="3750" b="1" dirty="0">
                <a:solidFill>
                  <a:srgbClr val="FFFFFF"/>
                </a:solidFill>
                <a:latin typeface="Arial" panose="020B0604020202020204"/>
              </a:rPr>
              <a:t>21,439 lives </a:t>
            </a:r>
            <a:r>
              <a:rPr lang="en-US" sz="2700" dirty="0">
                <a:solidFill>
                  <a:srgbClr val="FFFFFF"/>
                </a:solidFill>
                <a:latin typeface="Arial" panose="020B0604020202020204"/>
              </a:rPr>
              <a:t>across Berkshire since 2012</a:t>
            </a:r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FFBF53-87AD-224E-887E-2A3F80BAF26A}"/>
              </a:ext>
            </a:extLst>
          </p:cNvPr>
          <p:cNvSpPr/>
          <p:nvPr/>
        </p:nvSpPr>
        <p:spPr>
          <a:xfrm>
            <a:off x="0" y="0"/>
            <a:ext cx="9144000" cy="815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EF644D-C7B7-6F4E-86CC-143B8C53AB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322" y="277265"/>
            <a:ext cx="2011466" cy="3113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54AF79-1105-2941-83A8-94B572481A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095" y="81527"/>
            <a:ext cx="1788438" cy="65225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FC81994-3FF4-314E-830D-5C36420B647B}"/>
              </a:ext>
            </a:extLst>
          </p:cNvPr>
          <p:cNvCxnSpPr/>
          <p:nvPr/>
        </p:nvCxnSpPr>
        <p:spPr>
          <a:xfrm>
            <a:off x="1400992" y="2211544"/>
            <a:ext cx="0" cy="13741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"/>
    </mc:Choice>
    <mc:Fallback xmlns="">
      <p:transition spd="slow" advTm="14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E4DFB-D7B6-4B43-B5DC-21AAE88DC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023" y="-56670"/>
            <a:ext cx="7385339" cy="837000"/>
          </a:xfrm>
        </p:spPr>
        <p:txBody>
          <a:bodyPr anchor="b"/>
          <a:lstStyle/>
          <a:p>
            <a:r>
              <a:rPr lang="en-GB" dirty="0">
                <a:solidFill>
                  <a:schemeClr val="tx1"/>
                </a:solidFill>
                <a:latin typeface="+mn-lt"/>
              </a:rPr>
              <a:t>The Future: </a:t>
            </a:r>
            <a:br>
              <a:rPr lang="en-GB" dirty="0">
                <a:solidFill>
                  <a:schemeClr val="tx1"/>
                </a:solidFill>
                <a:latin typeface="+mn-lt"/>
              </a:rPr>
            </a:br>
            <a:r>
              <a:rPr lang="en-GB" sz="1500" b="0" dirty="0">
                <a:solidFill>
                  <a:schemeClr val="tx1"/>
                </a:solidFill>
                <a:latin typeface="+mn-lt"/>
              </a:rPr>
              <a:t>With AI and MBL we can personalise treatment</a:t>
            </a:r>
            <a:endParaRPr lang="en-US" sz="15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BCAB2B7-E2D7-D54F-BD84-580D8E517A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272" y="1072092"/>
            <a:ext cx="8719457" cy="358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7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34"/>
    </mc:Choice>
    <mc:Fallback xmlns="">
      <p:transition spd="slow" advTm="3333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BF6D94-6D6E-BE4F-93BA-288FB3118E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51C8A-F4AC-B142-A9C0-71A11BE44F3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00C8-D3F4-D74D-9580-0B4928877070}"/>
              </a:ext>
            </a:extLst>
          </p:cNvPr>
          <p:cNvSpPr/>
          <p:nvPr/>
        </p:nvSpPr>
        <p:spPr>
          <a:xfrm>
            <a:off x="1631052" y="1764719"/>
            <a:ext cx="613808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en-US" sz="2700" b="1" dirty="0">
                <a:solidFill>
                  <a:srgbClr val="FFFFFF"/>
                </a:solidFill>
                <a:latin typeface="Arial" panose="020B0604020202020204"/>
              </a:rPr>
              <a:t>It’s time to take a population approach to </a:t>
            </a:r>
            <a:r>
              <a:rPr lang="en-US" sz="2700" b="1">
                <a:solidFill>
                  <a:srgbClr val="FFFFFF"/>
                </a:solidFill>
                <a:latin typeface="Arial" panose="020B0604020202020204"/>
              </a:rPr>
              <a:t>digital therapy</a:t>
            </a:r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  <a:p>
            <a:pPr algn="ctr" defTabSz="685800"/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94811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BF6D94-6D6E-BE4F-93BA-288FB3118E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51C8A-F4AC-B142-A9C0-71A11BE44F3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00C8-D3F4-D74D-9580-0B4928877070}"/>
              </a:ext>
            </a:extLst>
          </p:cNvPr>
          <p:cNvSpPr/>
          <p:nvPr/>
        </p:nvSpPr>
        <p:spPr>
          <a:xfrm>
            <a:off x="1631052" y="1764719"/>
            <a:ext cx="61380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en-US" sz="2700" b="1" dirty="0">
                <a:solidFill>
                  <a:srgbClr val="FFFFFF"/>
                </a:solidFill>
                <a:latin typeface="Arial" panose="020B0604020202020204"/>
              </a:rPr>
              <a:t>How can we work together</a:t>
            </a:r>
          </a:p>
          <a:p>
            <a:pPr algn="ctr" defTabSz="685800"/>
            <a:endParaRPr lang="en-US" sz="2700" b="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4A29C-B30F-224A-BDC3-E95BB726E0AC}"/>
              </a:ext>
            </a:extLst>
          </p:cNvPr>
          <p:cNvSpPr/>
          <p:nvPr/>
        </p:nvSpPr>
        <p:spPr>
          <a:xfrm>
            <a:off x="3608193" y="3248389"/>
            <a:ext cx="2847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200" b="1" dirty="0">
                <a:solidFill>
                  <a:srgbClr val="FFFFFF"/>
                </a:solidFill>
                <a:latin typeface="Arial" panose="020B0604020202020204"/>
              </a:rPr>
              <a:t>@silvercloudh 		</a:t>
            </a:r>
          </a:p>
          <a:p>
            <a:pPr defTabSz="685800"/>
            <a:r>
              <a:rPr lang="en-US" sz="1200" b="1" dirty="0">
                <a:solidFill>
                  <a:srgbClr val="FFFFFF"/>
                </a:solidFill>
                <a:latin typeface="Arial" panose="020B0604020202020204"/>
              </a:rPr>
              <a:t>@Lloyd_Humph</a:t>
            </a:r>
            <a:endParaRPr lang="en-US" sz="1200" dirty="0">
              <a:solidFill>
                <a:srgbClr val="FFFFFF"/>
              </a:solidFill>
              <a:latin typeface="Arial" panose="020B0604020202020204"/>
            </a:endParaRPr>
          </a:p>
          <a:p>
            <a:pPr defTabSz="685800"/>
            <a:r>
              <a:rPr lang="en-US" sz="1200" dirty="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054A-04DF-A844-BC88-0E905F7EBA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861" y="3282039"/>
            <a:ext cx="405493" cy="405493"/>
          </a:xfrm>
          <a:prstGeom prst="rect">
            <a:avLst/>
          </a:prstGeom>
        </p:spPr>
      </p:pic>
      <p:pic>
        <p:nvPicPr>
          <p:cNvPr id="9" name="Graphic 8" descr="Email">
            <a:extLst>
              <a:ext uri="{FF2B5EF4-FFF2-40B4-BE49-F238E27FC236}">
                <a16:creationId xmlns:a16="http://schemas.microsoft.com/office/drawing/2014/main" id="{A95CEB5C-FFBF-3740-9C12-C57C012334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5695" y="3985292"/>
            <a:ext cx="408214" cy="342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CA8222-C2D1-D749-9EC2-E7FC1661A645}"/>
              </a:ext>
            </a:extLst>
          </p:cNvPr>
          <p:cNvSpPr/>
          <p:nvPr/>
        </p:nvSpPr>
        <p:spPr>
          <a:xfrm>
            <a:off x="3583909" y="4039562"/>
            <a:ext cx="320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200" b="1" dirty="0" err="1">
                <a:solidFill>
                  <a:srgbClr val="FFFFFF"/>
                </a:solidFill>
                <a:latin typeface="Arial" panose="020B0604020202020204"/>
              </a:rPr>
              <a:t>lloyd.Humphreys@silvercloudhealth.com</a:t>
            </a:r>
            <a:endParaRPr lang="en-US" sz="1200" b="1" dirty="0">
              <a:solidFill>
                <a:srgbClr val="FFFFFF"/>
              </a:solidFill>
              <a:latin typeface="Arial" panose="020B0604020202020204"/>
            </a:endParaRPr>
          </a:p>
          <a:p>
            <a:pPr defTabSz="685800"/>
            <a:r>
              <a:rPr lang="en-US" sz="1200" dirty="0">
                <a:solidFill>
                  <a:srgbClr val="FFFFFF"/>
                </a:solidFill>
                <a:latin typeface="Arial" panose="020B060402020202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132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563AB47-EA59-3845-A3AA-7AC71DD31A46}"/>
              </a:ext>
            </a:extLst>
          </p:cNvPr>
          <p:cNvSpPr/>
          <p:nvPr/>
        </p:nvSpPr>
        <p:spPr>
          <a:xfrm>
            <a:off x="-1" y="1144416"/>
            <a:ext cx="9144000" cy="400178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9" name="Picture 8" descr="A picture containing outdoor, ground, person&#10;&#10;Description automatically generated">
            <a:extLst>
              <a:ext uri="{FF2B5EF4-FFF2-40B4-BE49-F238E27FC236}">
                <a16:creationId xmlns:a16="http://schemas.microsoft.com/office/drawing/2014/main" id="{D9E37134-2939-1542-81A5-B7845EAD6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41715"/>
            <a:ext cx="9144000" cy="400718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FB4D26-44E0-964D-9E9D-B3543CB94AB0}"/>
              </a:ext>
            </a:extLst>
          </p:cNvPr>
          <p:cNvSpPr/>
          <p:nvPr/>
        </p:nvSpPr>
        <p:spPr>
          <a:xfrm>
            <a:off x="0" y="1147118"/>
            <a:ext cx="9144000" cy="4001786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9225" y="83126"/>
            <a:ext cx="6982363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it started - The drivers for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034" y="1447355"/>
            <a:ext cx="4544747" cy="2688713"/>
          </a:xfrm>
        </p:spPr>
        <p:txBody>
          <a:bodyPr>
            <a:noAutofit/>
          </a:bodyPr>
          <a:lstStyle/>
          <a:p>
            <a:r>
              <a:rPr lang="en-GB" sz="19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Ambition</a:t>
            </a:r>
            <a:r>
              <a:rPr lang="en-GB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Berkshire Clinical Leader to keep pace </a:t>
            </a:r>
            <a:r>
              <a:rPr lang="en-GB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the growing needs of  the Berkshire wide population suffering with common mental health problems after a successful service launch of self referral within two IAPT services in 2010</a:t>
            </a:r>
          </a:p>
          <a:p>
            <a:r>
              <a:rPr lang="en-GB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demand </a:t>
            </a:r>
            <a:r>
              <a:rPr lang="en-GB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than service therapist capacity to deliver</a:t>
            </a:r>
          </a:p>
          <a:p>
            <a:r>
              <a:rPr lang="en-GB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Unhappy with digital availability </a:t>
            </a:r>
            <a:r>
              <a:rPr lang="en-GB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Computerised Cognitive Behavioural therapy  (cCBT)</a:t>
            </a:r>
          </a:p>
          <a:p>
            <a:r>
              <a:rPr lang="en-GB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Sudden pressure </a:t>
            </a:r>
            <a:r>
              <a:rPr lang="en-GB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30% of staff on maternity leave in 2011 </a:t>
            </a:r>
          </a:p>
          <a:p>
            <a:endParaRPr lang="en-GB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793199-23F6-4A4D-A4AD-E4B63D616605}"/>
              </a:ext>
            </a:extLst>
          </p:cNvPr>
          <p:cNvSpPr/>
          <p:nvPr/>
        </p:nvSpPr>
        <p:spPr>
          <a:xfrm>
            <a:off x="189034" y="4606182"/>
            <a:ext cx="8954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GB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journey begins to innovate and develop clinical digital solutions together…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D0365A-9D6B-FC4F-AF99-9C150FF902C9}"/>
              </a:ext>
            </a:extLst>
          </p:cNvPr>
          <p:cNvSpPr/>
          <p:nvPr/>
        </p:nvSpPr>
        <p:spPr>
          <a:xfrm>
            <a:off x="4733781" y="1516230"/>
            <a:ext cx="4308229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GB" sz="135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Retention issues with staff </a:t>
            </a:r>
            <a:r>
              <a:rPr lang="en-GB" sz="13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(national difficulty) contributing to fluctuations in recovery outcomes and patient experience needing to identify a sustainable solution to reduce impact of retention difficulty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GB" sz="135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Waiting lists growing </a:t>
            </a:r>
            <a:r>
              <a:rPr lang="en-GB" sz="13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patient satisfaction declining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search for a digital solution was born, Berkshire Clinical Director meets SilverCloud Health CEO at an innovation event and the rest is history…</a:t>
            </a:r>
            <a:endParaRPr lang="en-GB" sz="13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9C2AF1-D0C0-9249-866A-BA8B834D5F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7" y="196010"/>
            <a:ext cx="1220880" cy="189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C0D01C-D9B3-914F-A5A7-14C2176A78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34" y="504822"/>
            <a:ext cx="1036451" cy="37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2DBD53-FF52-4348-B6EF-5AC0AD92F206}"/>
              </a:ext>
            </a:extLst>
          </p:cNvPr>
          <p:cNvCxnSpPr>
            <a:cxnSpLocks/>
          </p:cNvCxnSpPr>
          <p:nvPr/>
        </p:nvCxnSpPr>
        <p:spPr>
          <a:xfrm>
            <a:off x="1382316" y="83126"/>
            <a:ext cx="0" cy="689504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365C8A-71D6-9C4E-BA7C-1B1B3FAF3846}"/>
              </a:ext>
            </a:extLst>
          </p:cNvPr>
          <p:cNvCxnSpPr/>
          <p:nvPr/>
        </p:nvCxnSpPr>
        <p:spPr>
          <a:xfrm>
            <a:off x="726162" y="4484077"/>
            <a:ext cx="7457918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2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"/>
    </mc:Choice>
    <mc:Fallback xmlns="">
      <p:transition spd="slow" advTm="12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051826E-F047-924B-A9A6-4363BE7F557F}"/>
              </a:ext>
            </a:extLst>
          </p:cNvPr>
          <p:cNvSpPr/>
          <p:nvPr/>
        </p:nvSpPr>
        <p:spPr>
          <a:xfrm>
            <a:off x="5484414" y="-2"/>
            <a:ext cx="3659585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8" name="Picture 7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97AE2472-C969-E545-AC1D-4766EFF3CF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4415" y="0"/>
            <a:ext cx="3659585" cy="441307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6AB772-0025-8844-AA1B-E64F5192081D}"/>
              </a:ext>
            </a:extLst>
          </p:cNvPr>
          <p:cNvSpPr/>
          <p:nvPr/>
        </p:nvSpPr>
        <p:spPr>
          <a:xfrm>
            <a:off x="5484412" y="0"/>
            <a:ext cx="3659585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06" y="684085"/>
            <a:ext cx="7304484" cy="857250"/>
          </a:xfrm>
        </p:spPr>
        <p:txBody>
          <a:bodyPr>
            <a:normAutofit/>
          </a:bodyPr>
          <a:lstStyle/>
          <a:p>
            <a:pPr algn="l"/>
            <a:r>
              <a:rPr lang="en-GB" sz="30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collaborative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06" y="1534846"/>
            <a:ext cx="5378908" cy="3148036"/>
          </a:xfrm>
        </p:spPr>
        <p:txBody>
          <a:bodyPr>
            <a:noAutofit/>
          </a:bodyPr>
          <a:lstStyle/>
          <a:p>
            <a:pPr marL="11906" lvl="1" indent="0">
              <a:buNone/>
            </a:pP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SilverCloud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developed the online platform for Dublin University students </a:t>
            </a:r>
          </a:p>
          <a:p>
            <a:pPr marL="11906" lvl="1" indent="0">
              <a:buNone/>
            </a:pP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" lvl="1" indent="0">
              <a:buNone/>
            </a:pP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Berkshire Talking Therapies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the clinical content to ensure </a:t>
            </a: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fidelity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clinical protocols within IAPT in the UK</a:t>
            </a:r>
          </a:p>
          <a:p>
            <a:pPr marL="11906" lvl="1" indent="0">
              <a:buNone/>
            </a:pP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our </a:t>
            </a: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expertise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design new products together for our service and the wider NHS and pilot new programmes and conduct shared research </a:t>
            </a:r>
          </a:p>
          <a:p>
            <a:pPr marL="0" indent="0">
              <a:buNone/>
            </a:pP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a testing and implementation site for all new products and ensure </a:t>
            </a: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involvement with development, testing and feedback</a:t>
            </a:r>
          </a:p>
          <a:p>
            <a:pPr marL="0" indent="0">
              <a:buNone/>
            </a:pP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Berkshire GDE Blueprint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showcased this partnership , clinical and operational delivery so others can learn and increase digital maturity within the NHS to find their own digital solutions.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C05660-125F-374E-9E4F-2FF0D38FCD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606" y="308324"/>
            <a:ext cx="1569704" cy="2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02A79A-D393-2A4F-81C4-C8BF811A1C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98" y="213824"/>
            <a:ext cx="1184516" cy="43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736BB3-8D16-3D47-A675-6523A49A519C}"/>
              </a:ext>
            </a:extLst>
          </p:cNvPr>
          <p:cNvSpPr/>
          <p:nvPr/>
        </p:nvSpPr>
        <p:spPr>
          <a:xfrm>
            <a:off x="6500756" y="735268"/>
            <a:ext cx="25286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GB" sz="2100" b="1" dirty="0">
                <a:solidFill>
                  <a:prstClr val="white"/>
                </a:solidFill>
                <a:latin typeface="Calibri"/>
              </a:rPr>
              <a:t>Partnership between SilverCloud and Berkshire Talking Therapies 2012</a:t>
            </a:r>
          </a:p>
        </p:txBody>
      </p:sp>
      <p:pic>
        <p:nvPicPr>
          <p:cNvPr id="6" name="Graphic 5" descr="Daily calendar">
            <a:extLst>
              <a:ext uri="{FF2B5EF4-FFF2-40B4-BE49-F238E27FC236}">
                <a16:creationId xmlns:a16="http://schemas.microsoft.com/office/drawing/2014/main" id="{B3616B8F-910C-9841-BB29-75CBABD2C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09452" y="730424"/>
            <a:ext cx="685800" cy="685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678A7B-318A-B442-A111-DAE79C3D9BC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299" y="3045934"/>
            <a:ext cx="3331817" cy="17546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69B358-7E31-6E4F-B7C5-AAB65FFDF70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880" r="89820">
                        <a14:backgroundMark x1="83234" y1="0" x2="88922" y2="4036"/>
                        <a14:backgroundMark x1="89222" y1="4484" x2="98503" y2="99103"/>
                        <a14:backgroundMark x1="98503" y1="99552" x2="98503" y2="99552"/>
                        <a14:backgroundMark x1="2395" y1="60538" x2="10180" y2="99552"/>
                        <a14:backgroundMark x1="7485" y1="0" x2="2395" y2="6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685" y="4490657"/>
            <a:ext cx="1086199" cy="72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3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7C97BDF-7AAC-444E-BE4F-CE3859042BA8}"/>
              </a:ext>
            </a:extLst>
          </p:cNvPr>
          <p:cNvSpPr/>
          <p:nvPr/>
        </p:nvSpPr>
        <p:spPr>
          <a:xfrm rot="10800000">
            <a:off x="4686300" y="15728"/>
            <a:ext cx="4546026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12" name="Picture 11" descr="A person sitting on a chair&#10;&#10;Description automatically generated">
            <a:extLst>
              <a:ext uri="{FF2B5EF4-FFF2-40B4-BE49-F238E27FC236}">
                <a16:creationId xmlns:a16="http://schemas.microsoft.com/office/drawing/2014/main" id="{3B7B5D35-7BF0-9247-90E8-F0F40B89A4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6300" y="1"/>
            <a:ext cx="4553924" cy="51592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2044132-82E2-274B-825F-F1C2C0605823}"/>
              </a:ext>
            </a:extLst>
          </p:cNvPr>
          <p:cNvSpPr/>
          <p:nvPr/>
        </p:nvSpPr>
        <p:spPr>
          <a:xfrm rot="10800000">
            <a:off x="4694198" y="0"/>
            <a:ext cx="4546026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0082" y="1217208"/>
            <a:ext cx="4216407" cy="2980865"/>
          </a:xfrm>
        </p:spPr>
        <p:txBody>
          <a:bodyPr wrap="square"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Flexible, access on computer, laptop or phone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Clean, modern user interface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driven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combining the digital expertise of SilverCloud health and the clinical and practical expertise of Berkshire Talking Therapies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asynchronistic support sessions (15 mins) save time and costs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</a:pPr>
            <a:r>
              <a:rPr lang="en-GB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used flexibly by patients and clinicians to create personalised support</a:t>
            </a:r>
            <a:endParaRPr lang="en-GB" sz="135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0">
              <a:buNone/>
            </a:pPr>
            <a:endParaRPr lang="en-GB" sz="135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2199" y="289023"/>
            <a:ext cx="4131802" cy="8572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SilverCloud?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047982-4682-8143-A0BB-AF06B52940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931" y="316023"/>
            <a:ext cx="1569704" cy="2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69EEF0-74CB-D846-ACFF-E975231331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99" y="221523"/>
            <a:ext cx="1184516" cy="43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21FBDF-7659-0341-AF0C-3E49E558DD32}"/>
              </a:ext>
            </a:extLst>
          </p:cNvPr>
          <p:cNvSpPr txBox="1"/>
          <p:nvPr/>
        </p:nvSpPr>
        <p:spPr>
          <a:xfrm>
            <a:off x="292563" y="831681"/>
            <a:ext cx="34385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100" b="1" dirty="0">
                <a:solidFill>
                  <a:prstClr val="black">
                    <a:lumMod val="60000"/>
                    <a:lumOff val="4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SilverCloud Programs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B7CA1B-374F-0149-9FF5-5430F036508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810" y="4378948"/>
            <a:ext cx="1556040" cy="6950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370331-E368-F441-8ED6-6C911A797FA6}"/>
              </a:ext>
            </a:extLst>
          </p:cNvPr>
          <p:cNvSpPr/>
          <p:nvPr/>
        </p:nvSpPr>
        <p:spPr>
          <a:xfrm>
            <a:off x="2425780" y="4351506"/>
            <a:ext cx="1466036" cy="69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F86308-0CB3-0A45-A3E4-370B101DB9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8153" y="4798670"/>
            <a:ext cx="1423663" cy="261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1D968F-475C-F045-A663-4FED6DBF41C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049" y="4491804"/>
            <a:ext cx="759255" cy="30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3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"/>
    </mc:Choice>
    <mc:Fallback xmlns="">
      <p:transition spd="slow" advTm="3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0D221502-98D6-834A-A40E-2E707D4E1C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909" y="3107212"/>
            <a:ext cx="4223627" cy="213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021" y="35655"/>
            <a:ext cx="7101656" cy="837000"/>
          </a:xfrm>
        </p:spPr>
        <p:txBody>
          <a:bodyPr/>
          <a:lstStyle/>
          <a:p>
            <a:r>
              <a:rPr lang="en-US" sz="2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Scaling the innovation through partnership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B6C60-1729-420F-A0C8-8EF20719AA94}"/>
              </a:ext>
            </a:extLst>
          </p:cNvPr>
          <p:cNvGrpSpPr/>
          <p:nvPr/>
        </p:nvGrpSpPr>
        <p:grpSpPr>
          <a:xfrm>
            <a:off x="3002347" y="950963"/>
            <a:ext cx="1802984" cy="2693670"/>
            <a:chOff x="4581375" y="1319873"/>
            <a:chExt cx="2403979" cy="35915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4A8F7B-5865-E142-8CA1-3C767FF66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581375" y="1319873"/>
              <a:ext cx="80010" cy="359156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58E931-9E4B-934D-A393-4EEB092B4027}"/>
                </a:ext>
              </a:extLst>
            </p:cNvPr>
            <p:cNvSpPr txBox="1"/>
            <p:nvPr/>
          </p:nvSpPr>
          <p:spPr>
            <a:xfrm>
              <a:off x="4649500" y="1319873"/>
              <a:ext cx="166958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1350" b="1" dirty="0">
                  <a:solidFill>
                    <a:srgbClr val="266DA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Mental Health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F680E7-2284-114D-99B7-64777EB96028}"/>
                </a:ext>
              </a:extLst>
            </p:cNvPr>
            <p:cNvSpPr txBox="1"/>
            <p:nvPr/>
          </p:nvSpPr>
          <p:spPr>
            <a:xfrm>
              <a:off x="4641784" y="1673776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Anxiety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E32E06-F60B-954D-A7CE-D9E1D156BDC8}"/>
                </a:ext>
              </a:extLst>
            </p:cNvPr>
            <p:cNvSpPr txBox="1"/>
            <p:nvPr/>
          </p:nvSpPr>
          <p:spPr>
            <a:xfrm>
              <a:off x="4641784" y="1901889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GAD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B474E1-7EAF-BA47-8C8D-BFD26A185F66}"/>
                </a:ext>
              </a:extLst>
            </p:cNvPr>
            <p:cNvSpPr txBox="1"/>
            <p:nvPr/>
          </p:nvSpPr>
          <p:spPr>
            <a:xfrm>
              <a:off x="4641296" y="2114012"/>
              <a:ext cx="18361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Health Anxiety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E883F6-FABD-944B-B0FC-4B9E82D82A37}"/>
                </a:ext>
              </a:extLst>
            </p:cNvPr>
            <p:cNvSpPr txBox="1"/>
            <p:nvPr/>
          </p:nvSpPr>
          <p:spPr>
            <a:xfrm>
              <a:off x="4637910" y="2325100"/>
              <a:ext cx="188205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Social Anxiety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8C57A6-3EEB-8E43-907E-83781CF16C61}"/>
                </a:ext>
              </a:extLst>
            </p:cNvPr>
            <p:cNvSpPr txBox="1"/>
            <p:nvPr/>
          </p:nvSpPr>
          <p:spPr>
            <a:xfrm>
              <a:off x="4637911" y="2533924"/>
              <a:ext cx="183230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OCD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6A0EC6-277B-CD46-A614-DD5A4A8A76E9}"/>
                </a:ext>
              </a:extLst>
            </p:cNvPr>
            <p:cNvSpPr txBox="1"/>
            <p:nvPr/>
          </p:nvSpPr>
          <p:spPr>
            <a:xfrm>
              <a:off x="4633564" y="2749904"/>
              <a:ext cx="183618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for Phobia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E629F-8626-454D-9D10-4EAD8A0B0581}"/>
                </a:ext>
              </a:extLst>
            </p:cNvPr>
            <p:cNvSpPr txBox="1"/>
            <p:nvPr/>
          </p:nvSpPr>
          <p:spPr>
            <a:xfrm>
              <a:off x="4633712" y="2954049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for Panic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0489EE-D385-EF4E-897A-1582659F2F8A}"/>
                </a:ext>
              </a:extLst>
            </p:cNvPr>
            <p:cNvSpPr txBox="1"/>
            <p:nvPr/>
          </p:nvSpPr>
          <p:spPr>
            <a:xfrm>
              <a:off x="4633712" y="3166730"/>
              <a:ext cx="1669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Depression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C0FED2-23C5-7B42-B93A-51F4541D0F4B}"/>
                </a:ext>
              </a:extLst>
            </p:cNvPr>
            <p:cNvSpPr txBox="1"/>
            <p:nvPr/>
          </p:nvSpPr>
          <p:spPr>
            <a:xfrm>
              <a:off x="4629367" y="3390426"/>
              <a:ext cx="235598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Depression &amp; Anxiety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876C51-7B7F-1344-BF45-5726A2B1C7D6}"/>
                </a:ext>
              </a:extLst>
            </p:cNvPr>
            <p:cNvSpPr txBox="1"/>
            <p:nvPr/>
          </p:nvSpPr>
          <p:spPr>
            <a:xfrm>
              <a:off x="4629367" y="3589945"/>
              <a:ext cx="235598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Bipolar Toolkit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6E6CBB2-3657-4D62-8DEC-8C804CD5D82F}"/>
              </a:ext>
            </a:extLst>
          </p:cNvPr>
          <p:cNvGrpSpPr/>
          <p:nvPr/>
        </p:nvGrpSpPr>
        <p:grpSpPr>
          <a:xfrm>
            <a:off x="998067" y="1796598"/>
            <a:ext cx="1710593" cy="2693670"/>
            <a:chOff x="1721922" y="2032249"/>
            <a:chExt cx="2280790" cy="35915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E9BAF2-F94A-E345-AAB2-F2512AE30CEE}"/>
                </a:ext>
              </a:extLst>
            </p:cNvPr>
            <p:cNvSpPr txBox="1"/>
            <p:nvPr/>
          </p:nvSpPr>
          <p:spPr>
            <a:xfrm>
              <a:off x="1803337" y="3024445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Stress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0078941-13E7-954B-ABAE-B96E06E13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721922" y="2032249"/>
              <a:ext cx="80010" cy="359156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118AD4-5AA6-654B-B6A8-A8E9394098C2}"/>
                </a:ext>
              </a:extLst>
            </p:cNvPr>
            <p:cNvSpPr txBox="1"/>
            <p:nvPr/>
          </p:nvSpPr>
          <p:spPr>
            <a:xfrm>
              <a:off x="1799521" y="2050273"/>
              <a:ext cx="166958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1350" b="1" dirty="0">
                  <a:solidFill>
                    <a:srgbClr val="266DA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Wellbeing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2059E5-6948-2E40-AD58-F201FF53E7C1}"/>
                </a:ext>
              </a:extLst>
            </p:cNvPr>
            <p:cNvSpPr txBox="1"/>
            <p:nvPr/>
          </p:nvSpPr>
          <p:spPr>
            <a:xfrm>
              <a:off x="1811582" y="2346189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for Sleep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2B71A6-6DF3-5249-BCBA-FA21CED9E876}"/>
                </a:ext>
              </a:extLst>
            </p:cNvPr>
            <p:cNvSpPr txBox="1"/>
            <p:nvPr/>
          </p:nvSpPr>
          <p:spPr>
            <a:xfrm>
              <a:off x="1799521" y="3232225"/>
              <a:ext cx="22031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for Positive Body Image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386C83-2C76-AF44-8681-287B9CD2C68C}"/>
                </a:ext>
              </a:extLst>
            </p:cNvPr>
            <p:cNvSpPr txBox="1"/>
            <p:nvPr/>
          </p:nvSpPr>
          <p:spPr>
            <a:xfrm>
              <a:off x="1799521" y="2797998"/>
              <a:ext cx="208534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Money Worries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808B11D-42B6-554C-967E-7AD085D6A592}"/>
                </a:ext>
              </a:extLst>
            </p:cNvPr>
            <p:cNvSpPr txBox="1"/>
            <p:nvPr/>
          </p:nvSpPr>
          <p:spPr>
            <a:xfrm>
              <a:off x="1807725" y="2569712"/>
              <a:ext cx="166958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for Resilience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AC49BD1-1EA0-4E36-B640-6A2B59F67F24}"/>
              </a:ext>
            </a:extLst>
          </p:cNvPr>
          <p:cNvGrpSpPr/>
          <p:nvPr/>
        </p:nvGrpSpPr>
        <p:grpSpPr>
          <a:xfrm>
            <a:off x="5215963" y="1691346"/>
            <a:ext cx="2619803" cy="2707188"/>
            <a:chOff x="7557804" y="2381287"/>
            <a:chExt cx="3493070" cy="360958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01C14E8-83A3-0842-A92C-3D8454CB7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557804" y="2399311"/>
              <a:ext cx="80010" cy="359156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323A10-8E3C-A041-9502-A777D163E7E1}"/>
                </a:ext>
              </a:extLst>
            </p:cNvPr>
            <p:cNvSpPr txBox="1"/>
            <p:nvPr/>
          </p:nvSpPr>
          <p:spPr>
            <a:xfrm>
              <a:off x="7626291" y="2381287"/>
              <a:ext cx="2136684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1350" b="1" dirty="0">
                  <a:solidFill>
                    <a:srgbClr val="266DA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Chronic Health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C5C951-D687-3847-B793-FB7ADC5C93B9}"/>
                </a:ext>
              </a:extLst>
            </p:cNvPr>
            <p:cNvSpPr txBox="1"/>
            <p:nvPr/>
          </p:nvSpPr>
          <p:spPr>
            <a:xfrm>
              <a:off x="7633880" y="2684780"/>
              <a:ext cx="289579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in CHD from Depression &amp; Anxiety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898D5F-86F1-BB41-B15E-DA71FDCF8423}"/>
                </a:ext>
              </a:extLst>
            </p:cNvPr>
            <p:cNvSpPr txBox="1"/>
            <p:nvPr/>
          </p:nvSpPr>
          <p:spPr>
            <a:xfrm>
              <a:off x="7633392" y="3136590"/>
              <a:ext cx="308203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in Diabetes from Depression &amp; Anxiety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F8A758-F2D4-C64A-B5CF-AF2F2FCF82EC}"/>
                </a:ext>
              </a:extLst>
            </p:cNvPr>
            <p:cNvSpPr txBox="1"/>
            <p:nvPr/>
          </p:nvSpPr>
          <p:spPr>
            <a:xfrm>
              <a:off x="7633881" y="2908302"/>
              <a:ext cx="294196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in COPD from Depression &amp; Anxiety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6EDD1B-CAD5-2740-A0C4-80CF30E6D83C}"/>
                </a:ext>
              </a:extLst>
            </p:cNvPr>
            <p:cNvSpPr txBox="1"/>
            <p:nvPr/>
          </p:nvSpPr>
          <p:spPr>
            <a:xfrm>
              <a:off x="7633880" y="3360111"/>
              <a:ext cx="33040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in Chronic Pain from Depression &amp; Anxiety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FB373A3-22CC-274F-A259-545D750700AC}"/>
                </a:ext>
              </a:extLst>
            </p:cNvPr>
            <p:cNvSpPr txBox="1"/>
            <p:nvPr/>
          </p:nvSpPr>
          <p:spPr>
            <a:xfrm>
              <a:off x="8101315" y="4195091"/>
              <a:ext cx="244255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1350" b="1" dirty="0">
                  <a:solidFill>
                    <a:srgbClr val="266DA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Substance misuse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261168-A9E1-664E-BB16-4361AF8606E9}"/>
                </a:ext>
              </a:extLst>
            </p:cNvPr>
            <p:cNvSpPr txBox="1"/>
            <p:nvPr/>
          </p:nvSpPr>
          <p:spPr>
            <a:xfrm>
              <a:off x="8108905" y="4498584"/>
              <a:ext cx="289579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alcohol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28C63EA-E402-D64E-AB74-70AC65F8A15A}"/>
                </a:ext>
              </a:extLst>
            </p:cNvPr>
            <p:cNvSpPr txBox="1"/>
            <p:nvPr/>
          </p:nvSpPr>
          <p:spPr>
            <a:xfrm>
              <a:off x="8108907" y="4722106"/>
              <a:ext cx="294196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825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 from opiates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D75B6C-DFA9-E84D-9734-BA3C9A2C77A2}"/>
              </a:ext>
            </a:extLst>
          </p:cNvPr>
          <p:cNvSpPr txBox="1"/>
          <p:nvPr/>
        </p:nvSpPr>
        <p:spPr>
          <a:xfrm>
            <a:off x="6358946" y="4219740"/>
            <a:ext cx="19562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 b="1" dirty="0">
                <a:solidFill>
                  <a:srgbClr val="49A0AD"/>
                </a:solidFill>
                <a:latin typeface="Arial" panose="020B0604020202020204"/>
              </a:rPr>
              <a:t>2019 roadmap</a:t>
            </a:r>
          </a:p>
          <a:p>
            <a:pPr defTabSz="685800"/>
            <a:r>
              <a:rPr lang="en-US" sz="900" dirty="0">
                <a:solidFill>
                  <a:srgbClr val="68675F"/>
                </a:solidFill>
                <a:latin typeface="Arial" panose="020B0604020202020204"/>
              </a:rPr>
              <a:t>Children’s and Young Person’s</a:t>
            </a:r>
          </a:p>
          <a:p>
            <a:pPr defTabSz="685800"/>
            <a:r>
              <a:rPr lang="en-US" sz="900" dirty="0">
                <a:solidFill>
                  <a:srgbClr val="68675F"/>
                </a:solidFill>
                <a:latin typeface="Arial" panose="020B0604020202020204"/>
              </a:rPr>
              <a:t>Perinatal mental health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197409-73E1-6041-9DE7-E4A113CCE78E}"/>
              </a:ext>
            </a:extLst>
          </p:cNvPr>
          <p:cNvSpPr txBox="1"/>
          <p:nvPr/>
        </p:nvSpPr>
        <p:spPr>
          <a:xfrm>
            <a:off x="4621112" y="771354"/>
            <a:ext cx="11897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4500" b="1" dirty="0">
                <a:solidFill>
                  <a:srgbClr val="266DA5"/>
                </a:solidFill>
                <a:latin typeface="Arial" panose="020B0604020202020204"/>
              </a:rPr>
              <a:t>30+</a:t>
            </a:r>
            <a:endParaRPr lang="en-US" sz="2250" b="1" dirty="0">
              <a:solidFill>
                <a:srgbClr val="266DA5"/>
              </a:solidFill>
              <a:latin typeface="Arial" panose="020B060402020202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8BAE62-4D97-9746-A0DB-171C99E55771}"/>
              </a:ext>
            </a:extLst>
          </p:cNvPr>
          <p:cNvSpPr txBox="1"/>
          <p:nvPr/>
        </p:nvSpPr>
        <p:spPr>
          <a:xfrm>
            <a:off x="5731850" y="923773"/>
            <a:ext cx="34385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100" b="1" dirty="0">
                <a:solidFill>
                  <a:srgbClr val="266DA5"/>
                </a:solidFill>
                <a:latin typeface="Arial" panose="020B0604020202020204"/>
              </a:rPr>
              <a:t>Programs and modules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4E4B64A-9EBC-CD4D-8AC6-8E54844E08A6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9085" y="3107216"/>
            <a:ext cx="54000" cy="188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7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7">
        <p:fade/>
      </p:transition>
    </mc:Choice>
    <mc:Fallback xmlns="">
      <p:transition spd="med" advTm="147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, indoor, video, wall&#10;&#10;Description automatically generated">
            <a:extLst>
              <a:ext uri="{FF2B5EF4-FFF2-40B4-BE49-F238E27FC236}">
                <a16:creationId xmlns:a16="http://schemas.microsoft.com/office/drawing/2014/main" id="{8EBE07A8-5032-CC42-9DBB-DD71C85C01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"/>
          <a:stretch/>
        </p:blipFill>
        <p:spPr>
          <a:xfrm>
            <a:off x="5197612" y="-5472"/>
            <a:ext cx="3946388" cy="5143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E243DA-8F34-4142-90D4-53B893DF57B7}"/>
              </a:ext>
            </a:extLst>
          </p:cNvPr>
          <p:cNvSpPr/>
          <p:nvPr/>
        </p:nvSpPr>
        <p:spPr>
          <a:xfrm>
            <a:off x="5183412" y="-5472"/>
            <a:ext cx="3953768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6E94DFD-1705-F94A-AB7B-721E77C56168}"/>
              </a:ext>
            </a:extLst>
          </p:cNvPr>
          <p:cNvSpPr/>
          <p:nvPr/>
        </p:nvSpPr>
        <p:spPr>
          <a:xfrm>
            <a:off x="5508980" y="2407347"/>
            <a:ext cx="3352159" cy="1015622"/>
          </a:xfrm>
          <a:prstGeom prst="roundRect">
            <a:avLst>
              <a:gd name="adj" fmla="val 287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1AAEC2"/>
              </a:solidFill>
              <a:latin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9345" y="1115536"/>
            <a:ext cx="4572314" cy="3618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350" b="1" dirty="0">
                <a:solidFill>
                  <a:srgbClr val="0C9DDA"/>
                </a:solidFill>
              </a:rPr>
              <a:t>Number of patients treated with online therapy  </a:t>
            </a:r>
            <a:r>
              <a:rPr lang="en-GB" sz="1350" b="1" dirty="0" err="1">
                <a:solidFill>
                  <a:srgbClr val="0C9DDA"/>
                </a:solidFill>
              </a:rPr>
              <a:t>cCBT</a:t>
            </a:r>
            <a:r>
              <a:rPr lang="en-GB" sz="1350" b="1" dirty="0">
                <a:solidFill>
                  <a:srgbClr val="0C9DDA"/>
                </a:solidFill>
              </a:rPr>
              <a:t> </a:t>
            </a:r>
          </a:p>
          <a:p>
            <a:pPr marL="0" lvl="1" indent="0">
              <a:buNone/>
            </a:pPr>
            <a:r>
              <a:rPr lang="en-GB" sz="1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Supporting an extra 4,000</a:t>
            </a:r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patients per year using digital</a:t>
            </a:r>
          </a:p>
          <a:p>
            <a:pPr marL="0" indent="0">
              <a:buNone/>
            </a:pPr>
            <a:r>
              <a:rPr lang="en-GB" sz="1350" b="1" dirty="0">
                <a:solidFill>
                  <a:srgbClr val="0C9DDA"/>
                </a:solidFill>
              </a:rPr>
              <a:t>Clinical quality – High recovery rate maintained</a:t>
            </a:r>
          </a:p>
          <a:p>
            <a:pPr marL="0" lvl="1" indent="0">
              <a:buNone/>
            </a:pPr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Average 57% year 1, 63% in year 2, </a:t>
            </a:r>
            <a:b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now 70% against 50% NHS recovery KPI</a:t>
            </a:r>
          </a:p>
          <a:p>
            <a:pPr marL="0" indent="0">
              <a:buNone/>
            </a:pPr>
            <a:r>
              <a:rPr lang="en-GB" sz="1350" b="1" dirty="0">
                <a:solidFill>
                  <a:srgbClr val="0C9DDA"/>
                </a:solidFill>
              </a:rPr>
              <a:t>Patient engagement rate</a:t>
            </a:r>
          </a:p>
          <a:p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More effective than individual traditional therapy at this level of need</a:t>
            </a:r>
          </a:p>
          <a:p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Transparency on programmes supports engagement &amp; follow up</a:t>
            </a:r>
          </a:p>
          <a:p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Available for patients 24/7</a:t>
            </a:r>
          </a:p>
          <a:p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Patient journey improved with no waiting time </a:t>
            </a:r>
          </a:p>
          <a:p>
            <a:r>
              <a:rPr lang="en-GB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Discreet and flexible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1099" y="538352"/>
            <a:ext cx="2613557" cy="1015622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Measurable Benefits in Berkshire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EB72E7-BB7F-0C41-8D60-4F0C3B61034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7760" y="471191"/>
            <a:ext cx="1569704" cy="2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9C9298-5A60-D54F-9BFF-08FFB815E9F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27" y="376691"/>
            <a:ext cx="1184516" cy="432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017AC6-A1CF-FE4E-9885-C295D3E5F68B}"/>
              </a:ext>
            </a:extLst>
          </p:cNvPr>
          <p:cNvSpPr txBox="1"/>
          <p:nvPr/>
        </p:nvSpPr>
        <p:spPr>
          <a:xfrm>
            <a:off x="6568638" y="2931618"/>
            <a:ext cx="20784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500" dirty="0">
                <a:solidFill>
                  <a:srgbClr val="0C9DDA"/>
                </a:solidFill>
                <a:latin typeface="Calibri"/>
              </a:rPr>
              <a:t>Average Recovery Year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846E52-2BF7-434F-B358-220D39CF1751}"/>
              </a:ext>
            </a:extLst>
          </p:cNvPr>
          <p:cNvSpPr txBox="1"/>
          <p:nvPr/>
        </p:nvSpPr>
        <p:spPr>
          <a:xfrm>
            <a:off x="6568638" y="2435329"/>
            <a:ext cx="119551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3750" dirty="0">
                <a:solidFill>
                  <a:srgbClr val="0C9DDA"/>
                </a:solidFill>
                <a:latin typeface="Calibri"/>
              </a:rPr>
              <a:t>70</a:t>
            </a:r>
            <a:r>
              <a:rPr lang="en-GB" sz="3750" baseline="30000" dirty="0">
                <a:solidFill>
                  <a:srgbClr val="0C9DDA"/>
                </a:solidFill>
                <a:latin typeface="Calibri"/>
              </a:rPr>
              <a:t>%</a:t>
            </a:r>
          </a:p>
        </p:txBody>
      </p:sp>
      <p:pic>
        <p:nvPicPr>
          <p:cNvPr id="4" name="Graphic 3" descr="Statistics">
            <a:extLst>
              <a:ext uri="{FF2B5EF4-FFF2-40B4-BE49-F238E27FC236}">
                <a16:creationId xmlns:a16="http://schemas.microsoft.com/office/drawing/2014/main" id="{AFF8171E-00E6-824C-8508-061DC6985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1787" y="2524529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"/>
    </mc:Choice>
    <mc:Fallback xmlns="">
      <p:transition spd="slow" advTm="1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D100113-1ED2-DA41-B52E-D7D8430FBD2C}"/>
              </a:ext>
            </a:extLst>
          </p:cNvPr>
          <p:cNvSpPr/>
          <p:nvPr/>
        </p:nvSpPr>
        <p:spPr>
          <a:xfrm>
            <a:off x="-112" y="13239"/>
            <a:ext cx="3953768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12" name="Picture 11" descr="A person sitting on a table&#10;&#10;Description automatically generated">
            <a:extLst>
              <a:ext uri="{FF2B5EF4-FFF2-40B4-BE49-F238E27FC236}">
                <a16:creationId xmlns:a16="http://schemas.microsoft.com/office/drawing/2014/main" id="{3ACDD606-F16B-4841-B9A2-23C54F9D03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239"/>
            <a:ext cx="3953768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9FD999-6CFB-8B46-A2A0-812668063F25}"/>
              </a:ext>
            </a:extLst>
          </p:cNvPr>
          <p:cNvSpPr/>
          <p:nvPr/>
        </p:nvSpPr>
        <p:spPr>
          <a:xfrm>
            <a:off x="-224" y="13239"/>
            <a:ext cx="3953768" cy="5143500"/>
          </a:xfrm>
          <a:prstGeom prst="rect">
            <a:avLst/>
          </a:prstGeom>
          <a:gradFill>
            <a:gsLst>
              <a:gs pos="81000">
                <a:srgbClr val="1E73AD">
                  <a:alpha val="91000"/>
                </a:srgbClr>
              </a:gs>
              <a:gs pos="0">
                <a:srgbClr val="1E73AD">
                  <a:alpha val="3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135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722" y="515247"/>
            <a:ext cx="3096682" cy="1369807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Measurable Benefits in Berkshire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58FBBE-6AA7-B34C-A4F3-C4FB7620BCCF}"/>
              </a:ext>
            </a:extLst>
          </p:cNvPr>
          <p:cNvSpPr/>
          <p:nvPr/>
        </p:nvSpPr>
        <p:spPr>
          <a:xfrm>
            <a:off x="4080808" y="1200151"/>
            <a:ext cx="4855693" cy="320657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685800"/>
            <a:r>
              <a:rPr lang="en-GB" sz="2100" b="1" dirty="0">
                <a:solidFill>
                  <a:prstClr val="black">
                    <a:lumMod val="60000"/>
                    <a:lumOff val="4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delivery supported</a:t>
            </a:r>
          </a:p>
          <a:p>
            <a:pPr algn="ctr" defTabSz="685800"/>
            <a:endParaRPr lang="en-GB" sz="15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Mental Health wait time standards are delivered </a:t>
            </a: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lang="en-GB" sz="135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delivered within budgetary constraints </a:t>
            </a: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times of high service demand or expansion</a:t>
            </a: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PWPs can hold </a:t>
            </a:r>
            <a:r>
              <a:rPr lang="en-GB" sz="135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higher caseloads </a:t>
            </a: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delivery </a:t>
            </a: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PWP shortages, recruitment and maternity leave</a:t>
            </a: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interoperability </a:t>
            </a: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reduces therapist administration time</a:t>
            </a:r>
          </a:p>
          <a:p>
            <a:pPr marL="289322" lvl="1" indent="-214313" defTabSz="685800">
              <a:lnSpc>
                <a:spcPct val="114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35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Relapse and re-entry to service reduced </a:t>
            </a:r>
            <a:r>
              <a:rPr lang="en-GB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access to programmes for 12 months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BD9B3A-31CC-2340-823B-198CE110E3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712" y="456611"/>
            <a:ext cx="1569704" cy="2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27F63C-B829-6548-A59F-033BBCC833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072" y="319628"/>
            <a:ext cx="1184516" cy="432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9DFBE74-25D4-3A47-8BE1-DA657D3E1115}"/>
              </a:ext>
            </a:extLst>
          </p:cNvPr>
          <p:cNvSpPr/>
          <p:nvPr/>
        </p:nvSpPr>
        <p:spPr>
          <a:xfrm>
            <a:off x="432403" y="2499103"/>
            <a:ext cx="3096683" cy="1015622"/>
          </a:xfrm>
          <a:prstGeom prst="roundRect">
            <a:avLst>
              <a:gd name="adj" fmla="val 277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srgbClr val="1AAEC2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C1B6F8-361A-CD44-99BB-469DA57FF9CE}"/>
              </a:ext>
            </a:extLst>
          </p:cNvPr>
          <p:cNvSpPr txBox="1"/>
          <p:nvPr/>
        </p:nvSpPr>
        <p:spPr>
          <a:xfrm>
            <a:off x="1380154" y="2856873"/>
            <a:ext cx="2078453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275" b="1" dirty="0">
                <a:solidFill>
                  <a:srgbClr val="0C9D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 time standards met</a:t>
            </a:r>
          </a:p>
        </p:txBody>
      </p:sp>
      <p:pic>
        <p:nvPicPr>
          <p:cNvPr id="5" name="Graphic 4" descr="Stopwatch">
            <a:extLst>
              <a:ext uri="{FF2B5EF4-FFF2-40B4-BE49-F238E27FC236}">
                <a16:creationId xmlns:a16="http://schemas.microsoft.com/office/drawing/2014/main" id="{276BE0D6-4473-3343-B964-7BA1A928C9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9017" y="2664014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"/>
    </mc:Choice>
    <mc:Fallback xmlns="">
      <p:transition spd="slow" advTm="14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10000"/>
              </a:schemeClr>
            </a:gs>
            <a:gs pos="100000">
              <a:schemeClr val="accent3">
                <a:lumMod val="5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C5E6B66C-293D-E644-94E8-09CADD3321D6}"/>
              </a:ext>
            </a:extLst>
          </p:cNvPr>
          <p:cNvGraphicFramePr/>
          <p:nvPr/>
        </p:nvGraphicFramePr>
        <p:xfrm>
          <a:off x="72958" y="926758"/>
          <a:ext cx="9144000" cy="4164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itle 3">
            <a:extLst>
              <a:ext uri="{FF2B5EF4-FFF2-40B4-BE49-F238E27FC236}">
                <a16:creationId xmlns:a16="http://schemas.microsoft.com/office/drawing/2014/main" id="{484BBF7A-2B5A-F044-9F0C-2EB64BE5A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549" y="-126389"/>
            <a:ext cx="6804669" cy="837000"/>
          </a:xfrm>
          <a:prstGeom prst="rect">
            <a:avLst/>
          </a:prstGeom>
        </p:spPr>
        <p:txBody>
          <a:bodyPr anchor="b"/>
          <a:lstStyle/>
          <a:p>
            <a:pPr algn="l"/>
            <a:r>
              <a:rPr lang="en-GB" dirty="0">
                <a:latin typeface="+mn-lt"/>
              </a:rPr>
              <a:t>Real World Results:</a:t>
            </a:r>
            <a:br>
              <a:rPr lang="en-GB" dirty="0">
                <a:latin typeface="+mn-lt"/>
              </a:rPr>
            </a:br>
            <a:r>
              <a:rPr lang="en-GB" b="0" dirty="0">
                <a:latin typeface="+mn-lt"/>
              </a:rPr>
              <a:t>SilverCloud Directly Compared To Traditional Therapy</a:t>
            </a:r>
            <a:endParaRPr lang="en-US" b="0" dirty="0">
              <a:latin typeface="+mn-lt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91B5C5-EE41-D34A-99C3-4F3100BB1A71}"/>
              </a:ext>
            </a:extLst>
          </p:cNvPr>
          <p:cNvGrpSpPr/>
          <p:nvPr/>
        </p:nvGrpSpPr>
        <p:grpSpPr>
          <a:xfrm>
            <a:off x="3633361" y="3878614"/>
            <a:ext cx="2927837" cy="263156"/>
            <a:chOff x="5839611" y="1019290"/>
            <a:chExt cx="3903783" cy="35087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060AFC3-0FA5-3A4E-90FE-0285EF85AB27}"/>
                </a:ext>
              </a:extLst>
            </p:cNvPr>
            <p:cNvSpPr/>
            <p:nvPr/>
          </p:nvSpPr>
          <p:spPr>
            <a:xfrm>
              <a:off x="5839611" y="1019290"/>
              <a:ext cx="2316125" cy="3508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/>
              <a:endParaRPr lang="en-IE" sz="750">
                <a:solidFill>
                  <a:srgbClr val="68675F"/>
                </a:solidFill>
                <a:latin typeface="Arial" panose="020B0604020202020204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92B5C21-D79E-7A47-8BFE-938B249A02AC}"/>
                </a:ext>
              </a:extLst>
            </p:cNvPr>
            <p:cNvSpPr/>
            <p:nvPr/>
          </p:nvSpPr>
          <p:spPr>
            <a:xfrm>
              <a:off x="6003285" y="1065002"/>
              <a:ext cx="252000" cy="252000"/>
            </a:xfrm>
            <a:prstGeom prst="ellipse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IE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54D72A-0C1A-E640-BD60-8DAFF679A19A}"/>
                </a:ext>
              </a:extLst>
            </p:cNvPr>
            <p:cNvSpPr/>
            <p:nvPr/>
          </p:nvSpPr>
          <p:spPr>
            <a:xfrm>
              <a:off x="7622978" y="1065002"/>
              <a:ext cx="252000" cy="25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IE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EAC490A-1743-FA48-A4A4-9FF8A9841E37}"/>
                </a:ext>
              </a:extLst>
            </p:cNvPr>
            <p:cNvSpPr/>
            <p:nvPr/>
          </p:nvSpPr>
          <p:spPr>
            <a:xfrm>
              <a:off x="6315021" y="1065002"/>
              <a:ext cx="1057782" cy="25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/>
              <a:r>
                <a:rPr lang="en-IE" sz="750" b="1">
                  <a:solidFill>
                    <a:srgbClr val="FFFFFF"/>
                  </a:solidFill>
                  <a:latin typeface="Arial" panose="020B0604020202020204"/>
                </a:rPr>
                <a:t>SilverCloud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3A550A4-7BC9-3C48-8214-657D2B7F9B6B}"/>
                </a:ext>
              </a:extLst>
            </p:cNvPr>
            <p:cNvSpPr/>
            <p:nvPr/>
          </p:nvSpPr>
          <p:spPr>
            <a:xfrm>
              <a:off x="7874977" y="1065002"/>
              <a:ext cx="1868417" cy="25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/>
              <a:r>
                <a:rPr lang="en-IE" sz="750" b="1">
                  <a:solidFill>
                    <a:srgbClr val="FFFFFF"/>
                  </a:solidFill>
                  <a:latin typeface="Arial" panose="020B0604020202020204"/>
                </a:rPr>
                <a:t>NHS  Traditional </a:t>
              </a:r>
            </a:p>
            <a:p>
              <a:pPr defTabSz="685800"/>
              <a:r>
                <a:rPr lang="en-IE" sz="750" b="1">
                  <a:solidFill>
                    <a:srgbClr val="FFFFFF"/>
                  </a:solidFill>
                  <a:latin typeface="Arial" panose="020B0604020202020204"/>
                </a:rPr>
                <a:t>Therapy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B8CAEB1-B091-814F-9D88-4F757ACC31DE}"/>
              </a:ext>
            </a:extLst>
          </p:cNvPr>
          <p:cNvSpPr/>
          <p:nvPr/>
        </p:nvSpPr>
        <p:spPr>
          <a:xfrm>
            <a:off x="72958" y="4796355"/>
            <a:ext cx="2266373" cy="30008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 anchor="ctr">
            <a:spAutoFit/>
          </a:bodyPr>
          <a:lstStyle/>
          <a:p>
            <a:pPr defTabSz="685800"/>
            <a:r>
              <a:rPr lang="en-US" sz="675" b="1" i="1" dirty="0">
                <a:solidFill>
                  <a:srgbClr val="FFFFFF"/>
                </a:solidFill>
                <a:latin typeface="Arial" panose="020B0604020202020204"/>
              </a:rPr>
              <a:t>Source: </a:t>
            </a:r>
            <a:r>
              <a:rPr lang="en-IE" sz="675" b="1" i="1" dirty="0" err="1">
                <a:solidFill>
                  <a:srgbClr val="FFFFFF"/>
                </a:solidFill>
                <a:latin typeface="Arial" panose="020B0604020202020204"/>
              </a:rPr>
              <a:t>SilverCloud</a:t>
            </a:r>
            <a:r>
              <a:rPr lang="en-IE" sz="675" b="1" i="1" dirty="0">
                <a:solidFill>
                  <a:srgbClr val="FFFFFF"/>
                </a:solidFill>
                <a:latin typeface="Arial" panose="020B0604020202020204"/>
              </a:rPr>
              <a:t> Platform and  Berkshire NHS IAPT Data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47DE786-0A00-E848-B349-A3021A221DBF}"/>
              </a:ext>
            </a:extLst>
          </p:cNvPr>
          <p:cNvGrpSpPr/>
          <p:nvPr/>
        </p:nvGrpSpPr>
        <p:grpSpPr>
          <a:xfrm>
            <a:off x="285756" y="142140"/>
            <a:ext cx="1385845" cy="323107"/>
            <a:chOff x="249771" y="123996"/>
            <a:chExt cx="4719567" cy="1100359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7CD73EB-7843-7A41-82C4-FC2B3AA10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771" y="256312"/>
              <a:ext cx="1032492" cy="756867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F33D2C-55FA-E84F-8BB1-6D9553F76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55533" y="123996"/>
              <a:ext cx="2942981" cy="75686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81A036-F15E-6C4E-BF97-DEA6CC2C30E5}"/>
                </a:ext>
              </a:extLst>
            </p:cNvPr>
            <p:cNvSpPr txBox="1"/>
            <p:nvPr/>
          </p:nvSpPr>
          <p:spPr>
            <a:xfrm>
              <a:off x="1440570" y="717091"/>
              <a:ext cx="3528768" cy="507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sz="368" spc="38">
                  <a:solidFill>
                    <a:srgbClr val="FFFFFF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DIGITAL MENTAL HEALTH PLATFORM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314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1"/>
    </mc:Choice>
    <mc:Fallback xmlns="">
      <p:transition spd="slow" advTm="781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11.3"/>
</p:tagLst>
</file>

<file path=ppt/theme/theme1.xml><?xml version="1.0" encoding="utf-8"?>
<a:theme xmlns:a="http://schemas.openxmlformats.org/drawingml/2006/main" name="1_Office Theme">
  <a:themeElements>
    <a:clrScheme name="SilverCloud Health v1">
      <a:dk1>
        <a:srgbClr val="68675F"/>
      </a:dk1>
      <a:lt1>
        <a:srgbClr val="FFFFFF"/>
      </a:lt1>
      <a:dk2>
        <a:srgbClr val="01B1CA"/>
      </a:dk2>
      <a:lt2>
        <a:srgbClr val="FFFFFF"/>
      </a:lt2>
      <a:accent1>
        <a:srgbClr val="009FD4"/>
      </a:accent1>
      <a:accent2>
        <a:srgbClr val="0AB9EE"/>
      </a:accent2>
      <a:accent3>
        <a:srgbClr val="D4F4FF"/>
      </a:accent3>
      <a:accent4>
        <a:srgbClr val="02B37C"/>
      </a:accent4>
      <a:accent5>
        <a:srgbClr val="01B1CA"/>
      </a:accent5>
      <a:accent6>
        <a:srgbClr val="73C8C4"/>
      </a:accent6>
      <a:hlink>
        <a:srgbClr val="F7CF2B"/>
      </a:hlink>
      <a:folHlink>
        <a:srgbClr val="02B37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a4969a83-0144-4dd5-9011-a5e8911ef7b6"/>
    <ds:schemaRef ds:uri="http://schemas.microsoft.com/office/2006/metadata/properties"/>
    <ds:schemaRef ds:uri="http://purl.org/dc/terms/"/>
    <ds:schemaRef ds:uri="2dbf8a43-3198-49b1-9d4c-971eb16d40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5150ac6-be4e-4c77-84fa-5423cad3f6a9"/>
    <ds:schemaRef ds:uri="http://purl.org/dc/elements/1.1/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5554</TotalTime>
  <Words>1350</Words>
  <Application>Microsoft Office PowerPoint</Application>
  <PresentationFormat>On-screen Show (16:9)</PresentationFormat>
  <Paragraphs>269</Paragraphs>
  <Slides>22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Avenir Roman</vt:lpstr>
      <vt:lpstr>Calibri</vt:lpstr>
      <vt:lpstr>Calibri Light</vt:lpstr>
      <vt:lpstr>Nitti Grotesk SemiLight</vt:lpstr>
      <vt:lpstr>Times New Roman</vt:lpstr>
      <vt:lpstr>1_Office Theme</vt:lpstr>
      <vt:lpstr>3_Office Theme</vt:lpstr>
      <vt:lpstr>4_Office Theme</vt:lpstr>
      <vt:lpstr>PowerPoint Presentation</vt:lpstr>
      <vt:lpstr>PowerPoint Presentation</vt:lpstr>
      <vt:lpstr>How it started - The drivers for change</vt:lpstr>
      <vt:lpstr>The collaborative solution</vt:lpstr>
      <vt:lpstr>What is SilverCloud?</vt:lpstr>
      <vt:lpstr>Scaling the innovation through partnership</vt:lpstr>
      <vt:lpstr>Measurable Benefits in Berkshire</vt:lpstr>
      <vt:lpstr>Measurable Benefits in Berkshire</vt:lpstr>
      <vt:lpstr>Real World Results: SilverCloud Directly Compared To Traditional Therapy</vt:lpstr>
      <vt:lpstr>PowerPoint Presentation</vt:lpstr>
      <vt:lpstr>Spread of innovation:  From Berkshire to across the NHS</vt:lpstr>
      <vt:lpstr>SilverCloud RCT:  Scalable Model, Lasting Effectiveness &amp; Impact</vt:lpstr>
      <vt:lpstr>SilverCloud RCT:  Health Economics</vt:lpstr>
      <vt:lpstr>PowerPoint Presentation</vt:lpstr>
      <vt:lpstr>PowerPoint Presentation</vt:lpstr>
      <vt:lpstr>PowerPoint Presentation</vt:lpstr>
      <vt:lpstr>A organisational approach to wellbeing </vt:lpstr>
      <vt:lpstr>PowerPoint Presentation</vt:lpstr>
      <vt:lpstr>A population approach to mental health </vt:lpstr>
      <vt:lpstr>The Future:  With AI and MBL we can personalise treatment</vt:lpstr>
      <vt:lpstr>PowerPoint Presentation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98</cp:revision>
  <cp:lastPrinted>2019-09-26T12:39:35Z</cp:lastPrinted>
  <dcterms:created xsi:type="dcterms:W3CDTF">2018-07-09T12:19:01Z</dcterms:created>
  <dcterms:modified xsi:type="dcterms:W3CDTF">2019-12-06T07:58:08Z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