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0"/>
  </p:notesMasterIdLst>
  <p:sldIdLst>
    <p:sldId id="256" r:id="rId2"/>
    <p:sldId id="422" r:id="rId3"/>
    <p:sldId id="437" r:id="rId4"/>
    <p:sldId id="438" r:id="rId5"/>
    <p:sldId id="439" r:id="rId6"/>
    <p:sldId id="440" r:id="rId7"/>
    <p:sldId id="447" r:id="rId8"/>
    <p:sldId id="448" r:id="rId9"/>
    <p:sldId id="449" r:id="rId10"/>
    <p:sldId id="441" r:id="rId11"/>
    <p:sldId id="450" r:id="rId12"/>
    <p:sldId id="451" r:id="rId13"/>
    <p:sldId id="452" r:id="rId14"/>
    <p:sldId id="453" r:id="rId15"/>
    <p:sldId id="454" r:id="rId16"/>
    <p:sldId id="455" r:id="rId17"/>
    <p:sldId id="464" r:id="rId18"/>
    <p:sldId id="458" r:id="rId19"/>
    <p:sldId id="466" r:id="rId20"/>
    <p:sldId id="442" r:id="rId21"/>
    <p:sldId id="456" r:id="rId22"/>
    <p:sldId id="457" r:id="rId23"/>
    <p:sldId id="443" r:id="rId24"/>
    <p:sldId id="459" r:id="rId25"/>
    <p:sldId id="460" r:id="rId26"/>
    <p:sldId id="461" r:id="rId27"/>
    <p:sldId id="462" r:id="rId28"/>
    <p:sldId id="463" r:id="rId2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SLIDE SET PRISM" id="{3E12FFC3-9495-4022-9FF9-6E261A4039EC}">
          <p14:sldIdLst>
            <p14:sldId id="256"/>
          </p14:sldIdLst>
        </p14:section>
        <p14:section name="ADASS West Mids Top Right" id="{915AF52E-C2BC-48A7-8FB1-1C6E76D59893}">
          <p14:sldIdLst>
            <p14:sldId id="422"/>
            <p14:sldId id="437"/>
            <p14:sldId id="438"/>
            <p14:sldId id="439"/>
            <p14:sldId id="440"/>
            <p14:sldId id="447"/>
            <p14:sldId id="448"/>
            <p14:sldId id="449"/>
            <p14:sldId id="441"/>
            <p14:sldId id="450"/>
            <p14:sldId id="451"/>
            <p14:sldId id="452"/>
            <p14:sldId id="453"/>
            <p14:sldId id="454"/>
            <p14:sldId id="455"/>
            <p14:sldId id="464"/>
            <p14:sldId id="458"/>
            <p14:sldId id="466"/>
            <p14:sldId id="442"/>
            <p14:sldId id="456"/>
            <p14:sldId id="457"/>
            <p14:sldId id="443"/>
            <p14:sldId id="459"/>
            <p14:sldId id="460"/>
            <p14:sldId id="461"/>
            <p14:sldId id="462"/>
            <p14:sldId id="463"/>
          </p14:sldIdLst>
        </p14:section>
      </p14:sectionLst>
    </p:ex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ackson, Pete (IEWM)" initials="JP(" lastIdx="17" clrIdx="0"/>
  <p:cmAuthor id="2" name="Madley, Shelley (IEWM)" initials="MS(" lastIdx="2" clrIdx="1"/>
  <p:cmAuthor id="3" name="Shelley Madley" initials="SM" lastIdx="1"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A6CA"/>
    <a:srgbClr val="99FFCC"/>
    <a:srgbClr val="009999"/>
    <a:srgbClr val="970B48"/>
    <a:srgbClr val="0C4CB4"/>
    <a:srgbClr val="830137"/>
    <a:srgbClr val="1495B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A5B9C27-1A26-4D81-8A5C-CDC7EDB44611}" v="2" dt="2021-12-10T08:29:24.21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819" autoAdjust="0"/>
    <p:restoredTop sz="94560"/>
  </p:normalViewPr>
  <p:slideViewPr>
    <p:cSldViewPr snapToGrid="0" snapToObjects="1">
      <p:cViewPr varScale="1">
        <p:scale>
          <a:sx n="63" d="100"/>
          <a:sy n="63" d="100"/>
        </p:scale>
        <p:origin x="740" y="64"/>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37"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microsoft.com/office/2016/11/relationships/changesInfo" Target="changesInfos/changesInfo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35"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aul Johnston" userId="853685fedd355cdb" providerId="LiveId" clId="{3CFDA4EE-6899-4B6F-A97B-C2CC5BCC7581}"/>
    <pc:docChg chg="undo custSel modSld">
      <pc:chgData name="Paul Johnston" userId="853685fedd355cdb" providerId="LiveId" clId="{3CFDA4EE-6899-4B6F-A97B-C2CC5BCC7581}" dt="2021-04-19T10:01:42.347" v="2795" actId="20577"/>
      <pc:docMkLst>
        <pc:docMk/>
      </pc:docMkLst>
      <pc:sldChg chg="addSp delSp modSp mod">
        <pc:chgData name="Paul Johnston" userId="853685fedd355cdb" providerId="LiveId" clId="{3CFDA4EE-6899-4B6F-A97B-C2CC5BCC7581}" dt="2021-04-19T09:47:24.533" v="2476" actId="20577"/>
        <pc:sldMkLst>
          <pc:docMk/>
          <pc:sldMk cId="1966695434" sldId="422"/>
        </pc:sldMkLst>
        <pc:spChg chg="mod">
          <ac:chgData name="Paul Johnston" userId="853685fedd355cdb" providerId="LiveId" clId="{3CFDA4EE-6899-4B6F-A97B-C2CC5BCC7581}" dt="2021-04-19T09:47:24.533" v="2476" actId="20577"/>
          <ac:spMkLst>
            <pc:docMk/>
            <pc:sldMk cId="1966695434" sldId="422"/>
            <ac:spMk id="7" creationId="{91070494-DF30-4A60-B66A-7B877746BDB4}"/>
          </ac:spMkLst>
        </pc:spChg>
        <pc:spChg chg="add del">
          <ac:chgData name="Paul Johnston" userId="853685fedd355cdb" providerId="LiveId" clId="{3CFDA4EE-6899-4B6F-A97B-C2CC5BCC7581}" dt="2021-04-14T10:29:13.855" v="719" actId="22"/>
          <ac:spMkLst>
            <pc:docMk/>
            <pc:sldMk cId="1966695434" sldId="422"/>
            <ac:spMk id="9" creationId="{63F26E23-5E81-489C-81F5-9755B6AA95FD}"/>
          </ac:spMkLst>
        </pc:spChg>
      </pc:sldChg>
      <pc:sldChg chg="modSp mod">
        <pc:chgData name="Paul Johnston" userId="853685fedd355cdb" providerId="LiveId" clId="{3CFDA4EE-6899-4B6F-A97B-C2CC5BCC7581}" dt="2021-04-19T09:53:39.348" v="2515" actId="20577"/>
        <pc:sldMkLst>
          <pc:docMk/>
          <pc:sldMk cId="1304385434" sldId="441"/>
        </pc:sldMkLst>
        <pc:spChg chg="mod">
          <ac:chgData name="Paul Johnston" userId="853685fedd355cdb" providerId="LiveId" clId="{3CFDA4EE-6899-4B6F-A97B-C2CC5BCC7581}" dt="2021-04-19T09:53:39.348" v="2515" actId="20577"/>
          <ac:spMkLst>
            <pc:docMk/>
            <pc:sldMk cId="1304385434" sldId="441"/>
            <ac:spMk id="13" creationId="{00000000-0000-0000-0000-000000000000}"/>
          </ac:spMkLst>
        </pc:spChg>
      </pc:sldChg>
      <pc:sldChg chg="modSp mod">
        <pc:chgData name="Paul Johnston" userId="853685fedd355cdb" providerId="LiveId" clId="{3CFDA4EE-6899-4B6F-A97B-C2CC5BCC7581}" dt="2021-04-19T09:54:12.901" v="2546" actId="20577"/>
        <pc:sldMkLst>
          <pc:docMk/>
          <pc:sldMk cId="1121558879" sldId="450"/>
        </pc:sldMkLst>
        <pc:spChg chg="mod">
          <ac:chgData name="Paul Johnston" userId="853685fedd355cdb" providerId="LiveId" clId="{3CFDA4EE-6899-4B6F-A97B-C2CC5BCC7581}" dt="2021-04-19T09:54:12.901" v="2546" actId="20577"/>
          <ac:spMkLst>
            <pc:docMk/>
            <pc:sldMk cId="1121558879" sldId="450"/>
            <ac:spMk id="7" creationId="{E831FDE1-73A9-43AD-AEF5-5B94F28B8996}"/>
          </ac:spMkLst>
        </pc:spChg>
      </pc:sldChg>
      <pc:sldChg chg="modSp mod">
        <pc:chgData name="Paul Johnston" userId="853685fedd355cdb" providerId="LiveId" clId="{3CFDA4EE-6899-4B6F-A97B-C2CC5BCC7581}" dt="2021-04-19T09:54:44.732" v="2591" actId="14100"/>
        <pc:sldMkLst>
          <pc:docMk/>
          <pc:sldMk cId="619029784" sldId="451"/>
        </pc:sldMkLst>
        <pc:spChg chg="mod">
          <ac:chgData name="Paul Johnston" userId="853685fedd355cdb" providerId="LiveId" clId="{3CFDA4EE-6899-4B6F-A97B-C2CC5BCC7581}" dt="2021-04-19T09:54:44.732" v="2591" actId="14100"/>
          <ac:spMkLst>
            <pc:docMk/>
            <pc:sldMk cId="619029784" sldId="451"/>
            <ac:spMk id="3" creationId="{52072BC7-B5F8-48F7-A365-9F5B4B06F9D1}"/>
          </ac:spMkLst>
        </pc:spChg>
      </pc:sldChg>
      <pc:sldChg chg="modSp mod">
        <pc:chgData name="Paul Johnston" userId="853685fedd355cdb" providerId="LiveId" clId="{3CFDA4EE-6899-4B6F-A97B-C2CC5BCC7581}" dt="2021-04-19T09:56:18.349" v="2644" actId="20577"/>
        <pc:sldMkLst>
          <pc:docMk/>
          <pc:sldMk cId="697337685" sldId="452"/>
        </pc:sldMkLst>
        <pc:spChg chg="mod">
          <ac:chgData name="Paul Johnston" userId="853685fedd355cdb" providerId="LiveId" clId="{3CFDA4EE-6899-4B6F-A97B-C2CC5BCC7581}" dt="2021-04-19T09:56:18.349" v="2644" actId="20577"/>
          <ac:spMkLst>
            <pc:docMk/>
            <pc:sldMk cId="697337685" sldId="452"/>
            <ac:spMk id="3" creationId="{D3EEBC80-5A7D-4FD6-BD55-600671F36F76}"/>
          </ac:spMkLst>
        </pc:spChg>
      </pc:sldChg>
      <pc:sldChg chg="modSp mod">
        <pc:chgData name="Paul Johnston" userId="853685fedd355cdb" providerId="LiveId" clId="{3CFDA4EE-6899-4B6F-A97B-C2CC5BCC7581}" dt="2021-04-19T09:56:42.995" v="2684" actId="20577"/>
        <pc:sldMkLst>
          <pc:docMk/>
          <pc:sldMk cId="2947669472" sldId="453"/>
        </pc:sldMkLst>
        <pc:spChg chg="mod">
          <ac:chgData name="Paul Johnston" userId="853685fedd355cdb" providerId="LiveId" clId="{3CFDA4EE-6899-4B6F-A97B-C2CC5BCC7581}" dt="2021-04-19T09:56:42.995" v="2684" actId="20577"/>
          <ac:spMkLst>
            <pc:docMk/>
            <pc:sldMk cId="2947669472" sldId="453"/>
            <ac:spMk id="4" creationId="{6381B46D-F78A-45AE-8C70-6CCB7A22ACA1}"/>
          </ac:spMkLst>
        </pc:spChg>
      </pc:sldChg>
      <pc:sldChg chg="modSp mod">
        <pc:chgData name="Paul Johnston" userId="853685fedd355cdb" providerId="LiveId" clId="{3CFDA4EE-6899-4B6F-A97B-C2CC5BCC7581}" dt="2021-04-19T09:57:12.249" v="2724" actId="6549"/>
        <pc:sldMkLst>
          <pc:docMk/>
          <pc:sldMk cId="4273617728" sldId="454"/>
        </pc:sldMkLst>
        <pc:spChg chg="mod">
          <ac:chgData name="Paul Johnston" userId="853685fedd355cdb" providerId="LiveId" clId="{3CFDA4EE-6899-4B6F-A97B-C2CC5BCC7581}" dt="2021-04-19T09:57:12.249" v="2724" actId="6549"/>
          <ac:spMkLst>
            <pc:docMk/>
            <pc:sldMk cId="4273617728" sldId="454"/>
            <ac:spMk id="4" creationId="{1A11C566-0D8B-4778-874D-E061C5992652}"/>
          </ac:spMkLst>
        </pc:spChg>
      </pc:sldChg>
      <pc:sldChg chg="modSp mod">
        <pc:chgData name="Paul Johnston" userId="853685fedd355cdb" providerId="LiveId" clId="{3CFDA4EE-6899-4B6F-A97B-C2CC5BCC7581}" dt="2021-04-19T09:57:35.844" v="2754" actId="20577"/>
        <pc:sldMkLst>
          <pc:docMk/>
          <pc:sldMk cId="1678408278" sldId="455"/>
        </pc:sldMkLst>
        <pc:spChg chg="mod">
          <ac:chgData name="Paul Johnston" userId="853685fedd355cdb" providerId="LiveId" clId="{3CFDA4EE-6899-4B6F-A97B-C2CC5BCC7581}" dt="2021-04-19T09:57:35.844" v="2754" actId="20577"/>
          <ac:spMkLst>
            <pc:docMk/>
            <pc:sldMk cId="1678408278" sldId="455"/>
            <ac:spMk id="4" creationId="{1AE17A51-E2C1-4882-8F2C-8958735C090E}"/>
          </ac:spMkLst>
        </pc:spChg>
      </pc:sldChg>
      <pc:sldChg chg="modSp mod">
        <pc:chgData name="Paul Johnston" userId="853685fedd355cdb" providerId="LiveId" clId="{3CFDA4EE-6899-4B6F-A97B-C2CC5BCC7581}" dt="2021-04-19T10:01:42.347" v="2795" actId="20577"/>
        <pc:sldMkLst>
          <pc:docMk/>
          <pc:sldMk cId="2751879385" sldId="459"/>
        </pc:sldMkLst>
        <pc:spChg chg="mod">
          <ac:chgData name="Paul Johnston" userId="853685fedd355cdb" providerId="LiveId" clId="{3CFDA4EE-6899-4B6F-A97B-C2CC5BCC7581}" dt="2021-04-19T10:01:42.347" v="2795" actId="20577"/>
          <ac:spMkLst>
            <pc:docMk/>
            <pc:sldMk cId="2751879385" sldId="459"/>
            <ac:spMk id="9" creationId="{5C978411-C72D-4181-8C0C-2447057D16EF}"/>
          </ac:spMkLst>
        </pc:spChg>
      </pc:sldChg>
    </pc:docChg>
  </pc:docChgLst>
</pc:chgInfo>
</file>

<file path=ppt/charts/_rels/chart1.xml.rels><?xml version="1.0" encoding="UTF-8" standalone="yes"?>
<Relationships xmlns="http://schemas.openxmlformats.org/package/2006/relationships"><Relationship Id="rId3" Type="http://schemas.openxmlformats.org/officeDocument/2006/relationships/oleObject" Target="https://d.docs.live.net/853685fedd355cdb/Documents/WMADASS%20CH%5e0AW%202020/Data%20and%20Knowledge%20Hub/C19%20inequalities.xlsx" TargetMode="External"/><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200" b="1" i="0" u="none" strike="noStrike" kern="1200" spc="0" baseline="0">
                <a:solidFill>
                  <a:schemeClr val="tx1">
                    <a:lumMod val="65000"/>
                    <a:lumOff val="35000"/>
                  </a:schemeClr>
                </a:solidFill>
                <a:latin typeface="+mn-lt"/>
                <a:ea typeface="+mn-ea"/>
                <a:cs typeface="+mn-cs"/>
              </a:defRPr>
            </a:pPr>
            <a:r>
              <a:rPr lang="en-GB" sz="1200" b="1"/>
              <a:t>Covid-19:</a:t>
            </a:r>
            <a:r>
              <a:rPr lang="en-GB" sz="1200" b="1" baseline="0"/>
              <a:t> Ethnicity, Deprivation and Cases per 100,000 residents by UTLA</a:t>
            </a:r>
            <a:endParaRPr lang="en-GB" sz="1200" b="1"/>
          </a:p>
        </c:rich>
      </c:tx>
      <c:overlay val="0"/>
      <c:spPr>
        <a:noFill/>
        <a:ln>
          <a:noFill/>
        </a:ln>
        <a:effectLst/>
      </c:spPr>
      <c:txPr>
        <a:bodyPr rot="0" spcFirstLastPara="1" vertOverflow="ellipsis" vert="horz" wrap="square" anchor="ctr" anchorCtr="1"/>
        <a:lstStyle/>
        <a:p>
          <a:pPr>
            <a:defRPr sz="1200" b="1"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'[C19 inequalities.xlsx]Sheet1'!$C$12</c:f>
              <c:strCache>
                <c:ptCount val="1"/>
                <c:pt idx="0">
                  <c:v>Ethnic Minority %</c:v>
                </c:pt>
              </c:strCache>
            </c:strRef>
          </c:tx>
          <c:spPr>
            <a:solidFill>
              <a:schemeClr val="accent1"/>
            </a:solidFill>
            <a:ln>
              <a:noFill/>
            </a:ln>
            <a:effectLst/>
          </c:spPr>
          <c:invertIfNegative val="0"/>
          <c:cat>
            <c:strRef>
              <c:f>'[C19 inequalities.xlsx]Sheet1'!$A$13:$A$26</c:f>
              <c:strCache>
                <c:ptCount val="14"/>
                <c:pt idx="0">
                  <c:v>Sandwell</c:v>
                </c:pt>
                <c:pt idx="1">
                  <c:v>Wolverhampton</c:v>
                </c:pt>
                <c:pt idx="2">
                  <c:v>Walsall</c:v>
                </c:pt>
                <c:pt idx="3">
                  <c:v>Birmingham</c:v>
                </c:pt>
                <c:pt idx="4">
                  <c:v>Dudley</c:v>
                </c:pt>
                <c:pt idx="5">
                  <c:v>Stoke-on-Trent</c:v>
                </c:pt>
                <c:pt idx="6">
                  <c:v>Staffordshire</c:v>
                </c:pt>
                <c:pt idx="7">
                  <c:v>Solihull</c:v>
                </c:pt>
                <c:pt idx="8">
                  <c:v>Coventry</c:v>
                </c:pt>
                <c:pt idx="9">
                  <c:v>Telford and Wrekin</c:v>
                </c:pt>
                <c:pt idx="10">
                  <c:v>Worcestershire</c:v>
                </c:pt>
                <c:pt idx="11">
                  <c:v>Warwickshire</c:v>
                </c:pt>
                <c:pt idx="12">
                  <c:v>Shropshire</c:v>
                </c:pt>
                <c:pt idx="13">
                  <c:v>Herefordshire</c:v>
                </c:pt>
              </c:strCache>
            </c:strRef>
          </c:cat>
          <c:val>
            <c:numRef>
              <c:f>'[C19 inequalities.xlsx]Sheet1'!$C$13:$C$26</c:f>
              <c:numCache>
                <c:formatCode>0.0%</c:formatCode>
                <c:ptCount val="14"/>
                <c:pt idx="0">
                  <c:v>0.378</c:v>
                </c:pt>
                <c:pt idx="1">
                  <c:v>0.34399999999999997</c:v>
                </c:pt>
                <c:pt idx="2">
                  <c:v>0.24099999999999999</c:v>
                </c:pt>
                <c:pt idx="3">
                  <c:v>0.48499999999999999</c:v>
                </c:pt>
                <c:pt idx="4">
                  <c:v>0.126</c:v>
                </c:pt>
                <c:pt idx="5">
                  <c:v>0.17800000000000005</c:v>
                </c:pt>
                <c:pt idx="6">
                  <c:v>6.2355658198614328E-2</c:v>
                </c:pt>
                <c:pt idx="7">
                  <c:v>0.16000000000000003</c:v>
                </c:pt>
                <c:pt idx="8">
                  <c:v>0.36</c:v>
                </c:pt>
                <c:pt idx="9">
                  <c:v>0.10899999999999999</c:v>
                </c:pt>
                <c:pt idx="10">
                  <c:v>8.7328767123287632E-2</c:v>
                </c:pt>
                <c:pt idx="11">
                  <c:v>0.13368983957219249</c:v>
                </c:pt>
                <c:pt idx="12">
                  <c:v>6.2999999999999945E-2</c:v>
                </c:pt>
                <c:pt idx="13">
                  <c:v>7.3999999999999955E-2</c:v>
                </c:pt>
              </c:numCache>
            </c:numRef>
          </c:val>
          <c:extLst>
            <c:ext xmlns:c16="http://schemas.microsoft.com/office/drawing/2014/chart" uri="{C3380CC4-5D6E-409C-BE32-E72D297353CC}">
              <c16:uniqueId val="{00000000-A112-4563-A6DF-C694BAC3DF5A}"/>
            </c:ext>
          </c:extLst>
        </c:ser>
        <c:ser>
          <c:idx val="2"/>
          <c:order val="2"/>
          <c:tx>
            <c:strRef>
              <c:f>'[C19 inequalities.xlsx]Sheet1'!$E$12</c:f>
              <c:strCache>
                <c:ptCount val="1"/>
                <c:pt idx="0">
                  <c:v>Deprivation - IMD Bottom Decile</c:v>
                </c:pt>
              </c:strCache>
            </c:strRef>
          </c:tx>
          <c:spPr>
            <a:solidFill>
              <a:schemeClr val="accent3"/>
            </a:solidFill>
            <a:ln>
              <a:noFill/>
            </a:ln>
            <a:effectLst/>
          </c:spPr>
          <c:invertIfNegative val="0"/>
          <c:cat>
            <c:strRef>
              <c:f>'[C19 inequalities.xlsx]Sheet1'!$A$13:$A$26</c:f>
              <c:strCache>
                <c:ptCount val="14"/>
                <c:pt idx="0">
                  <c:v>Sandwell</c:v>
                </c:pt>
                <c:pt idx="1">
                  <c:v>Wolverhampton</c:v>
                </c:pt>
                <c:pt idx="2">
                  <c:v>Walsall</c:v>
                </c:pt>
                <c:pt idx="3">
                  <c:v>Birmingham</c:v>
                </c:pt>
                <c:pt idx="4">
                  <c:v>Dudley</c:v>
                </c:pt>
                <c:pt idx="5">
                  <c:v>Stoke-on-Trent</c:v>
                </c:pt>
                <c:pt idx="6">
                  <c:v>Staffordshire</c:v>
                </c:pt>
                <c:pt idx="7">
                  <c:v>Solihull</c:v>
                </c:pt>
                <c:pt idx="8">
                  <c:v>Coventry</c:v>
                </c:pt>
                <c:pt idx="9">
                  <c:v>Telford and Wrekin</c:v>
                </c:pt>
                <c:pt idx="10">
                  <c:v>Worcestershire</c:v>
                </c:pt>
                <c:pt idx="11">
                  <c:v>Warwickshire</c:v>
                </c:pt>
                <c:pt idx="12">
                  <c:v>Shropshire</c:v>
                </c:pt>
                <c:pt idx="13">
                  <c:v>Herefordshire</c:v>
                </c:pt>
              </c:strCache>
            </c:strRef>
          </c:cat>
          <c:val>
            <c:numRef>
              <c:f>'[C19 inequalities.xlsx]Sheet1'!$E$13:$E$26</c:f>
              <c:numCache>
                <c:formatCode>0.0%</c:formatCode>
                <c:ptCount val="14"/>
                <c:pt idx="0">
                  <c:v>0.19889999999999999</c:v>
                </c:pt>
                <c:pt idx="1">
                  <c:v>0.2089</c:v>
                </c:pt>
                <c:pt idx="2">
                  <c:v>0.26350000000000001</c:v>
                </c:pt>
                <c:pt idx="3">
                  <c:v>0.41310000000000002</c:v>
                </c:pt>
                <c:pt idx="4">
                  <c:v>0.1095</c:v>
                </c:pt>
                <c:pt idx="5">
                  <c:v>0.32079999999999997</c:v>
                </c:pt>
                <c:pt idx="6">
                  <c:v>2.0799999999999999E-2</c:v>
                </c:pt>
                <c:pt idx="7">
                  <c:v>0.11940000000000001</c:v>
                </c:pt>
                <c:pt idx="8">
                  <c:v>0.14360000000000001</c:v>
                </c:pt>
                <c:pt idx="9">
                  <c:v>0.16669999999999999</c:v>
                </c:pt>
                <c:pt idx="10">
                  <c:v>4.9500000000000002E-2</c:v>
                </c:pt>
                <c:pt idx="11">
                  <c:v>1.77E-2</c:v>
                </c:pt>
                <c:pt idx="12">
                  <c:v>1.04E-2</c:v>
                </c:pt>
                <c:pt idx="13">
                  <c:v>8.6E-3</c:v>
                </c:pt>
              </c:numCache>
            </c:numRef>
          </c:val>
          <c:extLst>
            <c:ext xmlns:c16="http://schemas.microsoft.com/office/drawing/2014/chart" uri="{C3380CC4-5D6E-409C-BE32-E72D297353CC}">
              <c16:uniqueId val="{00000001-A112-4563-A6DF-C694BAC3DF5A}"/>
            </c:ext>
          </c:extLst>
        </c:ser>
        <c:dLbls>
          <c:showLegendKey val="0"/>
          <c:showVal val="0"/>
          <c:showCatName val="0"/>
          <c:showSerName val="0"/>
          <c:showPercent val="0"/>
          <c:showBubbleSize val="0"/>
        </c:dLbls>
        <c:gapWidth val="219"/>
        <c:axId val="2011983312"/>
        <c:axId val="83548880"/>
      </c:barChart>
      <c:lineChart>
        <c:grouping val="standard"/>
        <c:varyColors val="0"/>
        <c:ser>
          <c:idx val="1"/>
          <c:order val="1"/>
          <c:tx>
            <c:strRef>
              <c:f>'[C19 inequalities.xlsx]Sheet1'!$D$12</c:f>
              <c:strCache>
                <c:ptCount val="1"/>
                <c:pt idx="0">
                  <c:v>Cases per 100,000 Residents</c:v>
                </c:pt>
              </c:strCache>
            </c:strRef>
          </c:tx>
          <c:spPr>
            <a:ln w="28575" cap="rnd">
              <a:solidFill>
                <a:schemeClr val="accent2"/>
              </a:solidFill>
              <a:round/>
            </a:ln>
            <a:effectLst/>
          </c:spPr>
          <c:marker>
            <c:symbol val="none"/>
          </c:marker>
          <c:cat>
            <c:strRef>
              <c:f>'[C19 inequalities.xlsx]Sheet1'!$A$13:$A$26</c:f>
              <c:strCache>
                <c:ptCount val="14"/>
                <c:pt idx="0">
                  <c:v>Sandwell</c:v>
                </c:pt>
                <c:pt idx="1">
                  <c:v>Wolverhampton</c:v>
                </c:pt>
                <c:pt idx="2">
                  <c:v>Walsall</c:v>
                </c:pt>
                <c:pt idx="3">
                  <c:v>Birmingham</c:v>
                </c:pt>
                <c:pt idx="4">
                  <c:v>Dudley</c:v>
                </c:pt>
                <c:pt idx="5">
                  <c:v>Stoke-on-Trent</c:v>
                </c:pt>
                <c:pt idx="6">
                  <c:v>Staffordshire</c:v>
                </c:pt>
                <c:pt idx="7">
                  <c:v>Solihull</c:v>
                </c:pt>
                <c:pt idx="8">
                  <c:v>Coventry</c:v>
                </c:pt>
                <c:pt idx="9">
                  <c:v>Telford and Wrekin</c:v>
                </c:pt>
                <c:pt idx="10">
                  <c:v>Worcestershire</c:v>
                </c:pt>
                <c:pt idx="11">
                  <c:v>Warwickshire</c:v>
                </c:pt>
                <c:pt idx="12">
                  <c:v>Shropshire</c:v>
                </c:pt>
                <c:pt idx="13">
                  <c:v>Herefordshire</c:v>
                </c:pt>
              </c:strCache>
            </c:strRef>
          </c:cat>
          <c:val>
            <c:numRef>
              <c:f>'[C19 inequalities.xlsx]Sheet1'!$D$13:$D$26</c:f>
              <c:numCache>
                <c:formatCode>General</c:formatCode>
                <c:ptCount val="14"/>
                <c:pt idx="0">
                  <c:v>10195.200000000001</c:v>
                </c:pt>
                <c:pt idx="1">
                  <c:v>9268.4</c:v>
                </c:pt>
                <c:pt idx="2">
                  <c:v>8832.9</c:v>
                </c:pt>
                <c:pt idx="3">
                  <c:v>8713.6</c:v>
                </c:pt>
                <c:pt idx="4">
                  <c:v>8180.8</c:v>
                </c:pt>
                <c:pt idx="5">
                  <c:v>7609.2</c:v>
                </c:pt>
                <c:pt idx="6">
                  <c:v>6694.9</c:v>
                </c:pt>
                <c:pt idx="7">
                  <c:v>6660.2</c:v>
                </c:pt>
                <c:pt idx="8">
                  <c:v>6262.1</c:v>
                </c:pt>
                <c:pt idx="9">
                  <c:v>6013.2</c:v>
                </c:pt>
                <c:pt idx="10">
                  <c:v>5519.1</c:v>
                </c:pt>
                <c:pt idx="11">
                  <c:v>5366.4</c:v>
                </c:pt>
                <c:pt idx="12">
                  <c:v>4593.1000000000004</c:v>
                </c:pt>
                <c:pt idx="13" formatCode="0.0">
                  <c:v>3543</c:v>
                </c:pt>
              </c:numCache>
            </c:numRef>
          </c:val>
          <c:smooth val="0"/>
          <c:extLst>
            <c:ext xmlns:c16="http://schemas.microsoft.com/office/drawing/2014/chart" uri="{C3380CC4-5D6E-409C-BE32-E72D297353CC}">
              <c16:uniqueId val="{00000002-A112-4563-A6DF-C694BAC3DF5A}"/>
            </c:ext>
          </c:extLst>
        </c:ser>
        <c:dLbls>
          <c:showLegendKey val="0"/>
          <c:showVal val="0"/>
          <c:showCatName val="0"/>
          <c:showSerName val="0"/>
          <c:showPercent val="0"/>
          <c:showBubbleSize val="0"/>
        </c:dLbls>
        <c:marker val="1"/>
        <c:smooth val="0"/>
        <c:axId val="83547632"/>
        <c:axId val="83548048"/>
      </c:lineChart>
      <c:catAx>
        <c:axId val="8354763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83548048"/>
        <c:crosses val="autoZero"/>
        <c:auto val="1"/>
        <c:lblAlgn val="ctr"/>
        <c:lblOffset val="100"/>
        <c:noMultiLvlLbl val="0"/>
      </c:catAx>
      <c:valAx>
        <c:axId val="83548048"/>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83547632"/>
        <c:crosses val="autoZero"/>
        <c:crossBetween val="between"/>
      </c:valAx>
      <c:valAx>
        <c:axId val="83548880"/>
        <c:scaling>
          <c:orientation val="minMax"/>
        </c:scaling>
        <c:delete val="0"/>
        <c:axPos val="r"/>
        <c:numFmt formatCode="0.0%"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2011983312"/>
        <c:crosses val="max"/>
        <c:crossBetween val="between"/>
      </c:valAx>
      <c:catAx>
        <c:axId val="2011983312"/>
        <c:scaling>
          <c:orientation val="minMax"/>
        </c:scaling>
        <c:delete val="1"/>
        <c:axPos val="b"/>
        <c:numFmt formatCode="General" sourceLinked="1"/>
        <c:majorTickMark val="out"/>
        <c:minorTickMark val="none"/>
        <c:tickLblPos val="nextTo"/>
        <c:crossAx val="83548880"/>
        <c:crosses val="autoZero"/>
        <c:auto val="1"/>
        <c:lblAlgn val="ctr"/>
        <c:lblOffset val="100"/>
        <c:noMultiLvlLbl val="0"/>
      </c:cat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BFAFBD0-B6C1-1B48-9E50-029EE742A493}" type="datetimeFigureOut">
              <a:rPr lang="en-US" smtClean="0"/>
              <a:t>12/10/2021</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279436F-656C-D44E-A4D1-973DC038E55D}" type="slidenum">
              <a:rPr lang="en-US" smtClean="0"/>
              <a:t>‹#›</a:t>
            </a:fld>
            <a:endParaRPr lang="en-US" dirty="0"/>
          </a:p>
        </p:txBody>
      </p:sp>
    </p:spTree>
    <p:extLst>
      <p:ext uri="{BB962C8B-B14F-4D97-AF65-F5344CB8AC3E}">
        <p14:creationId xmlns:p14="http://schemas.microsoft.com/office/powerpoint/2010/main" val="161214678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54902D-3626-4D44-B674-421E23F32363}"/>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BE13D041-B6C0-6A48-9707-CB7BFC9C066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5BA674A3-DD33-EA4B-824B-57CD16CEA394}"/>
              </a:ext>
            </a:extLst>
          </p:cNvPr>
          <p:cNvSpPr>
            <a:spLocks noGrp="1"/>
          </p:cNvSpPr>
          <p:nvPr>
            <p:ph type="dt" sz="half" idx="10"/>
          </p:nvPr>
        </p:nvSpPr>
        <p:spPr/>
        <p:txBody>
          <a:bodyPr/>
          <a:lstStyle/>
          <a:p>
            <a:fld id="{493CD5B3-A241-8349-8AE6-27C9EF31ADDE}" type="datetimeFigureOut">
              <a:rPr lang="en-US" smtClean="0"/>
              <a:t>12/10/2021</a:t>
            </a:fld>
            <a:endParaRPr lang="en-US" dirty="0"/>
          </a:p>
        </p:txBody>
      </p:sp>
      <p:sp>
        <p:nvSpPr>
          <p:cNvPr id="5" name="Footer Placeholder 4">
            <a:extLst>
              <a:ext uri="{FF2B5EF4-FFF2-40B4-BE49-F238E27FC236}">
                <a16:creationId xmlns:a16="http://schemas.microsoft.com/office/drawing/2014/main" id="{777166CF-3A01-F24E-8C0C-50EA09337A03}"/>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E1C514F7-1D69-3F41-81FC-5BCF6BC0747F}"/>
              </a:ext>
            </a:extLst>
          </p:cNvPr>
          <p:cNvSpPr>
            <a:spLocks noGrp="1"/>
          </p:cNvSpPr>
          <p:nvPr>
            <p:ph type="sldNum" sz="quarter" idx="12"/>
          </p:nvPr>
        </p:nvSpPr>
        <p:spPr/>
        <p:txBody>
          <a:bodyPr/>
          <a:lstStyle/>
          <a:p>
            <a:fld id="{84E921F2-657D-A544-8674-BAE734D77DDB}" type="slidenum">
              <a:rPr lang="en-US" smtClean="0"/>
              <a:t>‹#›</a:t>
            </a:fld>
            <a:endParaRPr lang="en-US" dirty="0"/>
          </a:p>
        </p:txBody>
      </p:sp>
    </p:spTree>
    <p:extLst>
      <p:ext uri="{BB962C8B-B14F-4D97-AF65-F5344CB8AC3E}">
        <p14:creationId xmlns:p14="http://schemas.microsoft.com/office/powerpoint/2010/main" val="94332143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8F3BE3-E58E-484C-B6F5-8664CDA52B86}"/>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D3379F66-E718-CD4B-B672-B51E30289E68}"/>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683A795-852E-6047-B3CC-30694BD3FCA0}"/>
              </a:ext>
            </a:extLst>
          </p:cNvPr>
          <p:cNvSpPr>
            <a:spLocks noGrp="1"/>
          </p:cNvSpPr>
          <p:nvPr>
            <p:ph type="dt" sz="half" idx="10"/>
          </p:nvPr>
        </p:nvSpPr>
        <p:spPr/>
        <p:txBody>
          <a:bodyPr/>
          <a:lstStyle/>
          <a:p>
            <a:fld id="{493CD5B3-A241-8349-8AE6-27C9EF31ADDE}" type="datetimeFigureOut">
              <a:rPr lang="en-US" smtClean="0"/>
              <a:t>12/10/2021</a:t>
            </a:fld>
            <a:endParaRPr lang="en-US" dirty="0"/>
          </a:p>
        </p:txBody>
      </p:sp>
      <p:sp>
        <p:nvSpPr>
          <p:cNvPr id="5" name="Footer Placeholder 4">
            <a:extLst>
              <a:ext uri="{FF2B5EF4-FFF2-40B4-BE49-F238E27FC236}">
                <a16:creationId xmlns:a16="http://schemas.microsoft.com/office/drawing/2014/main" id="{E78EAE0D-E217-C841-93FB-C32609C31D33}"/>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3208C1E5-DBD1-1441-83B3-AD9EA982C120}"/>
              </a:ext>
            </a:extLst>
          </p:cNvPr>
          <p:cNvSpPr>
            <a:spLocks noGrp="1"/>
          </p:cNvSpPr>
          <p:nvPr>
            <p:ph type="sldNum" sz="quarter" idx="12"/>
          </p:nvPr>
        </p:nvSpPr>
        <p:spPr/>
        <p:txBody>
          <a:bodyPr/>
          <a:lstStyle/>
          <a:p>
            <a:fld id="{84E921F2-657D-A544-8674-BAE734D77DDB}" type="slidenum">
              <a:rPr lang="en-US" smtClean="0"/>
              <a:t>‹#›</a:t>
            </a:fld>
            <a:endParaRPr lang="en-US" dirty="0"/>
          </a:p>
        </p:txBody>
      </p:sp>
    </p:spTree>
    <p:extLst>
      <p:ext uri="{BB962C8B-B14F-4D97-AF65-F5344CB8AC3E}">
        <p14:creationId xmlns:p14="http://schemas.microsoft.com/office/powerpoint/2010/main" val="349912087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E526EAC-584A-7F40-BF6E-E13AC8C027D0}"/>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5D898266-948A-744D-8B92-5AE56D54D350}"/>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1182089-D125-664B-BB9D-456449274C2E}"/>
              </a:ext>
            </a:extLst>
          </p:cNvPr>
          <p:cNvSpPr>
            <a:spLocks noGrp="1"/>
          </p:cNvSpPr>
          <p:nvPr>
            <p:ph type="dt" sz="half" idx="10"/>
          </p:nvPr>
        </p:nvSpPr>
        <p:spPr/>
        <p:txBody>
          <a:bodyPr/>
          <a:lstStyle/>
          <a:p>
            <a:fld id="{493CD5B3-A241-8349-8AE6-27C9EF31ADDE}" type="datetimeFigureOut">
              <a:rPr lang="en-US" smtClean="0"/>
              <a:t>12/10/2021</a:t>
            </a:fld>
            <a:endParaRPr lang="en-US" dirty="0"/>
          </a:p>
        </p:txBody>
      </p:sp>
      <p:sp>
        <p:nvSpPr>
          <p:cNvPr id="5" name="Footer Placeholder 4">
            <a:extLst>
              <a:ext uri="{FF2B5EF4-FFF2-40B4-BE49-F238E27FC236}">
                <a16:creationId xmlns:a16="http://schemas.microsoft.com/office/drawing/2014/main" id="{7182CC77-91F2-5543-BEBD-A7EA92D2DD31}"/>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0F09CA4B-9923-AE41-A9F0-4C85DEA979D5}"/>
              </a:ext>
            </a:extLst>
          </p:cNvPr>
          <p:cNvSpPr>
            <a:spLocks noGrp="1"/>
          </p:cNvSpPr>
          <p:nvPr>
            <p:ph type="sldNum" sz="quarter" idx="12"/>
          </p:nvPr>
        </p:nvSpPr>
        <p:spPr/>
        <p:txBody>
          <a:bodyPr/>
          <a:lstStyle/>
          <a:p>
            <a:fld id="{84E921F2-657D-A544-8674-BAE734D77DDB}" type="slidenum">
              <a:rPr lang="en-US" smtClean="0"/>
              <a:t>‹#›</a:t>
            </a:fld>
            <a:endParaRPr lang="en-US" dirty="0"/>
          </a:p>
        </p:txBody>
      </p:sp>
    </p:spTree>
    <p:extLst>
      <p:ext uri="{BB962C8B-B14F-4D97-AF65-F5344CB8AC3E}">
        <p14:creationId xmlns:p14="http://schemas.microsoft.com/office/powerpoint/2010/main" val="169072896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47359B-58F5-8640-A407-BAB38277D28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BADFECD8-6EB7-9F45-836D-15C206F400B1}"/>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81D7AB3-9E1D-E345-B2CF-C11E5A1CC5FF}"/>
              </a:ext>
            </a:extLst>
          </p:cNvPr>
          <p:cNvSpPr>
            <a:spLocks noGrp="1"/>
          </p:cNvSpPr>
          <p:nvPr>
            <p:ph type="dt" sz="half" idx="10"/>
          </p:nvPr>
        </p:nvSpPr>
        <p:spPr/>
        <p:txBody>
          <a:bodyPr/>
          <a:lstStyle/>
          <a:p>
            <a:fld id="{493CD5B3-A241-8349-8AE6-27C9EF31ADDE}" type="datetimeFigureOut">
              <a:rPr lang="en-US" smtClean="0"/>
              <a:t>12/10/2021</a:t>
            </a:fld>
            <a:endParaRPr lang="en-US" dirty="0"/>
          </a:p>
        </p:txBody>
      </p:sp>
      <p:sp>
        <p:nvSpPr>
          <p:cNvPr id="5" name="Footer Placeholder 4">
            <a:extLst>
              <a:ext uri="{FF2B5EF4-FFF2-40B4-BE49-F238E27FC236}">
                <a16:creationId xmlns:a16="http://schemas.microsoft.com/office/drawing/2014/main" id="{559DD4B8-4B38-B14E-B6D5-E42CD2B9B659}"/>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0669BBFC-2B25-0945-8821-5FFB311DEEF9}"/>
              </a:ext>
            </a:extLst>
          </p:cNvPr>
          <p:cNvSpPr>
            <a:spLocks noGrp="1"/>
          </p:cNvSpPr>
          <p:nvPr>
            <p:ph type="sldNum" sz="quarter" idx="12"/>
          </p:nvPr>
        </p:nvSpPr>
        <p:spPr/>
        <p:txBody>
          <a:bodyPr/>
          <a:lstStyle/>
          <a:p>
            <a:fld id="{84E921F2-657D-A544-8674-BAE734D77DDB}" type="slidenum">
              <a:rPr lang="en-US" smtClean="0"/>
              <a:t>‹#›</a:t>
            </a:fld>
            <a:endParaRPr lang="en-US" dirty="0"/>
          </a:p>
        </p:txBody>
      </p:sp>
    </p:spTree>
    <p:extLst>
      <p:ext uri="{BB962C8B-B14F-4D97-AF65-F5344CB8AC3E}">
        <p14:creationId xmlns:p14="http://schemas.microsoft.com/office/powerpoint/2010/main" val="10889414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BA7DA0-315A-E24F-8A21-C996C986BA76}"/>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22407F91-A13D-5F48-A735-2BBAAB830207}"/>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0E07425F-0F20-FF4F-98CE-70DB43E7D9BD}"/>
              </a:ext>
            </a:extLst>
          </p:cNvPr>
          <p:cNvSpPr>
            <a:spLocks noGrp="1"/>
          </p:cNvSpPr>
          <p:nvPr>
            <p:ph type="dt" sz="half" idx="10"/>
          </p:nvPr>
        </p:nvSpPr>
        <p:spPr/>
        <p:txBody>
          <a:bodyPr/>
          <a:lstStyle/>
          <a:p>
            <a:fld id="{493CD5B3-A241-8349-8AE6-27C9EF31ADDE}" type="datetimeFigureOut">
              <a:rPr lang="en-US" smtClean="0"/>
              <a:t>12/10/2021</a:t>
            </a:fld>
            <a:endParaRPr lang="en-US" dirty="0"/>
          </a:p>
        </p:txBody>
      </p:sp>
      <p:sp>
        <p:nvSpPr>
          <p:cNvPr id="5" name="Footer Placeholder 4">
            <a:extLst>
              <a:ext uri="{FF2B5EF4-FFF2-40B4-BE49-F238E27FC236}">
                <a16:creationId xmlns:a16="http://schemas.microsoft.com/office/drawing/2014/main" id="{336699E6-D8B4-5F41-8DEA-A38D8B6685B4}"/>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4CAE2357-54B4-2F42-BA50-917E8518D87F}"/>
              </a:ext>
            </a:extLst>
          </p:cNvPr>
          <p:cNvSpPr>
            <a:spLocks noGrp="1"/>
          </p:cNvSpPr>
          <p:nvPr>
            <p:ph type="sldNum" sz="quarter" idx="12"/>
          </p:nvPr>
        </p:nvSpPr>
        <p:spPr/>
        <p:txBody>
          <a:bodyPr/>
          <a:lstStyle/>
          <a:p>
            <a:fld id="{84E921F2-657D-A544-8674-BAE734D77DDB}" type="slidenum">
              <a:rPr lang="en-US" smtClean="0"/>
              <a:t>‹#›</a:t>
            </a:fld>
            <a:endParaRPr lang="en-US" dirty="0"/>
          </a:p>
        </p:txBody>
      </p:sp>
    </p:spTree>
    <p:extLst>
      <p:ext uri="{BB962C8B-B14F-4D97-AF65-F5344CB8AC3E}">
        <p14:creationId xmlns:p14="http://schemas.microsoft.com/office/powerpoint/2010/main" val="100352236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C7489F-82A7-B44B-B771-0AECFFF8FB7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6AA4B69-A493-AF4F-B51B-A0A38C69FF66}"/>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F9675279-8912-DF4D-A375-9907D300D1F7}"/>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DA1B0D94-975F-3744-A7B3-BB57F363507C}"/>
              </a:ext>
            </a:extLst>
          </p:cNvPr>
          <p:cNvSpPr>
            <a:spLocks noGrp="1"/>
          </p:cNvSpPr>
          <p:nvPr>
            <p:ph type="dt" sz="half" idx="10"/>
          </p:nvPr>
        </p:nvSpPr>
        <p:spPr/>
        <p:txBody>
          <a:bodyPr/>
          <a:lstStyle/>
          <a:p>
            <a:fld id="{493CD5B3-A241-8349-8AE6-27C9EF31ADDE}" type="datetimeFigureOut">
              <a:rPr lang="en-US" smtClean="0"/>
              <a:t>12/10/2021</a:t>
            </a:fld>
            <a:endParaRPr lang="en-US" dirty="0"/>
          </a:p>
        </p:txBody>
      </p:sp>
      <p:sp>
        <p:nvSpPr>
          <p:cNvPr id="6" name="Footer Placeholder 5">
            <a:extLst>
              <a:ext uri="{FF2B5EF4-FFF2-40B4-BE49-F238E27FC236}">
                <a16:creationId xmlns:a16="http://schemas.microsoft.com/office/drawing/2014/main" id="{1FC3A52F-4749-5444-9F9F-F73FB9CC09CF}"/>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C003C78F-618D-C74D-8145-72755D1B2CEF}"/>
              </a:ext>
            </a:extLst>
          </p:cNvPr>
          <p:cNvSpPr>
            <a:spLocks noGrp="1"/>
          </p:cNvSpPr>
          <p:nvPr>
            <p:ph type="sldNum" sz="quarter" idx="12"/>
          </p:nvPr>
        </p:nvSpPr>
        <p:spPr/>
        <p:txBody>
          <a:bodyPr/>
          <a:lstStyle/>
          <a:p>
            <a:fld id="{84E921F2-657D-A544-8674-BAE734D77DDB}" type="slidenum">
              <a:rPr lang="en-US" smtClean="0"/>
              <a:t>‹#›</a:t>
            </a:fld>
            <a:endParaRPr lang="en-US" dirty="0"/>
          </a:p>
        </p:txBody>
      </p:sp>
    </p:spTree>
    <p:extLst>
      <p:ext uri="{BB962C8B-B14F-4D97-AF65-F5344CB8AC3E}">
        <p14:creationId xmlns:p14="http://schemas.microsoft.com/office/powerpoint/2010/main" val="326137513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7151F9-4678-3B44-9789-E96A5907E134}"/>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734F2FFE-4134-3D4A-AFA7-073055536D2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1302E979-5BDD-9746-95A9-BE0953712F8D}"/>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B1297748-7170-6347-8797-17660DADC55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8A3DFB30-6125-0648-BEB2-20A26427DFA4}"/>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42D7C6A7-9BA5-3B48-9157-C26A93E03035}"/>
              </a:ext>
            </a:extLst>
          </p:cNvPr>
          <p:cNvSpPr>
            <a:spLocks noGrp="1"/>
          </p:cNvSpPr>
          <p:nvPr>
            <p:ph type="dt" sz="half" idx="10"/>
          </p:nvPr>
        </p:nvSpPr>
        <p:spPr/>
        <p:txBody>
          <a:bodyPr/>
          <a:lstStyle/>
          <a:p>
            <a:fld id="{493CD5B3-A241-8349-8AE6-27C9EF31ADDE}" type="datetimeFigureOut">
              <a:rPr lang="en-US" smtClean="0"/>
              <a:t>12/10/2021</a:t>
            </a:fld>
            <a:endParaRPr lang="en-US" dirty="0"/>
          </a:p>
        </p:txBody>
      </p:sp>
      <p:sp>
        <p:nvSpPr>
          <p:cNvPr id="8" name="Footer Placeholder 7">
            <a:extLst>
              <a:ext uri="{FF2B5EF4-FFF2-40B4-BE49-F238E27FC236}">
                <a16:creationId xmlns:a16="http://schemas.microsoft.com/office/drawing/2014/main" id="{E1D5EF9B-1F04-5446-AC70-9CA0584AF42F}"/>
              </a:ext>
            </a:extLst>
          </p:cNvPr>
          <p:cNvSpPr>
            <a:spLocks noGrp="1"/>
          </p:cNvSpPr>
          <p:nvPr>
            <p:ph type="ftr" sz="quarter" idx="11"/>
          </p:nvPr>
        </p:nvSpPr>
        <p:spPr/>
        <p:txBody>
          <a:bodyPr/>
          <a:lstStyle/>
          <a:p>
            <a:endParaRPr lang="en-US" dirty="0"/>
          </a:p>
        </p:txBody>
      </p:sp>
      <p:sp>
        <p:nvSpPr>
          <p:cNvPr id="9" name="Slide Number Placeholder 8">
            <a:extLst>
              <a:ext uri="{FF2B5EF4-FFF2-40B4-BE49-F238E27FC236}">
                <a16:creationId xmlns:a16="http://schemas.microsoft.com/office/drawing/2014/main" id="{F350AB3F-E42F-5F4B-B6BE-458F46F04738}"/>
              </a:ext>
            </a:extLst>
          </p:cNvPr>
          <p:cNvSpPr>
            <a:spLocks noGrp="1"/>
          </p:cNvSpPr>
          <p:nvPr>
            <p:ph type="sldNum" sz="quarter" idx="12"/>
          </p:nvPr>
        </p:nvSpPr>
        <p:spPr/>
        <p:txBody>
          <a:bodyPr/>
          <a:lstStyle/>
          <a:p>
            <a:fld id="{84E921F2-657D-A544-8674-BAE734D77DDB}" type="slidenum">
              <a:rPr lang="en-US" smtClean="0"/>
              <a:t>‹#›</a:t>
            </a:fld>
            <a:endParaRPr lang="en-US" dirty="0"/>
          </a:p>
        </p:txBody>
      </p:sp>
    </p:spTree>
    <p:extLst>
      <p:ext uri="{BB962C8B-B14F-4D97-AF65-F5344CB8AC3E}">
        <p14:creationId xmlns:p14="http://schemas.microsoft.com/office/powerpoint/2010/main" val="327946282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3E39A5-322D-EB46-8BB4-D5D9F7FB0D11}"/>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C8B0B190-5D02-764F-AE29-BE3F23F06568}"/>
              </a:ext>
            </a:extLst>
          </p:cNvPr>
          <p:cNvSpPr>
            <a:spLocks noGrp="1"/>
          </p:cNvSpPr>
          <p:nvPr>
            <p:ph type="dt" sz="half" idx="10"/>
          </p:nvPr>
        </p:nvSpPr>
        <p:spPr/>
        <p:txBody>
          <a:bodyPr/>
          <a:lstStyle/>
          <a:p>
            <a:fld id="{493CD5B3-A241-8349-8AE6-27C9EF31ADDE}" type="datetimeFigureOut">
              <a:rPr lang="en-US" smtClean="0"/>
              <a:t>12/10/2021</a:t>
            </a:fld>
            <a:endParaRPr lang="en-US" dirty="0"/>
          </a:p>
        </p:txBody>
      </p:sp>
      <p:sp>
        <p:nvSpPr>
          <p:cNvPr id="4" name="Footer Placeholder 3">
            <a:extLst>
              <a:ext uri="{FF2B5EF4-FFF2-40B4-BE49-F238E27FC236}">
                <a16:creationId xmlns:a16="http://schemas.microsoft.com/office/drawing/2014/main" id="{200E1A3A-11FC-B242-82A7-9327EA69B4B3}"/>
              </a:ext>
            </a:extLst>
          </p:cNvPr>
          <p:cNvSpPr>
            <a:spLocks noGrp="1"/>
          </p:cNvSpPr>
          <p:nvPr>
            <p:ph type="ftr" sz="quarter" idx="11"/>
          </p:nvPr>
        </p:nvSpPr>
        <p:spPr/>
        <p:txBody>
          <a:bodyPr/>
          <a:lstStyle/>
          <a:p>
            <a:endParaRPr lang="en-US" dirty="0"/>
          </a:p>
        </p:txBody>
      </p:sp>
      <p:sp>
        <p:nvSpPr>
          <p:cNvPr id="5" name="Slide Number Placeholder 4">
            <a:extLst>
              <a:ext uri="{FF2B5EF4-FFF2-40B4-BE49-F238E27FC236}">
                <a16:creationId xmlns:a16="http://schemas.microsoft.com/office/drawing/2014/main" id="{2061BF72-4ED4-074E-9541-69BB4191425E}"/>
              </a:ext>
            </a:extLst>
          </p:cNvPr>
          <p:cNvSpPr>
            <a:spLocks noGrp="1"/>
          </p:cNvSpPr>
          <p:nvPr>
            <p:ph type="sldNum" sz="quarter" idx="12"/>
          </p:nvPr>
        </p:nvSpPr>
        <p:spPr/>
        <p:txBody>
          <a:bodyPr/>
          <a:lstStyle/>
          <a:p>
            <a:fld id="{84E921F2-657D-A544-8674-BAE734D77DDB}" type="slidenum">
              <a:rPr lang="en-US" smtClean="0"/>
              <a:t>‹#›</a:t>
            </a:fld>
            <a:endParaRPr lang="en-US" dirty="0"/>
          </a:p>
        </p:txBody>
      </p:sp>
    </p:spTree>
    <p:extLst>
      <p:ext uri="{BB962C8B-B14F-4D97-AF65-F5344CB8AC3E}">
        <p14:creationId xmlns:p14="http://schemas.microsoft.com/office/powerpoint/2010/main" val="224617653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EC52339-1C29-A34C-93F2-485DFEC1F106}"/>
              </a:ext>
            </a:extLst>
          </p:cNvPr>
          <p:cNvSpPr>
            <a:spLocks noGrp="1"/>
          </p:cNvSpPr>
          <p:nvPr>
            <p:ph type="dt" sz="half" idx="10"/>
          </p:nvPr>
        </p:nvSpPr>
        <p:spPr/>
        <p:txBody>
          <a:bodyPr/>
          <a:lstStyle/>
          <a:p>
            <a:fld id="{493CD5B3-A241-8349-8AE6-27C9EF31ADDE}" type="datetimeFigureOut">
              <a:rPr lang="en-US" smtClean="0"/>
              <a:t>12/10/2021</a:t>
            </a:fld>
            <a:endParaRPr lang="en-US" dirty="0"/>
          </a:p>
        </p:txBody>
      </p:sp>
      <p:sp>
        <p:nvSpPr>
          <p:cNvPr id="3" name="Footer Placeholder 2">
            <a:extLst>
              <a:ext uri="{FF2B5EF4-FFF2-40B4-BE49-F238E27FC236}">
                <a16:creationId xmlns:a16="http://schemas.microsoft.com/office/drawing/2014/main" id="{AC9D7C5C-AA15-C140-B665-04BFD369F4CF}"/>
              </a:ext>
            </a:extLst>
          </p:cNvPr>
          <p:cNvSpPr>
            <a:spLocks noGrp="1"/>
          </p:cNvSpPr>
          <p:nvPr>
            <p:ph type="ftr" sz="quarter" idx="11"/>
          </p:nvPr>
        </p:nvSpPr>
        <p:spPr/>
        <p:txBody>
          <a:bodyPr/>
          <a:lstStyle/>
          <a:p>
            <a:endParaRPr lang="en-US" dirty="0"/>
          </a:p>
        </p:txBody>
      </p:sp>
      <p:sp>
        <p:nvSpPr>
          <p:cNvPr id="4" name="Slide Number Placeholder 3">
            <a:extLst>
              <a:ext uri="{FF2B5EF4-FFF2-40B4-BE49-F238E27FC236}">
                <a16:creationId xmlns:a16="http://schemas.microsoft.com/office/drawing/2014/main" id="{BD052D8F-931A-244A-9B34-81F2B95058D4}"/>
              </a:ext>
            </a:extLst>
          </p:cNvPr>
          <p:cNvSpPr>
            <a:spLocks noGrp="1"/>
          </p:cNvSpPr>
          <p:nvPr>
            <p:ph type="sldNum" sz="quarter" idx="12"/>
          </p:nvPr>
        </p:nvSpPr>
        <p:spPr/>
        <p:txBody>
          <a:bodyPr/>
          <a:lstStyle/>
          <a:p>
            <a:fld id="{84E921F2-657D-A544-8674-BAE734D77DDB}" type="slidenum">
              <a:rPr lang="en-US" smtClean="0"/>
              <a:t>‹#›</a:t>
            </a:fld>
            <a:endParaRPr lang="en-US" dirty="0"/>
          </a:p>
        </p:txBody>
      </p:sp>
    </p:spTree>
    <p:extLst>
      <p:ext uri="{BB962C8B-B14F-4D97-AF65-F5344CB8AC3E}">
        <p14:creationId xmlns:p14="http://schemas.microsoft.com/office/powerpoint/2010/main" val="382584221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F99646-84BE-904C-A018-5CF1608C816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CB6A378D-2460-8B4B-B2C9-77CFCE0144A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1B621028-45F8-0E4A-8D4D-FDB5658A1C8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B7706260-7C1E-9544-8135-16C9ECD4CB60}"/>
              </a:ext>
            </a:extLst>
          </p:cNvPr>
          <p:cNvSpPr>
            <a:spLocks noGrp="1"/>
          </p:cNvSpPr>
          <p:nvPr>
            <p:ph type="dt" sz="half" idx="10"/>
          </p:nvPr>
        </p:nvSpPr>
        <p:spPr/>
        <p:txBody>
          <a:bodyPr/>
          <a:lstStyle/>
          <a:p>
            <a:fld id="{493CD5B3-A241-8349-8AE6-27C9EF31ADDE}" type="datetimeFigureOut">
              <a:rPr lang="en-US" smtClean="0"/>
              <a:t>12/10/2021</a:t>
            </a:fld>
            <a:endParaRPr lang="en-US" dirty="0"/>
          </a:p>
        </p:txBody>
      </p:sp>
      <p:sp>
        <p:nvSpPr>
          <p:cNvPr id="6" name="Footer Placeholder 5">
            <a:extLst>
              <a:ext uri="{FF2B5EF4-FFF2-40B4-BE49-F238E27FC236}">
                <a16:creationId xmlns:a16="http://schemas.microsoft.com/office/drawing/2014/main" id="{4A155BBA-BA7B-C14B-A227-616ED7AF2502}"/>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8976841E-D9F7-B140-9B83-2DD5811B7514}"/>
              </a:ext>
            </a:extLst>
          </p:cNvPr>
          <p:cNvSpPr>
            <a:spLocks noGrp="1"/>
          </p:cNvSpPr>
          <p:nvPr>
            <p:ph type="sldNum" sz="quarter" idx="12"/>
          </p:nvPr>
        </p:nvSpPr>
        <p:spPr/>
        <p:txBody>
          <a:bodyPr/>
          <a:lstStyle/>
          <a:p>
            <a:fld id="{84E921F2-657D-A544-8674-BAE734D77DDB}" type="slidenum">
              <a:rPr lang="en-US" smtClean="0"/>
              <a:t>‹#›</a:t>
            </a:fld>
            <a:endParaRPr lang="en-US" dirty="0"/>
          </a:p>
        </p:txBody>
      </p:sp>
    </p:spTree>
    <p:extLst>
      <p:ext uri="{BB962C8B-B14F-4D97-AF65-F5344CB8AC3E}">
        <p14:creationId xmlns:p14="http://schemas.microsoft.com/office/powerpoint/2010/main" val="176654977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7CCDCD-6DE5-D24F-8B31-490D8BF8768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907A5D01-3EE2-4049-8452-41A04791D5C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a:extLst>
              <a:ext uri="{FF2B5EF4-FFF2-40B4-BE49-F238E27FC236}">
                <a16:creationId xmlns:a16="http://schemas.microsoft.com/office/drawing/2014/main" id="{D525B33B-0411-5945-B2A0-4B21ABCCB6A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3CF8640A-2DA7-C546-992F-63907742931D}"/>
              </a:ext>
            </a:extLst>
          </p:cNvPr>
          <p:cNvSpPr>
            <a:spLocks noGrp="1"/>
          </p:cNvSpPr>
          <p:nvPr>
            <p:ph type="dt" sz="half" idx="10"/>
          </p:nvPr>
        </p:nvSpPr>
        <p:spPr/>
        <p:txBody>
          <a:bodyPr/>
          <a:lstStyle/>
          <a:p>
            <a:fld id="{493CD5B3-A241-8349-8AE6-27C9EF31ADDE}" type="datetimeFigureOut">
              <a:rPr lang="en-US" smtClean="0"/>
              <a:t>12/10/2021</a:t>
            </a:fld>
            <a:endParaRPr lang="en-US" dirty="0"/>
          </a:p>
        </p:txBody>
      </p:sp>
      <p:sp>
        <p:nvSpPr>
          <p:cNvPr id="6" name="Footer Placeholder 5">
            <a:extLst>
              <a:ext uri="{FF2B5EF4-FFF2-40B4-BE49-F238E27FC236}">
                <a16:creationId xmlns:a16="http://schemas.microsoft.com/office/drawing/2014/main" id="{85BDED7A-BD0A-D44D-86CC-29BCA7A2FD78}"/>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7DCA2D39-E602-3E42-A168-35D9E3F16B18}"/>
              </a:ext>
            </a:extLst>
          </p:cNvPr>
          <p:cNvSpPr>
            <a:spLocks noGrp="1"/>
          </p:cNvSpPr>
          <p:nvPr>
            <p:ph type="sldNum" sz="quarter" idx="12"/>
          </p:nvPr>
        </p:nvSpPr>
        <p:spPr/>
        <p:txBody>
          <a:bodyPr/>
          <a:lstStyle/>
          <a:p>
            <a:fld id="{84E921F2-657D-A544-8674-BAE734D77DDB}" type="slidenum">
              <a:rPr lang="en-US" smtClean="0"/>
              <a:t>‹#›</a:t>
            </a:fld>
            <a:endParaRPr lang="en-US" dirty="0"/>
          </a:p>
        </p:txBody>
      </p:sp>
    </p:spTree>
    <p:extLst>
      <p:ext uri="{BB962C8B-B14F-4D97-AF65-F5344CB8AC3E}">
        <p14:creationId xmlns:p14="http://schemas.microsoft.com/office/powerpoint/2010/main" val="379979310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F6AB9C9-EE5B-3F46-BED7-5119BFDE3BD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348B6EE5-A627-E940-BCE1-644D9AC70B5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8C448BB-1EBA-D04E-8C8D-77580FB3849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93CD5B3-A241-8349-8AE6-27C9EF31ADDE}" type="datetimeFigureOut">
              <a:rPr lang="en-US" smtClean="0"/>
              <a:t>12/10/2021</a:t>
            </a:fld>
            <a:endParaRPr lang="en-US" dirty="0"/>
          </a:p>
        </p:txBody>
      </p:sp>
      <p:sp>
        <p:nvSpPr>
          <p:cNvPr id="5" name="Footer Placeholder 4">
            <a:extLst>
              <a:ext uri="{FF2B5EF4-FFF2-40B4-BE49-F238E27FC236}">
                <a16:creationId xmlns:a16="http://schemas.microsoft.com/office/drawing/2014/main" id="{EF0A8DF7-DC23-B544-B102-F81AB86AD14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a:extLst>
              <a:ext uri="{FF2B5EF4-FFF2-40B4-BE49-F238E27FC236}">
                <a16:creationId xmlns:a16="http://schemas.microsoft.com/office/drawing/2014/main" id="{5F859239-2F91-D04E-99AB-01D2034E873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4E921F2-657D-A544-8674-BAE734D77DDB}" type="slidenum">
              <a:rPr lang="en-US" smtClean="0"/>
              <a:t>‹#›</a:t>
            </a:fld>
            <a:endParaRPr lang="en-US" dirty="0"/>
          </a:p>
        </p:txBody>
      </p:sp>
    </p:spTree>
    <p:extLst>
      <p:ext uri="{BB962C8B-B14F-4D97-AF65-F5344CB8AC3E}">
        <p14:creationId xmlns:p14="http://schemas.microsoft.com/office/powerpoint/2010/main" val="211247393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png"/><Relationship Id="rId1" Type="http://schemas.openxmlformats.org/officeDocument/2006/relationships/slideLayout" Target="../slideLayouts/slideLayout2.xml"/><Relationship Id="rId5" Type="http://schemas.openxmlformats.org/officeDocument/2006/relationships/image" Target="../media/image16.png"/><Relationship Id="rId4" Type="http://schemas.openxmlformats.org/officeDocument/2006/relationships/image" Target="../media/image6.jpg"/></Relationships>
</file>

<file path=ppt/slides/_rels/slide1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png"/><Relationship Id="rId1" Type="http://schemas.openxmlformats.org/officeDocument/2006/relationships/slideLayout" Target="../slideLayouts/slideLayout2.xml"/><Relationship Id="rId5" Type="http://schemas.openxmlformats.org/officeDocument/2006/relationships/image" Target="../media/image23.png"/><Relationship Id="rId4" Type="http://schemas.openxmlformats.org/officeDocument/2006/relationships/image" Target="../media/image6.jpg"/></Relationships>
</file>

<file path=ppt/slides/_rels/slide18.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png"/><Relationship Id="rId1" Type="http://schemas.openxmlformats.org/officeDocument/2006/relationships/slideLayout" Target="../slideLayouts/slideLayout2.xml"/><Relationship Id="rId5" Type="http://schemas.openxmlformats.org/officeDocument/2006/relationships/image" Target="../media/image24.png"/><Relationship Id="rId4" Type="http://schemas.openxmlformats.org/officeDocument/2006/relationships/image" Target="../media/image6.jpg"/></Relationships>
</file>

<file path=ppt/slides/_rels/slide19.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png"/><Relationship Id="rId1" Type="http://schemas.openxmlformats.org/officeDocument/2006/relationships/slideLayout" Target="../slideLayouts/slideLayout2.xml"/><Relationship Id="rId5" Type="http://schemas.openxmlformats.org/officeDocument/2006/relationships/image" Target="../media/image25.png"/><Relationship Id="rId4" Type="http://schemas.openxmlformats.org/officeDocument/2006/relationships/image" Target="../media/image6.jpg"/></Relationships>
</file>

<file path=ppt/slides/_rels/slide2.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6.jpg"/></Relationships>
</file>

<file path=ppt/slides/_rels/slide20.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6.jpg"/></Relationships>
</file>

<file path=ppt/slides/_rels/slide2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7.xml"/><Relationship Id="rId4" Type="http://schemas.openxmlformats.org/officeDocument/2006/relationships/image" Target="../media/image30.png"/></Relationships>
</file>

<file path=ppt/slides/_rels/slide2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7.xml"/><Relationship Id="rId4" Type="http://schemas.openxmlformats.org/officeDocument/2006/relationships/image" Target="../media/image33.png"/></Relationships>
</file>

<file path=ppt/slides/_rels/slide23.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image" Target="../media/image35.png"/><Relationship Id="rId5" Type="http://schemas.openxmlformats.org/officeDocument/2006/relationships/image" Target="../media/image34.png"/><Relationship Id="rId4" Type="http://schemas.openxmlformats.org/officeDocument/2006/relationships/image" Target="../media/image6.jpg"/></Relationships>
</file>

<file path=ppt/slides/_rels/slide2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png"/><Relationship Id="rId1" Type="http://schemas.openxmlformats.org/officeDocument/2006/relationships/slideLayout" Target="../slideLayouts/slideLayout2.xml"/><Relationship Id="rId5" Type="http://schemas.openxmlformats.org/officeDocument/2006/relationships/image" Target="../media/image36.png"/><Relationship Id="rId4" Type="http://schemas.openxmlformats.org/officeDocument/2006/relationships/image" Target="../media/image6.jpg"/></Relationships>
</file>

<file path=ppt/slides/_rels/slide25.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7.xml"/><Relationship Id="rId5" Type="http://schemas.openxmlformats.org/officeDocument/2006/relationships/image" Target="../media/image40.png"/><Relationship Id="rId4" Type="http://schemas.openxmlformats.org/officeDocument/2006/relationships/image" Target="../media/image39.png"/></Relationships>
</file>

<file path=ppt/slides/_rels/slide26.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7.xml"/><Relationship Id="rId5" Type="http://schemas.openxmlformats.org/officeDocument/2006/relationships/image" Target="../media/image44.png"/><Relationship Id="rId4" Type="http://schemas.openxmlformats.org/officeDocument/2006/relationships/image" Target="../media/image43.png"/></Relationships>
</file>

<file path=ppt/slides/_rels/slide27.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slideLayout" Target="../slideLayouts/slideLayout7.xml"/><Relationship Id="rId4" Type="http://schemas.openxmlformats.org/officeDocument/2006/relationships/image" Target="../media/image47.png"/></Relationships>
</file>

<file path=ppt/slides/_rels/slide28.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png"/><Relationship Id="rId1" Type="http://schemas.openxmlformats.org/officeDocument/2006/relationships/slideLayout" Target="../slideLayouts/slideLayout7.xml"/><Relationship Id="rId4" Type="http://schemas.openxmlformats.org/officeDocument/2006/relationships/image" Target="../media/image50.png"/></Relationships>
</file>

<file path=ppt/slides/_rels/slide3.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jpg"/></Relationships>
</file>

<file path=ppt/slides/_rels/slide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6.jpg"/></Relationships>
</file>

<file path=ppt/slides/_rels/slide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6.jpg"/></Relationships>
</file>

<file path=ppt/slides/_rels/slide6.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png"/><Relationship Id="rId1" Type="http://schemas.openxmlformats.org/officeDocument/2006/relationships/slideLayout" Target="../slideLayouts/slideLayout2.xml"/><Relationship Id="rId5" Type="http://schemas.openxmlformats.org/officeDocument/2006/relationships/image" Target="../media/image13.png"/><Relationship Id="rId4" Type="http://schemas.openxmlformats.org/officeDocument/2006/relationships/image" Target="../media/image6.jpg"/></Relationships>
</file>

<file path=ppt/slides/_rels/slide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43CD5ADF-2206-438A-B963-2F913C79E802}"/>
              </a:ext>
            </a:extLst>
          </p:cNvPr>
          <p:cNvPicPr>
            <a:picLocks noChangeAspect="1"/>
          </p:cNvPicPr>
          <p:nvPr/>
        </p:nvPicPr>
        <p:blipFill rotWithShape="1">
          <a:blip r:embed="rId2"/>
          <a:srcRect b="18171"/>
          <a:stretch/>
        </p:blipFill>
        <p:spPr>
          <a:xfrm>
            <a:off x="1876097" y="1815603"/>
            <a:ext cx="8716366" cy="5042397"/>
          </a:xfrm>
          <a:prstGeom prst="rect">
            <a:avLst/>
          </a:prstGeom>
        </p:spPr>
      </p:pic>
      <p:sp>
        <p:nvSpPr>
          <p:cNvPr id="2" name="Title 1">
            <a:extLst>
              <a:ext uri="{FF2B5EF4-FFF2-40B4-BE49-F238E27FC236}">
                <a16:creationId xmlns:a16="http://schemas.microsoft.com/office/drawing/2014/main" id="{821A95BF-1116-1547-BB55-DFCB62AA4830}"/>
              </a:ext>
            </a:extLst>
          </p:cNvPr>
          <p:cNvSpPr>
            <a:spLocks noGrp="1"/>
          </p:cNvSpPr>
          <p:nvPr>
            <p:ph type="ctrTitle"/>
          </p:nvPr>
        </p:nvSpPr>
        <p:spPr>
          <a:xfrm>
            <a:off x="295720" y="346550"/>
            <a:ext cx="9878090" cy="900000"/>
          </a:xfrm>
        </p:spPr>
        <p:txBody>
          <a:bodyPr>
            <a:noAutofit/>
          </a:bodyPr>
          <a:lstStyle/>
          <a:p>
            <a:pPr algn="l"/>
            <a:r>
              <a:rPr lang="en-US" sz="4000" b="1" dirty="0">
                <a:solidFill>
                  <a:srgbClr val="00A6CA"/>
                </a:solidFill>
              </a:rPr>
              <a:t>﻿</a:t>
            </a:r>
            <a:r>
              <a:rPr lang="en-US" sz="4000" b="1" dirty="0">
                <a:solidFill>
                  <a:srgbClr val="830137"/>
                </a:solidFill>
              </a:rPr>
              <a:t>Ethnicity, Deprivation &amp; Covid-19 – Data Pack</a:t>
            </a:r>
          </a:p>
        </p:txBody>
      </p:sp>
      <p:sp>
        <p:nvSpPr>
          <p:cNvPr id="3" name="Subtitle 2">
            <a:extLst>
              <a:ext uri="{FF2B5EF4-FFF2-40B4-BE49-F238E27FC236}">
                <a16:creationId xmlns:a16="http://schemas.microsoft.com/office/drawing/2014/main" id="{1447B5FD-5BD8-484A-B92C-C9F2B382E049}"/>
              </a:ext>
            </a:extLst>
          </p:cNvPr>
          <p:cNvSpPr>
            <a:spLocks noGrp="1"/>
          </p:cNvSpPr>
          <p:nvPr>
            <p:ph type="subTitle" idx="1"/>
          </p:nvPr>
        </p:nvSpPr>
        <p:spPr>
          <a:xfrm>
            <a:off x="402336" y="1167048"/>
            <a:ext cx="9157022" cy="386544"/>
          </a:xfrm>
        </p:spPr>
        <p:txBody>
          <a:bodyPr>
            <a:noAutofit/>
          </a:bodyPr>
          <a:lstStyle/>
          <a:p>
            <a:pPr algn="l">
              <a:lnSpc>
                <a:spcPts val="2400"/>
              </a:lnSpc>
            </a:pPr>
            <a:r>
              <a:rPr lang="en-GB" dirty="0"/>
              <a:t>Demographic Data to support analysis of Covid-19 impacts</a:t>
            </a:r>
          </a:p>
          <a:p>
            <a:pPr algn="l">
              <a:lnSpc>
                <a:spcPct val="100000"/>
              </a:lnSpc>
              <a:spcBef>
                <a:spcPts val="0"/>
              </a:spcBef>
            </a:pPr>
            <a:endParaRPr lang="en-GB" b="1" dirty="0"/>
          </a:p>
          <a:p>
            <a:pPr algn="l">
              <a:lnSpc>
                <a:spcPct val="100000"/>
              </a:lnSpc>
              <a:spcBef>
                <a:spcPts val="0"/>
              </a:spcBef>
            </a:pPr>
            <a:r>
              <a:rPr lang="en-GB" b="1" dirty="0"/>
              <a:t>Paul Johnston</a:t>
            </a:r>
          </a:p>
          <a:p>
            <a:pPr algn="l">
              <a:lnSpc>
                <a:spcPct val="100000"/>
              </a:lnSpc>
              <a:spcBef>
                <a:spcPts val="0"/>
              </a:spcBef>
            </a:pPr>
            <a:r>
              <a:rPr lang="en-GB" sz="1800" dirty="0"/>
              <a:t>WM-ADASS Associate</a:t>
            </a:r>
          </a:p>
          <a:p>
            <a:pPr algn="l">
              <a:lnSpc>
                <a:spcPct val="100000"/>
              </a:lnSpc>
              <a:spcBef>
                <a:spcPts val="0"/>
              </a:spcBef>
            </a:pPr>
            <a:r>
              <a:rPr lang="en-GB" sz="1800" dirty="0"/>
              <a:t>April 2021</a:t>
            </a:r>
          </a:p>
          <a:p>
            <a:pPr algn="l">
              <a:lnSpc>
                <a:spcPts val="2400"/>
              </a:lnSpc>
            </a:pPr>
            <a:r>
              <a:rPr lang="en-GB" sz="2200" dirty="0">
                <a:solidFill>
                  <a:srgbClr val="FFFFFF"/>
                </a:solidFill>
              </a:rPr>
              <a:t>Date</a:t>
            </a:r>
            <a:endParaRPr lang="en-US" sz="2200" dirty="0">
              <a:solidFill>
                <a:srgbClr val="FFFFFF"/>
              </a:solidFill>
            </a:endParaRPr>
          </a:p>
        </p:txBody>
      </p:sp>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507600" y="5376078"/>
            <a:ext cx="2517648" cy="1078992"/>
          </a:xfrm>
          <a:prstGeom prst="rect">
            <a:avLst/>
          </a:prstGeom>
        </p:spPr>
      </p:pic>
      <p:pic>
        <p:nvPicPr>
          <p:cNvPr id="8" name="Picture 7" descr="A close up of a logo&#10;&#10;Description automatically generated">
            <a:extLst>
              <a:ext uri="{FF2B5EF4-FFF2-40B4-BE49-F238E27FC236}">
                <a16:creationId xmlns:a16="http://schemas.microsoft.com/office/drawing/2014/main" id="{0CBC713B-F4B9-8242-954C-7436C3B1CF63}"/>
              </a:ext>
            </a:extLst>
          </p:cNvPr>
          <p:cNvPicPr>
            <a:picLocks noChangeAspect="1"/>
          </p:cNvPicPr>
          <p:nvPr/>
        </p:nvPicPr>
        <p:blipFill>
          <a:blip r:embed="rId4"/>
          <a:stretch>
            <a:fillRect/>
          </a:stretch>
        </p:blipFill>
        <p:spPr>
          <a:xfrm>
            <a:off x="10105580" y="-57352"/>
            <a:ext cx="1790700" cy="1790700"/>
          </a:xfrm>
          <a:prstGeom prst="rect">
            <a:avLst/>
          </a:prstGeom>
        </p:spPr>
      </p:pic>
    </p:spTree>
    <p:extLst>
      <p:ext uri="{BB962C8B-B14F-4D97-AF65-F5344CB8AC3E}">
        <p14:creationId xmlns:p14="http://schemas.microsoft.com/office/powerpoint/2010/main" val="5824636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p:cNvSpPr txBox="1">
            <a:spLocks/>
          </p:cNvSpPr>
          <p:nvPr/>
        </p:nvSpPr>
        <p:spPr>
          <a:xfrm>
            <a:off x="2364196" y="122276"/>
            <a:ext cx="7463608" cy="531224"/>
          </a:xfrm>
          <a:prstGeom prst="rect">
            <a:avLst/>
          </a:prstGeom>
        </p:spPr>
        <p:txBody>
          <a:bodyPr vert="horz" lIns="91440" tIns="45720" rIns="91440" bIns="45720" rtlCol="0" anchor="t" anchorCtr="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300"/>
              </a:spcAft>
              <a:buClrTx/>
              <a:buSzTx/>
              <a:buFontTx/>
              <a:buNone/>
              <a:tabLst/>
              <a:defRPr/>
            </a:pPr>
            <a:r>
              <a:rPr kumimoji="0" lang="en-GB" sz="3600" b="1" i="0" u="none" strike="noStrike" kern="1200" cap="none" spc="0" normalizeH="0" baseline="0" noProof="0" dirty="0">
                <a:ln>
                  <a:noFill/>
                </a:ln>
                <a:solidFill>
                  <a:srgbClr val="183162"/>
                </a:solidFill>
                <a:effectLst/>
                <a:uLnTx/>
                <a:uFillTx/>
                <a:latin typeface="Calibri"/>
                <a:ea typeface="+mj-ea"/>
                <a:cs typeface="Adobe Gurmukhi"/>
              </a:rPr>
              <a:t>Covid-related Hospital Admissions by ethnicity - STP</a:t>
            </a:r>
            <a:br>
              <a:rPr kumimoji="0" lang="en-GB" sz="3600" b="1" i="0" u="none" strike="noStrike" kern="1200" cap="none" spc="0" normalizeH="0" baseline="0" noProof="0" dirty="0">
                <a:ln>
                  <a:noFill/>
                </a:ln>
                <a:solidFill>
                  <a:srgbClr val="183162"/>
                </a:solidFill>
                <a:effectLst/>
                <a:uLnTx/>
                <a:uFillTx/>
                <a:latin typeface="Calibri"/>
                <a:ea typeface="+mj-ea"/>
                <a:cs typeface="Adobe Gurmukhi"/>
              </a:rPr>
            </a:br>
            <a:endParaRPr kumimoji="0" lang="en-US" sz="2400" b="0" i="0" u="none" strike="noStrike" kern="1200" cap="none" spc="0" normalizeH="0" baseline="0" noProof="0" dirty="0">
              <a:ln>
                <a:noFill/>
              </a:ln>
              <a:solidFill>
                <a:prstClr val="black"/>
              </a:solidFill>
              <a:effectLst/>
              <a:uLnTx/>
              <a:uFillTx/>
              <a:latin typeface="Calibri"/>
              <a:ea typeface="+mj-ea"/>
              <a:cs typeface="+mj-cs"/>
            </a:endParaRPr>
          </a:p>
        </p:txBody>
      </p:sp>
      <p:sp>
        <p:nvSpPr>
          <p:cNvPr id="13" name="Subtitle 2"/>
          <p:cNvSpPr txBox="1">
            <a:spLocks/>
          </p:cNvSpPr>
          <p:nvPr/>
        </p:nvSpPr>
        <p:spPr>
          <a:xfrm>
            <a:off x="7772401" y="1642369"/>
            <a:ext cx="3965086" cy="4986757"/>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pPr>
            <a:r>
              <a:rPr lang="en-GB" sz="2000" dirty="0">
                <a:solidFill>
                  <a:srgbClr val="970B48"/>
                </a:solidFill>
              </a:rPr>
              <a:t>Charts track the period 1</a:t>
            </a:r>
            <a:r>
              <a:rPr lang="en-GB" sz="2000" baseline="30000" dirty="0">
                <a:solidFill>
                  <a:srgbClr val="970B48"/>
                </a:solidFill>
              </a:rPr>
              <a:t>st</a:t>
            </a:r>
            <a:r>
              <a:rPr lang="en-GB" sz="2000" dirty="0">
                <a:solidFill>
                  <a:srgbClr val="970B48"/>
                </a:solidFill>
              </a:rPr>
              <a:t> November 2020 to 9</a:t>
            </a:r>
            <a:r>
              <a:rPr lang="en-GB" sz="2000" baseline="30000" dirty="0">
                <a:solidFill>
                  <a:srgbClr val="970B48"/>
                </a:solidFill>
              </a:rPr>
              <a:t>th</a:t>
            </a:r>
            <a:r>
              <a:rPr lang="en-GB" sz="2000" dirty="0">
                <a:solidFill>
                  <a:srgbClr val="970B48"/>
                </a:solidFill>
              </a:rPr>
              <a:t> April 2021 for all West Midlands STPs</a:t>
            </a:r>
          </a:p>
          <a:p>
            <a:pPr>
              <a:lnSpc>
                <a:spcPct val="100000"/>
              </a:lnSpc>
              <a:spcBef>
                <a:spcPts val="0"/>
              </a:spcBef>
            </a:pPr>
            <a:r>
              <a:rPr lang="en-GB" sz="2000" dirty="0">
                <a:solidFill>
                  <a:srgbClr val="970B48"/>
                </a:solidFill>
              </a:rPr>
              <a:t>This shows a low of 5% and peak 44% of all covid-related admissions being for patients of minority ethnic origin</a:t>
            </a:r>
          </a:p>
          <a:p>
            <a:pPr>
              <a:lnSpc>
                <a:spcPct val="100000"/>
              </a:lnSpc>
              <a:spcBef>
                <a:spcPts val="0"/>
              </a:spcBef>
            </a:pPr>
            <a:r>
              <a:rPr lang="en-GB" sz="2000" dirty="0">
                <a:solidFill>
                  <a:srgbClr val="970B48"/>
                </a:solidFill>
              </a:rPr>
              <a:t>The typical range is between 18% and 25%</a:t>
            </a:r>
          </a:p>
          <a:p>
            <a:pPr>
              <a:lnSpc>
                <a:spcPct val="100000"/>
              </a:lnSpc>
              <a:spcBef>
                <a:spcPts val="0"/>
              </a:spcBef>
            </a:pPr>
            <a:r>
              <a:rPr lang="en-GB" sz="2000" dirty="0">
                <a:solidFill>
                  <a:srgbClr val="970B48"/>
                </a:solidFill>
              </a:rPr>
              <a:t>This is likely to be within the expected range considering an average of 22.4% of the population are from ethnic minority background.</a:t>
            </a:r>
          </a:p>
        </p:txBody>
      </p:sp>
      <p:pic>
        <p:nvPicPr>
          <p:cNvPr id="5" name="Picture 4" descr="ADASS small graphic.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00830" y="5653767"/>
            <a:ext cx="1420368" cy="975360"/>
          </a:xfrm>
          <a:prstGeom prst="rect">
            <a:avLst/>
          </a:prstGeom>
        </p:spPr>
      </p:pic>
      <p:pic>
        <p:nvPicPr>
          <p:cNvPr id="10" name="Picture 9">
            <a:extLst>
              <a:ext uri="{FF2B5EF4-FFF2-40B4-BE49-F238E27FC236}">
                <a16:creationId xmlns:a16="http://schemas.microsoft.com/office/drawing/2014/main" id="{5B670323-A4CD-4017-ABE4-C88B07224765}"/>
              </a:ext>
            </a:extLst>
          </p:cNvPr>
          <p:cNvPicPr>
            <a:picLocks noChangeAspect="1"/>
          </p:cNvPicPr>
          <p:nvPr/>
        </p:nvPicPr>
        <p:blipFill>
          <a:blip r:embed="rId3"/>
          <a:stretch>
            <a:fillRect/>
          </a:stretch>
        </p:blipFill>
        <p:spPr>
          <a:xfrm>
            <a:off x="9959486" y="211028"/>
            <a:ext cx="1778000" cy="1244600"/>
          </a:xfrm>
          <a:prstGeom prst="rect">
            <a:avLst/>
          </a:prstGeom>
        </p:spPr>
      </p:pic>
      <p:pic>
        <p:nvPicPr>
          <p:cNvPr id="11" name="Picture 10">
            <a:extLst>
              <a:ext uri="{FF2B5EF4-FFF2-40B4-BE49-F238E27FC236}">
                <a16:creationId xmlns:a16="http://schemas.microsoft.com/office/drawing/2014/main" id="{A7E7F371-3676-44A4-8142-A1737AF0F11C}"/>
              </a:ext>
            </a:extLst>
          </p:cNvPr>
          <p:cNvPicPr>
            <a:picLocks noChangeAspect="1"/>
          </p:cNvPicPr>
          <p:nvPr/>
        </p:nvPicPr>
        <p:blipFill>
          <a:blip r:embed="rId4"/>
          <a:stretch>
            <a:fillRect/>
          </a:stretch>
        </p:blipFill>
        <p:spPr>
          <a:xfrm>
            <a:off x="0" y="142109"/>
            <a:ext cx="2261161" cy="1231134"/>
          </a:xfrm>
          <a:prstGeom prst="rect">
            <a:avLst/>
          </a:prstGeom>
        </p:spPr>
      </p:pic>
      <p:pic>
        <p:nvPicPr>
          <p:cNvPr id="7" name="Picture 6">
            <a:extLst>
              <a:ext uri="{FF2B5EF4-FFF2-40B4-BE49-F238E27FC236}">
                <a16:creationId xmlns:a16="http://schemas.microsoft.com/office/drawing/2014/main" id="{888E90EE-FC37-4DBC-8E38-A1A136C611E2}"/>
              </a:ext>
            </a:extLst>
          </p:cNvPr>
          <p:cNvPicPr>
            <a:picLocks noChangeAspect="1"/>
          </p:cNvPicPr>
          <p:nvPr/>
        </p:nvPicPr>
        <p:blipFill>
          <a:blip r:embed="rId5"/>
          <a:stretch>
            <a:fillRect/>
          </a:stretch>
        </p:blipFill>
        <p:spPr>
          <a:xfrm>
            <a:off x="84770" y="1642369"/>
            <a:ext cx="7432120" cy="3756452"/>
          </a:xfrm>
          <a:prstGeom prst="rect">
            <a:avLst/>
          </a:prstGeom>
        </p:spPr>
      </p:pic>
      <p:sp>
        <p:nvSpPr>
          <p:cNvPr id="8" name="TextBox 7">
            <a:extLst>
              <a:ext uri="{FF2B5EF4-FFF2-40B4-BE49-F238E27FC236}">
                <a16:creationId xmlns:a16="http://schemas.microsoft.com/office/drawing/2014/main" id="{0D8B454F-CA35-4297-8A93-251022DEFFCE}"/>
              </a:ext>
            </a:extLst>
          </p:cNvPr>
          <p:cNvSpPr txBox="1"/>
          <p:nvPr/>
        </p:nvSpPr>
        <p:spPr>
          <a:xfrm>
            <a:off x="84770" y="5492549"/>
            <a:ext cx="7432120" cy="1214563"/>
          </a:xfrm>
          <a:prstGeom prst="rect">
            <a:avLst/>
          </a:prstGeom>
          <a:noFill/>
        </p:spPr>
        <p:txBody>
          <a:bodyPr wrap="square" rtlCol="0">
            <a:spAutoFit/>
          </a:bodyPr>
          <a:lstStyle/>
          <a:p>
            <a:pPr>
              <a:lnSpc>
                <a:spcPct val="114000"/>
              </a:lnSpc>
              <a:spcAft>
                <a:spcPts val="1200"/>
              </a:spcAft>
            </a:pPr>
            <a:r>
              <a:rPr lang="en-GB" sz="1400" dirty="0"/>
              <a:t>Covid-related admissions into hospital are reported at STP level, with the chart here analysing the proportion of admissions amongst ethnic minority patients relative to all admissions across the six West Midlands STPs. Data for each STP is presented in the subsequent slides.</a:t>
            </a:r>
          </a:p>
          <a:p>
            <a:pPr>
              <a:lnSpc>
                <a:spcPct val="114000"/>
              </a:lnSpc>
              <a:spcAft>
                <a:spcPts val="1200"/>
              </a:spcAft>
            </a:pPr>
            <a:r>
              <a:rPr lang="en-GB" sz="1400" dirty="0"/>
              <a:t>Analysis at individual hospital site level has not been undertaken but is available</a:t>
            </a:r>
          </a:p>
        </p:txBody>
      </p:sp>
    </p:spTree>
    <p:extLst>
      <p:ext uri="{BB962C8B-B14F-4D97-AF65-F5344CB8AC3E}">
        <p14:creationId xmlns:p14="http://schemas.microsoft.com/office/powerpoint/2010/main" val="13043854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0DB472B-B508-4026-AD75-E6517BB38B66}"/>
              </a:ext>
            </a:extLst>
          </p:cNvPr>
          <p:cNvPicPr>
            <a:picLocks noChangeAspect="1"/>
          </p:cNvPicPr>
          <p:nvPr/>
        </p:nvPicPr>
        <p:blipFill>
          <a:blip r:embed="rId2"/>
          <a:stretch>
            <a:fillRect/>
          </a:stretch>
        </p:blipFill>
        <p:spPr>
          <a:xfrm>
            <a:off x="2" y="294642"/>
            <a:ext cx="7679854" cy="3860798"/>
          </a:xfrm>
          <a:prstGeom prst="rect">
            <a:avLst/>
          </a:prstGeom>
        </p:spPr>
      </p:pic>
      <p:sp>
        <p:nvSpPr>
          <p:cNvPr id="5" name="TextBox 4">
            <a:extLst>
              <a:ext uri="{FF2B5EF4-FFF2-40B4-BE49-F238E27FC236}">
                <a16:creationId xmlns:a16="http://schemas.microsoft.com/office/drawing/2014/main" id="{386FBA96-FE7F-4C08-8562-4F05BDCD90E1}"/>
              </a:ext>
            </a:extLst>
          </p:cNvPr>
          <p:cNvSpPr txBox="1"/>
          <p:nvPr/>
        </p:nvSpPr>
        <p:spPr>
          <a:xfrm>
            <a:off x="1" y="0"/>
            <a:ext cx="2773679" cy="369332"/>
          </a:xfrm>
          <a:prstGeom prst="rect">
            <a:avLst/>
          </a:prstGeom>
          <a:noFill/>
        </p:spPr>
        <p:txBody>
          <a:bodyPr wrap="square" rtlCol="0">
            <a:spAutoFit/>
          </a:bodyPr>
          <a:lstStyle/>
          <a:p>
            <a:r>
              <a:rPr lang="en-GB" b="1" dirty="0"/>
              <a:t>Birmingham &amp; Solihull STP</a:t>
            </a:r>
          </a:p>
        </p:txBody>
      </p:sp>
      <p:sp>
        <p:nvSpPr>
          <p:cNvPr id="7" name="Subtitle 2">
            <a:extLst>
              <a:ext uri="{FF2B5EF4-FFF2-40B4-BE49-F238E27FC236}">
                <a16:creationId xmlns:a16="http://schemas.microsoft.com/office/drawing/2014/main" id="{E831FDE1-73A9-43AD-AEF5-5B94F28B8996}"/>
              </a:ext>
            </a:extLst>
          </p:cNvPr>
          <p:cNvSpPr txBox="1">
            <a:spLocks/>
          </p:cNvSpPr>
          <p:nvPr/>
        </p:nvSpPr>
        <p:spPr>
          <a:xfrm>
            <a:off x="7874001" y="1259841"/>
            <a:ext cx="3965086" cy="245872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pPr>
            <a:r>
              <a:rPr lang="en-GB" sz="2000" dirty="0">
                <a:solidFill>
                  <a:srgbClr val="970B48"/>
                </a:solidFill>
              </a:rPr>
              <a:t>In Birmingham &amp; Solihull STP the typical range is between 33% and 53%</a:t>
            </a:r>
          </a:p>
          <a:p>
            <a:pPr>
              <a:lnSpc>
                <a:spcPct val="100000"/>
              </a:lnSpc>
              <a:spcBef>
                <a:spcPts val="0"/>
              </a:spcBef>
            </a:pPr>
            <a:r>
              <a:rPr lang="en-GB" sz="2000" dirty="0">
                <a:solidFill>
                  <a:srgbClr val="970B48"/>
                </a:solidFill>
              </a:rPr>
              <a:t>Minority Ethnic Population</a:t>
            </a:r>
          </a:p>
          <a:p>
            <a:pPr lvl="1">
              <a:lnSpc>
                <a:spcPct val="100000"/>
              </a:lnSpc>
              <a:spcBef>
                <a:spcPts val="0"/>
              </a:spcBef>
            </a:pPr>
            <a:r>
              <a:rPr lang="en-GB" sz="1600" dirty="0">
                <a:solidFill>
                  <a:srgbClr val="970B48"/>
                </a:solidFill>
              </a:rPr>
              <a:t>Birmingham 48.5%</a:t>
            </a:r>
          </a:p>
          <a:p>
            <a:pPr lvl="1">
              <a:lnSpc>
                <a:spcPct val="100000"/>
              </a:lnSpc>
              <a:spcBef>
                <a:spcPts val="0"/>
              </a:spcBef>
            </a:pPr>
            <a:r>
              <a:rPr lang="en-GB" sz="1600" dirty="0">
                <a:solidFill>
                  <a:srgbClr val="970B48"/>
                </a:solidFill>
              </a:rPr>
              <a:t>Solihull 16%</a:t>
            </a:r>
          </a:p>
        </p:txBody>
      </p:sp>
    </p:spTree>
    <p:extLst>
      <p:ext uri="{BB962C8B-B14F-4D97-AF65-F5344CB8AC3E}">
        <p14:creationId xmlns:p14="http://schemas.microsoft.com/office/powerpoint/2010/main" val="112155887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561D7FAE-7C3D-49F9-AD65-3807FC3D692E}"/>
              </a:ext>
            </a:extLst>
          </p:cNvPr>
          <p:cNvPicPr>
            <a:picLocks noChangeAspect="1"/>
          </p:cNvPicPr>
          <p:nvPr/>
        </p:nvPicPr>
        <p:blipFill>
          <a:blip r:embed="rId2"/>
          <a:stretch>
            <a:fillRect/>
          </a:stretch>
        </p:blipFill>
        <p:spPr>
          <a:xfrm>
            <a:off x="101600" y="412951"/>
            <a:ext cx="7680168" cy="3864409"/>
          </a:xfrm>
          <a:prstGeom prst="rect">
            <a:avLst/>
          </a:prstGeom>
        </p:spPr>
      </p:pic>
      <p:sp>
        <p:nvSpPr>
          <p:cNvPr id="3" name="Subtitle 2">
            <a:extLst>
              <a:ext uri="{FF2B5EF4-FFF2-40B4-BE49-F238E27FC236}">
                <a16:creationId xmlns:a16="http://schemas.microsoft.com/office/drawing/2014/main" id="{52072BC7-B5F8-48F7-A365-9F5B4B06F9D1}"/>
              </a:ext>
            </a:extLst>
          </p:cNvPr>
          <p:cNvSpPr txBox="1">
            <a:spLocks/>
          </p:cNvSpPr>
          <p:nvPr/>
        </p:nvSpPr>
        <p:spPr>
          <a:xfrm>
            <a:off x="7874001" y="1259840"/>
            <a:ext cx="3965086" cy="264159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pPr>
            <a:r>
              <a:rPr lang="en-GB" sz="2000" dirty="0">
                <a:solidFill>
                  <a:srgbClr val="970B48"/>
                </a:solidFill>
              </a:rPr>
              <a:t>The typical range for the Black Country &amp; West Birmingham STP is between 12% and 25%</a:t>
            </a:r>
          </a:p>
          <a:p>
            <a:pPr>
              <a:lnSpc>
                <a:spcPct val="100000"/>
              </a:lnSpc>
              <a:spcBef>
                <a:spcPts val="0"/>
              </a:spcBef>
            </a:pPr>
            <a:r>
              <a:rPr lang="en-GB" sz="2000" dirty="0">
                <a:solidFill>
                  <a:srgbClr val="970B48"/>
                </a:solidFill>
              </a:rPr>
              <a:t>Minority Ethnic Population</a:t>
            </a:r>
          </a:p>
          <a:p>
            <a:pPr lvl="1">
              <a:lnSpc>
                <a:spcPct val="100000"/>
              </a:lnSpc>
              <a:spcBef>
                <a:spcPts val="0"/>
              </a:spcBef>
            </a:pPr>
            <a:r>
              <a:rPr lang="en-GB" sz="1600" dirty="0">
                <a:solidFill>
                  <a:srgbClr val="970B48"/>
                </a:solidFill>
              </a:rPr>
              <a:t>Birmingham 48.5%</a:t>
            </a:r>
          </a:p>
          <a:p>
            <a:pPr lvl="1">
              <a:lnSpc>
                <a:spcPct val="100000"/>
              </a:lnSpc>
              <a:spcBef>
                <a:spcPts val="0"/>
              </a:spcBef>
            </a:pPr>
            <a:r>
              <a:rPr lang="en-GB" sz="1600" dirty="0">
                <a:solidFill>
                  <a:srgbClr val="970B48"/>
                </a:solidFill>
              </a:rPr>
              <a:t>Dudley 12.6%</a:t>
            </a:r>
          </a:p>
          <a:p>
            <a:pPr lvl="1">
              <a:lnSpc>
                <a:spcPct val="100000"/>
              </a:lnSpc>
              <a:spcBef>
                <a:spcPts val="0"/>
              </a:spcBef>
            </a:pPr>
            <a:r>
              <a:rPr lang="en-GB" sz="1600" dirty="0">
                <a:solidFill>
                  <a:srgbClr val="970B48"/>
                </a:solidFill>
              </a:rPr>
              <a:t>Sandwell 37.8%</a:t>
            </a:r>
          </a:p>
          <a:p>
            <a:pPr lvl="1">
              <a:lnSpc>
                <a:spcPct val="100000"/>
              </a:lnSpc>
              <a:spcBef>
                <a:spcPts val="0"/>
              </a:spcBef>
            </a:pPr>
            <a:r>
              <a:rPr lang="en-GB" sz="1600" dirty="0">
                <a:solidFill>
                  <a:srgbClr val="970B48"/>
                </a:solidFill>
              </a:rPr>
              <a:t>Walsall 24.1%</a:t>
            </a:r>
          </a:p>
          <a:p>
            <a:pPr lvl="1">
              <a:lnSpc>
                <a:spcPct val="100000"/>
              </a:lnSpc>
              <a:spcBef>
                <a:spcPts val="0"/>
              </a:spcBef>
            </a:pPr>
            <a:r>
              <a:rPr lang="en-GB" sz="1600" dirty="0">
                <a:solidFill>
                  <a:srgbClr val="970B48"/>
                </a:solidFill>
              </a:rPr>
              <a:t>Wolverhampton 34.4%</a:t>
            </a:r>
          </a:p>
        </p:txBody>
      </p:sp>
      <p:sp>
        <p:nvSpPr>
          <p:cNvPr id="4" name="TextBox 3">
            <a:extLst>
              <a:ext uri="{FF2B5EF4-FFF2-40B4-BE49-F238E27FC236}">
                <a16:creationId xmlns:a16="http://schemas.microsoft.com/office/drawing/2014/main" id="{1EB80AB3-A923-4AAA-8CB2-8D53B6BB8638}"/>
              </a:ext>
            </a:extLst>
          </p:cNvPr>
          <p:cNvSpPr txBox="1"/>
          <p:nvPr/>
        </p:nvSpPr>
        <p:spPr>
          <a:xfrm>
            <a:off x="1" y="67511"/>
            <a:ext cx="4856479" cy="369332"/>
          </a:xfrm>
          <a:prstGeom prst="rect">
            <a:avLst/>
          </a:prstGeom>
          <a:noFill/>
        </p:spPr>
        <p:txBody>
          <a:bodyPr wrap="square" rtlCol="0">
            <a:spAutoFit/>
          </a:bodyPr>
          <a:lstStyle/>
          <a:p>
            <a:r>
              <a:rPr lang="en-GB" b="1" dirty="0"/>
              <a:t>The Black Country &amp; West Birmingham STP</a:t>
            </a:r>
          </a:p>
        </p:txBody>
      </p:sp>
    </p:spTree>
    <p:extLst>
      <p:ext uri="{BB962C8B-B14F-4D97-AF65-F5344CB8AC3E}">
        <p14:creationId xmlns:p14="http://schemas.microsoft.com/office/powerpoint/2010/main" val="61902978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D6557D7-AF59-466B-A7F0-7673B752BE64}"/>
              </a:ext>
            </a:extLst>
          </p:cNvPr>
          <p:cNvSpPr txBox="1"/>
          <p:nvPr/>
        </p:nvSpPr>
        <p:spPr>
          <a:xfrm>
            <a:off x="1" y="67511"/>
            <a:ext cx="4856479" cy="369332"/>
          </a:xfrm>
          <a:prstGeom prst="rect">
            <a:avLst/>
          </a:prstGeom>
          <a:noFill/>
        </p:spPr>
        <p:txBody>
          <a:bodyPr wrap="square" rtlCol="0">
            <a:spAutoFit/>
          </a:bodyPr>
          <a:lstStyle/>
          <a:p>
            <a:r>
              <a:rPr lang="en-GB" b="1" dirty="0"/>
              <a:t>Coventry &amp; Warwickshire STP</a:t>
            </a:r>
          </a:p>
        </p:txBody>
      </p:sp>
      <p:sp>
        <p:nvSpPr>
          <p:cNvPr id="3" name="Subtitle 2">
            <a:extLst>
              <a:ext uri="{FF2B5EF4-FFF2-40B4-BE49-F238E27FC236}">
                <a16:creationId xmlns:a16="http://schemas.microsoft.com/office/drawing/2014/main" id="{D3EEBC80-5A7D-4FD6-BD55-600671F36F76}"/>
              </a:ext>
            </a:extLst>
          </p:cNvPr>
          <p:cNvSpPr txBox="1">
            <a:spLocks/>
          </p:cNvSpPr>
          <p:nvPr/>
        </p:nvSpPr>
        <p:spPr>
          <a:xfrm>
            <a:off x="7874001" y="1259841"/>
            <a:ext cx="3965086" cy="245872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pPr>
            <a:r>
              <a:rPr lang="en-GB" sz="2000" dirty="0">
                <a:solidFill>
                  <a:srgbClr val="970B48"/>
                </a:solidFill>
              </a:rPr>
              <a:t>In Coventry &amp; Warwickshire STP the typical range for ME admissions is between 0% and 25%</a:t>
            </a:r>
          </a:p>
          <a:p>
            <a:pPr>
              <a:lnSpc>
                <a:spcPct val="100000"/>
              </a:lnSpc>
              <a:spcBef>
                <a:spcPts val="0"/>
              </a:spcBef>
            </a:pPr>
            <a:r>
              <a:rPr lang="en-GB" sz="2000" dirty="0">
                <a:solidFill>
                  <a:srgbClr val="970B48"/>
                </a:solidFill>
              </a:rPr>
              <a:t>Minority Ethnic Population</a:t>
            </a:r>
          </a:p>
          <a:p>
            <a:pPr lvl="1">
              <a:lnSpc>
                <a:spcPct val="100000"/>
              </a:lnSpc>
              <a:spcBef>
                <a:spcPts val="0"/>
              </a:spcBef>
            </a:pPr>
            <a:r>
              <a:rPr lang="en-GB" sz="1600" dirty="0">
                <a:solidFill>
                  <a:srgbClr val="970B48"/>
                </a:solidFill>
              </a:rPr>
              <a:t>Coventry 36.0%</a:t>
            </a:r>
          </a:p>
          <a:p>
            <a:pPr lvl="1">
              <a:lnSpc>
                <a:spcPct val="100000"/>
              </a:lnSpc>
              <a:spcBef>
                <a:spcPts val="0"/>
              </a:spcBef>
            </a:pPr>
            <a:r>
              <a:rPr lang="en-GB" sz="1600" dirty="0">
                <a:solidFill>
                  <a:srgbClr val="970B48"/>
                </a:solidFill>
              </a:rPr>
              <a:t>Warwickshire 13.4%</a:t>
            </a:r>
          </a:p>
        </p:txBody>
      </p:sp>
      <p:pic>
        <p:nvPicPr>
          <p:cNvPr id="4" name="Picture 3">
            <a:extLst>
              <a:ext uri="{FF2B5EF4-FFF2-40B4-BE49-F238E27FC236}">
                <a16:creationId xmlns:a16="http://schemas.microsoft.com/office/drawing/2014/main" id="{8115089F-777A-4D8C-ACD8-418C4C190BD3}"/>
              </a:ext>
            </a:extLst>
          </p:cNvPr>
          <p:cNvPicPr>
            <a:picLocks noChangeAspect="1"/>
          </p:cNvPicPr>
          <p:nvPr/>
        </p:nvPicPr>
        <p:blipFill>
          <a:blip r:embed="rId2"/>
          <a:stretch>
            <a:fillRect/>
          </a:stretch>
        </p:blipFill>
        <p:spPr>
          <a:xfrm>
            <a:off x="1" y="436843"/>
            <a:ext cx="7874000" cy="3887788"/>
          </a:xfrm>
          <a:prstGeom prst="rect">
            <a:avLst/>
          </a:prstGeom>
        </p:spPr>
      </p:pic>
    </p:spTree>
    <p:extLst>
      <p:ext uri="{BB962C8B-B14F-4D97-AF65-F5344CB8AC3E}">
        <p14:creationId xmlns:p14="http://schemas.microsoft.com/office/powerpoint/2010/main" val="69733768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103F45FF-A5AB-4E48-99C6-53D75731EC8C}"/>
              </a:ext>
            </a:extLst>
          </p:cNvPr>
          <p:cNvSpPr txBox="1"/>
          <p:nvPr/>
        </p:nvSpPr>
        <p:spPr>
          <a:xfrm>
            <a:off x="1" y="67511"/>
            <a:ext cx="4856479" cy="369332"/>
          </a:xfrm>
          <a:prstGeom prst="rect">
            <a:avLst/>
          </a:prstGeom>
          <a:noFill/>
        </p:spPr>
        <p:txBody>
          <a:bodyPr wrap="square" rtlCol="0">
            <a:spAutoFit/>
          </a:bodyPr>
          <a:lstStyle/>
          <a:p>
            <a:r>
              <a:rPr lang="en-GB" b="1" dirty="0"/>
              <a:t>Herefordshire &amp; Worcestershire STP</a:t>
            </a:r>
          </a:p>
        </p:txBody>
      </p:sp>
      <p:pic>
        <p:nvPicPr>
          <p:cNvPr id="3" name="Picture 2">
            <a:extLst>
              <a:ext uri="{FF2B5EF4-FFF2-40B4-BE49-F238E27FC236}">
                <a16:creationId xmlns:a16="http://schemas.microsoft.com/office/drawing/2014/main" id="{E893504E-E1D8-424C-9DA3-E5AD87A9D5C6}"/>
              </a:ext>
            </a:extLst>
          </p:cNvPr>
          <p:cNvPicPr>
            <a:picLocks noChangeAspect="1"/>
          </p:cNvPicPr>
          <p:nvPr/>
        </p:nvPicPr>
        <p:blipFill>
          <a:blip r:embed="rId2"/>
          <a:stretch>
            <a:fillRect/>
          </a:stretch>
        </p:blipFill>
        <p:spPr>
          <a:xfrm>
            <a:off x="0" y="436843"/>
            <a:ext cx="7619999" cy="3796120"/>
          </a:xfrm>
          <a:prstGeom prst="rect">
            <a:avLst/>
          </a:prstGeom>
        </p:spPr>
      </p:pic>
      <p:sp>
        <p:nvSpPr>
          <p:cNvPr id="4" name="Subtitle 2">
            <a:extLst>
              <a:ext uri="{FF2B5EF4-FFF2-40B4-BE49-F238E27FC236}">
                <a16:creationId xmlns:a16="http://schemas.microsoft.com/office/drawing/2014/main" id="{6381B46D-F78A-45AE-8C70-6CCB7A22ACA1}"/>
              </a:ext>
            </a:extLst>
          </p:cNvPr>
          <p:cNvSpPr txBox="1">
            <a:spLocks/>
          </p:cNvSpPr>
          <p:nvPr/>
        </p:nvSpPr>
        <p:spPr>
          <a:xfrm>
            <a:off x="7874001" y="1259841"/>
            <a:ext cx="3965086" cy="245872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pPr>
            <a:r>
              <a:rPr lang="en-GB" sz="2000" dirty="0">
                <a:solidFill>
                  <a:srgbClr val="970B48"/>
                </a:solidFill>
              </a:rPr>
              <a:t>Very few admissions seen of people from minority ethnic background in Herefordshire &amp; Worcestershire STP</a:t>
            </a:r>
          </a:p>
          <a:p>
            <a:pPr>
              <a:lnSpc>
                <a:spcPct val="100000"/>
              </a:lnSpc>
              <a:spcBef>
                <a:spcPts val="0"/>
              </a:spcBef>
            </a:pPr>
            <a:r>
              <a:rPr lang="en-GB" sz="2000" dirty="0">
                <a:solidFill>
                  <a:srgbClr val="970B48"/>
                </a:solidFill>
              </a:rPr>
              <a:t>Minority Ethnic Population</a:t>
            </a:r>
          </a:p>
          <a:p>
            <a:pPr lvl="1">
              <a:lnSpc>
                <a:spcPct val="100000"/>
              </a:lnSpc>
              <a:spcBef>
                <a:spcPts val="0"/>
              </a:spcBef>
            </a:pPr>
            <a:r>
              <a:rPr lang="en-GB" sz="1600" dirty="0">
                <a:solidFill>
                  <a:srgbClr val="970B48"/>
                </a:solidFill>
              </a:rPr>
              <a:t>Herefordshire 7.4%</a:t>
            </a:r>
          </a:p>
          <a:p>
            <a:pPr lvl="1">
              <a:lnSpc>
                <a:spcPct val="100000"/>
              </a:lnSpc>
              <a:spcBef>
                <a:spcPts val="0"/>
              </a:spcBef>
            </a:pPr>
            <a:r>
              <a:rPr lang="en-GB" sz="1600" dirty="0">
                <a:solidFill>
                  <a:srgbClr val="970B48"/>
                </a:solidFill>
              </a:rPr>
              <a:t>Worcestershire 8.7%</a:t>
            </a:r>
          </a:p>
        </p:txBody>
      </p:sp>
    </p:spTree>
    <p:extLst>
      <p:ext uri="{BB962C8B-B14F-4D97-AF65-F5344CB8AC3E}">
        <p14:creationId xmlns:p14="http://schemas.microsoft.com/office/powerpoint/2010/main" val="294766947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CB8E81E1-598B-4E58-B800-25AF4601814D}"/>
              </a:ext>
            </a:extLst>
          </p:cNvPr>
          <p:cNvPicPr>
            <a:picLocks noChangeAspect="1"/>
          </p:cNvPicPr>
          <p:nvPr/>
        </p:nvPicPr>
        <p:blipFill>
          <a:blip r:embed="rId2"/>
          <a:stretch>
            <a:fillRect/>
          </a:stretch>
        </p:blipFill>
        <p:spPr>
          <a:xfrm>
            <a:off x="0" y="295283"/>
            <a:ext cx="7671026" cy="3870317"/>
          </a:xfrm>
          <a:prstGeom prst="rect">
            <a:avLst/>
          </a:prstGeom>
        </p:spPr>
      </p:pic>
      <p:sp>
        <p:nvSpPr>
          <p:cNvPr id="3" name="TextBox 2">
            <a:extLst>
              <a:ext uri="{FF2B5EF4-FFF2-40B4-BE49-F238E27FC236}">
                <a16:creationId xmlns:a16="http://schemas.microsoft.com/office/drawing/2014/main" id="{91EA25C4-B8D8-4E4D-A577-25CE722CBD04}"/>
              </a:ext>
            </a:extLst>
          </p:cNvPr>
          <p:cNvSpPr txBox="1"/>
          <p:nvPr/>
        </p:nvSpPr>
        <p:spPr>
          <a:xfrm>
            <a:off x="1" y="67511"/>
            <a:ext cx="4856479" cy="369332"/>
          </a:xfrm>
          <a:prstGeom prst="rect">
            <a:avLst/>
          </a:prstGeom>
          <a:noFill/>
        </p:spPr>
        <p:txBody>
          <a:bodyPr wrap="square" rtlCol="0">
            <a:spAutoFit/>
          </a:bodyPr>
          <a:lstStyle/>
          <a:p>
            <a:r>
              <a:rPr lang="en-GB" b="1" dirty="0"/>
              <a:t>Shropshire &amp; Telford STP</a:t>
            </a:r>
          </a:p>
        </p:txBody>
      </p:sp>
      <p:sp>
        <p:nvSpPr>
          <p:cNvPr id="4" name="Subtitle 2">
            <a:extLst>
              <a:ext uri="{FF2B5EF4-FFF2-40B4-BE49-F238E27FC236}">
                <a16:creationId xmlns:a16="http://schemas.microsoft.com/office/drawing/2014/main" id="{1A11C566-0D8B-4778-874D-E061C5992652}"/>
              </a:ext>
            </a:extLst>
          </p:cNvPr>
          <p:cNvSpPr txBox="1">
            <a:spLocks/>
          </p:cNvSpPr>
          <p:nvPr/>
        </p:nvSpPr>
        <p:spPr>
          <a:xfrm>
            <a:off x="7874001" y="1259841"/>
            <a:ext cx="3965086" cy="245872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pPr>
            <a:r>
              <a:rPr lang="en-GB" sz="2000" dirty="0">
                <a:solidFill>
                  <a:srgbClr val="970B48"/>
                </a:solidFill>
              </a:rPr>
              <a:t>Very few admissions also seen in Shropshire &amp; Telford STP of people from minority ethnic background</a:t>
            </a:r>
          </a:p>
          <a:p>
            <a:pPr>
              <a:lnSpc>
                <a:spcPct val="100000"/>
              </a:lnSpc>
              <a:spcBef>
                <a:spcPts val="0"/>
              </a:spcBef>
            </a:pPr>
            <a:r>
              <a:rPr lang="en-GB" sz="2000" dirty="0">
                <a:solidFill>
                  <a:srgbClr val="970B48"/>
                </a:solidFill>
              </a:rPr>
              <a:t>Minority Ethnic Population</a:t>
            </a:r>
          </a:p>
          <a:p>
            <a:pPr lvl="1">
              <a:lnSpc>
                <a:spcPct val="100000"/>
              </a:lnSpc>
              <a:spcBef>
                <a:spcPts val="0"/>
              </a:spcBef>
            </a:pPr>
            <a:r>
              <a:rPr lang="en-GB" sz="1600" dirty="0">
                <a:solidFill>
                  <a:srgbClr val="970B48"/>
                </a:solidFill>
              </a:rPr>
              <a:t>Shropshire 6.3%</a:t>
            </a:r>
          </a:p>
          <a:p>
            <a:pPr lvl="1">
              <a:lnSpc>
                <a:spcPct val="100000"/>
              </a:lnSpc>
              <a:spcBef>
                <a:spcPts val="0"/>
              </a:spcBef>
            </a:pPr>
            <a:r>
              <a:rPr lang="en-GB" sz="1600" dirty="0">
                <a:solidFill>
                  <a:srgbClr val="970B48"/>
                </a:solidFill>
              </a:rPr>
              <a:t>Telford &amp; Wrekin 10.9%</a:t>
            </a:r>
          </a:p>
        </p:txBody>
      </p:sp>
    </p:spTree>
    <p:extLst>
      <p:ext uri="{BB962C8B-B14F-4D97-AF65-F5344CB8AC3E}">
        <p14:creationId xmlns:p14="http://schemas.microsoft.com/office/powerpoint/2010/main" val="427361772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5CE69E3-A911-4722-A7FB-5D3EC7469293}"/>
              </a:ext>
            </a:extLst>
          </p:cNvPr>
          <p:cNvSpPr txBox="1"/>
          <p:nvPr/>
        </p:nvSpPr>
        <p:spPr>
          <a:xfrm>
            <a:off x="1" y="67511"/>
            <a:ext cx="4856479" cy="369332"/>
          </a:xfrm>
          <a:prstGeom prst="rect">
            <a:avLst/>
          </a:prstGeom>
          <a:noFill/>
        </p:spPr>
        <p:txBody>
          <a:bodyPr wrap="square" rtlCol="0">
            <a:spAutoFit/>
          </a:bodyPr>
          <a:lstStyle/>
          <a:p>
            <a:r>
              <a:rPr lang="en-GB" b="1" dirty="0"/>
              <a:t>Staffordshire &amp; Stoke STP</a:t>
            </a:r>
          </a:p>
        </p:txBody>
      </p:sp>
      <p:pic>
        <p:nvPicPr>
          <p:cNvPr id="3" name="Picture 2">
            <a:extLst>
              <a:ext uri="{FF2B5EF4-FFF2-40B4-BE49-F238E27FC236}">
                <a16:creationId xmlns:a16="http://schemas.microsoft.com/office/drawing/2014/main" id="{B4E419A5-D62C-4C57-A0F2-95331C4F67D8}"/>
              </a:ext>
            </a:extLst>
          </p:cNvPr>
          <p:cNvPicPr>
            <a:picLocks noChangeAspect="1"/>
          </p:cNvPicPr>
          <p:nvPr/>
        </p:nvPicPr>
        <p:blipFill>
          <a:blip r:embed="rId2"/>
          <a:stretch>
            <a:fillRect/>
          </a:stretch>
        </p:blipFill>
        <p:spPr>
          <a:xfrm>
            <a:off x="73660" y="436842"/>
            <a:ext cx="7652876" cy="3850677"/>
          </a:xfrm>
          <a:prstGeom prst="rect">
            <a:avLst/>
          </a:prstGeom>
        </p:spPr>
      </p:pic>
      <p:sp>
        <p:nvSpPr>
          <p:cNvPr id="4" name="Subtitle 2">
            <a:extLst>
              <a:ext uri="{FF2B5EF4-FFF2-40B4-BE49-F238E27FC236}">
                <a16:creationId xmlns:a16="http://schemas.microsoft.com/office/drawing/2014/main" id="{1AE17A51-E2C1-4882-8F2C-8958735C090E}"/>
              </a:ext>
            </a:extLst>
          </p:cNvPr>
          <p:cNvSpPr txBox="1">
            <a:spLocks/>
          </p:cNvSpPr>
          <p:nvPr/>
        </p:nvSpPr>
        <p:spPr>
          <a:xfrm>
            <a:off x="7874001" y="1259841"/>
            <a:ext cx="3965086" cy="245872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pPr>
            <a:r>
              <a:rPr lang="en-GB" sz="2000" dirty="0">
                <a:solidFill>
                  <a:srgbClr val="970B48"/>
                </a:solidFill>
              </a:rPr>
              <a:t>The typical range in Staffordshire &amp; Stoke STP is between 0% and 15%</a:t>
            </a:r>
          </a:p>
          <a:p>
            <a:pPr>
              <a:lnSpc>
                <a:spcPct val="100000"/>
              </a:lnSpc>
              <a:spcBef>
                <a:spcPts val="0"/>
              </a:spcBef>
            </a:pPr>
            <a:r>
              <a:rPr lang="en-GB" sz="2000" dirty="0">
                <a:solidFill>
                  <a:srgbClr val="970B48"/>
                </a:solidFill>
              </a:rPr>
              <a:t>Minority Ethnic Population</a:t>
            </a:r>
          </a:p>
          <a:p>
            <a:pPr lvl="1">
              <a:lnSpc>
                <a:spcPct val="100000"/>
              </a:lnSpc>
              <a:spcBef>
                <a:spcPts val="0"/>
              </a:spcBef>
            </a:pPr>
            <a:r>
              <a:rPr lang="en-GB" sz="1600" dirty="0">
                <a:solidFill>
                  <a:srgbClr val="970B48"/>
                </a:solidFill>
              </a:rPr>
              <a:t>Staffordshire 6.2%</a:t>
            </a:r>
          </a:p>
          <a:p>
            <a:pPr lvl="1">
              <a:lnSpc>
                <a:spcPct val="100000"/>
              </a:lnSpc>
              <a:spcBef>
                <a:spcPts val="0"/>
              </a:spcBef>
            </a:pPr>
            <a:r>
              <a:rPr lang="en-GB" sz="1600" dirty="0">
                <a:solidFill>
                  <a:srgbClr val="970B48"/>
                </a:solidFill>
              </a:rPr>
              <a:t>Stoke on Trent 17.8%</a:t>
            </a:r>
          </a:p>
        </p:txBody>
      </p:sp>
    </p:spTree>
    <p:extLst>
      <p:ext uri="{BB962C8B-B14F-4D97-AF65-F5344CB8AC3E}">
        <p14:creationId xmlns:p14="http://schemas.microsoft.com/office/powerpoint/2010/main" val="167840827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p:cNvSpPr txBox="1">
            <a:spLocks/>
          </p:cNvSpPr>
          <p:nvPr/>
        </p:nvSpPr>
        <p:spPr>
          <a:xfrm>
            <a:off x="2364196" y="122276"/>
            <a:ext cx="7463608" cy="531224"/>
          </a:xfrm>
          <a:prstGeom prst="rect">
            <a:avLst/>
          </a:prstGeom>
        </p:spPr>
        <p:txBody>
          <a:bodyPr vert="horz" lIns="91440" tIns="45720" rIns="91440" bIns="45720" rtlCol="0" anchor="t" anchorCtr="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300"/>
              </a:spcAft>
              <a:buClrTx/>
              <a:buSzTx/>
              <a:buFontTx/>
              <a:buNone/>
              <a:tabLst/>
              <a:defRPr/>
            </a:pPr>
            <a:r>
              <a:rPr kumimoji="0" lang="en-GB" sz="3600" b="1" i="0" u="none" strike="noStrike" kern="1200" cap="none" spc="0" normalizeH="0" baseline="0" noProof="0" dirty="0">
                <a:ln>
                  <a:noFill/>
                </a:ln>
                <a:solidFill>
                  <a:srgbClr val="183162"/>
                </a:solidFill>
                <a:effectLst/>
                <a:uLnTx/>
                <a:uFillTx/>
                <a:latin typeface="Calibri"/>
                <a:ea typeface="+mj-ea"/>
                <a:cs typeface="Adobe Gurmukhi"/>
              </a:rPr>
              <a:t>Covid-related Deaths by UTLA</a:t>
            </a:r>
            <a:br>
              <a:rPr kumimoji="0" lang="en-GB" sz="3600" b="1" i="0" u="none" strike="noStrike" kern="1200" cap="none" spc="0" normalizeH="0" baseline="0" noProof="0" dirty="0">
                <a:ln>
                  <a:noFill/>
                </a:ln>
                <a:solidFill>
                  <a:srgbClr val="183162"/>
                </a:solidFill>
                <a:effectLst/>
                <a:uLnTx/>
                <a:uFillTx/>
                <a:latin typeface="Calibri"/>
                <a:ea typeface="+mj-ea"/>
                <a:cs typeface="Adobe Gurmukhi"/>
              </a:rPr>
            </a:br>
            <a:endParaRPr kumimoji="0" lang="en-US" sz="2400" b="0" i="0" u="none" strike="noStrike" kern="1200" cap="none" spc="0" normalizeH="0" baseline="0" noProof="0" dirty="0">
              <a:ln>
                <a:noFill/>
              </a:ln>
              <a:solidFill>
                <a:prstClr val="black"/>
              </a:solidFill>
              <a:effectLst/>
              <a:uLnTx/>
              <a:uFillTx/>
              <a:latin typeface="Calibri"/>
              <a:ea typeface="+mj-ea"/>
              <a:cs typeface="+mj-cs"/>
            </a:endParaRPr>
          </a:p>
        </p:txBody>
      </p:sp>
      <p:pic>
        <p:nvPicPr>
          <p:cNvPr id="5" name="Picture 4" descr="ADASS small graphic.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00830" y="5653767"/>
            <a:ext cx="1420368" cy="975360"/>
          </a:xfrm>
          <a:prstGeom prst="rect">
            <a:avLst/>
          </a:prstGeom>
        </p:spPr>
      </p:pic>
      <p:pic>
        <p:nvPicPr>
          <p:cNvPr id="10" name="Picture 9">
            <a:extLst>
              <a:ext uri="{FF2B5EF4-FFF2-40B4-BE49-F238E27FC236}">
                <a16:creationId xmlns:a16="http://schemas.microsoft.com/office/drawing/2014/main" id="{5B670323-A4CD-4017-ABE4-C88B07224765}"/>
              </a:ext>
            </a:extLst>
          </p:cNvPr>
          <p:cNvPicPr>
            <a:picLocks noChangeAspect="1"/>
          </p:cNvPicPr>
          <p:nvPr/>
        </p:nvPicPr>
        <p:blipFill>
          <a:blip r:embed="rId3"/>
          <a:stretch>
            <a:fillRect/>
          </a:stretch>
        </p:blipFill>
        <p:spPr>
          <a:xfrm>
            <a:off x="9959486" y="211028"/>
            <a:ext cx="1778000" cy="1244600"/>
          </a:xfrm>
          <a:prstGeom prst="rect">
            <a:avLst/>
          </a:prstGeom>
        </p:spPr>
      </p:pic>
      <p:pic>
        <p:nvPicPr>
          <p:cNvPr id="11" name="Picture 10">
            <a:extLst>
              <a:ext uri="{FF2B5EF4-FFF2-40B4-BE49-F238E27FC236}">
                <a16:creationId xmlns:a16="http://schemas.microsoft.com/office/drawing/2014/main" id="{A7E7F371-3676-44A4-8142-A1737AF0F11C}"/>
              </a:ext>
            </a:extLst>
          </p:cNvPr>
          <p:cNvPicPr>
            <a:picLocks noChangeAspect="1"/>
          </p:cNvPicPr>
          <p:nvPr/>
        </p:nvPicPr>
        <p:blipFill>
          <a:blip r:embed="rId4"/>
          <a:stretch>
            <a:fillRect/>
          </a:stretch>
        </p:blipFill>
        <p:spPr>
          <a:xfrm>
            <a:off x="0" y="142109"/>
            <a:ext cx="2261161" cy="1231134"/>
          </a:xfrm>
          <a:prstGeom prst="rect">
            <a:avLst/>
          </a:prstGeom>
        </p:spPr>
      </p:pic>
      <p:sp>
        <p:nvSpPr>
          <p:cNvPr id="14" name="Subtitle 2">
            <a:extLst>
              <a:ext uri="{FF2B5EF4-FFF2-40B4-BE49-F238E27FC236}">
                <a16:creationId xmlns:a16="http://schemas.microsoft.com/office/drawing/2014/main" id="{849775CA-8EB5-49B6-8F58-A45C3DB7ED58}"/>
              </a:ext>
            </a:extLst>
          </p:cNvPr>
          <p:cNvSpPr txBox="1">
            <a:spLocks/>
          </p:cNvSpPr>
          <p:nvPr/>
        </p:nvSpPr>
        <p:spPr>
          <a:xfrm>
            <a:off x="5852160" y="1592772"/>
            <a:ext cx="6098689" cy="4861148"/>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pPr>
            <a:r>
              <a:rPr lang="en-GB" sz="2000" dirty="0">
                <a:solidFill>
                  <a:srgbClr val="970B48"/>
                </a:solidFill>
              </a:rPr>
              <a:t>There have been 15,000 covid-related deaths in the West Midlands since the start of the pandemic, with an average rate of 0.25% of the population</a:t>
            </a:r>
          </a:p>
          <a:p>
            <a:pPr>
              <a:lnSpc>
                <a:spcPct val="100000"/>
              </a:lnSpc>
              <a:spcBef>
                <a:spcPts val="0"/>
              </a:spcBef>
            </a:pPr>
            <a:r>
              <a:rPr lang="en-GB" sz="2000" dirty="0">
                <a:solidFill>
                  <a:srgbClr val="970B48"/>
                </a:solidFill>
              </a:rPr>
              <a:t>Sandwell, Walsall, Wolverhampton and Stoke on Trent have experienced more than 300 deaths per 100,000 residents</a:t>
            </a:r>
          </a:p>
          <a:p>
            <a:pPr>
              <a:lnSpc>
                <a:spcPct val="100000"/>
              </a:lnSpc>
              <a:spcBef>
                <a:spcPts val="0"/>
              </a:spcBef>
            </a:pPr>
            <a:r>
              <a:rPr lang="en-GB" sz="2000" dirty="0">
                <a:solidFill>
                  <a:srgbClr val="970B48"/>
                </a:solidFill>
              </a:rPr>
              <a:t>Telford &amp; Wrekin has seen proportionately fewest covid-related deaths (155 per 100,000 residents).</a:t>
            </a:r>
          </a:p>
          <a:p>
            <a:pPr>
              <a:lnSpc>
                <a:spcPct val="100000"/>
              </a:lnSpc>
              <a:spcBef>
                <a:spcPts val="0"/>
              </a:spcBef>
            </a:pPr>
            <a:r>
              <a:rPr lang="en-GB" sz="2000" dirty="0">
                <a:solidFill>
                  <a:srgbClr val="970B48"/>
                </a:solidFill>
              </a:rPr>
              <a:t>The next slides consider the relationship between Covid-related deaths, cases, ethnicity and deprivation</a:t>
            </a:r>
          </a:p>
        </p:txBody>
      </p:sp>
      <p:pic>
        <p:nvPicPr>
          <p:cNvPr id="3" name="Picture 2">
            <a:extLst>
              <a:ext uri="{FF2B5EF4-FFF2-40B4-BE49-F238E27FC236}">
                <a16:creationId xmlns:a16="http://schemas.microsoft.com/office/drawing/2014/main" id="{F9E178D4-CC1B-4DA6-B82C-7DF251DD6F92}"/>
              </a:ext>
            </a:extLst>
          </p:cNvPr>
          <p:cNvPicPr>
            <a:picLocks noChangeAspect="1"/>
          </p:cNvPicPr>
          <p:nvPr/>
        </p:nvPicPr>
        <p:blipFill>
          <a:blip r:embed="rId5"/>
          <a:stretch>
            <a:fillRect/>
          </a:stretch>
        </p:blipFill>
        <p:spPr>
          <a:xfrm>
            <a:off x="548640" y="1592771"/>
            <a:ext cx="5140960" cy="2828937"/>
          </a:xfrm>
          <a:prstGeom prst="rect">
            <a:avLst/>
          </a:prstGeom>
        </p:spPr>
      </p:pic>
    </p:spTree>
    <p:extLst>
      <p:ext uri="{BB962C8B-B14F-4D97-AF65-F5344CB8AC3E}">
        <p14:creationId xmlns:p14="http://schemas.microsoft.com/office/powerpoint/2010/main" val="24321256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p:cNvSpPr txBox="1">
            <a:spLocks/>
          </p:cNvSpPr>
          <p:nvPr/>
        </p:nvSpPr>
        <p:spPr>
          <a:xfrm>
            <a:off x="2364196" y="122276"/>
            <a:ext cx="7463608" cy="531224"/>
          </a:xfrm>
          <a:prstGeom prst="rect">
            <a:avLst/>
          </a:prstGeom>
        </p:spPr>
        <p:txBody>
          <a:bodyPr vert="horz" lIns="91440" tIns="45720" rIns="91440" bIns="45720" rtlCol="0" anchor="t" anchorCtr="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300"/>
              </a:spcAft>
              <a:buClrTx/>
              <a:buSzTx/>
              <a:buFontTx/>
              <a:buNone/>
              <a:tabLst/>
              <a:defRPr/>
            </a:pPr>
            <a:r>
              <a:rPr kumimoji="0" lang="en-GB" sz="3600" b="1" i="0" u="none" strike="noStrike" kern="1200" cap="none" spc="0" normalizeH="0" baseline="0" noProof="0" dirty="0">
                <a:ln>
                  <a:noFill/>
                </a:ln>
                <a:solidFill>
                  <a:srgbClr val="183162"/>
                </a:solidFill>
                <a:effectLst/>
                <a:uLnTx/>
                <a:uFillTx/>
                <a:latin typeface="Calibri"/>
                <a:ea typeface="+mj-ea"/>
                <a:cs typeface="Adobe Gurmukhi"/>
              </a:rPr>
              <a:t>Deaths, Cases and Ethnicity</a:t>
            </a:r>
            <a:br>
              <a:rPr kumimoji="0" lang="en-GB" sz="3600" b="1" i="0" u="none" strike="noStrike" kern="1200" cap="none" spc="0" normalizeH="0" baseline="0" noProof="0" dirty="0">
                <a:ln>
                  <a:noFill/>
                </a:ln>
                <a:solidFill>
                  <a:srgbClr val="183162"/>
                </a:solidFill>
                <a:effectLst/>
                <a:uLnTx/>
                <a:uFillTx/>
                <a:latin typeface="Calibri"/>
                <a:ea typeface="+mj-ea"/>
                <a:cs typeface="Adobe Gurmukhi"/>
              </a:rPr>
            </a:br>
            <a:endParaRPr kumimoji="0" lang="en-US" sz="2400" b="0" i="0" u="none" strike="noStrike" kern="1200" cap="none" spc="0" normalizeH="0" baseline="0" noProof="0" dirty="0">
              <a:ln>
                <a:noFill/>
              </a:ln>
              <a:solidFill>
                <a:prstClr val="black"/>
              </a:solidFill>
              <a:effectLst/>
              <a:uLnTx/>
              <a:uFillTx/>
              <a:latin typeface="Calibri"/>
              <a:ea typeface="+mj-ea"/>
              <a:cs typeface="+mj-cs"/>
            </a:endParaRPr>
          </a:p>
        </p:txBody>
      </p:sp>
      <p:pic>
        <p:nvPicPr>
          <p:cNvPr id="5" name="Picture 4" descr="ADASS small graphic.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00830" y="5653767"/>
            <a:ext cx="1420368" cy="975360"/>
          </a:xfrm>
          <a:prstGeom prst="rect">
            <a:avLst/>
          </a:prstGeom>
        </p:spPr>
      </p:pic>
      <p:pic>
        <p:nvPicPr>
          <p:cNvPr id="10" name="Picture 9">
            <a:extLst>
              <a:ext uri="{FF2B5EF4-FFF2-40B4-BE49-F238E27FC236}">
                <a16:creationId xmlns:a16="http://schemas.microsoft.com/office/drawing/2014/main" id="{5B670323-A4CD-4017-ABE4-C88B07224765}"/>
              </a:ext>
            </a:extLst>
          </p:cNvPr>
          <p:cNvPicPr>
            <a:picLocks noChangeAspect="1"/>
          </p:cNvPicPr>
          <p:nvPr/>
        </p:nvPicPr>
        <p:blipFill>
          <a:blip r:embed="rId3"/>
          <a:stretch>
            <a:fillRect/>
          </a:stretch>
        </p:blipFill>
        <p:spPr>
          <a:xfrm>
            <a:off x="9959486" y="211028"/>
            <a:ext cx="1778000" cy="1244600"/>
          </a:xfrm>
          <a:prstGeom prst="rect">
            <a:avLst/>
          </a:prstGeom>
        </p:spPr>
      </p:pic>
      <p:pic>
        <p:nvPicPr>
          <p:cNvPr id="11" name="Picture 10">
            <a:extLst>
              <a:ext uri="{FF2B5EF4-FFF2-40B4-BE49-F238E27FC236}">
                <a16:creationId xmlns:a16="http://schemas.microsoft.com/office/drawing/2014/main" id="{A7E7F371-3676-44A4-8142-A1737AF0F11C}"/>
              </a:ext>
            </a:extLst>
          </p:cNvPr>
          <p:cNvPicPr>
            <a:picLocks noChangeAspect="1"/>
          </p:cNvPicPr>
          <p:nvPr/>
        </p:nvPicPr>
        <p:blipFill>
          <a:blip r:embed="rId4"/>
          <a:stretch>
            <a:fillRect/>
          </a:stretch>
        </p:blipFill>
        <p:spPr>
          <a:xfrm>
            <a:off x="0" y="142109"/>
            <a:ext cx="2261161" cy="1231134"/>
          </a:xfrm>
          <a:prstGeom prst="rect">
            <a:avLst/>
          </a:prstGeom>
        </p:spPr>
      </p:pic>
      <p:sp>
        <p:nvSpPr>
          <p:cNvPr id="14" name="Subtitle 2">
            <a:extLst>
              <a:ext uri="{FF2B5EF4-FFF2-40B4-BE49-F238E27FC236}">
                <a16:creationId xmlns:a16="http://schemas.microsoft.com/office/drawing/2014/main" id="{849775CA-8EB5-49B6-8F58-A45C3DB7ED58}"/>
              </a:ext>
            </a:extLst>
          </p:cNvPr>
          <p:cNvSpPr txBox="1">
            <a:spLocks/>
          </p:cNvSpPr>
          <p:nvPr/>
        </p:nvSpPr>
        <p:spPr>
          <a:xfrm>
            <a:off x="6299200" y="1656080"/>
            <a:ext cx="5651649" cy="479783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spcAft>
                <a:spcPts val="600"/>
              </a:spcAft>
            </a:pPr>
            <a:r>
              <a:rPr lang="en-GB" sz="2000" dirty="0">
                <a:solidFill>
                  <a:srgbClr val="970B48"/>
                </a:solidFill>
              </a:rPr>
              <a:t>The proportion of people in each LA reported to have contracted Covid-19 that have subsequently died shows a range of between 2.57% (Telford &amp; Wrekin) and 4.77% (Herefordshire).</a:t>
            </a:r>
          </a:p>
          <a:p>
            <a:pPr>
              <a:lnSpc>
                <a:spcPct val="100000"/>
              </a:lnSpc>
              <a:spcBef>
                <a:spcPts val="0"/>
              </a:spcBef>
              <a:spcAft>
                <a:spcPts val="600"/>
              </a:spcAft>
            </a:pPr>
            <a:r>
              <a:rPr lang="en-GB" sz="2000" dirty="0">
                <a:solidFill>
                  <a:srgbClr val="970B48"/>
                </a:solidFill>
              </a:rPr>
              <a:t>Plotting the rate of deaths per 100 cases for each LA reveals an inverse relationship between ethnicity and mortality, with covid-related deaths appearing to be proportionately lower in more ethnically diverse LAs and higher in areas with predominantly White British residents</a:t>
            </a:r>
          </a:p>
          <a:p>
            <a:pPr>
              <a:lnSpc>
                <a:spcPct val="100000"/>
              </a:lnSpc>
              <a:spcBef>
                <a:spcPts val="0"/>
              </a:spcBef>
              <a:spcAft>
                <a:spcPts val="600"/>
              </a:spcAft>
            </a:pPr>
            <a:endParaRPr lang="en-GB" sz="2000" dirty="0">
              <a:solidFill>
                <a:srgbClr val="970B48"/>
              </a:solidFill>
            </a:endParaRPr>
          </a:p>
        </p:txBody>
      </p:sp>
      <p:pic>
        <p:nvPicPr>
          <p:cNvPr id="2" name="Picture 1">
            <a:extLst>
              <a:ext uri="{FF2B5EF4-FFF2-40B4-BE49-F238E27FC236}">
                <a16:creationId xmlns:a16="http://schemas.microsoft.com/office/drawing/2014/main" id="{6069A0D4-30F0-474E-A317-BA04964A7EF5}"/>
              </a:ext>
            </a:extLst>
          </p:cNvPr>
          <p:cNvPicPr>
            <a:picLocks noChangeAspect="1"/>
          </p:cNvPicPr>
          <p:nvPr/>
        </p:nvPicPr>
        <p:blipFill>
          <a:blip r:embed="rId5"/>
          <a:stretch>
            <a:fillRect/>
          </a:stretch>
        </p:blipFill>
        <p:spPr>
          <a:xfrm>
            <a:off x="71901" y="1611336"/>
            <a:ext cx="5820900" cy="3498733"/>
          </a:xfrm>
          <a:prstGeom prst="rect">
            <a:avLst/>
          </a:prstGeom>
        </p:spPr>
      </p:pic>
      <p:sp>
        <p:nvSpPr>
          <p:cNvPr id="13" name="TextBox 12">
            <a:extLst>
              <a:ext uri="{FF2B5EF4-FFF2-40B4-BE49-F238E27FC236}">
                <a16:creationId xmlns:a16="http://schemas.microsoft.com/office/drawing/2014/main" id="{1B34EB55-F8A9-43E9-9B79-BA51CA8F4943}"/>
              </a:ext>
            </a:extLst>
          </p:cNvPr>
          <p:cNvSpPr txBox="1"/>
          <p:nvPr/>
        </p:nvSpPr>
        <p:spPr>
          <a:xfrm>
            <a:off x="71901" y="5110069"/>
            <a:ext cx="5820900" cy="815095"/>
          </a:xfrm>
          <a:prstGeom prst="rect">
            <a:avLst/>
          </a:prstGeom>
          <a:noFill/>
        </p:spPr>
        <p:txBody>
          <a:bodyPr wrap="square" rtlCol="0">
            <a:spAutoFit/>
          </a:bodyPr>
          <a:lstStyle/>
          <a:p>
            <a:pPr>
              <a:lnSpc>
                <a:spcPct val="114000"/>
              </a:lnSpc>
              <a:spcAft>
                <a:spcPts val="1200"/>
              </a:spcAft>
            </a:pPr>
            <a:r>
              <a:rPr lang="en-GB" sz="1400" dirty="0"/>
              <a:t>The blue bars represent the proportion of the population in each LA that has an other than White British nationality. The solid orange line tracks covid-19 related deaths per 100 cases in each LA. </a:t>
            </a:r>
          </a:p>
        </p:txBody>
      </p:sp>
    </p:spTree>
    <p:extLst>
      <p:ext uri="{BB962C8B-B14F-4D97-AF65-F5344CB8AC3E}">
        <p14:creationId xmlns:p14="http://schemas.microsoft.com/office/powerpoint/2010/main" val="34506203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p:cNvSpPr txBox="1">
            <a:spLocks/>
          </p:cNvSpPr>
          <p:nvPr/>
        </p:nvSpPr>
        <p:spPr>
          <a:xfrm>
            <a:off x="2364196" y="122276"/>
            <a:ext cx="7463608" cy="531224"/>
          </a:xfrm>
          <a:prstGeom prst="rect">
            <a:avLst/>
          </a:prstGeom>
        </p:spPr>
        <p:txBody>
          <a:bodyPr vert="horz" lIns="91440" tIns="45720" rIns="91440" bIns="45720" rtlCol="0" anchor="t" anchorCtr="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300"/>
              </a:spcAft>
              <a:buClrTx/>
              <a:buSzTx/>
              <a:buFontTx/>
              <a:buNone/>
              <a:tabLst/>
              <a:defRPr/>
            </a:pPr>
            <a:r>
              <a:rPr kumimoji="0" lang="en-GB" sz="3600" b="1" i="0" u="none" strike="noStrike" kern="1200" cap="none" spc="0" normalizeH="0" baseline="0" noProof="0" dirty="0">
                <a:ln>
                  <a:noFill/>
                </a:ln>
                <a:solidFill>
                  <a:srgbClr val="183162"/>
                </a:solidFill>
                <a:effectLst/>
                <a:uLnTx/>
                <a:uFillTx/>
                <a:latin typeface="Calibri"/>
                <a:ea typeface="+mj-ea"/>
                <a:cs typeface="Adobe Gurmukhi"/>
              </a:rPr>
              <a:t>Deaths, Cases and Deprivation</a:t>
            </a:r>
            <a:br>
              <a:rPr kumimoji="0" lang="en-GB" sz="3600" b="1" i="0" u="none" strike="noStrike" kern="1200" cap="none" spc="0" normalizeH="0" baseline="0" noProof="0" dirty="0">
                <a:ln>
                  <a:noFill/>
                </a:ln>
                <a:solidFill>
                  <a:srgbClr val="183162"/>
                </a:solidFill>
                <a:effectLst/>
                <a:uLnTx/>
                <a:uFillTx/>
                <a:latin typeface="Calibri"/>
                <a:ea typeface="+mj-ea"/>
                <a:cs typeface="Adobe Gurmukhi"/>
              </a:rPr>
            </a:br>
            <a:endParaRPr kumimoji="0" lang="en-US" sz="2400" b="0" i="0" u="none" strike="noStrike" kern="1200" cap="none" spc="0" normalizeH="0" baseline="0" noProof="0" dirty="0">
              <a:ln>
                <a:noFill/>
              </a:ln>
              <a:solidFill>
                <a:prstClr val="black"/>
              </a:solidFill>
              <a:effectLst/>
              <a:uLnTx/>
              <a:uFillTx/>
              <a:latin typeface="Calibri"/>
              <a:ea typeface="+mj-ea"/>
              <a:cs typeface="+mj-cs"/>
            </a:endParaRPr>
          </a:p>
        </p:txBody>
      </p:sp>
      <p:pic>
        <p:nvPicPr>
          <p:cNvPr id="5" name="Picture 4" descr="ADASS small graphic.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00830" y="5653767"/>
            <a:ext cx="1420368" cy="975360"/>
          </a:xfrm>
          <a:prstGeom prst="rect">
            <a:avLst/>
          </a:prstGeom>
        </p:spPr>
      </p:pic>
      <p:pic>
        <p:nvPicPr>
          <p:cNvPr id="10" name="Picture 9">
            <a:extLst>
              <a:ext uri="{FF2B5EF4-FFF2-40B4-BE49-F238E27FC236}">
                <a16:creationId xmlns:a16="http://schemas.microsoft.com/office/drawing/2014/main" id="{5B670323-A4CD-4017-ABE4-C88B07224765}"/>
              </a:ext>
            </a:extLst>
          </p:cNvPr>
          <p:cNvPicPr>
            <a:picLocks noChangeAspect="1"/>
          </p:cNvPicPr>
          <p:nvPr/>
        </p:nvPicPr>
        <p:blipFill>
          <a:blip r:embed="rId3"/>
          <a:stretch>
            <a:fillRect/>
          </a:stretch>
        </p:blipFill>
        <p:spPr>
          <a:xfrm>
            <a:off x="9959486" y="211028"/>
            <a:ext cx="1778000" cy="1244600"/>
          </a:xfrm>
          <a:prstGeom prst="rect">
            <a:avLst/>
          </a:prstGeom>
        </p:spPr>
      </p:pic>
      <p:pic>
        <p:nvPicPr>
          <p:cNvPr id="11" name="Picture 10">
            <a:extLst>
              <a:ext uri="{FF2B5EF4-FFF2-40B4-BE49-F238E27FC236}">
                <a16:creationId xmlns:a16="http://schemas.microsoft.com/office/drawing/2014/main" id="{A7E7F371-3676-44A4-8142-A1737AF0F11C}"/>
              </a:ext>
            </a:extLst>
          </p:cNvPr>
          <p:cNvPicPr>
            <a:picLocks noChangeAspect="1"/>
          </p:cNvPicPr>
          <p:nvPr/>
        </p:nvPicPr>
        <p:blipFill>
          <a:blip r:embed="rId4"/>
          <a:stretch>
            <a:fillRect/>
          </a:stretch>
        </p:blipFill>
        <p:spPr>
          <a:xfrm>
            <a:off x="0" y="142109"/>
            <a:ext cx="2261161" cy="1231134"/>
          </a:xfrm>
          <a:prstGeom prst="rect">
            <a:avLst/>
          </a:prstGeom>
        </p:spPr>
      </p:pic>
      <p:sp>
        <p:nvSpPr>
          <p:cNvPr id="14" name="Subtitle 2">
            <a:extLst>
              <a:ext uri="{FF2B5EF4-FFF2-40B4-BE49-F238E27FC236}">
                <a16:creationId xmlns:a16="http://schemas.microsoft.com/office/drawing/2014/main" id="{849775CA-8EB5-49B6-8F58-A45C3DB7ED58}"/>
              </a:ext>
            </a:extLst>
          </p:cNvPr>
          <p:cNvSpPr txBox="1">
            <a:spLocks/>
          </p:cNvSpPr>
          <p:nvPr/>
        </p:nvSpPr>
        <p:spPr>
          <a:xfrm>
            <a:off x="6299200" y="1656080"/>
            <a:ext cx="5651649" cy="479783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spcAft>
                <a:spcPts val="600"/>
              </a:spcAft>
            </a:pPr>
            <a:r>
              <a:rPr lang="en-GB" sz="2000" dirty="0">
                <a:solidFill>
                  <a:srgbClr val="970B48"/>
                </a:solidFill>
              </a:rPr>
              <a:t>This inverse relationship is also evident when comparing deaths and deprivation, with the most deprived areas generally experiencing proportionately fewer deaths per 100 cases than those with low levels of deprivation</a:t>
            </a:r>
          </a:p>
          <a:p>
            <a:pPr>
              <a:lnSpc>
                <a:spcPct val="100000"/>
              </a:lnSpc>
              <a:spcBef>
                <a:spcPts val="0"/>
              </a:spcBef>
              <a:spcAft>
                <a:spcPts val="600"/>
              </a:spcAft>
            </a:pPr>
            <a:r>
              <a:rPr lang="en-GB" sz="2000" dirty="0">
                <a:solidFill>
                  <a:srgbClr val="970B48"/>
                </a:solidFill>
              </a:rPr>
              <a:t>Four of the five LA areas with the highest rates of deaths per 100 cases are classified as “Predominantly Rural” or “Predominantly Urban areas with Significant Rural” settlements</a:t>
            </a:r>
          </a:p>
          <a:p>
            <a:pPr>
              <a:lnSpc>
                <a:spcPct val="100000"/>
              </a:lnSpc>
              <a:spcBef>
                <a:spcPts val="0"/>
              </a:spcBef>
              <a:spcAft>
                <a:spcPts val="600"/>
              </a:spcAft>
            </a:pPr>
            <a:r>
              <a:rPr lang="en-GB" sz="2000" dirty="0">
                <a:solidFill>
                  <a:srgbClr val="970B48"/>
                </a:solidFill>
              </a:rPr>
              <a:t>This may reflect limited access to healthcare services in remote rural areas </a:t>
            </a:r>
          </a:p>
          <a:p>
            <a:pPr>
              <a:lnSpc>
                <a:spcPct val="100000"/>
              </a:lnSpc>
              <a:spcBef>
                <a:spcPts val="0"/>
              </a:spcBef>
              <a:spcAft>
                <a:spcPts val="600"/>
              </a:spcAft>
            </a:pPr>
            <a:endParaRPr lang="en-GB" sz="2000" dirty="0">
              <a:solidFill>
                <a:srgbClr val="970B48"/>
              </a:solidFill>
            </a:endParaRPr>
          </a:p>
        </p:txBody>
      </p:sp>
      <p:sp>
        <p:nvSpPr>
          <p:cNvPr id="13" name="TextBox 12">
            <a:extLst>
              <a:ext uri="{FF2B5EF4-FFF2-40B4-BE49-F238E27FC236}">
                <a16:creationId xmlns:a16="http://schemas.microsoft.com/office/drawing/2014/main" id="{1B34EB55-F8A9-43E9-9B79-BA51CA8F4943}"/>
              </a:ext>
            </a:extLst>
          </p:cNvPr>
          <p:cNvSpPr txBox="1"/>
          <p:nvPr/>
        </p:nvSpPr>
        <p:spPr>
          <a:xfrm>
            <a:off x="71901" y="5110069"/>
            <a:ext cx="5820900" cy="815095"/>
          </a:xfrm>
          <a:prstGeom prst="rect">
            <a:avLst/>
          </a:prstGeom>
          <a:noFill/>
        </p:spPr>
        <p:txBody>
          <a:bodyPr wrap="square" rtlCol="0">
            <a:spAutoFit/>
          </a:bodyPr>
          <a:lstStyle/>
          <a:p>
            <a:pPr>
              <a:lnSpc>
                <a:spcPct val="114000"/>
              </a:lnSpc>
              <a:spcAft>
                <a:spcPts val="1200"/>
              </a:spcAft>
            </a:pPr>
            <a:r>
              <a:rPr lang="en-GB" sz="1400" dirty="0"/>
              <a:t>The blue bars represent the proportion of the population in each LA that has an other than  White British nationality. The solid orange line tracks covid-19 related deaths per 100 cases in each LA. </a:t>
            </a:r>
          </a:p>
        </p:txBody>
      </p:sp>
      <p:pic>
        <p:nvPicPr>
          <p:cNvPr id="3" name="Picture 2">
            <a:extLst>
              <a:ext uri="{FF2B5EF4-FFF2-40B4-BE49-F238E27FC236}">
                <a16:creationId xmlns:a16="http://schemas.microsoft.com/office/drawing/2014/main" id="{69F3C801-413F-4C42-9D9A-6167695C6F9C}"/>
              </a:ext>
            </a:extLst>
          </p:cNvPr>
          <p:cNvPicPr>
            <a:picLocks noChangeAspect="1"/>
          </p:cNvPicPr>
          <p:nvPr/>
        </p:nvPicPr>
        <p:blipFill>
          <a:blip r:embed="rId5"/>
          <a:stretch>
            <a:fillRect/>
          </a:stretch>
        </p:blipFill>
        <p:spPr>
          <a:xfrm>
            <a:off x="369625" y="1503969"/>
            <a:ext cx="5526918" cy="3322031"/>
          </a:xfrm>
          <a:prstGeom prst="rect">
            <a:avLst/>
          </a:prstGeom>
        </p:spPr>
      </p:pic>
    </p:spTree>
    <p:extLst>
      <p:ext uri="{BB962C8B-B14F-4D97-AF65-F5344CB8AC3E}">
        <p14:creationId xmlns:p14="http://schemas.microsoft.com/office/powerpoint/2010/main" val="3816540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p:cNvSpPr txBox="1">
            <a:spLocks/>
          </p:cNvSpPr>
          <p:nvPr/>
        </p:nvSpPr>
        <p:spPr>
          <a:xfrm>
            <a:off x="2364196" y="122276"/>
            <a:ext cx="7463608" cy="531224"/>
          </a:xfrm>
          <a:prstGeom prst="rect">
            <a:avLst/>
          </a:prstGeom>
        </p:spPr>
        <p:txBody>
          <a:bodyPr vert="horz" lIns="91440" tIns="45720" rIns="91440" bIns="45720" rtlCol="0" anchor="t" anchorCtr="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300"/>
              </a:spcAft>
              <a:buClrTx/>
              <a:buSzTx/>
              <a:buFontTx/>
              <a:buNone/>
              <a:tabLst/>
              <a:defRPr/>
            </a:pPr>
            <a:r>
              <a:rPr kumimoji="0" lang="en-GB" sz="3600" b="1" i="0" u="none" strike="noStrike" kern="1200" cap="none" spc="0" normalizeH="0" baseline="0" noProof="0" dirty="0">
                <a:ln>
                  <a:noFill/>
                </a:ln>
                <a:solidFill>
                  <a:srgbClr val="183162"/>
                </a:solidFill>
                <a:effectLst/>
                <a:uLnTx/>
                <a:uFillTx/>
                <a:latin typeface="Calibri"/>
                <a:ea typeface="+mj-ea"/>
                <a:cs typeface="Adobe Gurmukhi"/>
              </a:rPr>
              <a:t>Introduction</a:t>
            </a:r>
            <a:br>
              <a:rPr kumimoji="0" lang="en-GB" sz="3600" b="1" i="0" u="none" strike="noStrike" kern="1200" cap="none" spc="0" normalizeH="0" baseline="0" noProof="0" dirty="0">
                <a:ln>
                  <a:noFill/>
                </a:ln>
                <a:solidFill>
                  <a:srgbClr val="183162"/>
                </a:solidFill>
                <a:effectLst/>
                <a:uLnTx/>
                <a:uFillTx/>
                <a:latin typeface="Calibri"/>
                <a:ea typeface="+mj-ea"/>
                <a:cs typeface="Adobe Gurmukhi"/>
              </a:rPr>
            </a:br>
            <a:endParaRPr kumimoji="0" lang="en-US" sz="2400" b="0" i="0" u="none" strike="noStrike" kern="1200" cap="none" spc="0" normalizeH="0" baseline="0" noProof="0" dirty="0">
              <a:ln>
                <a:noFill/>
              </a:ln>
              <a:solidFill>
                <a:prstClr val="black"/>
              </a:solidFill>
              <a:effectLst/>
              <a:uLnTx/>
              <a:uFillTx/>
              <a:latin typeface="Calibri"/>
              <a:ea typeface="+mj-ea"/>
              <a:cs typeface="+mj-cs"/>
            </a:endParaRPr>
          </a:p>
        </p:txBody>
      </p:sp>
      <p:sp>
        <p:nvSpPr>
          <p:cNvPr id="13" name="Subtitle 2"/>
          <p:cNvSpPr txBox="1">
            <a:spLocks/>
          </p:cNvSpPr>
          <p:nvPr/>
        </p:nvSpPr>
        <p:spPr>
          <a:xfrm>
            <a:off x="8364367" y="1660215"/>
            <a:ext cx="3373119" cy="4986757"/>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spcBef>
                <a:spcPts val="0"/>
              </a:spcBef>
              <a:buNone/>
            </a:pPr>
            <a:r>
              <a:rPr lang="en-GB" sz="2400" b="1" dirty="0">
                <a:solidFill>
                  <a:srgbClr val="970B48"/>
                </a:solidFill>
              </a:rPr>
              <a:t>Contents</a:t>
            </a:r>
          </a:p>
          <a:p>
            <a:pPr>
              <a:lnSpc>
                <a:spcPct val="150000"/>
              </a:lnSpc>
              <a:spcBef>
                <a:spcPts val="0"/>
              </a:spcBef>
            </a:pPr>
            <a:r>
              <a:rPr lang="en-GB" sz="2400" dirty="0">
                <a:solidFill>
                  <a:srgbClr val="970B48"/>
                </a:solidFill>
              </a:rPr>
              <a:t>Population</a:t>
            </a:r>
          </a:p>
          <a:p>
            <a:pPr>
              <a:lnSpc>
                <a:spcPct val="150000"/>
              </a:lnSpc>
              <a:spcBef>
                <a:spcPts val="0"/>
              </a:spcBef>
            </a:pPr>
            <a:r>
              <a:rPr lang="en-GB" sz="2400" dirty="0">
                <a:solidFill>
                  <a:srgbClr val="970B48"/>
                </a:solidFill>
              </a:rPr>
              <a:t>Ethnic diversity</a:t>
            </a:r>
          </a:p>
          <a:p>
            <a:pPr>
              <a:lnSpc>
                <a:spcPct val="150000"/>
              </a:lnSpc>
              <a:spcBef>
                <a:spcPts val="0"/>
              </a:spcBef>
            </a:pPr>
            <a:r>
              <a:rPr lang="en-GB" sz="2400" dirty="0">
                <a:solidFill>
                  <a:srgbClr val="970B48"/>
                </a:solidFill>
              </a:rPr>
              <a:t>Deprivation</a:t>
            </a:r>
          </a:p>
          <a:p>
            <a:pPr>
              <a:lnSpc>
                <a:spcPct val="150000"/>
              </a:lnSpc>
              <a:spcBef>
                <a:spcPts val="0"/>
              </a:spcBef>
            </a:pPr>
            <a:r>
              <a:rPr lang="en-GB" sz="2400" dirty="0">
                <a:solidFill>
                  <a:srgbClr val="970B48"/>
                </a:solidFill>
              </a:rPr>
              <a:t>Cases</a:t>
            </a:r>
          </a:p>
          <a:p>
            <a:pPr>
              <a:lnSpc>
                <a:spcPct val="150000"/>
              </a:lnSpc>
              <a:spcBef>
                <a:spcPts val="0"/>
              </a:spcBef>
            </a:pPr>
            <a:r>
              <a:rPr lang="en-GB" sz="2400" dirty="0">
                <a:solidFill>
                  <a:srgbClr val="970B48"/>
                </a:solidFill>
              </a:rPr>
              <a:t>Hospitalisation</a:t>
            </a:r>
          </a:p>
          <a:p>
            <a:pPr>
              <a:lnSpc>
                <a:spcPct val="150000"/>
              </a:lnSpc>
              <a:spcBef>
                <a:spcPts val="0"/>
              </a:spcBef>
            </a:pPr>
            <a:r>
              <a:rPr lang="en-GB" sz="2400" dirty="0">
                <a:solidFill>
                  <a:srgbClr val="970B48"/>
                </a:solidFill>
              </a:rPr>
              <a:t>Deaths</a:t>
            </a:r>
          </a:p>
          <a:p>
            <a:pPr>
              <a:lnSpc>
                <a:spcPct val="150000"/>
              </a:lnSpc>
              <a:spcBef>
                <a:spcPts val="0"/>
              </a:spcBef>
            </a:pPr>
            <a:r>
              <a:rPr lang="en-GB" sz="2400" dirty="0">
                <a:solidFill>
                  <a:srgbClr val="970B48"/>
                </a:solidFill>
              </a:rPr>
              <a:t>Vaccination</a:t>
            </a:r>
          </a:p>
        </p:txBody>
      </p:sp>
      <p:pic>
        <p:nvPicPr>
          <p:cNvPr id="5" name="Picture 4" descr="ADASS small graphic.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00830" y="5653767"/>
            <a:ext cx="1420368" cy="975360"/>
          </a:xfrm>
          <a:prstGeom prst="rect">
            <a:avLst/>
          </a:prstGeom>
        </p:spPr>
      </p:pic>
      <p:pic>
        <p:nvPicPr>
          <p:cNvPr id="10" name="Picture 9">
            <a:extLst>
              <a:ext uri="{FF2B5EF4-FFF2-40B4-BE49-F238E27FC236}">
                <a16:creationId xmlns:a16="http://schemas.microsoft.com/office/drawing/2014/main" id="{5B670323-A4CD-4017-ABE4-C88B07224765}"/>
              </a:ext>
            </a:extLst>
          </p:cNvPr>
          <p:cNvPicPr>
            <a:picLocks noChangeAspect="1"/>
          </p:cNvPicPr>
          <p:nvPr/>
        </p:nvPicPr>
        <p:blipFill>
          <a:blip r:embed="rId3"/>
          <a:stretch>
            <a:fillRect/>
          </a:stretch>
        </p:blipFill>
        <p:spPr>
          <a:xfrm>
            <a:off x="9959486" y="211028"/>
            <a:ext cx="1778000" cy="1244600"/>
          </a:xfrm>
          <a:prstGeom prst="rect">
            <a:avLst/>
          </a:prstGeom>
        </p:spPr>
      </p:pic>
      <p:pic>
        <p:nvPicPr>
          <p:cNvPr id="11" name="Picture 10">
            <a:extLst>
              <a:ext uri="{FF2B5EF4-FFF2-40B4-BE49-F238E27FC236}">
                <a16:creationId xmlns:a16="http://schemas.microsoft.com/office/drawing/2014/main" id="{A7E7F371-3676-44A4-8142-A1737AF0F11C}"/>
              </a:ext>
            </a:extLst>
          </p:cNvPr>
          <p:cNvPicPr>
            <a:picLocks noChangeAspect="1"/>
          </p:cNvPicPr>
          <p:nvPr/>
        </p:nvPicPr>
        <p:blipFill>
          <a:blip r:embed="rId4"/>
          <a:stretch>
            <a:fillRect/>
          </a:stretch>
        </p:blipFill>
        <p:spPr>
          <a:xfrm>
            <a:off x="0" y="142109"/>
            <a:ext cx="2261161" cy="1231134"/>
          </a:xfrm>
          <a:prstGeom prst="rect">
            <a:avLst/>
          </a:prstGeom>
        </p:spPr>
      </p:pic>
      <p:sp>
        <p:nvSpPr>
          <p:cNvPr id="7" name="Subtitle 2">
            <a:extLst>
              <a:ext uri="{FF2B5EF4-FFF2-40B4-BE49-F238E27FC236}">
                <a16:creationId xmlns:a16="http://schemas.microsoft.com/office/drawing/2014/main" id="{91070494-DF30-4A60-B66A-7B877746BDB4}"/>
              </a:ext>
            </a:extLst>
          </p:cNvPr>
          <p:cNvSpPr txBox="1">
            <a:spLocks/>
          </p:cNvSpPr>
          <p:nvPr/>
        </p:nvSpPr>
        <p:spPr>
          <a:xfrm>
            <a:off x="203201" y="1758323"/>
            <a:ext cx="7680959" cy="4986757"/>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8000"/>
              </a:lnSpc>
              <a:spcBef>
                <a:spcPts val="0"/>
              </a:spcBef>
              <a:spcAft>
                <a:spcPts val="600"/>
              </a:spcAft>
              <a:buNone/>
            </a:pPr>
            <a:r>
              <a:rPr lang="en-GB" sz="1200" dirty="0">
                <a:solidFill>
                  <a:srgbClr val="970B48"/>
                </a:solidFill>
              </a:rPr>
              <a:t>This report uses available published data to examine the impacts of Covid-19 in the West Midlands from an ethnicity and deprivation perspective.  </a:t>
            </a:r>
          </a:p>
          <a:p>
            <a:pPr marL="0" indent="0">
              <a:lnSpc>
                <a:spcPct val="108000"/>
              </a:lnSpc>
              <a:spcBef>
                <a:spcPts val="0"/>
              </a:spcBef>
              <a:spcAft>
                <a:spcPts val="600"/>
              </a:spcAft>
              <a:buNone/>
            </a:pPr>
            <a:r>
              <a:rPr lang="en-GB" sz="1200" dirty="0">
                <a:solidFill>
                  <a:srgbClr val="970B48"/>
                </a:solidFill>
              </a:rPr>
              <a:t>It has not been possible to standardise the data to a single geographic level, with the report necessarily showing impacts at different geographies (UTLA, MSOA, LSOA and STP footprint) depending on the lowest level of attribution available.</a:t>
            </a:r>
          </a:p>
          <a:p>
            <a:pPr marL="0" indent="0">
              <a:lnSpc>
                <a:spcPct val="108000"/>
              </a:lnSpc>
              <a:spcBef>
                <a:spcPts val="0"/>
              </a:spcBef>
              <a:spcAft>
                <a:spcPts val="600"/>
              </a:spcAft>
              <a:buNone/>
            </a:pPr>
            <a:r>
              <a:rPr lang="en-GB" sz="1200" dirty="0">
                <a:solidFill>
                  <a:srgbClr val="970B48"/>
                </a:solidFill>
              </a:rPr>
              <a:t>Nevertheless, and subject to this caveat, the data as presented does enable some broad conclusions to be drawn about the impacts of the pandemic both on minority ethnic and deprived communities.</a:t>
            </a:r>
          </a:p>
          <a:p>
            <a:pPr marL="0" indent="0">
              <a:lnSpc>
                <a:spcPct val="108000"/>
              </a:lnSpc>
              <a:spcBef>
                <a:spcPts val="0"/>
              </a:spcBef>
              <a:spcAft>
                <a:spcPts val="600"/>
              </a:spcAft>
              <a:buNone/>
            </a:pPr>
            <a:r>
              <a:rPr lang="en-GB" sz="1200" b="1" dirty="0">
                <a:solidFill>
                  <a:srgbClr val="970B48"/>
                </a:solidFill>
              </a:rPr>
              <a:t>Executive Summary</a:t>
            </a:r>
          </a:p>
          <a:p>
            <a:pPr marL="0" indent="0">
              <a:lnSpc>
                <a:spcPct val="108000"/>
              </a:lnSpc>
              <a:spcBef>
                <a:spcPts val="0"/>
              </a:spcBef>
              <a:spcAft>
                <a:spcPts val="600"/>
              </a:spcAft>
              <a:buNone/>
            </a:pPr>
            <a:r>
              <a:rPr lang="en-GB" sz="1200" dirty="0">
                <a:solidFill>
                  <a:srgbClr val="970B48"/>
                </a:solidFill>
              </a:rPr>
              <a:t>The emerging data from the Covid pandemic provides helpful insights into the impacts of Coronavirus on our communities and allows agencies to consider how to tailor their support in order to reduce inequalities where they exist. We have used the available data to look at the distribution of some of those impacts – Covid-19 cases, admissions to hospital, deaths – and mitigations (in the form of vaccination uptake) across the West Midlands to understand the extent to which ethnicity and deprivation are discernible factors.</a:t>
            </a:r>
          </a:p>
          <a:p>
            <a:pPr marL="0" indent="0">
              <a:lnSpc>
                <a:spcPct val="108000"/>
              </a:lnSpc>
              <a:spcBef>
                <a:spcPts val="0"/>
              </a:spcBef>
              <a:spcAft>
                <a:spcPts val="600"/>
              </a:spcAft>
              <a:buNone/>
            </a:pPr>
            <a:r>
              <a:rPr lang="en-GB" sz="1200" dirty="0">
                <a:solidFill>
                  <a:srgbClr val="970B48"/>
                </a:solidFill>
              </a:rPr>
              <a:t>Whilst the data shows more cases per 100,000 residents in our more ethnically diverse and more deprived urban communities than the less populous rural parts of the region, it also shows an inverse relationship between the factors of ethnicity and deprivation and deaths arising from Covid-19, with proportionately higher death rates per 100 cases in predominantly rural areas with a mostly White British population. The picture, then, is more nuanced than first seems evident from the statistics alone and may suggest other factors (e.g. rural access to services?) as requiring attention.</a:t>
            </a:r>
          </a:p>
          <a:p>
            <a:pPr marL="0" indent="0">
              <a:lnSpc>
                <a:spcPct val="108000"/>
              </a:lnSpc>
              <a:spcBef>
                <a:spcPts val="0"/>
              </a:spcBef>
              <a:spcAft>
                <a:spcPts val="600"/>
              </a:spcAft>
              <a:buNone/>
            </a:pPr>
            <a:r>
              <a:rPr lang="en-GB" sz="1200" dirty="0">
                <a:solidFill>
                  <a:srgbClr val="970B48"/>
                </a:solidFill>
              </a:rPr>
              <a:t>It is encouraging to note that hospital admissions appear to be entirely consistent with the ethnic profile of our communities. However, given the reliance placed on a fully-vaccinated population it is concerning to note the low vaccine uptake in our most deprived communities. This suggests a focus for public health initiatives to encourage health protection measures in our most deprived and most diverse areas. It was ever thus!</a:t>
            </a:r>
          </a:p>
        </p:txBody>
      </p:sp>
    </p:spTree>
    <p:extLst>
      <p:ext uri="{BB962C8B-B14F-4D97-AF65-F5344CB8AC3E}">
        <p14:creationId xmlns:p14="http://schemas.microsoft.com/office/powerpoint/2010/main" val="19666954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p:cNvSpPr txBox="1">
            <a:spLocks/>
          </p:cNvSpPr>
          <p:nvPr/>
        </p:nvSpPr>
        <p:spPr>
          <a:xfrm>
            <a:off x="2364196" y="122276"/>
            <a:ext cx="7463608" cy="531224"/>
          </a:xfrm>
          <a:prstGeom prst="rect">
            <a:avLst/>
          </a:prstGeom>
        </p:spPr>
        <p:txBody>
          <a:bodyPr vert="horz" lIns="91440" tIns="45720" rIns="91440" bIns="45720" rtlCol="0" anchor="t" anchorCtr="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300"/>
              </a:spcAft>
              <a:buClrTx/>
              <a:buSzTx/>
              <a:buFontTx/>
              <a:buNone/>
              <a:tabLst/>
              <a:defRPr/>
            </a:pPr>
            <a:r>
              <a:rPr kumimoji="0" lang="en-GB" sz="3600" b="1" i="0" u="none" strike="noStrike" kern="1200" cap="none" spc="0" normalizeH="0" baseline="0" noProof="0" dirty="0">
                <a:ln>
                  <a:noFill/>
                </a:ln>
                <a:solidFill>
                  <a:srgbClr val="183162"/>
                </a:solidFill>
                <a:effectLst/>
                <a:uLnTx/>
                <a:uFillTx/>
                <a:latin typeface="Calibri"/>
                <a:ea typeface="+mj-ea"/>
                <a:cs typeface="Adobe Gurmukhi"/>
              </a:rPr>
              <a:t>Deaths in Hospital by STP</a:t>
            </a:r>
            <a:br>
              <a:rPr kumimoji="0" lang="en-GB" sz="3600" b="1" i="0" u="none" strike="noStrike" kern="1200" cap="none" spc="0" normalizeH="0" baseline="0" noProof="0" dirty="0">
                <a:ln>
                  <a:noFill/>
                </a:ln>
                <a:solidFill>
                  <a:srgbClr val="183162"/>
                </a:solidFill>
                <a:effectLst/>
                <a:uLnTx/>
                <a:uFillTx/>
                <a:latin typeface="Calibri"/>
                <a:ea typeface="+mj-ea"/>
                <a:cs typeface="Adobe Gurmukhi"/>
              </a:rPr>
            </a:br>
            <a:endParaRPr kumimoji="0" lang="en-US" sz="2400" b="0" i="0" u="none" strike="noStrike" kern="1200" cap="none" spc="0" normalizeH="0" baseline="0" noProof="0" dirty="0">
              <a:ln>
                <a:noFill/>
              </a:ln>
              <a:solidFill>
                <a:prstClr val="black"/>
              </a:solidFill>
              <a:effectLst/>
              <a:uLnTx/>
              <a:uFillTx/>
              <a:latin typeface="Calibri"/>
              <a:ea typeface="+mj-ea"/>
              <a:cs typeface="+mj-cs"/>
            </a:endParaRPr>
          </a:p>
        </p:txBody>
      </p:sp>
      <p:pic>
        <p:nvPicPr>
          <p:cNvPr id="5" name="Picture 4" descr="ADASS small graphic.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00830" y="5653767"/>
            <a:ext cx="1420368" cy="975360"/>
          </a:xfrm>
          <a:prstGeom prst="rect">
            <a:avLst/>
          </a:prstGeom>
        </p:spPr>
      </p:pic>
      <p:pic>
        <p:nvPicPr>
          <p:cNvPr id="10" name="Picture 9">
            <a:extLst>
              <a:ext uri="{FF2B5EF4-FFF2-40B4-BE49-F238E27FC236}">
                <a16:creationId xmlns:a16="http://schemas.microsoft.com/office/drawing/2014/main" id="{5B670323-A4CD-4017-ABE4-C88B07224765}"/>
              </a:ext>
            </a:extLst>
          </p:cNvPr>
          <p:cNvPicPr>
            <a:picLocks noChangeAspect="1"/>
          </p:cNvPicPr>
          <p:nvPr/>
        </p:nvPicPr>
        <p:blipFill>
          <a:blip r:embed="rId3"/>
          <a:stretch>
            <a:fillRect/>
          </a:stretch>
        </p:blipFill>
        <p:spPr>
          <a:xfrm>
            <a:off x="9959486" y="211028"/>
            <a:ext cx="1778000" cy="1244600"/>
          </a:xfrm>
          <a:prstGeom prst="rect">
            <a:avLst/>
          </a:prstGeom>
        </p:spPr>
      </p:pic>
      <p:pic>
        <p:nvPicPr>
          <p:cNvPr id="11" name="Picture 10">
            <a:extLst>
              <a:ext uri="{FF2B5EF4-FFF2-40B4-BE49-F238E27FC236}">
                <a16:creationId xmlns:a16="http://schemas.microsoft.com/office/drawing/2014/main" id="{A7E7F371-3676-44A4-8142-A1737AF0F11C}"/>
              </a:ext>
            </a:extLst>
          </p:cNvPr>
          <p:cNvPicPr>
            <a:picLocks noChangeAspect="1"/>
          </p:cNvPicPr>
          <p:nvPr/>
        </p:nvPicPr>
        <p:blipFill>
          <a:blip r:embed="rId4"/>
          <a:stretch>
            <a:fillRect/>
          </a:stretch>
        </p:blipFill>
        <p:spPr>
          <a:xfrm>
            <a:off x="0" y="142109"/>
            <a:ext cx="2261161" cy="1231134"/>
          </a:xfrm>
          <a:prstGeom prst="rect">
            <a:avLst/>
          </a:prstGeom>
        </p:spPr>
      </p:pic>
      <p:grpSp>
        <p:nvGrpSpPr>
          <p:cNvPr id="9" name="Group 8">
            <a:extLst>
              <a:ext uri="{FF2B5EF4-FFF2-40B4-BE49-F238E27FC236}">
                <a16:creationId xmlns:a16="http://schemas.microsoft.com/office/drawing/2014/main" id="{CBA9FBAC-9227-4599-8DCE-100F13F419CA}"/>
              </a:ext>
            </a:extLst>
          </p:cNvPr>
          <p:cNvGrpSpPr/>
          <p:nvPr/>
        </p:nvGrpSpPr>
        <p:grpSpPr>
          <a:xfrm>
            <a:off x="371654" y="1492192"/>
            <a:ext cx="5307786" cy="4959407"/>
            <a:chOff x="371654" y="1492193"/>
            <a:chExt cx="4654789" cy="4322952"/>
          </a:xfrm>
        </p:grpSpPr>
        <p:pic>
          <p:nvPicPr>
            <p:cNvPr id="8" name="Picture 7">
              <a:extLst>
                <a:ext uri="{FF2B5EF4-FFF2-40B4-BE49-F238E27FC236}">
                  <a16:creationId xmlns:a16="http://schemas.microsoft.com/office/drawing/2014/main" id="{7305D9E0-D9FB-4982-BB2D-727FF9632F86}"/>
                </a:ext>
              </a:extLst>
            </p:cNvPr>
            <p:cNvPicPr>
              <a:picLocks noChangeAspect="1"/>
            </p:cNvPicPr>
            <p:nvPr/>
          </p:nvPicPr>
          <p:blipFill>
            <a:blip r:embed="rId5"/>
            <a:stretch>
              <a:fillRect/>
            </a:stretch>
          </p:blipFill>
          <p:spPr>
            <a:xfrm>
              <a:off x="371654" y="2157357"/>
              <a:ext cx="4654789" cy="3657788"/>
            </a:xfrm>
            <a:prstGeom prst="rect">
              <a:avLst/>
            </a:prstGeom>
          </p:spPr>
        </p:pic>
        <p:pic>
          <p:nvPicPr>
            <p:cNvPr id="6" name="Picture 5">
              <a:extLst>
                <a:ext uri="{FF2B5EF4-FFF2-40B4-BE49-F238E27FC236}">
                  <a16:creationId xmlns:a16="http://schemas.microsoft.com/office/drawing/2014/main" id="{9C80779A-CC45-48D8-BA2B-D3758A5570E9}"/>
                </a:ext>
              </a:extLst>
            </p:cNvPr>
            <p:cNvPicPr>
              <a:picLocks noChangeAspect="1"/>
            </p:cNvPicPr>
            <p:nvPr/>
          </p:nvPicPr>
          <p:blipFill>
            <a:blip r:embed="rId6"/>
            <a:stretch>
              <a:fillRect/>
            </a:stretch>
          </p:blipFill>
          <p:spPr>
            <a:xfrm>
              <a:off x="984460" y="1492193"/>
              <a:ext cx="3429176" cy="501676"/>
            </a:xfrm>
            <a:prstGeom prst="rect">
              <a:avLst/>
            </a:prstGeom>
          </p:spPr>
        </p:pic>
      </p:grpSp>
      <p:sp>
        <p:nvSpPr>
          <p:cNvPr id="14" name="Subtitle 2">
            <a:extLst>
              <a:ext uri="{FF2B5EF4-FFF2-40B4-BE49-F238E27FC236}">
                <a16:creationId xmlns:a16="http://schemas.microsoft.com/office/drawing/2014/main" id="{849775CA-8EB5-49B6-8F58-A45C3DB7ED58}"/>
              </a:ext>
            </a:extLst>
          </p:cNvPr>
          <p:cNvSpPr txBox="1">
            <a:spLocks/>
          </p:cNvSpPr>
          <p:nvPr/>
        </p:nvSpPr>
        <p:spPr>
          <a:xfrm>
            <a:off x="6096000" y="1642369"/>
            <a:ext cx="5641487" cy="4986757"/>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pPr>
            <a:r>
              <a:rPr lang="en-GB" sz="2000" dirty="0">
                <a:solidFill>
                  <a:srgbClr val="970B48"/>
                </a:solidFill>
              </a:rPr>
              <a:t>Since the start of the pandemic there have been 10,723 covid-related deaths in West Midlands hospitals</a:t>
            </a:r>
          </a:p>
          <a:p>
            <a:pPr>
              <a:lnSpc>
                <a:spcPct val="100000"/>
              </a:lnSpc>
              <a:spcBef>
                <a:spcPts val="0"/>
              </a:spcBef>
            </a:pPr>
            <a:r>
              <a:rPr lang="en-GB" sz="2000" dirty="0">
                <a:solidFill>
                  <a:srgbClr val="970B48"/>
                </a:solidFill>
              </a:rPr>
              <a:t>Of these, 91.7% have been of people aged 60+</a:t>
            </a:r>
          </a:p>
          <a:p>
            <a:pPr>
              <a:lnSpc>
                <a:spcPct val="100000"/>
              </a:lnSpc>
              <a:spcBef>
                <a:spcPts val="0"/>
              </a:spcBef>
            </a:pPr>
            <a:r>
              <a:rPr lang="en-GB" sz="2000" dirty="0">
                <a:solidFill>
                  <a:srgbClr val="970B48"/>
                </a:solidFill>
              </a:rPr>
              <a:t>58% of covid-related deaths in hospital have been of males</a:t>
            </a:r>
          </a:p>
          <a:p>
            <a:pPr>
              <a:lnSpc>
                <a:spcPct val="100000"/>
              </a:lnSpc>
              <a:spcBef>
                <a:spcPts val="0"/>
              </a:spcBef>
            </a:pPr>
            <a:r>
              <a:rPr lang="en-GB" sz="2000" dirty="0">
                <a:solidFill>
                  <a:srgbClr val="970B48"/>
                </a:solidFill>
              </a:rPr>
              <a:t>22.3% of deaths have been of people from a minority ethnic background. This correlates very closely with the proportion of the general population (23.4%)</a:t>
            </a:r>
          </a:p>
        </p:txBody>
      </p:sp>
    </p:spTree>
    <p:extLst>
      <p:ext uri="{BB962C8B-B14F-4D97-AF65-F5344CB8AC3E}">
        <p14:creationId xmlns:p14="http://schemas.microsoft.com/office/powerpoint/2010/main" val="33119243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33CB15B-C59F-497B-8D1D-6EC0319C2CC5}"/>
              </a:ext>
            </a:extLst>
          </p:cNvPr>
          <p:cNvPicPr>
            <a:picLocks noChangeAspect="1"/>
          </p:cNvPicPr>
          <p:nvPr/>
        </p:nvPicPr>
        <p:blipFill>
          <a:blip r:embed="rId2"/>
          <a:stretch>
            <a:fillRect/>
          </a:stretch>
        </p:blipFill>
        <p:spPr>
          <a:xfrm>
            <a:off x="73593" y="402471"/>
            <a:ext cx="2616334" cy="4610337"/>
          </a:xfrm>
          <a:prstGeom prst="rect">
            <a:avLst/>
          </a:prstGeom>
        </p:spPr>
      </p:pic>
      <p:pic>
        <p:nvPicPr>
          <p:cNvPr id="5" name="Picture 4">
            <a:extLst>
              <a:ext uri="{FF2B5EF4-FFF2-40B4-BE49-F238E27FC236}">
                <a16:creationId xmlns:a16="http://schemas.microsoft.com/office/drawing/2014/main" id="{E7450C76-D9AD-477F-B2D8-B54B3B486DE1}"/>
              </a:ext>
            </a:extLst>
          </p:cNvPr>
          <p:cNvPicPr>
            <a:picLocks noChangeAspect="1"/>
          </p:cNvPicPr>
          <p:nvPr/>
        </p:nvPicPr>
        <p:blipFill>
          <a:blip r:embed="rId3"/>
          <a:stretch>
            <a:fillRect/>
          </a:stretch>
        </p:blipFill>
        <p:spPr>
          <a:xfrm>
            <a:off x="4816409" y="402471"/>
            <a:ext cx="2559182" cy="4648439"/>
          </a:xfrm>
          <a:prstGeom prst="rect">
            <a:avLst/>
          </a:prstGeom>
        </p:spPr>
      </p:pic>
      <p:pic>
        <p:nvPicPr>
          <p:cNvPr id="7" name="Picture 6">
            <a:extLst>
              <a:ext uri="{FF2B5EF4-FFF2-40B4-BE49-F238E27FC236}">
                <a16:creationId xmlns:a16="http://schemas.microsoft.com/office/drawing/2014/main" id="{49F457EF-CBAD-42BD-89D4-B57C17197430}"/>
              </a:ext>
            </a:extLst>
          </p:cNvPr>
          <p:cNvPicPr>
            <a:picLocks noChangeAspect="1"/>
          </p:cNvPicPr>
          <p:nvPr/>
        </p:nvPicPr>
        <p:blipFill>
          <a:blip r:embed="rId4"/>
          <a:stretch>
            <a:fillRect/>
          </a:stretch>
        </p:blipFill>
        <p:spPr>
          <a:xfrm>
            <a:off x="9407460" y="402471"/>
            <a:ext cx="2521080" cy="4711942"/>
          </a:xfrm>
          <a:prstGeom prst="rect">
            <a:avLst/>
          </a:prstGeom>
        </p:spPr>
      </p:pic>
      <p:sp>
        <p:nvSpPr>
          <p:cNvPr id="8" name="TextBox 7">
            <a:extLst>
              <a:ext uri="{FF2B5EF4-FFF2-40B4-BE49-F238E27FC236}">
                <a16:creationId xmlns:a16="http://schemas.microsoft.com/office/drawing/2014/main" id="{CBE40939-2EF7-4C6B-8F44-10E4A17068E7}"/>
              </a:ext>
            </a:extLst>
          </p:cNvPr>
          <p:cNvSpPr txBox="1"/>
          <p:nvPr/>
        </p:nvSpPr>
        <p:spPr>
          <a:xfrm>
            <a:off x="1" y="0"/>
            <a:ext cx="2773679" cy="369332"/>
          </a:xfrm>
          <a:prstGeom prst="rect">
            <a:avLst/>
          </a:prstGeom>
          <a:noFill/>
        </p:spPr>
        <p:txBody>
          <a:bodyPr wrap="square" rtlCol="0">
            <a:spAutoFit/>
          </a:bodyPr>
          <a:lstStyle/>
          <a:p>
            <a:r>
              <a:rPr lang="en-GB" b="1" dirty="0"/>
              <a:t>Birmingham &amp; Solihull STP</a:t>
            </a:r>
          </a:p>
        </p:txBody>
      </p:sp>
      <p:sp>
        <p:nvSpPr>
          <p:cNvPr id="9" name="TextBox 8">
            <a:extLst>
              <a:ext uri="{FF2B5EF4-FFF2-40B4-BE49-F238E27FC236}">
                <a16:creationId xmlns:a16="http://schemas.microsoft.com/office/drawing/2014/main" id="{493C0F3D-56A1-470F-8455-9A90EC4187B5}"/>
              </a:ext>
            </a:extLst>
          </p:cNvPr>
          <p:cNvSpPr txBox="1"/>
          <p:nvPr/>
        </p:nvSpPr>
        <p:spPr>
          <a:xfrm>
            <a:off x="4064001" y="-1"/>
            <a:ext cx="4358639" cy="369332"/>
          </a:xfrm>
          <a:prstGeom prst="rect">
            <a:avLst/>
          </a:prstGeom>
          <a:noFill/>
        </p:spPr>
        <p:txBody>
          <a:bodyPr wrap="square" rtlCol="0">
            <a:spAutoFit/>
          </a:bodyPr>
          <a:lstStyle/>
          <a:p>
            <a:r>
              <a:rPr lang="en-GB" b="1" dirty="0"/>
              <a:t>The Black Country &amp; West Birmingham STP</a:t>
            </a:r>
          </a:p>
        </p:txBody>
      </p:sp>
      <p:sp>
        <p:nvSpPr>
          <p:cNvPr id="10" name="TextBox 9">
            <a:extLst>
              <a:ext uri="{FF2B5EF4-FFF2-40B4-BE49-F238E27FC236}">
                <a16:creationId xmlns:a16="http://schemas.microsoft.com/office/drawing/2014/main" id="{DCFC5720-AFA0-427E-82EB-C82FC067A7B5}"/>
              </a:ext>
            </a:extLst>
          </p:cNvPr>
          <p:cNvSpPr txBox="1"/>
          <p:nvPr/>
        </p:nvSpPr>
        <p:spPr>
          <a:xfrm>
            <a:off x="8920481" y="0"/>
            <a:ext cx="3119120" cy="369332"/>
          </a:xfrm>
          <a:prstGeom prst="rect">
            <a:avLst/>
          </a:prstGeom>
          <a:noFill/>
        </p:spPr>
        <p:txBody>
          <a:bodyPr wrap="square" rtlCol="0">
            <a:spAutoFit/>
          </a:bodyPr>
          <a:lstStyle/>
          <a:p>
            <a:r>
              <a:rPr lang="en-GB" b="1" dirty="0"/>
              <a:t>Coventry &amp; Warwickshire STP</a:t>
            </a:r>
          </a:p>
        </p:txBody>
      </p:sp>
      <p:sp>
        <p:nvSpPr>
          <p:cNvPr id="11" name="Subtitle 2">
            <a:extLst>
              <a:ext uri="{FF2B5EF4-FFF2-40B4-BE49-F238E27FC236}">
                <a16:creationId xmlns:a16="http://schemas.microsoft.com/office/drawing/2014/main" id="{9D684507-72EA-45A3-8890-C3F3DB5AE4BB}"/>
              </a:ext>
            </a:extLst>
          </p:cNvPr>
          <p:cNvSpPr txBox="1">
            <a:spLocks/>
          </p:cNvSpPr>
          <p:nvPr/>
        </p:nvSpPr>
        <p:spPr>
          <a:xfrm>
            <a:off x="73594" y="5114413"/>
            <a:ext cx="11663894" cy="1514713"/>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pPr>
            <a:r>
              <a:rPr lang="en-GB" sz="2000" dirty="0">
                <a:solidFill>
                  <a:srgbClr val="970B48"/>
                </a:solidFill>
              </a:rPr>
              <a:t>Once again, deaths in hospital appear to have occurred in proportion to the overall ethnic make-up of the population</a:t>
            </a:r>
          </a:p>
        </p:txBody>
      </p:sp>
    </p:spTree>
    <p:extLst>
      <p:ext uri="{BB962C8B-B14F-4D97-AF65-F5344CB8AC3E}">
        <p14:creationId xmlns:p14="http://schemas.microsoft.com/office/powerpoint/2010/main" val="2501828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E562FD19-54DC-4908-82FB-6829A884FBE4}"/>
              </a:ext>
            </a:extLst>
          </p:cNvPr>
          <p:cNvPicPr>
            <a:picLocks noChangeAspect="1"/>
          </p:cNvPicPr>
          <p:nvPr/>
        </p:nvPicPr>
        <p:blipFill>
          <a:blip r:embed="rId2"/>
          <a:stretch>
            <a:fillRect/>
          </a:stretch>
        </p:blipFill>
        <p:spPr>
          <a:xfrm>
            <a:off x="295209" y="328811"/>
            <a:ext cx="2559182" cy="4635738"/>
          </a:xfrm>
          <a:prstGeom prst="rect">
            <a:avLst/>
          </a:prstGeom>
        </p:spPr>
      </p:pic>
      <p:pic>
        <p:nvPicPr>
          <p:cNvPr id="5" name="Picture 4">
            <a:extLst>
              <a:ext uri="{FF2B5EF4-FFF2-40B4-BE49-F238E27FC236}">
                <a16:creationId xmlns:a16="http://schemas.microsoft.com/office/drawing/2014/main" id="{92A9B76D-89ED-47E7-9729-3AD703207006}"/>
              </a:ext>
            </a:extLst>
          </p:cNvPr>
          <p:cNvPicPr>
            <a:picLocks noChangeAspect="1"/>
          </p:cNvPicPr>
          <p:nvPr/>
        </p:nvPicPr>
        <p:blipFill>
          <a:blip r:embed="rId3"/>
          <a:stretch>
            <a:fillRect/>
          </a:stretch>
        </p:blipFill>
        <p:spPr>
          <a:xfrm>
            <a:off x="4825934" y="328811"/>
            <a:ext cx="2540131" cy="4369025"/>
          </a:xfrm>
          <a:prstGeom prst="rect">
            <a:avLst/>
          </a:prstGeom>
        </p:spPr>
      </p:pic>
      <p:pic>
        <p:nvPicPr>
          <p:cNvPr id="7" name="Picture 6">
            <a:extLst>
              <a:ext uri="{FF2B5EF4-FFF2-40B4-BE49-F238E27FC236}">
                <a16:creationId xmlns:a16="http://schemas.microsoft.com/office/drawing/2014/main" id="{AA4D00BF-6446-4188-9593-477B59B422B5}"/>
              </a:ext>
            </a:extLst>
          </p:cNvPr>
          <p:cNvPicPr>
            <a:picLocks noChangeAspect="1"/>
          </p:cNvPicPr>
          <p:nvPr/>
        </p:nvPicPr>
        <p:blipFill>
          <a:blip r:embed="rId4"/>
          <a:stretch>
            <a:fillRect/>
          </a:stretch>
        </p:blipFill>
        <p:spPr>
          <a:xfrm>
            <a:off x="9280457" y="379611"/>
            <a:ext cx="2616334" cy="4578585"/>
          </a:xfrm>
          <a:prstGeom prst="rect">
            <a:avLst/>
          </a:prstGeom>
        </p:spPr>
      </p:pic>
      <p:sp>
        <p:nvSpPr>
          <p:cNvPr id="8" name="TextBox 7">
            <a:extLst>
              <a:ext uri="{FF2B5EF4-FFF2-40B4-BE49-F238E27FC236}">
                <a16:creationId xmlns:a16="http://schemas.microsoft.com/office/drawing/2014/main" id="{7FE9B039-DEC0-4718-AB34-A0B6BF5A78DC}"/>
              </a:ext>
            </a:extLst>
          </p:cNvPr>
          <p:cNvSpPr txBox="1"/>
          <p:nvPr/>
        </p:nvSpPr>
        <p:spPr>
          <a:xfrm>
            <a:off x="1" y="67511"/>
            <a:ext cx="3698239" cy="369332"/>
          </a:xfrm>
          <a:prstGeom prst="rect">
            <a:avLst/>
          </a:prstGeom>
          <a:noFill/>
        </p:spPr>
        <p:txBody>
          <a:bodyPr wrap="square" rtlCol="0">
            <a:spAutoFit/>
          </a:bodyPr>
          <a:lstStyle/>
          <a:p>
            <a:r>
              <a:rPr lang="en-GB" b="1" dirty="0"/>
              <a:t>Herefordshire &amp; Worcestershire STP</a:t>
            </a:r>
          </a:p>
        </p:txBody>
      </p:sp>
      <p:sp>
        <p:nvSpPr>
          <p:cNvPr id="9" name="TextBox 8">
            <a:extLst>
              <a:ext uri="{FF2B5EF4-FFF2-40B4-BE49-F238E27FC236}">
                <a16:creationId xmlns:a16="http://schemas.microsoft.com/office/drawing/2014/main" id="{D4EDC8F6-2EDE-4430-A253-8D44B7DA6564}"/>
              </a:ext>
            </a:extLst>
          </p:cNvPr>
          <p:cNvSpPr txBox="1"/>
          <p:nvPr/>
        </p:nvSpPr>
        <p:spPr>
          <a:xfrm>
            <a:off x="4825935" y="10123"/>
            <a:ext cx="2733106" cy="369332"/>
          </a:xfrm>
          <a:prstGeom prst="rect">
            <a:avLst/>
          </a:prstGeom>
          <a:noFill/>
        </p:spPr>
        <p:txBody>
          <a:bodyPr wrap="square" rtlCol="0">
            <a:spAutoFit/>
          </a:bodyPr>
          <a:lstStyle/>
          <a:p>
            <a:r>
              <a:rPr lang="en-GB" b="1" dirty="0"/>
              <a:t>Shropshire &amp; Telford STP</a:t>
            </a:r>
          </a:p>
        </p:txBody>
      </p:sp>
      <p:sp>
        <p:nvSpPr>
          <p:cNvPr id="10" name="TextBox 9">
            <a:extLst>
              <a:ext uri="{FF2B5EF4-FFF2-40B4-BE49-F238E27FC236}">
                <a16:creationId xmlns:a16="http://schemas.microsoft.com/office/drawing/2014/main" id="{901A63F7-B347-4485-ACC3-1A860F5BD31D}"/>
              </a:ext>
            </a:extLst>
          </p:cNvPr>
          <p:cNvSpPr txBox="1"/>
          <p:nvPr/>
        </p:nvSpPr>
        <p:spPr>
          <a:xfrm>
            <a:off x="9280457" y="10123"/>
            <a:ext cx="2820103" cy="369332"/>
          </a:xfrm>
          <a:prstGeom prst="rect">
            <a:avLst/>
          </a:prstGeom>
          <a:noFill/>
        </p:spPr>
        <p:txBody>
          <a:bodyPr wrap="square" rtlCol="0">
            <a:spAutoFit/>
          </a:bodyPr>
          <a:lstStyle/>
          <a:p>
            <a:r>
              <a:rPr lang="en-GB" b="1" dirty="0"/>
              <a:t>Staffordshire &amp; Stoke STP</a:t>
            </a:r>
          </a:p>
        </p:txBody>
      </p:sp>
    </p:spTree>
    <p:extLst>
      <p:ext uri="{BB962C8B-B14F-4D97-AF65-F5344CB8AC3E}">
        <p14:creationId xmlns:p14="http://schemas.microsoft.com/office/powerpoint/2010/main" val="199862799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p:cNvSpPr txBox="1">
            <a:spLocks/>
          </p:cNvSpPr>
          <p:nvPr/>
        </p:nvSpPr>
        <p:spPr>
          <a:xfrm>
            <a:off x="2364196" y="122276"/>
            <a:ext cx="7463608" cy="531224"/>
          </a:xfrm>
          <a:prstGeom prst="rect">
            <a:avLst/>
          </a:prstGeom>
        </p:spPr>
        <p:txBody>
          <a:bodyPr vert="horz" lIns="91440" tIns="45720" rIns="91440" bIns="45720" rtlCol="0" anchor="t" anchorCtr="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300"/>
              </a:spcAft>
              <a:buClrTx/>
              <a:buSzTx/>
              <a:buFontTx/>
              <a:buNone/>
              <a:tabLst/>
              <a:defRPr/>
            </a:pPr>
            <a:r>
              <a:rPr kumimoji="0" lang="en-GB" sz="3600" b="1" i="0" u="none" strike="noStrike" kern="1200" cap="none" spc="0" normalizeH="0" baseline="0" noProof="0" dirty="0">
                <a:ln>
                  <a:noFill/>
                </a:ln>
                <a:solidFill>
                  <a:srgbClr val="183162"/>
                </a:solidFill>
                <a:effectLst/>
                <a:uLnTx/>
                <a:uFillTx/>
                <a:latin typeface="Calibri"/>
                <a:ea typeface="+mj-ea"/>
                <a:cs typeface="Adobe Gurmukhi"/>
              </a:rPr>
              <a:t>Vaccination rates</a:t>
            </a:r>
            <a:br>
              <a:rPr kumimoji="0" lang="en-GB" sz="3600" b="1" i="0" u="none" strike="noStrike" kern="1200" cap="none" spc="0" normalizeH="0" baseline="0" noProof="0" dirty="0">
                <a:ln>
                  <a:noFill/>
                </a:ln>
                <a:solidFill>
                  <a:srgbClr val="183162"/>
                </a:solidFill>
                <a:effectLst/>
                <a:uLnTx/>
                <a:uFillTx/>
                <a:latin typeface="Calibri"/>
                <a:ea typeface="+mj-ea"/>
                <a:cs typeface="Adobe Gurmukhi"/>
              </a:rPr>
            </a:br>
            <a:endParaRPr kumimoji="0" lang="en-US" sz="2400" b="0" i="0" u="none" strike="noStrike" kern="1200" cap="none" spc="0" normalizeH="0" baseline="0" noProof="0" dirty="0">
              <a:ln>
                <a:noFill/>
              </a:ln>
              <a:solidFill>
                <a:prstClr val="black"/>
              </a:solidFill>
              <a:effectLst/>
              <a:uLnTx/>
              <a:uFillTx/>
              <a:latin typeface="Calibri"/>
              <a:ea typeface="+mj-ea"/>
              <a:cs typeface="+mj-cs"/>
            </a:endParaRPr>
          </a:p>
        </p:txBody>
      </p:sp>
      <p:sp>
        <p:nvSpPr>
          <p:cNvPr id="13" name="Subtitle 2"/>
          <p:cNvSpPr txBox="1">
            <a:spLocks/>
          </p:cNvSpPr>
          <p:nvPr/>
        </p:nvSpPr>
        <p:spPr>
          <a:xfrm>
            <a:off x="8168639" y="1642369"/>
            <a:ext cx="3568847" cy="4986757"/>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pPr>
            <a:r>
              <a:rPr lang="en-GB" sz="2000" dirty="0">
                <a:solidFill>
                  <a:srgbClr val="970B48"/>
                </a:solidFill>
              </a:rPr>
              <a:t>Vaccination rates (derived from the percentage of residents who have received at least one dose of a Covid-19 vaccine) show a range of between 42.7% (Birmingham) and 63.4% (Shropshire)</a:t>
            </a:r>
          </a:p>
          <a:p>
            <a:pPr>
              <a:lnSpc>
                <a:spcPct val="100000"/>
              </a:lnSpc>
              <a:spcBef>
                <a:spcPts val="0"/>
              </a:spcBef>
            </a:pPr>
            <a:r>
              <a:rPr lang="en-GB" sz="2000" dirty="0">
                <a:solidFill>
                  <a:srgbClr val="970B48"/>
                </a:solidFill>
              </a:rPr>
              <a:t>The data has been analysed at Mid Super Output Level to assess the relationship between vaccination uptake and deprivation</a:t>
            </a:r>
          </a:p>
        </p:txBody>
      </p:sp>
      <p:pic>
        <p:nvPicPr>
          <p:cNvPr id="5" name="Picture 4" descr="ADASS small graphic.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00830" y="5653767"/>
            <a:ext cx="1420368" cy="975360"/>
          </a:xfrm>
          <a:prstGeom prst="rect">
            <a:avLst/>
          </a:prstGeom>
        </p:spPr>
      </p:pic>
      <p:pic>
        <p:nvPicPr>
          <p:cNvPr id="10" name="Picture 9">
            <a:extLst>
              <a:ext uri="{FF2B5EF4-FFF2-40B4-BE49-F238E27FC236}">
                <a16:creationId xmlns:a16="http://schemas.microsoft.com/office/drawing/2014/main" id="{5B670323-A4CD-4017-ABE4-C88B07224765}"/>
              </a:ext>
            </a:extLst>
          </p:cNvPr>
          <p:cNvPicPr>
            <a:picLocks noChangeAspect="1"/>
          </p:cNvPicPr>
          <p:nvPr/>
        </p:nvPicPr>
        <p:blipFill>
          <a:blip r:embed="rId3"/>
          <a:stretch>
            <a:fillRect/>
          </a:stretch>
        </p:blipFill>
        <p:spPr>
          <a:xfrm>
            <a:off x="9959486" y="211028"/>
            <a:ext cx="1778000" cy="1244600"/>
          </a:xfrm>
          <a:prstGeom prst="rect">
            <a:avLst/>
          </a:prstGeom>
        </p:spPr>
      </p:pic>
      <p:pic>
        <p:nvPicPr>
          <p:cNvPr id="11" name="Picture 10">
            <a:extLst>
              <a:ext uri="{FF2B5EF4-FFF2-40B4-BE49-F238E27FC236}">
                <a16:creationId xmlns:a16="http://schemas.microsoft.com/office/drawing/2014/main" id="{A7E7F371-3676-44A4-8142-A1737AF0F11C}"/>
              </a:ext>
            </a:extLst>
          </p:cNvPr>
          <p:cNvPicPr>
            <a:picLocks noChangeAspect="1"/>
          </p:cNvPicPr>
          <p:nvPr/>
        </p:nvPicPr>
        <p:blipFill>
          <a:blip r:embed="rId4"/>
          <a:stretch>
            <a:fillRect/>
          </a:stretch>
        </p:blipFill>
        <p:spPr>
          <a:xfrm>
            <a:off x="0" y="142109"/>
            <a:ext cx="2261161" cy="1231134"/>
          </a:xfrm>
          <a:prstGeom prst="rect">
            <a:avLst/>
          </a:prstGeom>
        </p:spPr>
      </p:pic>
      <p:pic>
        <p:nvPicPr>
          <p:cNvPr id="3" name="Picture 2">
            <a:extLst>
              <a:ext uri="{FF2B5EF4-FFF2-40B4-BE49-F238E27FC236}">
                <a16:creationId xmlns:a16="http://schemas.microsoft.com/office/drawing/2014/main" id="{8797C76E-98C1-4961-B8BB-E20EFE298D29}"/>
              </a:ext>
            </a:extLst>
          </p:cNvPr>
          <p:cNvPicPr>
            <a:picLocks noChangeAspect="1"/>
          </p:cNvPicPr>
          <p:nvPr/>
        </p:nvPicPr>
        <p:blipFill>
          <a:blip r:embed="rId5"/>
          <a:stretch>
            <a:fillRect/>
          </a:stretch>
        </p:blipFill>
        <p:spPr>
          <a:xfrm>
            <a:off x="157866" y="1455628"/>
            <a:ext cx="7248774" cy="3399680"/>
          </a:xfrm>
          <a:prstGeom prst="rect">
            <a:avLst/>
          </a:prstGeom>
        </p:spPr>
      </p:pic>
      <p:pic>
        <p:nvPicPr>
          <p:cNvPr id="6" name="Picture 5">
            <a:extLst>
              <a:ext uri="{FF2B5EF4-FFF2-40B4-BE49-F238E27FC236}">
                <a16:creationId xmlns:a16="http://schemas.microsoft.com/office/drawing/2014/main" id="{779C7AA8-BE40-424C-A867-E510F303CF50}"/>
              </a:ext>
            </a:extLst>
          </p:cNvPr>
          <p:cNvPicPr>
            <a:picLocks noChangeAspect="1"/>
          </p:cNvPicPr>
          <p:nvPr/>
        </p:nvPicPr>
        <p:blipFill>
          <a:blip r:embed="rId6"/>
          <a:stretch>
            <a:fillRect/>
          </a:stretch>
        </p:blipFill>
        <p:spPr>
          <a:xfrm>
            <a:off x="1317197" y="4804261"/>
            <a:ext cx="4606083" cy="1911630"/>
          </a:xfrm>
          <a:prstGeom prst="rect">
            <a:avLst/>
          </a:prstGeom>
        </p:spPr>
      </p:pic>
    </p:spTree>
    <p:extLst>
      <p:ext uri="{BB962C8B-B14F-4D97-AF65-F5344CB8AC3E}">
        <p14:creationId xmlns:p14="http://schemas.microsoft.com/office/powerpoint/2010/main" val="42934836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p:cNvSpPr txBox="1">
            <a:spLocks/>
          </p:cNvSpPr>
          <p:nvPr/>
        </p:nvSpPr>
        <p:spPr>
          <a:xfrm>
            <a:off x="2364196" y="122276"/>
            <a:ext cx="7463608" cy="531224"/>
          </a:xfrm>
          <a:prstGeom prst="rect">
            <a:avLst/>
          </a:prstGeom>
        </p:spPr>
        <p:txBody>
          <a:bodyPr vert="horz" lIns="91440" tIns="45720" rIns="91440" bIns="45720" rtlCol="0" anchor="t" anchorCtr="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300"/>
              </a:spcAft>
              <a:buClrTx/>
              <a:buSzTx/>
              <a:buFontTx/>
              <a:buNone/>
              <a:tabLst/>
              <a:defRPr/>
            </a:pPr>
            <a:r>
              <a:rPr kumimoji="0" lang="en-GB" sz="3600" b="1" i="0" u="none" strike="noStrike" kern="1200" cap="none" spc="0" normalizeH="0" baseline="0" noProof="0" dirty="0">
                <a:ln>
                  <a:noFill/>
                </a:ln>
                <a:solidFill>
                  <a:srgbClr val="183162"/>
                </a:solidFill>
                <a:effectLst/>
                <a:uLnTx/>
                <a:uFillTx/>
                <a:latin typeface="Calibri"/>
                <a:ea typeface="+mj-ea"/>
                <a:cs typeface="Adobe Gurmukhi"/>
              </a:rPr>
              <a:t>Vaccination rates</a:t>
            </a:r>
            <a:br>
              <a:rPr kumimoji="0" lang="en-GB" sz="3600" b="1" i="0" u="none" strike="noStrike" kern="1200" cap="none" spc="0" normalizeH="0" baseline="0" noProof="0" dirty="0">
                <a:ln>
                  <a:noFill/>
                </a:ln>
                <a:solidFill>
                  <a:srgbClr val="183162"/>
                </a:solidFill>
                <a:effectLst/>
                <a:uLnTx/>
                <a:uFillTx/>
                <a:latin typeface="Calibri"/>
                <a:ea typeface="+mj-ea"/>
                <a:cs typeface="Adobe Gurmukhi"/>
              </a:rPr>
            </a:br>
            <a:endParaRPr kumimoji="0" lang="en-US" sz="2400" b="0" i="0" u="none" strike="noStrike" kern="1200" cap="none" spc="0" normalizeH="0" baseline="0" noProof="0" dirty="0">
              <a:ln>
                <a:noFill/>
              </a:ln>
              <a:solidFill>
                <a:prstClr val="black"/>
              </a:solidFill>
              <a:effectLst/>
              <a:uLnTx/>
              <a:uFillTx/>
              <a:latin typeface="Calibri"/>
              <a:ea typeface="+mj-ea"/>
              <a:cs typeface="+mj-cs"/>
            </a:endParaRPr>
          </a:p>
        </p:txBody>
      </p:sp>
      <p:sp>
        <p:nvSpPr>
          <p:cNvPr id="13" name="Subtitle 2"/>
          <p:cNvSpPr txBox="1">
            <a:spLocks/>
          </p:cNvSpPr>
          <p:nvPr/>
        </p:nvSpPr>
        <p:spPr>
          <a:xfrm>
            <a:off x="8168639" y="1642369"/>
            <a:ext cx="3568847" cy="4951471"/>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pPr>
            <a:r>
              <a:rPr lang="en-GB" sz="2000" dirty="0">
                <a:solidFill>
                  <a:srgbClr val="970B48"/>
                </a:solidFill>
              </a:rPr>
              <a:t>Vaccination data has been analysed at Mid Super Output Level to assess the relationship between vaccination uptake and deprivation</a:t>
            </a:r>
          </a:p>
          <a:p>
            <a:pPr>
              <a:lnSpc>
                <a:spcPct val="100000"/>
              </a:lnSpc>
              <a:spcBef>
                <a:spcPts val="0"/>
              </a:spcBef>
            </a:pPr>
            <a:r>
              <a:rPr lang="en-GB" sz="2000" dirty="0">
                <a:solidFill>
                  <a:srgbClr val="970B48"/>
                </a:solidFill>
              </a:rPr>
              <a:t>In most cases, the analysis shows that vaccination uptake is highest amongst the least deprived communities and lowest in areas of highest deprivation</a:t>
            </a:r>
          </a:p>
        </p:txBody>
      </p:sp>
      <p:pic>
        <p:nvPicPr>
          <p:cNvPr id="5" name="Picture 4" descr="ADASS small graphic.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00830" y="5653767"/>
            <a:ext cx="1420368" cy="975360"/>
          </a:xfrm>
          <a:prstGeom prst="rect">
            <a:avLst/>
          </a:prstGeom>
        </p:spPr>
      </p:pic>
      <p:pic>
        <p:nvPicPr>
          <p:cNvPr id="10" name="Picture 9">
            <a:extLst>
              <a:ext uri="{FF2B5EF4-FFF2-40B4-BE49-F238E27FC236}">
                <a16:creationId xmlns:a16="http://schemas.microsoft.com/office/drawing/2014/main" id="{5B670323-A4CD-4017-ABE4-C88B07224765}"/>
              </a:ext>
            </a:extLst>
          </p:cNvPr>
          <p:cNvPicPr>
            <a:picLocks noChangeAspect="1"/>
          </p:cNvPicPr>
          <p:nvPr/>
        </p:nvPicPr>
        <p:blipFill>
          <a:blip r:embed="rId3"/>
          <a:stretch>
            <a:fillRect/>
          </a:stretch>
        </p:blipFill>
        <p:spPr>
          <a:xfrm>
            <a:off x="9959486" y="211028"/>
            <a:ext cx="1778000" cy="1244600"/>
          </a:xfrm>
          <a:prstGeom prst="rect">
            <a:avLst/>
          </a:prstGeom>
        </p:spPr>
      </p:pic>
      <p:pic>
        <p:nvPicPr>
          <p:cNvPr id="11" name="Picture 10">
            <a:extLst>
              <a:ext uri="{FF2B5EF4-FFF2-40B4-BE49-F238E27FC236}">
                <a16:creationId xmlns:a16="http://schemas.microsoft.com/office/drawing/2014/main" id="{A7E7F371-3676-44A4-8142-A1737AF0F11C}"/>
              </a:ext>
            </a:extLst>
          </p:cNvPr>
          <p:cNvPicPr>
            <a:picLocks noChangeAspect="1"/>
          </p:cNvPicPr>
          <p:nvPr/>
        </p:nvPicPr>
        <p:blipFill>
          <a:blip r:embed="rId4"/>
          <a:stretch>
            <a:fillRect/>
          </a:stretch>
        </p:blipFill>
        <p:spPr>
          <a:xfrm>
            <a:off x="0" y="142109"/>
            <a:ext cx="2261161" cy="1231134"/>
          </a:xfrm>
          <a:prstGeom prst="rect">
            <a:avLst/>
          </a:prstGeom>
        </p:spPr>
      </p:pic>
      <p:sp>
        <p:nvSpPr>
          <p:cNvPr id="9" name="TextBox 8">
            <a:extLst>
              <a:ext uri="{FF2B5EF4-FFF2-40B4-BE49-F238E27FC236}">
                <a16:creationId xmlns:a16="http://schemas.microsoft.com/office/drawing/2014/main" id="{5C978411-C72D-4181-8C0C-2447057D16EF}"/>
              </a:ext>
            </a:extLst>
          </p:cNvPr>
          <p:cNvSpPr txBox="1"/>
          <p:nvPr/>
        </p:nvSpPr>
        <p:spPr>
          <a:xfrm>
            <a:off x="84770" y="5154148"/>
            <a:ext cx="7432120" cy="1628779"/>
          </a:xfrm>
          <a:prstGeom prst="rect">
            <a:avLst/>
          </a:prstGeom>
          <a:noFill/>
        </p:spPr>
        <p:txBody>
          <a:bodyPr wrap="square" rtlCol="0">
            <a:spAutoFit/>
          </a:bodyPr>
          <a:lstStyle/>
          <a:p>
            <a:pPr>
              <a:lnSpc>
                <a:spcPct val="114000"/>
              </a:lnSpc>
              <a:spcAft>
                <a:spcPts val="600"/>
              </a:spcAft>
            </a:pPr>
            <a:r>
              <a:rPr lang="en-GB" sz="1400" dirty="0"/>
              <a:t>The proportion of each MSOA that is in the highest and lowest quintile according to the Index of Multiple Deprivation has been calculated and is represented by the red (most deprived) and green (least deprived) bars. Gaps indicate that a MSOA is entirely outside of both the lowest and highest quintiles.</a:t>
            </a:r>
          </a:p>
          <a:p>
            <a:pPr>
              <a:lnSpc>
                <a:spcPct val="114000"/>
              </a:lnSpc>
              <a:spcAft>
                <a:spcPts val="1200"/>
              </a:spcAft>
            </a:pPr>
            <a:r>
              <a:rPr lang="en-GB" sz="1400" dirty="0"/>
              <a:t>The rate of vaccination uptake for each MSOA has been overlaid to show the relationship between the two variables (deprivation and </a:t>
            </a:r>
            <a:r>
              <a:rPr lang="en-GB" sz="1400"/>
              <a:t>vaccination uptake).</a:t>
            </a:r>
            <a:endParaRPr lang="en-GB" sz="1400" dirty="0"/>
          </a:p>
        </p:txBody>
      </p:sp>
      <p:pic>
        <p:nvPicPr>
          <p:cNvPr id="2" name="Picture 1">
            <a:extLst>
              <a:ext uri="{FF2B5EF4-FFF2-40B4-BE49-F238E27FC236}">
                <a16:creationId xmlns:a16="http://schemas.microsoft.com/office/drawing/2014/main" id="{27240928-A48A-4B55-A7E9-0FCE1AED0DFF}"/>
              </a:ext>
            </a:extLst>
          </p:cNvPr>
          <p:cNvPicPr>
            <a:picLocks noChangeAspect="1"/>
          </p:cNvPicPr>
          <p:nvPr/>
        </p:nvPicPr>
        <p:blipFill>
          <a:blip r:embed="rId5"/>
          <a:stretch>
            <a:fillRect/>
          </a:stretch>
        </p:blipFill>
        <p:spPr>
          <a:xfrm>
            <a:off x="602175" y="1456633"/>
            <a:ext cx="6397310" cy="3542135"/>
          </a:xfrm>
          <a:prstGeom prst="rect">
            <a:avLst/>
          </a:prstGeom>
        </p:spPr>
      </p:pic>
    </p:spTree>
    <p:extLst>
      <p:ext uri="{BB962C8B-B14F-4D97-AF65-F5344CB8AC3E}">
        <p14:creationId xmlns:p14="http://schemas.microsoft.com/office/powerpoint/2010/main" val="27518793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9310093E-D8FD-49AC-B3B1-ADC463CE570B}"/>
              </a:ext>
            </a:extLst>
          </p:cNvPr>
          <p:cNvPicPr>
            <a:picLocks noChangeAspect="1"/>
          </p:cNvPicPr>
          <p:nvPr/>
        </p:nvPicPr>
        <p:blipFill>
          <a:blip r:embed="rId2"/>
          <a:stretch>
            <a:fillRect/>
          </a:stretch>
        </p:blipFill>
        <p:spPr>
          <a:xfrm>
            <a:off x="295425" y="171584"/>
            <a:ext cx="5322269" cy="2755631"/>
          </a:xfrm>
          <a:prstGeom prst="rect">
            <a:avLst/>
          </a:prstGeom>
        </p:spPr>
      </p:pic>
      <p:pic>
        <p:nvPicPr>
          <p:cNvPr id="8" name="Picture 7">
            <a:extLst>
              <a:ext uri="{FF2B5EF4-FFF2-40B4-BE49-F238E27FC236}">
                <a16:creationId xmlns:a16="http://schemas.microsoft.com/office/drawing/2014/main" id="{530885A6-A265-4DDA-9179-FA83D06D266E}"/>
              </a:ext>
            </a:extLst>
          </p:cNvPr>
          <p:cNvPicPr>
            <a:picLocks noChangeAspect="1"/>
          </p:cNvPicPr>
          <p:nvPr/>
        </p:nvPicPr>
        <p:blipFill>
          <a:blip r:embed="rId3"/>
          <a:stretch>
            <a:fillRect/>
          </a:stretch>
        </p:blipFill>
        <p:spPr>
          <a:xfrm>
            <a:off x="6574308" y="171584"/>
            <a:ext cx="5322267" cy="2755631"/>
          </a:xfrm>
          <a:prstGeom prst="rect">
            <a:avLst/>
          </a:prstGeom>
        </p:spPr>
      </p:pic>
      <p:pic>
        <p:nvPicPr>
          <p:cNvPr id="9" name="Picture 8">
            <a:extLst>
              <a:ext uri="{FF2B5EF4-FFF2-40B4-BE49-F238E27FC236}">
                <a16:creationId xmlns:a16="http://schemas.microsoft.com/office/drawing/2014/main" id="{AA0A5BBF-3976-4F56-B909-499B52497136}"/>
              </a:ext>
            </a:extLst>
          </p:cNvPr>
          <p:cNvPicPr>
            <a:picLocks noChangeAspect="1"/>
          </p:cNvPicPr>
          <p:nvPr/>
        </p:nvPicPr>
        <p:blipFill>
          <a:blip r:embed="rId4"/>
          <a:stretch>
            <a:fillRect/>
          </a:stretch>
        </p:blipFill>
        <p:spPr>
          <a:xfrm>
            <a:off x="295425" y="3428999"/>
            <a:ext cx="5327000" cy="2890521"/>
          </a:xfrm>
          <a:prstGeom prst="rect">
            <a:avLst/>
          </a:prstGeom>
        </p:spPr>
      </p:pic>
      <p:pic>
        <p:nvPicPr>
          <p:cNvPr id="10" name="Picture 9">
            <a:extLst>
              <a:ext uri="{FF2B5EF4-FFF2-40B4-BE49-F238E27FC236}">
                <a16:creationId xmlns:a16="http://schemas.microsoft.com/office/drawing/2014/main" id="{4B7CE498-5FAF-4317-A40C-8D07F20EFF6B}"/>
              </a:ext>
            </a:extLst>
          </p:cNvPr>
          <p:cNvPicPr>
            <a:picLocks noChangeAspect="1"/>
          </p:cNvPicPr>
          <p:nvPr/>
        </p:nvPicPr>
        <p:blipFill>
          <a:blip r:embed="rId5"/>
          <a:stretch>
            <a:fillRect/>
          </a:stretch>
        </p:blipFill>
        <p:spPr>
          <a:xfrm>
            <a:off x="6569577" y="3387223"/>
            <a:ext cx="5326998" cy="2943525"/>
          </a:xfrm>
          <a:prstGeom prst="rect">
            <a:avLst/>
          </a:prstGeom>
        </p:spPr>
      </p:pic>
    </p:spTree>
    <p:extLst>
      <p:ext uri="{BB962C8B-B14F-4D97-AF65-F5344CB8AC3E}">
        <p14:creationId xmlns:p14="http://schemas.microsoft.com/office/powerpoint/2010/main" val="334949378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FEBBC26A-88DB-4F53-8EA1-E13DE9452345}"/>
              </a:ext>
            </a:extLst>
          </p:cNvPr>
          <p:cNvPicPr>
            <a:picLocks noChangeAspect="1"/>
          </p:cNvPicPr>
          <p:nvPr/>
        </p:nvPicPr>
        <p:blipFill>
          <a:blip r:embed="rId2"/>
          <a:stretch>
            <a:fillRect/>
          </a:stretch>
        </p:blipFill>
        <p:spPr>
          <a:xfrm>
            <a:off x="349289" y="547504"/>
            <a:ext cx="4950381" cy="2755631"/>
          </a:xfrm>
          <a:prstGeom prst="rect">
            <a:avLst/>
          </a:prstGeom>
        </p:spPr>
      </p:pic>
      <p:pic>
        <p:nvPicPr>
          <p:cNvPr id="3" name="Picture 2">
            <a:extLst>
              <a:ext uri="{FF2B5EF4-FFF2-40B4-BE49-F238E27FC236}">
                <a16:creationId xmlns:a16="http://schemas.microsoft.com/office/drawing/2014/main" id="{80B1612E-662E-4006-BE46-BD6EB35C8658}"/>
              </a:ext>
            </a:extLst>
          </p:cNvPr>
          <p:cNvPicPr>
            <a:picLocks noChangeAspect="1"/>
          </p:cNvPicPr>
          <p:nvPr/>
        </p:nvPicPr>
        <p:blipFill>
          <a:blip r:embed="rId3"/>
          <a:stretch>
            <a:fillRect/>
          </a:stretch>
        </p:blipFill>
        <p:spPr>
          <a:xfrm>
            <a:off x="6892332" y="547503"/>
            <a:ext cx="4999153" cy="2755631"/>
          </a:xfrm>
          <a:prstGeom prst="rect">
            <a:avLst/>
          </a:prstGeom>
        </p:spPr>
      </p:pic>
      <p:pic>
        <p:nvPicPr>
          <p:cNvPr id="4" name="Picture 3">
            <a:extLst>
              <a:ext uri="{FF2B5EF4-FFF2-40B4-BE49-F238E27FC236}">
                <a16:creationId xmlns:a16="http://schemas.microsoft.com/office/drawing/2014/main" id="{BD566EB9-A82D-4149-B60F-AFCDDEB4B087}"/>
              </a:ext>
            </a:extLst>
          </p:cNvPr>
          <p:cNvPicPr>
            <a:picLocks noChangeAspect="1"/>
          </p:cNvPicPr>
          <p:nvPr/>
        </p:nvPicPr>
        <p:blipFill>
          <a:blip r:embed="rId4"/>
          <a:stretch>
            <a:fillRect/>
          </a:stretch>
        </p:blipFill>
        <p:spPr>
          <a:xfrm>
            <a:off x="349289" y="3910464"/>
            <a:ext cx="4950381" cy="2686161"/>
          </a:xfrm>
          <a:prstGeom prst="rect">
            <a:avLst/>
          </a:prstGeom>
        </p:spPr>
      </p:pic>
      <p:pic>
        <p:nvPicPr>
          <p:cNvPr id="5" name="Picture 4">
            <a:extLst>
              <a:ext uri="{FF2B5EF4-FFF2-40B4-BE49-F238E27FC236}">
                <a16:creationId xmlns:a16="http://schemas.microsoft.com/office/drawing/2014/main" id="{C4C27373-092E-4BAD-B338-66662DB13B40}"/>
              </a:ext>
            </a:extLst>
          </p:cNvPr>
          <p:cNvPicPr>
            <a:picLocks noChangeAspect="1"/>
          </p:cNvPicPr>
          <p:nvPr/>
        </p:nvPicPr>
        <p:blipFill>
          <a:blip r:embed="rId5"/>
          <a:stretch>
            <a:fillRect/>
          </a:stretch>
        </p:blipFill>
        <p:spPr>
          <a:xfrm>
            <a:off x="6892332" y="3840994"/>
            <a:ext cx="5060119" cy="2755631"/>
          </a:xfrm>
          <a:prstGeom prst="rect">
            <a:avLst/>
          </a:prstGeom>
        </p:spPr>
      </p:pic>
    </p:spTree>
    <p:extLst>
      <p:ext uri="{BB962C8B-B14F-4D97-AF65-F5344CB8AC3E}">
        <p14:creationId xmlns:p14="http://schemas.microsoft.com/office/powerpoint/2010/main" val="99146823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F049C7E5-6E7F-4E20-B90B-21876A132655}"/>
              </a:ext>
            </a:extLst>
          </p:cNvPr>
          <p:cNvPicPr>
            <a:picLocks noChangeAspect="1"/>
          </p:cNvPicPr>
          <p:nvPr/>
        </p:nvPicPr>
        <p:blipFill>
          <a:blip r:embed="rId2"/>
          <a:stretch>
            <a:fillRect/>
          </a:stretch>
        </p:blipFill>
        <p:spPr>
          <a:xfrm>
            <a:off x="308644" y="415424"/>
            <a:ext cx="5072312" cy="2755631"/>
          </a:xfrm>
          <a:prstGeom prst="rect">
            <a:avLst/>
          </a:prstGeom>
        </p:spPr>
      </p:pic>
      <p:pic>
        <p:nvPicPr>
          <p:cNvPr id="3" name="Picture 2">
            <a:extLst>
              <a:ext uri="{FF2B5EF4-FFF2-40B4-BE49-F238E27FC236}">
                <a16:creationId xmlns:a16="http://schemas.microsoft.com/office/drawing/2014/main" id="{E769E87C-1B9A-47E6-9DF0-357A0552757D}"/>
              </a:ext>
            </a:extLst>
          </p:cNvPr>
          <p:cNvPicPr>
            <a:picLocks noChangeAspect="1"/>
          </p:cNvPicPr>
          <p:nvPr/>
        </p:nvPicPr>
        <p:blipFill>
          <a:blip r:embed="rId3"/>
          <a:stretch>
            <a:fillRect/>
          </a:stretch>
        </p:blipFill>
        <p:spPr>
          <a:xfrm>
            <a:off x="6804948" y="415423"/>
            <a:ext cx="5078408" cy="2755631"/>
          </a:xfrm>
          <a:prstGeom prst="rect">
            <a:avLst/>
          </a:prstGeom>
        </p:spPr>
      </p:pic>
      <p:pic>
        <p:nvPicPr>
          <p:cNvPr id="4" name="Picture 3">
            <a:extLst>
              <a:ext uri="{FF2B5EF4-FFF2-40B4-BE49-F238E27FC236}">
                <a16:creationId xmlns:a16="http://schemas.microsoft.com/office/drawing/2014/main" id="{90842AB5-4800-4CDF-8BEA-6A148691074E}"/>
              </a:ext>
            </a:extLst>
          </p:cNvPr>
          <p:cNvPicPr>
            <a:picLocks noChangeAspect="1"/>
          </p:cNvPicPr>
          <p:nvPr/>
        </p:nvPicPr>
        <p:blipFill>
          <a:blip r:embed="rId4"/>
          <a:stretch>
            <a:fillRect/>
          </a:stretch>
        </p:blipFill>
        <p:spPr>
          <a:xfrm>
            <a:off x="3544603" y="3686945"/>
            <a:ext cx="5102794" cy="2755631"/>
          </a:xfrm>
          <a:prstGeom prst="rect">
            <a:avLst/>
          </a:prstGeom>
        </p:spPr>
      </p:pic>
    </p:spTree>
    <p:extLst>
      <p:ext uri="{BB962C8B-B14F-4D97-AF65-F5344CB8AC3E}">
        <p14:creationId xmlns:p14="http://schemas.microsoft.com/office/powerpoint/2010/main" val="202000258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42F95734-956D-4B6A-AE97-61EA1F7775A5}"/>
              </a:ext>
            </a:extLst>
          </p:cNvPr>
          <p:cNvPicPr>
            <a:picLocks noChangeAspect="1"/>
          </p:cNvPicPr>
          <p:nvPr/>
        </p:nvPicPr>
        <p:blipFill>
          <a:blip r:embed="rId2"/>
          <a:stretch>
            <a:fillRect/>
          </a:stretch>
        </p:blipFill>
        <p:spPr>
          <a:xfrm>
            <a:off x="319819" y="547504"/>
            <a:ext cx="5090601" cy="2755631"/>
          </a:xfrm>
          <a:prstGeom prst="rect">
            <a:avLst/>
          </a:prstGeom>
        </p:spPr>
      </p:pic>
      <p:pic>
        <p:nvPicPr>
          <p:cNvPr id="3" name="Picture 2">
            <a:extLst>
              <a:ext uri="{FF2B5EF4-FFF2-40B4-BE49-F238E27FC236}">
                <a16:creationId xmlns:a16="http://schemas.microsoft.com/office/drawing/2014/main" id="{F171E1D1-0A7A-42B9-8F2A-5AA41B51C0B8}"/>
              </a:ext>
            </a:extLst>
          </p:cNvPr>
          <p:cNvPicPr>
            <a:picLocks noChangeAspect="1"/>
          </p:cNvPicPr>
          <p:nvPr/>
        </p:nvPicPr>
        <p:blipFill>
          <a:blip r:embed="rId3"/>
          <a:stretch>
            <a:fillRect/>
          </a:stretch>
        </p:blipFill>
        <p:spPr>
          <a:xfrm>
            <a:off x="6799869" y="547504"/>
            <a:ext cx="5072312" cy="2749534"/>
          </a:xfrm>
          <a:prstGeom prst="rect">
            <a:avLst/>
          </a:prstGeom>
        </p:spPr>
      </p:pic>
      <p:pic>
        <p:nvPicPr>
          <p:cNvPr id="5" name="Picture 4">
            <a:extLst>
              <a:ext uri="{FF2B5EF4-FFF2-40B4-BE49-F238E27FC236}">
                <a16:creationId xmlns:a16="http://schemas.microsoft.com/office/drawing/2014/main" id="{28DA0A57-EFF4-4DFB-9E66-F9CBFB3ED841}"/>
              </a:ext>
            </a:extLst>
          </p:cNvPr>
          <p:cNvPicPr>
            <a:picLocks noChangeAspect="1"/>
          </p:cNvPicPr>
          <p:nvPr/>
        </p:nvPicPr>
        <p:blipFill>
          <a:blip r:embed="rId4"/>
          <a:stretch>
            <a:fillRect/>
          </a:stretch>
        </p:blipFill>
        <p:spPr>
          <a:xfrm>
            <a:off x="319819" y="3554866"/>
            <a:ext cx="5517358" cy="2883658"/>
          </a:xfrm>
          <a:prstGeom prst="rect">
            <a:avLst/>
          </a:prstGeom>
        </p:spPr>
      </p:pic>
    </p:spTree>
    <p:extLst>
      <p:ext uri="{BB962C8B-B14F-4D97-AF65-F5344CB8AC3E}">
        <p14:creationId xmlns:p14="http://schemas.microsoft.com/office/powerpoint/2010/main" val="79120736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p:cNvSpPr txBox="1">
            <a:spLocks/>
          </p:cNvSpPr>
          <p:nvPr/>
        </p:nvSpPr>
        <p:spPr>
          <a:xfrm>
            <a:off x="2364196" y="122276"/>
            <a:ext cx="7463608" cy="531224"/>
          </a:xfrm>
          <a:prstGeom prst="rect">
            <a:avLst/>
          </a:prstGeom>
        </p:spPr>
        <p:txBody>
          <a:bodyPr vert="horz" lIns="91440" tIns="45720" rIns="91440" bIns="45720" rtlCol="0" anchor="t" anchorCtr="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300"/>
              </a:spcAft>
              <a:buClrTx/>
              <a:buSzTx/>
              <a:buFontTx/>
              <a:buNone/>
              <a:tabLst/>
              <a:defRPr/>
            </a:pPr>
            <a:r>
              <a:rPr kumimoji="0" lang="en-GB" sz="3600" b="1" i="0" u="none" strike="noStrike" kern="1200" cap="none" spc="0" normalizeH="0" baseline="0" noProof="0" dirty="0">
                <a:ln>
                  <a:noFill/>
                </a:ln>
                <a:solidFill>
                  <a:srgbClr val="183162"/>
                </a:solidFill>
                <a:effectLst/>
                <a:uLnTx/>
                <a:uFillTx/>
                <a:latin typeface="Calibri"/>
                <a:ea typeface="+mj-ea"/>
                <a:cs typeface="Adobe Gurmukhi"/>
              </a:rPr>
              <a:t>Population by UTLA</a:t>
            </a:r>
            <a:br>
              <a:rPr kumimoji="0" lang="en-GB" sz="3600" b="1" i="0" u="none" strike="noStrike" kern="1200" cap="none" spc="0" normalizeH="0" baseline="0" noProof="0" dirty="0">
                <a:ln>
                  <a:noFill/>
                </a:ln>
                <a:solidFill>
                  <a:srgbClr val="183162"/>
                </a:solidFill>
                <a:effectLst/>
                <a:uLnTx/>
                <a:uFillTx/>
                <a:latin typeface="Calibri"/>
                <a:ea typeface="+mj-ea"/>
                <a:cs typeface="Adobe Gurmukhi"/>
              </a:rPr>
            </a:br>
            <a:endParaRPr kumimoji="0" lang="en-US" sz="2400" b="0" i="0" u="none" strike="noStrike" kern="1200" cap="none" spc="0" normalizeH="0" baseline="0" noProof="0" dirty="0">
              <a:ln>
                <a:noFill/>
              </a:ln>
              <a:solidFill>
                <a:prstClr val="black"/>
              </a:solidFill>
              <a:effectLst/>
              <a:uLnTx/>
              <a:uFillTx/>
              <a:latin typeface="Calibri"/>
              <a:ea typeface="+mj-ea"/>
              <a:cs typeface="+mj-cs"/>
            </a:endParaRPr>
          </a:p>
        </p:txBody>
      </p:sp>
      <p:sp>
        <p:nvSpPr>
          <p:cNvPr id="13" name="Subtitle 2"/>
          <p:cNvSpPr txBox="1">
            <a:spLocks/>
          </p:cNvSpPr>
          <p:nvPr/>
        </p:nvSpPr>
        <p:spPr>
          <a:xfrm>
            <a:off x="6462445" y="1642369"/>
            <a:ext cx="5275041" cy="4986757"/>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pPr>
            <a:r>
              <a:rPr lang="en-GB" sz="2000" dirty="0">
                <a:solidFill>
                  <a:srgbClr val="970B48"/>
                </a:solidFill>
              </a:rPr>
              <a:t>Adult Population </a:t>
            </a:r>
            <a:r>
              <a:rPr lang="en-GB" sz="2000" b="1" dirty="0">
                <a:solidFill>
                  <a:srgbClr val="970B48"/>
                </a:solidFill>
              </a:rPr>
              <a:t>4.63m</a:t>
            </a:r>
            <a:r>
              <a:rPr lang="en-GB" sz="2000" dirty="0">
                <a:solidFill>
                  <a:srgbClr val="970B48"/>
                </a:solidFill>
              </a:rPr>
              <a:t>, of which </a:t>
            </a:r>
            <a:r>
              <a:rPr lang="en-GB" sz="2000" b="1" dirty="0">
                <a:solidFill>
                  <a:srgbClr val="970B48"/>
                </a:solidFill>
              </a:rPr>
              <a:t>1.1m aged 65+</a:t>
            </a:r>
          </a:p>
          <a:p>
            <a:pPr>
              <a:lnSpc>
                <a:spcPct val="100000"/>
              </a:lnSpc>
              <a:spcBef>
                <a:spcPts val="0"/>
              </a:spcBef>
            </a:pPr>
            <a:r>
              <a:rPr lang="en-GB" sz="2000" b="1" dirty="0">
                <a:solidFill>
                  <a:srgbClr val="970B48"/>
                </a:solidFill>
              </a:rPr>
              <a:t>2.57m</a:t>
            </a:r>
            <a:r>
              <a:rPr lang="en-GB" sz="2000" dirty="0">
                <a:solidFill>
                  <a:srgbClr val="970B48"/>
                </a:solidFill>
              </a:rPr>
              <a:t> adults live in nine “</a:t>
            </a:r>
            <a:r>
              <a:rPr lang="en-GB" sz="2000" b="1" dirty="0">
                <a:solidFill>
                  <a:srgbClr val="970B48"/>
                </a:solidFill>
              </a:rPr>
              <a:t>Predominantly Urban</a:t>
            </a:r>
            <a:r>
              <a:rPr lang="en-GB" sz="2000" dirty="0">
                <a:solidFill>
                  <a:srgbClr val="970B48"/>
                </a:solidFill>
              </a:rPr>
              <a:t>” LA areas (Birmingham, Coventry, Dudley, Sandwell, Solihull, Stoke on Trent, Telford &amp; Wrekin, Walsall and Wolverhampton)</a:t>
            </a:r>
          </a:p>
          <a:p>
            <a:pPr>
              <a:lnSpc>
                <a:spcPct val="100000"/>
              </a:lnSpc>
              <a:spcBef>
                <a:spcPts val="0"/>
              </a:spcBef>
            </a:pPr>
            <a:r>
              <a:rPr lang="en-GB" sz="2000" dirty="0">
                <a:solidFill>
                  <a:srgbClr val="970B48"/>
                </a:solidFill>
              </a:rPr>
              <a:t>A further </a:t>
            </a:r>
            <a:r>
              <a:rPr lang="en-GB" sz="2000" b="1" dirty="0">
                <a:solidFill>
                  <a:srgbClr val="970B48"/>
                </a:solidFill>
              </a:rPr>
              <a:t>1.65m</a:t>
            </a:r>
            <a:r>
              <a:rPr lang="en-GB" sz="2000" dirty="0">
                <a:solidFill>
                  <a:srgbClr val="970B48"/>
                </a:solidFill>
              </a:rPr>
              <a:t> adults live in three </a:t>
            </a:r>
            <a:r>
              <a:rPr lang="en-GB" sz="2000" b="1" dirty="0">
                <a:solidFill>
                  <a:srgbClr val="970B48"/>
                </a:solidFill>
              </a:rPr>
              <a:t>“Predominantly Urban areas with Significant Rural” </a:t>
            </a:r>
            <a:r>
              <a:rPr lang="en-GB" sz="2000" dirty="0">
                <a:solidFill>
                  <a:srgbClr val="970B48"/>
                </a:solidFill>
              </a:rPr>
              <a:t>settlements (Staffordshire, Warwickshire and Worcestershire).</a:t>
            </a:r>
          </a:p>
          <a:p>
            <a:pPr>
              <a:lnSpc>
                <a:spcPct val="100000"/>
              </a:lnSpc>
              <a:spcBef>
                <a:spcPts val="0"/>
              </a:spcBef>
            </a:pPr>
            <a:r>
              <a:rPr lang="en-GB" sz="2000" b="1" dirty="0">
                <a:solidFill>
                  <a:srgbClr val="970B48"/>
                </a:solidFill>
              </a:rPr>
              <a:t>420k</a:t>
            </a:r>
            <a:r>
              <a:rPr lang="en-GB" sz="2000" dirty="0">
                <a:solidFill>
                  <a:srgbClr val="970B48"/>
                </a:solidFill>
              </a:rPr>
              <a:t> adults live in the </a:t>
            </a:r>
            <a:r>
              <a:rPr lang="en-GB" sz="2000" b="1" dirty="0">
                <a:solidFill>
                  <a:srgbClr val="970B48"/>
                </a:solidFill>
              </a:rPr>
              <a:t>“Predominantly Rural” </a:t>
            </a:r>
            <a:r>
              <a:rPr lang="en-GB" sz="2000" dirty="0">
                <a:solidFill>
                  <a:srgbClr val="970B48"/>
                </a:solidFill>
              </a:rPr>
              <a:t>LAs of Herefordshire and Shropshire.</a:t>
            </a:r>
          </a:p>
          <a:p>
            <a:pPr>
              <a:lnSpc>
                <a:spcPct val="100000"/>
              </a:lnSpc>
              <a:spcBef>
                <a:spcPts val="0"/>
              </a:spcBef>
            </a:pPr>
            <a:endParaRPr lang="en-GB" sz="2000" dirty="0">
              <a:solidFill>
                <a:srgbClr val="970B48"/>
              </a:solidFill>
            </a:endParaRPr>
          </a:p>
        </p:txBody>
      </p:sp>
      <p:pic>
        <p:nvPicPr>
          <p:cNvPr id="5" name="Picture 4" descr="ADASS small graphic.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00830" y="5653767"/>
            <a:ext cx="1420368" cy="975360"/>
          </a:xfrm>
          <a:prstGeom prst="rect">
            <a:avLst/>
          </a:prstGeom>
        </p:spPr>
      </p:pic>
      <p:pic>
        <p:nvPicPr>
          <p:cNvPr id="10" name="Picture 9">
            <a:extLst>
              <a:ext uri="{FF2B5EF4-FFF2-40B4-BE49-F238E27FC236}">
                <a16:creationId xmlns:a16="http://schemas.microsoft.com/office/drawing/2014/main" id="{5B670323-A4CD-4017-ABE4-C88B07224765}"/>
              </a:ext>
            </a:extLst>
          </p:cNvPr>
          <p:cNvPicPr>
            <a:picLocks noChangeAspect="1"/>
          </p:cNvPicPr>
          <p:nvPr/>
        </p:nvPicPr>
        <p:blipFill>
          <a:blip r:embed="rId3"/>
          <a:stretch>
            <a:fillRect/>
          </a:stretch>
        </p:blipFill>
        <p:spPr>
          <a:xfrm>
            <a:off x="9959486" y="211028"/>
            <a:ext cx="1778000" cy="1244600"/>
          </a:xfrm>
          <a:prstGeom prst="rect">
            <a:avLst/>
          </a:prstGeom>
        </p:spPr>
      </p:pic>
      <p:pic>
        <p:nvPicPr>
          <p:cNvPr id="11" name="Picture 10">
            <a:extLst>
              <a:ext uri="{FF2B5EF4-FFF2-40B4-BE49-F238E27FC236}">
                <a16:creationId xmlns:a16="http://schemas.microsoft.com/office/drawing/2014/main" id="{A7E7F371-3676-44A4-8142-A1737AF0F11C}"/>
              </a:ext>
            </a:extLst>
          </p:cNvPr>
          <p:cNvPicPr>
            <a:picLocks noChangeAspect="1"/>
          </p:cNvPicPr>
          <p:nvPr/>
        </p:nvPicPr>
        <p:blipFill>
          <a:blip r:embed="rId4"/>
          <a:stretch>
            <a:fillRect/>
          </a:stretch>
        </p:blipFill>
        <p:spPr>
          <a:xfrm>
            <a:off x="0" y="142109"/>
            <a:ext cx="2261161" cy="1231134"/>
          </a:xfrm>
          <a:prstGeom prst="rect">
            <a:avLst/>
          </a:prstGeom>
        </p:spPr>
      </p:pic>
      <p:pic>
        <p:nvPicPr>
          <p:cNvPr id="6" name="Picture 5">
            <a:extLst>
              <a:ext uri="{FF2B5EF4-FFF2-40B4-BE49-F238E27FC236}">
                <a16:creationId xmlns:a16="http://schemas.microsoft.com/office/drawing/2014/main" id="{0609554E-0567-42BE-94C3-8CF3C6D754ED}"/>
              </a:ext>
            </a:extLst>
          </p:cNvPr>
          <p:cNvPicPr>
            <a:picLocks noChangeAspect="1"/>
          </p:cNvPicPr>
          <p:nvPr/>
        </p:nvPicPr>
        <p:blipFill>
          <a:blip r:embed="rId5"/>
          <a:stretch>
            <a:fillRect/>
          </a:stretch>
        </p:blipFill>
        <p:spPr>
          <a:xfrm>
            <a:off x="564866" y="1642369"/>
            <a:ext cx="5531134" cy="2933851"/>
          </a:xfrm>
          <a:prstGeom prst="rect">
            <a:avLst/>
          </a:prstGeom>
        </p:spPr>
      </p:pic>
      <p:pic>
        <p:nvPicPr>
          <p:cNvPr id="16" name="Picture 15">
            <a:extLst>
              <a:ext uri="{FF2B5EF4-FFF2-40B4-BE49-F238E27FC236}">
                <a16:creationId xmlns:a16="http://schemas.microsoft.com/office/drawing/2014/main" id="{76DDCE33-0974-4852-A5C9-9ADA53AA63BF}"/>
              </a:ext>
            </a:extLst>
          </p:cNvPr>
          <p:cNvPicPr>
            <a:picLocks noChangeAspect="1"/>
          </p:cNvPicPr>
          <p:nvPr/>
        </p:nvPicPr>
        <p:blipFill>
          <a:blip r:embed="rId6"/>
          <a:stretch>
            <a:fillRect/>
          </a:stretch>
        </p:blipFill>
        <p:spPr>
          <a:xfrm>
            <a:off x="564866" y="4617177"/>
            <a:ext cx="5531134" cy="2149213"/>
          </a:xfrm>
          <a:prstGeom prst="rect">
            <a:avLst/>
          </a:prstGeom>
        </p:spPr>
      </p:pic>
    </p:spTree>
    <p:extLst>
      <p:ext uri="{BB962C8B-B14F-4D97-AF65-F5344CB8AC3E}">
        <p14:creationId xmlns:p14="http://schemas.microsoft.com/office/powerpoint/2010/main" val="41763299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p:cNvSpPr txBox="1">
            <a:spLocks/>
          </p:cNvSpPr>
          <p:nvPr/>
        </p:nvSpPr>
        <p:spPr>
          <a:xfrm>
            <a:off x="2364196" y="122276"/>
            <a:ext cx="7463608" cy="531224"/>
          </a:xfrm>
          <a:prstGeom prst="rect">
            <a:avLst/>
          </a:prstGeom>
        </p:spPr>
        <p:txBody>
          <a:bodyPr vert="horz" lIns="91440" tIns="45720" rIns="91440" bIns="45720" rtlCol="0" anchor="t" anchorCtr="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300"/>
              </a:spcAft>
              <a:buClrTx/>
              <a:buSzTx/>
              <a:buFontTx/>
              <a:buNone/>
              <a:tabLst/>
              <a:defRPr/>
            </a:pPr>
            <a:r>
              <a:rPr kumimoji="0" lang="en-GB" sz="3600" b="1" i="0" u="none" strike="noStrike" kern="1200" cap="none" spc="0" normalizeH="0" baseline="0" noProof="0" dirty="0">
                <a:ln>
                  <a:noFill/>
                </a:ln>
                <a:solidFill>
                  <a:srgbClr val="183162"/>
                </a:solidFill>
                <a:effectLst/>
                <a:uLnTx/>
                <a:uFillTx/>
                <a:latin typeface="Calibri"/>
                <a:ea typeface="+mj-ea"/>
                <a:cs typeface="Adobe Gurmukhi"/>
              </a:rPr>
              <a:t>Ethnic Diversity by UTLA</a:t>
            </a:r>
            <a:br>
              <a:rPr kumimoji="0" lang="en-GB" sz="3600" b="1" i="0" u="none" strike="noStrike" kern="1200" cap="none" spc="0" normalizeH="0" baseline="0" noProof="0" dirty="0">
                <a:ln>
                  <a:noFill/>
                </a:ln>
                <a:solidFill>
                  <a:srgbClr val="183162"/>
                </a:solidFill>
                <a:effectLst/>
                <a:uLnTx/>
                <a:uFillTx/>
                <a:latin typeface="Calibri"/>
                <a:ea typeface="+mj-ea"/>
                <a:cs typeface="Adobe Gurmukhi"/>
              </a:rPr>
            </a:br>
            <a:endParaRPr kumimoji="0" lang="en-US" sz="2400" b="0" i="0" u="none" strike="noStrike" kern="1200" cap="none" spc="0" normalizeH="0" baseline="0" noProof="0" dirty="0">
              <a:ln>
                <a:noFill/>
              </a:ln>
              <a:solidFill>
                <a:prstClr val="black"/>
              </a:solidFill>
              <a:effectLst/>
              <a:uLnTx/>
              <a:uFillTx/>
              <a:latin typeface="Calibri"/>
              <a:ea typeface="+mj-ea"/>
              <a:cs typeface="+mj-cs"/>
            </a:endParaRPr>
          </a:p>
        </p:txBody>
      </p:sp>
      <p:sp>
        <p:nvSpPr>
          <p:cNvPr id="13" name="Subtitle 2"/>
          <p:cNvSpPr txBox="1">
            <a:spLocks/>
          </p:cNvSpPr>
          <p:nvPr/>
        </p:nvSpPr>
        <p:spPr>
          <a:xfrm>
            <a:off x="8168639" y="1642369"/>
            <a:ext cx="3568847" cy="4986757"/>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pPr>
            <a:r>
              <a:rPr lang="en-GB" sz="1800" dirty="0">
                <a:solidFill>
                  <a:srgbClr val="970B48"/>
                </a:solidFill>
              </a:rPr>
              <a:t>The region as a whole is ethnically diverse, with 1.3m people (22.4% of the population) of other than “White British” background</a:t>
            </a:r>
          </a:p>
          <a:p>
            <a:pPr>
              <a:lnSpc>
                <a:spcPct val="100000"/>
              </a:lnSpc>
              <a:spcBef>
                <a:spcPts val="0"/>
              </a:spcBef>
            </a:pPr>
            <a:r>
              <a:rPr lang="en-GB" sz="1800" dirty="0">
                <a:solidFill>
                  <a:srgbClr val="970B48"/>
                </a:solidFill>
              </a:rPr>
              <a:t>Birmingham, with almost half of the population of minority ethnic background, is the most ethnically diverse LA in the region, compared to Shropshire and Staffordshire where almost 94% of the population are White British.</a:t>
            </a:r>
          </a:p>
          <a:p>
            <a:pPr>
              <a:lnSpc>
                <a:spcPct val="100000"/>
              </a:lnSpc>
              <a:spcBef>
                <a:spcPts val="0"/>
              </a:spcBef>
            </a:pPr>
            <a:r>
              <a:rPr lang="en-GB" sz="1800" dirty="0">
                <a:solidFill>
                  <a:srgbClr val="970B48"/>
                </a:solidFill>
              </a:rPr>
              <a:t>Ethnic diversity broadly follows the urban/rural classifications, with urban areas generally most ethnically diverse.</a:t>
            </a:r>
          </a:p>
        </p:txBody>
      </p:sp>
      <p:pic>
        <p:nvPicPr>
          <p:cNvPr id="5" name="Picture 4" descr="ADASS small graphic.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00830" y="5653767"/>
            <a:ext cx="1420368" cy="975360"/>
          </a:xfrm>
          <a:prstGeom prst="rect">
            <a:avLst/>
          </a:prstGeom>
        </p:spPr>
      </p:pic>
      <p:pic>
        <p:nvPicPr>
          <p:cNvPr id="10" name="Picture 9">
            <a:extLst>
              <a:ext uri="{FF2B5EF4-FFF2-40B4-BE49-F238E27FC236}">
                <a16:creationId xmlns:a16="http://schemas.microsoft.com/office/drawing/2014/main" id="{5B670323-A4CD-4017-ABE4-C88B07224765}"/>
              </a:ext>
            </a:extLst>
          </p:cNvPr>
          <p:cNvPicPr>
            <a:picLocks noChangeAspect="1"/>
          </p:cNvPicPr>
          <p:nvPr/>
        </p:nvPicPr>
        <p:blipFill>
          <a:blip r:embed="rId3"/>
          <a:stretch>
            <a:fillRect/>
          </a:stretch>
        </p:blipFill>
        <p:spPr>
          <a:xfrm>
            <a:off x="9959486" y="211028"/>
            <a:ext cx="1778000" cy="1244600"/>
          </a:xfrm>
          <a:prstGeom prst="rect">
            <a:avLst/>
          </a:prstGeom>
        </p:spPr>
      </p:pic>
      <p:pic>
        <p:nvPicPr>
          <p:cNvPr id="11" name="Picture 10">
            <a:extLst>
              <a:ext uri="{FF2B5EF4-FFF2-40B4-BE49-F238E27FC236}">
                <a16:creationId xmlns:a16="http://schemas.microsoft.com/office/drawing/2014/main" id="{A7E7F371-3676-44A4-8142-A1737AF0F11C}"/>
              </a:ext>
            </a:extLst>
          </p:cNvPr>
          <p:cNvPicPr>
            <a:picLocks noChangeAspect="1"/>
          </p:cNvPicPr>
          <p:nvPr/>
        </p:nvPicPr>
        <p:blipFill>
          <a:blip r:embed="rId4"/>
          <a:stretch>
            <a:fillRect/>
          </a:stretch>
        </p:blipFill>
        <p:spPr>
          <a:xfrm>
            <a:off x="0" y="142109"/>
            <a:ext cx="2261161" cy="1231134"/>
          </a:xfrm>
          <a:prstGeom prst="rect">
            <a:avLst/>
          </a:prstGeom>
        </p:spPr>
      </p:pic>
      <p:sp>
        <p:nvSpPr>
          <p:cNvPr id="6" name="TextBox 5">
            <a:extLst>
              <a:ext uri="{FF2B5EF4-FFF2-40B4-BE49-F238E27FC236}">
                <a16:creationId xmlns:a16="http://schemas.microsoft.com/office/drawing/2014/main" id="{D7DBF081-5C8A-4F13-855A-11295DFB6EB2}"/>
              </a:ext>
            </a:extLst>
          </p:cNvPr>
          <p:cNvSpPr txBox="1"/>
          <p:nvPr/>
        </p:nvSpPr>
        <p:spPr>
          <a:xfrm>
            <a:off x="182880" y="1632539"/>
            <a:ext cx="3229816" cy="1600438"/>
          </a:xfrm>
          <a:prstGeom prst="rect">
            <a:avLst/>
          </a:prstGeom>
          <a:noFill/>
        </p:spPr>
        <p:txBody>
          <a:bodyPr wrap="square" rtlCol="0">
            <a:spAutoFit/>
          </a:bodyPr>
          <a:lstStyle/>
          <a:p>
            <a:r>
              <a:rPr lang="en-GB" sz="1400" dirty="0"/>
              <a:t>The charts show the proportion of each ethnic group living in each LA and for the region as a whole. Numbers shown are population in thousands.</a:t>
            </a:r>
          </a:p>
          <a:p>
            <a:endParaRPr lang="en-GB" sz="1400" dirty="0"/>
          </a:p>
          <a:p>
            <a:r>
              <a:rPr lang="en-GB" sz="1400" dirty="0"/>
              <a:t>(Source: ONS Population Estimates by Ethnic Groups for 2016)</a:t>
            </a:r>
          </a:p>
        </p:txBody>
      </p:sp>
      <p:pic>
        <p:nvPicPr>
          <p:cNvPr id="2" name="Picture 1">
            <a:extLst>
              <a:ext uri="{FF2B5EF4-FFF2-40B4-BE49-F238E27FC236}">
                <a16:creationId xmlns:a16="http://schemas.microsoft.com/office/drawing/2014/main" id="{58E44087-A5DA-4A49-838D-9C5DDAB94164}"/>
              </a:ext>
            </a:extLst>
          </p:cNvPr>
          <p:cNvPicPr>
            <a:picLocks noChangeAspect="1"/>
          </p:cNvPicPr>
          <p:nvPr/>
        </p:nvPicPr>
        <p:blipFill>
          <a:blip r:embed="rId5"/>
          <a:stretch>
            <a:fillRect/>
          </a:stretch>
        </p:blipFill>
        <p:spPr>
          <a:xfrm>
            <a:off x="3509414" y="1265192"/>
            <a:ext cx="4465788" cy="2870555"/>
          </a:xfrm>
          <a:prstGeom prst="rect">
            <a:avLst/>
          </a:prstGeom>
        </p:spPr>
      </p:pic>
      <p:pic>
        <p:nvPicPr>
          <p:cNvPr id="3" name="Picture 2">
            <a:extLst>
              <a:ext uri="{FF2B5EF4-FFF2-40B4-BE49-F238E27FC236}">
                <a16:creationId xmlns:a16="http://schemas.microsoft.com/office/drawing/2014/main" id="{264A46AA-8F67-4465-BD79-F47194DD6D7E}"/>
              </a:ext>
            </a:extLst>
          </p:cNvPr>
          <p:cNvPicPr>
            <a:picLocks noChangeAspect="1"/>
          </p:cNvPicPr>
          <p:nvPr/>
        </p:nvPicPr>
        <p:blipFill>
          <a:blip r:embed="rId6"/>
          <a:stretch>
            <a:fillRect/>
          </a:stretch>
        </p:blipFill>
        <p:spPr>
          <a:xfrm>
            <a:off x="45226" y="3786150"/>
            <a:ext cx="4137440" cy="3039004"/>
          </a:xfrm>
          <a:prstGeom prst="rect">
            <a:avLst/>
          </a:prstGeom>
        </p:spPr>
      </p:pic>
    </p:spTree>
    <p:extLst>
      <p:ext uri="{BB962C8B-B14F-4D97-AF65-F5344CB8AC3E}">
        <p14:creationId xmlns:p14="http://schemas.microsoft.com/office/powerpoint/2010/main" val="24216351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p:cNvSpPr txBox="1">
            <a:spLocks/>
          </p:cNvSpPr>
          <p:nvPr/>
        </p:nvSpPr>
        <p:spPr>
          <a:xfrm>
            <a:off x="2364196" y="122276"/>
            <a:ext cx="7463608" cy="531224"/>
          </a:xfrm>
          <a:prstGeom prst="rect">
            <a:avLst/>
          </a:prstGeom>
        </p:spPr>
        <p:txBody>
          <a:bodyPr vert="horz" lIns="91440" tIns="45720" rIns="91440" bIns="45720" rtlCol="0" anchor="t" anchorCtr="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300"/>
              </a:spcAft>
              <a:buClrTx/>
              <a:buSzTx/>
              <a:buFontTx/>
              <a:buNone/>
              <a:tabLst/>
              <a:defRPr/>
            </a:pPr>
            <a:r>
              <a:rPr kumimoji="0" lang="en-GB" sz="3600" b="1" i="0" u="none" strike="noStrike" kern="1200" cap="none" spc="0" normalizeH="0" baseline="0" noProof="0" dirty="0">
                <a:ln>
                  <a:noFill/>
                </a:ln>
                <a:solidFill>
                  <a:srgbClr val="183162"/>
                </a:solidFill>
                <a:effectLst/>
                <a:uLnTx/>
                <a:uFillTx/>
                <a:latin typeface="Calibri"/>
                <a:ea typeface="+mj-ea"/>
                <a:cs typeface="Adobe Gurmukhi"/>
              </a:rPr>
              <a:t>Deprivation by UTLA</a:t>
            </a:r>
            <a:br>
              <a:rPr kumimoji="0" lang="en-GB" sz="3600" b="1" i="0" u="none" strike="noStrike" kern="1200" cap="none" spc="0" normalizeH="0" baseline="0" noProof="0" dirty="0">
                <a:ln>
                  <a:noFill/>
                </a:ln>
                <a:solidFill>
                  <a:srgbClr val="183162"/>
                </a:solidFill>
                <a:effectLst/>
                <a:uLnTx/>
                <a:uFillTx/>
                <a:latin typeface="Calibri"/>
                <a:ea typeface="+mj-ea"/>
                <a:cs typeface="Adobe Gurmukhi"/>
              </a:rPr>
            </a:br>
            <a:endParaRPr kumimoji="0" lang="en-US" sz="2400" b="0" i="0" u="none" strike="noStrike" kern="1200" cap="none" spc="0" normalizeH="0" baseline="0" noProof="0" dirty="0">
              <a:ln>
                <a:noFill/>
              </a:ln>
              <a:solidFill>
                <a:prstClr val="black"/>
              </a:solidFill>
              <a:effectLst/>
              <a:uLnTx/>
              <a:uFillTx/>
              <a:latin typeface="Calibri"/>
              <a:ea typeface="+mj-ea"/>
              <a:cs typeface="+mj-cs"/>
            </a:endParaRPr>
          </a:p>
        </p:txBody>
      </p:sp>
      <p:sp>
        <p:nvSpPr>
          <p:cNvPr id="13" name="Subtitle 2"/>
          <p:cNvSpPr txBox="1">
            <a:spLocks/>
          </p:cNvSpPr>
          <p:nvPr/>
        </p:nvSpPr>
        <p:spPr>
          <a:xfrm>
            <a:off x="6604000" y="1642369"/>
            <a:ext cx="5133487" cy="4986757"/>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pPr>
            <a:r>
              <a:rPr lang="en-GB" sz="2000" dirty="0">
                <a:solidFill>
                  <a:srgbClr val="970B48"/>
                </a:solidFill>
              </a:rPr>
              <a:t>Birmingham has the largest proportion of Lower Super Output Areas (LSOAs) that are in the most deprived 10% nationally (41.3%), with the region’s Urban LAs all with disproportionately high levels of deprivation by this measure.</a:t>
            </a:r>
          </a:p>
        </p:txBody>
      </p:sp>
      <p:pic>
        <p:nvPicPr>
          <p:cNvPr id="5" name="Picture 4" descr="ADASS small graphic.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00830" y="5653767"/>
            <a:ext cx="1420368" cy="975360"/>
          </a:xfrm>
          <a:prstGeom prst="rect">
            <a:avLst/>
          </a:prstGeom>
        </p:spPr>
      </p:pic>
      <p:pic>
        <p:nvPicPr>
          <p:cNvPr id="10" name="Picture 9">
            <a:extLst>
              <a:ext uri="{FF2B5EF4-FFF2-40B4-BE49-F238E27FC236}">
                <a16:creationId xmlns:a16="http://schemas.microsoft.com/office/drawing/2014/main" id="{5B670323-A4CD-4017-ABE4-C88B07224765}"/>
              </a:ext>
            </a:extLst>
          </p:cNvPr>
          <p:cNvPicPr>
            <a:picLocks noChangeAspect="1"/>
          </p:cNvPicPr>
          <p:nvPr/>
        </p:nvPicPr>
        <p:blipFill>
          <a:blip r:embed="rId3"/>
          <a:stretch>
            <a:fillRect/>
          </a:stretch>
        </p:blipFill>
        <p:spPr>
          <a:xfrm>
            <a:off x="9959486" y="211028"/>
            <a:ext cx="1778000" cy="1244600"/>
          </a:xfrm>
          <a:prstGeom prst="rect">
            <a:avLst/>
          </a:prstGeom>
        </p:spPr>
      </p:pic>
      <p:pic>
        <p:nvPicPr>
          <p:cNvPr id="11" name="Picture 10">
            <a:extLst>
              <a:ext uri="{FF2B5EF4-FFF2-40B4-BE49-F238E27FC236}">
                <a16:creationId xmlns:a16="http://schemas.microsoft.com/office/drawing/2014/main" id="{A7E7F371-3676-44A4-8142-A1737AF0F11C}"/>
              </a:ext>
            </a:extLst>
          </p:cNvPr>
          <p:cNvPicPr>
            <a:picLocks noChangeAspect="1"/>
          </p:cNvPicPr>
          <p:nvPr/>
        </p:nvPicPr>
        <p:blipFill>
          <a:blip r:embed="rId4"/>
          <a:stretch>
            <a:fillRect/>
          </a:stretch>
        </p:blipFill>
        <p:spPr>
          <a:xfrm>
            <a:off x="0" y="142109"/>
            <a:ext cx="2261161" cy="1231134"/>
          </a:xfrm>
          <a:prstGeom prst="rect">
            <a:avLst/>
          </a:prstGeom>
        </p:spPr>
      </p:pic>
      <p:grpSp>
        <p:nvGrpSpPr>
          <p:cNvPr id="9" name="Group 8">
            <a:extLst>
              <a:ext uri="{FF2B5EF4-FFF2-40B4-BE49-F238E27FC236}">
                <a16:creationId xmlns:a16="http://schemas.microsoft.com/office/drawing/2014/main" id="{F8709E2E-9F11-418D-B77B-D2298D365144}"/>
              </a:ext>
            </a:extLst>
          </p:cNvPr>
          <p:cNvGrpSpPr/>
          <p:nvPr/>
        </p:nvGrpSpPr>
        <p:grpSpPr>
          <a:xfrm>
            <a:off x="70371" y="1373243"/>
            <a:ext cx="6318723" cy="5398917"/>
            <a:chOff x="328663" y="1459083"/>
            <a:chExt cx="6318723" cy="5398917"/>
          </a:xfrm>
        </p:grpSpPr>
        <p:pic>
          <p:nvPicPr>
            <p:cNvPr id="3" name="Picture 2">
              <a:extLst>
                <a:ext uri="{FF2B5EF4-FFF2-40B4-BE49-F238E27FC236}">
                  <a16:creationId xmlns:a16="http://schemas.microsoft.com/office/drawing/2014/main" id="{46B78700-8BBF-4634-9838-ADFF2557517D}"/>
                </a:ext>
              </a:extLst>
            </p:cNvPr>
            <p:cNvPicPr>
              <a:picLocks noChangeAspect="1"/>
            </p:cNvPicPr>
            <p:nvPr/>
          </p:nvPicPr>
          <p:blipFill>
            <a:blip r:embed="rId5"/>
            <a:stretch>
              <a:fillRect/>
            </a:stretch>
          </p:blipFill>
          <p:spPr>
            <a:xfrm>
              <a:off x="328663" y="4275242"/>
              <a:ext cx="6081314" cy="2582758"/>
            </a:xfrm>
            <a:prstGeom prst="rect">
              <a:avLst/>
            </a:prstGeom>
          </p:spPr>
        </p:pic>
        <p:pic>
          <p:nvPicPr>
            <p:cNvPr id="8" name="Picture 7">
              <a:extLst>
                <a:ext uri="{FF2B5EF4-FFF2-40B4-BE49-F238E27FC236}">
                  <a16:creationId xmlns:a16="http://schemas.microsoft.com/office/drawing/2014/main" id="{1CB9E96A-10D8-4D54-A551-C2D76BE0BBBF}"/>
                </a:ext>
              </a:extLst>
            </p:cNvPr>
            <p:cNvPicPr>
              <a:picLocks noChangeAspect="1"/>
            </p:cNvPicPr>
            <p:nvPr/>
          </p:nvPicPr>
          <p:blipFill>
            <a:blip r:embed="rId6"/>
            <a:stretch>
              <a:fillRect/>
            </a:stretch>
          </p:blipFill>
          <p:spPr>
            <a:xfrm>
              <a:off x="328664" y="1459083"/>
              <a:ext cx="6318722" cy="3171655"/>
            </a:xfrm>
            <a:prstGeom prst="rect">
              <a:avLst/>
            </a:prstGeom>
          </p:spPr>
        </p:pic>
      </p:grpSp>
    </p:spTree>
    <p:extLst>
      <p:ext uri="{BB962C8B-B14F-4D97-AF65-F5344CB8AC3E}">
        <p14:creationId xmlns:p14="http://schemas.microsoft.com/office/powerpoint/2010/main" val="35416861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p:cNvSpPr txBox="1">
            <a:spLocks/>
          </p:cNvSpPr>
          <p:nvPr/>
        </p:nvSpPr>
        <p:spPr>
          <a:xfrm>
            <a:off x="2364196" y="122276"/>
            <a:ext cx="7463608" cy="531224"/>
          </a:xfrm>
          <a:prstGeom prst="rect">
            <a:avLst/>
          </a:prstGeom>
        </p:spPr>
        <p:txBody>
          <a:bodyPr vert="horz" lIns="91440" tIns="45720" rIns="91440" bIns="45720" rtlCol="0" anchor="t" anchorCtr="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300"/>
              </a:spcAft>
              <a:buClrTx/>
              <a:buSzTx/>
              <a:buFontTx/>
              <a:buNone/>
              <a:tabLst/>
              <a:defRPr/>
            </a:pPr>
            <a:r>
              <a:rPr kumimoji="0" lang="en-GB" sz="3600" b="1" i="0" u="none" strike="noStrike" kern="1200" cap="none" spc="0" normalizeH="0" baseline="0" noProof="0" dirty="0">
                <a:ln>
                  <a:noFill/>
                </a:ln>
                <a:solidFill>
                  <a:srgbClr val="183162"/>
                </a:solidFill>
                <a:effectLst/>
                <a:uLnTx/>
                <a:uFillTx/>
                <a:latin typeface="Calibri"/>
                <a:ea typeface="+mj-ea"/>
                <a:cs typeface="Adobe Gurmukhi"/>
              </a:rPr>
              <a:t>Covid-19 Cases per 100,000 residents</a:t>
            </a:r>
            <a:br>
              <a:rPr kumimoji="0" lang="en-GB" sz="3600" b="1" i="0" u="none" strike="noStrike" kern="1200" cap="none" spc="0" normalizeH="0" baseline="0" noProof="0" dirty="0">
                <a:ln>
                  <a:noFill/>
                </a:ln>
                <a:solidFill>
                  <a:srgbClr val="183162"/>
                </a:solidFill>
                <a:effectLst/>
                <a:uLnTx/>
                <a:uFillTx/>
                <a:latin typeface="Calibri"/>
                <a:ea typeface="+mj-ea"/>
                <a:cs typeface="Adobe Gurmukhi"/>
              </a:rPr>
            </a:br>
            <a:endParaRPr kumimoji="0" lang="en-US" sz="2400" b="0" i="0" u="none" strike="noStrike" kern="1200" cap="none" spc="0" normalizeH="0" baseline="0" noProof="0" dirty="0">
              <a:ln>
                <a:noFill/>
              </a:ln>
              <a:solidFill>
                <a:prstClr val="black"/>
              </a:solidFill>
              <a:effectLst/>
              <a:uLnTx/>
              <a:uFillTx/>
              <a:latin typeface="Calibri"/>
              <a:ea typeface="+mj-ea"/>
              <a:cs typeface="+mj-cs"/>
            </a:endParaRPr>
          </a:p>
        </p:txBody>
      </p:sp>
      <p:sp>
        <p:nvSpPr>
          <p:cNvPr id="13" name="Subtitle 2"/>
          <p:cNvSpPr txBox="1">
            <a:spLocks/>
          </p:cNvSpPr>
          <p:nvPr/>
        </p:nvSpPr>
        <p:spPr>
          <a:xfrm>
            <a:off x="6502401" y="1642369"/>
            <a:ext cx="5235086" cy="4986757"/>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pPr>
            <a:r>
              <a:rPr lang="en-GB" sz="2000" dirty="0">
                <a:solidFill>
                  <a:srgbClr val="970B48"/>
                </a:solidFill>
              </a:rPr>
              <a:t>There is significant variation between LAs in the number of Covid-19 cases experienced</a:t>
            </a:r>
          </a:p>
          <a:p>
            <a:pPr>
              <a:lnSpc>
                <a:spcPct val="100000"/>
              </a:lnSpc>
              <a:spcBef>
                <a:spcPts val="0"/>
              </a:spcBef>
            </a:pPr>
            <a:r>
              <a:rPr lang="en-GB" sz="2000" dirty="0">
                <a:solidFill>
                  <a:srgbClr val="970B48"/>
                </a:solidFill>
              </a:rPr>
              <a:t>The four Black Country LAs and Birmingham have the five highest case rates per 100,000 residents</a:t>
            </a:r>
          </a:p>
          <a:p>
            <a:pPr>
              <a:lnSpc>
                <a:spcPct val="100000"/>
              </a:lnSpc>
              <a:spcBef>
                <a:spcPts val="0"/>
              </a:spcBef>
            </a:pPr>
            <a:r>
              <a:rPr lang="en-GB" sz="2000" dirty="0">
                <a:solidFill>
                  <a:srgbClr val="970B48"/>
                </a:solidFill>
              </a:rPr>
              <a:t>The nine “Predominantly Urban” LAs feature in the top ten for case rates, whilst the two “Predominantly Rural” LAs have the lowest rate of cases.</a:t>
            </a:r>
          </a:p>
          <a:p>
            <a:pPr>
              <a:lnSpc>
                <a:spcPct val="100000"/>
              </a:lnSpc>
              <a:spcBef>
                <a:spcPts val="0"/>
              </a:spcBef>
            </a:pPr>
            <a:r>
              <a:rPr lang="en-GB" sz="2000" dirty="0">
                <a:solidFill>
                  <a:srgbClr val="970B48"/>
                </a:solidFill>
              </a:rPr>
              <a:t>Sandwell has seen more than one case for every 10 residents, compared to one in 28 in Herefordshire. </a:t>
            </a:r>
          </a:p>
          <a:p>
            <a:pPr>
              <a:lnSpc>
                <a:spcPct val="100000"/>
              </a:lnSpc>
              <a:spcBef>
                <a:spcPts val="0"/>
              </a:spcBef>
            </a:pPr>
            <a:r>
              <a:rPr lang="en-GB" sz="2000" dirty="0">
                <a:solidFill>
                  <a:srgbClr val="970B48"/>
                </a:solidFill>
              </a:rPr>
              <a:t>The slides below examine the relationship between ethnicity, deprivation and cases</a:t>
            </a:r>
          </a:p>
        </p:txBody>
      </p:sp>
      <p:pic>
        <p:nvPicPr>
          <p:cNvPr id="5" name="Picture 4" descr="ADASS small graphic.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00830" y="5653767"/>
            <a:ext cx="1420368" cy="975360"/>
          </a:xfrm>
          <a:prstGeom prst="rect">
            <a:avLst/>
          </a:prstGeom>
        </p:spPr>
      </p:pic>
      <p:pic>
        <p:nvPicPr>
          <p:cNvPr id="10" name="Picture 9">
            <a:extLst>
              <a:ext uri="{FF2B5EF4-FFF2-40B4-BE49-F238E27FC236}">
                <a16:creationId xmlns:a16="http://schemas.microsoft.com/office/drawing/2014/main" id="{5B670323-A4CD-4017-ABE4-C88B07224765}"/>
              </a:ext>
            </a:extLst>
          </p:cNvPr>
          <p:cNvPicPr>
            <a:picLocks noChangeAspect="1"/>
          </p:cNvPicPr>
          <p:nvPr/>
        </p:nvPicPr>
        <p:blipFill>
          <a:blip r:embed="rId3"/>
          <a:stretch>
            <a:fillRect/>
          </a:stretch>
        </p:blipFill>
        <p:spPr>
          <a:xfrm>
            <a:off x="9959486" y="211028"/>
            <a:ext cx="1778000" cy="1244600"/>
          </a:xfrm>
          <a:prstGeom prst="rect">
            <a:avLst/>
          </a:prstGeom>
        </p:spPr>
      </p:pic>
      <p:pic>
        <p:nvPicPr>
          <p:cNvPr id="11" name="Picture 10">
            <a:extLst>
              <a:ext uri="{FF2B5EF4-FFF2-40B4-BE49-F238E27FC236}">
                <a16:creationId xmlns:a16="http://schemas.microsoft.com/office/drawing/2014/main" id="{A7E7F371-3676-44A4-8142-A1737AF0F11C}"/>
              </a:ext>
            </a:extLst>
          </p:cNvPr>
          <p:cNvPicPr>
            <a:picLocks noChangeAspect="1"/>
          </p:cNvPicPr>
          <p:nvPr/>
        </p:nvPicPr>
        <p:blipFill>
          <a:blip r:embed="rId4"/>
          <a:stretch>
            <a:fillRect/>
          </a:stretch>
        </p:blipFill>
        <p:spPr>
          <a:xfrm>
            <a:off x="0" y="142109"/>
            <a:ext cx="2261161" cy="1231134"/>
          </a:xfrm>
          <a:prstGeom prst="rect">
            <a:avLst/>
          </a:prstGeom>
        </p:spPr>
      </p:pic>
      <p:pic>
        <p:nvPicPr>
          <p:cNvPr id="2" name="Picture 1">
            <a:extLst>
              <a:ext uri="{FF2B5EF4-FFF2-40B4-BE49-F238E27FC236}">
                <a16:creationId xmlns:a16="http://schemas.microsoft.com/office/drawing/2014/main" id="{AD6C5EB1-8FE5-4527-BFA2-36A4B8C60B04}"/>
              </a:ext>
            </a:extLst>
          </p:cNvPr>
          <p:cNvPicPr>
            <a:picLocks noChangeAspect="1"/>
          </p:cNvPicPr>
          <p:nvPr/>
        </p:nvPicPr>
        <p:blipFill>
          <a:blip r:embed="rId5"/>
          <a:stretch>
            <a:fillRect/>
          </a:stretch>
        </p:blipFill>
        <p:spPr>
          <a:xfrm>
            <a:off x="173471" y="1642369"/>
            <a:ext cx="6114818" cy="3694496"/>
          </a:xfrm>
          <a:prstGeom prst="rect">
            <a:avLst/>
          </a:prstGeom>
        </p:spPr>
      </p:pic>
    </p:spTree>
    <p:extLst>
      <p:ext uri="{BB962C8B-B14F-4D97-AF65-F5344CB8AC3E}">
        <p14:creationId xmlns:p14="http://schemas.microsoft.com/office/powerpoint/2010/main" val="40028472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2">
            <a:extLst>
              <a:ext uri="{FF2B5EF4-FFF2-40B4-BE49-F238E27FC236}">
                <a16:creationId xmlns:a16="http://schemas.microsoft.com/office/drawing/2014/main" id="{87CD6BC7-39AF-4A55-B19D-91B4B7D39C92}"/>
              </a:ext>
            </a:extLst>
          </p:cNvPr>
          <p:cNvSpPr txBox="1">
            <a:spLocks/>
          </p:cNvSpPr>
          <p:nvPr/>
        </p:nvSpPr>
        <p:spPr>
          <a:xfrm>
            <a:off x="7670529" y="227378"/>
            <a:ext cx="4155159" cy="4986757"/>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14000"/>
              </a:lnSpc>
              <a:spcBef>
                <a:spcPts val="0"/>
              </a:spcBef>
              <a:spcAft>
                <a:spcPts val="600"/>
              </a:spcAft>
            </a:pPr>
            <a:r>
              <a:rPr lang="en-GB" sz="2000" dirty="0">
                <a:solidFill>
                  <a:srgbClr val="970B48"/>
                </a:solidFill>
              </a:rPr>
              <a:t>Four of the five LAs with the highest proportion of minority ethnic residents also have the highest rates of cases per 100,000 residents</a:t>
            </a:r>
          </a:p>
          <a:p>
            <a:pPr>
              <a:lnSpc>
                <a:spcPct val="114000"/>
              </a:lnSpc>
              <a:spcBef>
                <a:spcPts val="0"/>
              </a:spcBef>
              <a:spcAft>
                <a:spcPts val="600"/>
              </a:spcAft>
            </a:pPr>
            <a:r>
              <a:rPr lang="en-GB" sz="2000" dirty="0">
                <a:solidFill>
                  <a:srgbClr val="970B48"/>
                </a:solidFill>
              </a:rPr>
              <a:t>Conversely, four of the five least ethnically diverse LAs have some of the lowest case rates </a:t>
            </a:r>
          </a:p>
        </p:txBody>
      </p:sp>
      <p:pic>
        <p:nvPicPr>
          <p:cNvPr id="5" name="Picture 4">
            <a:extLst>
              <a:ext uri="{FF2B5EF4-FFF2-40B4-BE49-F238E27FC236}">
                <a16:creationId xmlns:a16="http://schemas.microsoft.com/office/drawing/2014/main" id="{EA2A412A-530B-4EC2-9AB1-B1E5DF38D294}"/>
              </a:ext>
            </a:extLst>
          </p:cNvPr>
          <p:cNvPicPr>
            <a:picLocks noChangeAspect="1"/>
          </p:cNvPicPr>
          <p:nvPr/>
        </p:nvPicPr>
        <p:blipFill>
          <a:blip r:embed="rId2"/>
          <a:stretch>
            <a:fillRect/>
          </a:stretch>
        </p:blipFill>
        <p:spPr>
          <a:xfrm>
            <a:off x="366312" y="228874"/>
            <a:ext cx="7041490" cy="3688400"/>
          </a:xfrm>
          <a:prstGeom prst="rect">
            <a:avLst/>
          </a:prstGeom>
        </p:spPr>
      </p:pic>
      <p:sp>
        <p:nvSpPr>
          <p:cNvPr id="6" name="TextBox 5">
            <a:extLst>
              <a:ext uri="{FF2B5EF4-FFF2-40B4-BE49-F238E27FC236}">
                <a16:creationId xmlns:a16="http://schemas.microsoft.com/office/drawing/2014/main" id="{316FD30F-C645-483B-B33E-F64C8571593F}"/>
              </a:ext>
            </a:extLst>
          </p:cNvPr>
          <p:cNvSpPr txBox="1"/>
          <p:nvPr/>
        </p:nvSpPr>
        <p:spPr>
          <a:xfrm>
            <a:off x="366312" y="4019479"/>
            <a:ext cx="7041490" cy="569515"/>
          </a:xfrm>
          <a:prstGeom prst="rect">
            <a:avLst/>
          </a:prstGeom>
          <a:noFill/>
        </p:spPr>
        <p:txBody>
          <a:bodyPr wrap="square" rtlCol="0">
            <a:spAutoFit/>
          </a:bodyPr>
          <a:lstStyle/>
          <a:p>
            <a:pPr>
              <a:lnSpc>
                <a:spcPct val="114000"/>
              </a:lnSpc>
              <a:spcAft>
                <a:spcPts val="1200"/>
              </a:spcAft>
            </a:pPr>
            <a:r>
              <a:rPr lang="en-GB" sz="1400" dirty="0"/>
              <a:t>The blue bars represent the proportion of the population in each LA that has an other than White British nationality. The orange line tracks case rate per 100,000 residents in each LA</a:t>
            </a:r>
          </a:p>
        </p:txBody>
      </p:sp>
      <p:sp>
        <p:nvSpPr>
          <p:cNvPr id="7" name="Rectangle 6">
            <a:extLst>
              <a:ext uri="{FF2B5EF4-FFF2-40B4-BE49-F238E27FC236}">
                <a16:creationId xmlns:a16="http://schemas.microsoft.com/office/drawing/2014/main" id="{D2DB2125-8710-4022-BED0-1C2D36559975}"/>
              </a:ext>
            </a:extLst>
          </p:cNvPr>
          <p:cNvSpPr/>
          <p:nvPr/>
        </p:nvSpPr>
        <p:spPr>
          <a:xfrm>
            <a:off x="568960" y="873760"/>
            <a:ext cx="4470400" cy="1219200"/>
          </a:xfrm>
          <a:prstGeom prst="rect">
            <a:avLst/>
          </a:prstGeom>
          <a:noFill/>
          <a:ln w="28575">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96636443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2">
            <a:extLst>
              <a:ext uri="{FF2B5EF4-FFF2-40B4-BE49-F238E27FC236}">
                <a16:creationId xmlns:a16="http://schemas.microsoft.com/office/drawing/2014/main" id="{F8470206-0FA8-4284-A529-550FA53DAE51}"/>
              </a:ext>
            </a:extLst>
          </p:cNvPr>
          <p:cNvSpPr txBox="1">
            <a:spLocks/>
          </p:cNvSpPr>
          <p:nvPr/>
        </p:nvSpPr>
        <p:spPr>
          <a:xfrm>
            <a:off x="7027523" y="572626"/>
            <a:ext cx="4709963" cy="4986757"/>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pPr>
            <a:r>
              <a:rPr lang="en-GB" sz="2000" dirty="0">
                <a:solidFill>
                  <a:srgbClr val="970B48"/>
                </a:solidFill>
              </a:rPr>
              <a:t>The five LAs with the highest levels of deprivation are amongst the six most affected in terms of cases per 100,000 residents</a:t>
            </a:r>
          </a:p>
          <a:p>
            <a:pPr>
              <a:lnSpc>
                <a:spcPct val="100000"/>
              </a:lnSpc>
              <a:spcBef>
                <a:spcPts val="0"/>
              </a:spcBef>
            </a:pPr>
            <a:r>
              <a:rPr lang="en-GB" sz="2000" dirty="0">
                <a:solidFill>
                  <a:srgbClr val="970B48"/>
                </a:solidFill>
              </a:rPr>
              <a:t>Four of the five LAs with low levels of deprivation have amongst the lowest case rates</a:t>
            </a:r>
          </a:p>
        </p:txBody>
      </p:sp>
      <p:pic>
        <p:nvPicPr>
          <p:cNvPr id="4" name="Picture 3">
            <a:extLst>
              <a:ext uri="{FF2B5EF4-FFF2-40B4-BE49-F238E27FC236}">
                <a16:creationId xmlns:a16="http://schemas.microsoft.com/office/drawing/2014/main" id="{CA47B454-8501-4DEC-A13E-F0E2E4A7F082}"/>
              </a:ext>
            </a:extLst>
          </p:cNvPr>
          <p:cNvPicPr>
            <a:picLocks noChangeAspect="1"/>
          </p:cNvPicPr>
          <p:nvPr/>
        </p:nvPicPr>
        <p:blipFill>
          <a:blip r:embed="rId2"/>
          <a:stretch>
            <a:fillRect/>
          </a:stretch>
        </p:blipFill>
        <p:spPr>
          <a:xfrm>
            <a:off x="195828" y="572626"/>
            <a:ext cx="6306574" cy="3270479"/>
          </a:xfrm>
          <a:prstGeom prst="rect">
            <a:avLst/>
          </a:prstGeom>
        </p:spPr>
      </p:pic>
      <p:sp>
        <p:nvSpPr>
          <p:cNvPr id="5" name="TextBox 4">
            <a:extLst>
              <a:ext uri="{FF2B5EF4-FFF2-40B4-BE49-F238E27FC236}">
                <a16:creationId xmlns:a16="http://schemas.microsoft.com/office/drawing/2014/main" id="{1FD3D46A-BD2C-4A45-A7CF-AC68692061D7}"/>
              </a:ext>
            </a:extLst>
          </p:cNvPr>
          <p:cNvSpPr txBox="1"/>
          <p:nvPr/>
        </p:nvSpPr>
        <p:spPr>
          <a:xfrm>
            <a:off x="366312" y="4019479"/>
            <a:ext cx="7041490" cy="569515"/>
          </a:xfrm>
          <a:prstGeom prst="rect">
            <a:avLst/>
          </a:prstGeom>
          <a:noFill/>
        </p:spPr>
        <p:txBody>
          <a:bodyPr wrap="square" rtlCol="0">
            <a:spAutoFit/>
          </a:bodyPr>
          <a:lstStyle/>
          <a:p>
            <a:pPr>
              <a:lnSpc>
                <a:spcPct val="114000"/>
              </a:lnSpc>
              <a:spcAft>
                <a:spcPts val="1200"/>
              </a:spcAft>
            </a:pPr>
            <a:r>
              <a:rPr lang="en-GB" sz="1400" dirty="0"/>
              <a:t>The grey bars represent the proportion of LSOAs in each LA that are amongst the most deprived 10% nationally. The orange line tracks case rate per 100,000 residents in each LA</a:t>
            </a:r>
          </a:p>
        </p:txBody>
      </p:sp>
      <p:sp>
        <p:nvSpPr>
          <p:cNvPr id="6" name="Rectangle 5">
            <a:extLst>
              <a:ext uri="{FF2B5EF4-FFF2-40B4-BE49-F238E27FC236}">
                <a16:creationId xmlns:a16="http://schemas.microsoft.com/office/drawing/2014/main" id="{A047F7F1-8DEE-490A-BA92-CEE25A4C5E17}"/>
              </a:ext>
            </a:extLst>
          </p:cNvPr>
          <p:cNvSpPr/>
          <p:nvPr/>
        </p:nvSpPr>
        <p:spPr>
          <a:xfrm>
            <a:off x="568960" y="1463040"/>
            <a:ext cx="2519680" cy="883920"/>
          </a:xfrm>
          <a:prstGeom prst="rect">
            <a:avLst/>
          </a:prstGeom>
          <a:noFill/>
          <a:ln w="28575">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6400629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2">
            <a:extLst>
              <a:ext uri="{FF2B5EF4-FFF2-40B4-BE49-F238E27FC236}">
                <a16:creationId xmlns:a16="http://schemas.microsoft.com/office/drawing/2014/main" id="{8837C799-FF4C-4F15-97DB-4A36965CFB88}"/>
              </a:ext>
            </a:extLst>
          </p:cNvPr>
          <p:cNvSpPr txBox="1">
            <a:spLocks/>
          </p:cNvSpPr>
          <p:nvPr/>
        </p:nvSpPr>
        <p:spPr>
          <a:xfrm>
            <a:off x="7140539" y="565079"/>
            <a:ext cx="4596948" cy="6064047"/>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pPr>
            <a:r>
              <a:rPr lang="en-GB" sz="2000" dirty="0">
                <a:solidFill>
                  <a:srgbClr val="970B48"/>
                </a:solidFill>
              </a:rPr>
              <a:t>This chart combines the previous two to show the correlation between ethnicity, deprivation and case rate per 100,000 residents in each LA</a:t>
            </a:r>
          </a:p>
          <a:p>
            <a:pPr>
              <a:lnSpc>
                <a:spcPct val="100000"/>
              </a:lnSpc>
              <a:spcBef>
                <a:spcPts val="0"/>
              </a:spcBef>
            </a:pPr>
            <a:r>
              <a:rPr lang="en-GB" sz="2000" dirty="0">
                <a:solidFill>
                  <a:srgbClr val="970B48"/>
                </a:solidFill>
              </a:rPr>
              <a:t>Four of the five LAs with more than 20% minority ethnic populations also have 20% or more LSOAs in the 10% most deprived nationally and have the highest rates of covid-19 cases</a:t>
            </a:r>
          </a:p>
        </p:txBody>
      </p:sp>
      <p:graphicFrame>
        <p:nvGraphicFramePr>
          <p:cNvPr id="3" name="Chart 2">
            <a:extLst>
              <a:ext uri="{FF2B5EF4-FFF2-40B4-BE49-F238E27FC236}">
                <a16:creationId xmlns:a16="http://schemas.microsoft.com/office/drawing/2014/main" id="{DE48256D-DE14-4CE0-80DC-758494FB5BE3}"/>
              </a:ext>
            </a:extLst>
          </p:cNvPr>
          <p:cNvGraphicFramePr>
            <a:graphicFrameLocks/>
          </p:cNvGraphicFramePr>
          <p:nvPr>
            <p:extLst>
              <p:ext uri="{D42A27DB-BD31-4B8C-83A1-F6EECF244321}">
                <p14:modId xmlns:p14="http://schemas.microsoft.com/office/powerpoint/2010/main" val="4020503018"/>
              </p:ext>
            </p:extLst>
          </p:nvPr>
        </p:nvGraphicFramePr>
        <p:xfrm>
          <a:off x="223269" y="565078"/>
          <a:ext cx="6496030" cy="3976099"/>
        </p:xfrm>
        <a:graphic>
          <a:graphicData uri="http://schemas.openxmlformats.org/drawingml/2006/chart">
            <c:chart xmlns:c="http://schemas.openxmlformats.org/drawingml/2006/chart" xmlns:r="http://schemas.openxmlformats.org/officeDocument/2006/relationships" r:id="rId2"/>
          </a:graphicData>
        </a:graphic>
      </p:graphicFrame>
      <p:sp>
        <p:nvSpPr>
          <p:cNvPr id="4" name="TextBox 3">
            <a:extLst>
              <a:ext uri="{FF2B5EF4-FFF2-40B4-BE49-F238E27FC236}">
                <a16:creationId xmlns:a16="http://schemas.microsoft.com/office/drawing/2014/main" id="{B8CB5947-C10E-49EC-B040-A3FC7E7C8285}"/>
              </a:ext>
            </a:extLst>
          </p:cNvPr>
          <p:cNvSpPr txBox="1"/>
          <p:nvPr/>
        </p:nvSpPr>
        <p:spPr>
          <a:xfrm>
            <a:off x="223269" y="4527349"/>
            <a:ext cx="7041490" cy="569515"/>
          </a:xfrm>
          <a:prstGeom prst="rect">
            <a:avLst/>
          </a:prstGeom>
          <a:noFill/>
        </p:spPr>
        <p:txBody>
          <a:bodyPr wrap="square" rtlCol="0">
            <a:spAutoFit/>
          </a:bodyPr>
          <a:lstStyle/>
          <a:p>
            <a:pPr>
              <a:lnSpc>
                <a:spcPct val="114000"/>
              </a:lnSpc>
              <a:spcAft>
                <a:spcPts val="1200"/>
              </a:spcAft>
            </a:pPr>
            <a:r>
              <a:rPr lang="en-GB" sz="1400" dirty="0"/>
              <a:t>This chart combines the previous two to show the extent of correlation between ethnicity, deprivation and case rate per 100,000 residents in each LA</a:t>
            </a:r>
          </a:p>
        </p:txBody>
      </p:sp>
      <p:sp>
        <p:nvSpPr>
          <p:cNvPr id="5" name="Rectangle 4">
            <a:extLst>
              <a:ext uri="{FF2B5EF4-FFF2-40B4-BE49-F238E27FC236}">
                <a16:creationId xmlns:a16="http://schemas.microsoft.com/office/drawing/2014/main" id="{77BBAF49-3061-4A61-BEAE-7184DC867D28}"/>
              </a:ext>
            </a:extLst>
          </p:cNvPr>
          <p:cNvSpPr/>
          <p:nvPr/>
        </p:nvSpPr>
        <p:spPr>
          <a:xfrm>
            <a:off x="568960" y="1148080"/>
            <a:ext cx="1727200" cy="3078480"/>
          </a:xfrm>
          <a:prstGeom prst="rect">
            <a:avLst/>
          </a:prstGeom>
          <a:noFill/>
          <a:ln w="28575">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40538237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2024</TotalTime>
  <Words>1951</Words>
  <Application>Microsoft Office PowerPoint</Application>
  <PresentationFormat>Widescreen</PresentationFormat>
  <Paragraphs>127</Paragraphs>
  <Slides>28</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28</vt:i4>
      </vt:variant>
    </vt:vector>
  </HeadingPairs>
  <TitlesOfParts>
    <vt:vector size="32" baseType="lpstr">
      <vt:lpstr>Arial</vt:lpstr>
      <vt:lpstr>Calibri</vt:lpstr>
      <vt:lpstr>Calibri Light</vt:lpstr>
      <vt:lpstr>Office Theme</vt:lpstr>
      <vt:lpstr>﻿Ethnicity, Deprivation &amp; Covid-19 – Data Pack</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Paul.Johnston@wm-adass.org.uk</dc:creator>
  <cp:lastModifiedBy>Paul Johnston</cp:lastModifiedBy>
  <cp:revision>191</cp:revision>
  <dcterms:created xsi:type="dcterms:W3CDTF">2018-12-05T13:50:34Z</dcterms:created>
  <dcterms:modified xsi:type="dcterms:W3CDTF">2021-12-10T08:29:31Z</dcterms:modified>
</cp:coreProperties>
</file>